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sldIdLst>
    <p:sldId id="281" r:id="rId2"/>
    <p:sldId id="260" r:id="rId3"/>
    <p:sldId id="286" r:id="rId4"/>
    <p:sldId id="287" r:id="rId5"/>
    <p:sldId id="303" r:id="rId6"/>
    <p:sldId id="288" r:id="rId7"/>
    <p:sldId id="298" r:id="rId8"/>
    <p:sldId id="289" r:id="rId9"/>
    <p:sldId id="304" r:id="rId10"/>
    <p:sldId id="305" r:id="rId11"/>
    <p:sldId id="306" r:id="rId12"/>
    <p:sldId id="307" r:id="rId13"/>
    <p:sldId id="308" r:id="rId14"/>
    <p:sldId id="309" r:id="rId15"/>
    <p:sldId id="291" r:id="rId16"/>
    <p:sldId id="310" r:id="rId17"/>
    <p:sldId id="312" r:id="rId18"/>
    <p:sldId id="294" r:id="rId19"/>
    <p:sldId id="313" r:id="rId20"/>
    <p:sldId id="295" r:id="rId21"/>
    <p:sldId id="314" r:id="rId22"/>
    <p:sldId id="316" r:id="rId23"/>
    <p:sldId id="317" r:id="rId24"/>
    <p:sldId id="296" r:id="rId25"/>
    <p:sldId id="318" r:id="rId26"/>
    <p:sldId id="319" r:id="rId27"/>
    <p:sldId id="320" r:id="rId28"/>
    <p:sldId id="297" r:id="rId29"/>
    <p:sldId id="321" r:id="rId30"/>
    <p:sldId id="259" r:id="rId31"/>
  </p:sldIdLst>
  <p:sldSz cx="9144000" cy="6858000" type="screen4x3"/>
  <p:notesSz cx="6858000" cy="9144000"/>
  <p:custDataLst>
    <p:tags r:id="rId33"/>
  </p:custDataLst>
  <p:defaultTextStyle>
    <a:defPPr>
      <a:defRPr lang="en-US"/>
    </a:defPPr>
    <a:lvl1pPr algn="l" rtl="0" fontAlgn="base">
      <a:spcBef>
        <a:spcPct val="0"/>
      </a:spcBef>
      <a:spcAft>
        <a:spcPct val="0"/>
      </a:spcAft>
      <a:defRPr kern="1200">
        <a:solidFill>
          <a:schemeClr val="tx1"/>
        </a:solidFill>
        <a:latin typeface="Arial" pitchFamily="4" charset="0"/>
        <a:ea typeface="Arial" pitchFamily="4" charset="0"/>
        <a:cs typeface="Arial" pitchFamily="4" charset="0"/>
      </a:defRPr>
    </a:lvl1pPr>
    <a:lvl2pPr marL="457200" algn="l" rtl="0" fontAlgn="base">
      <a:spcBef>
        <a:spcPct val="0"/>
      </a:spcBef>
      <a:spcAft>
        <a:spcPct val="0"/>
      </a:spcAft>
      <a:defRPr kern="1200">
        <a:solidFill>
          <a:schemeClr val="tx1"/>
        </a:solidFill>
        <a:latin typeface="Arial" pitchFamily="4" charset="0"/>
        <a:ea typeface="Arial" pitchFamily="4" charset="0"/>
        <a:cs typeface="Arial" pitchFamily="4" charset="0"/>
      </a:defRPr>
    </a:lvl2pPr>
    <a:lvl3pPr marL="914400" algn="l" rtl="0" fontAlgn="base">
      <a:spcBef>
        <a:spcPct val="0"/>
      </a:spcBef>
      <a:spcAft>
        <a:spcPct val="0"/>
      </a:spcAft>
      <a:defRPr kern="1200">
        <a:solidFill>
          <a:schemeClr val="tx1"/>
        </a:solidFill>
        <a:latin typeface="Arial" pitchFamily="4" charset="0"/>
        <a:ea typeface="Arial" pitchFamily="4" charset="0"/>
        <a:cs typeface="Arial" pitchFamily="4" charset="0"/>
      </a:defRPr>
    </a:lvl3pPr>
    <a:lvl4pPr marL="1371600" algn="l" rtl="0" fontAlgn="base">
      <a:spcBef>
        <a:spcPct val="0"/>
      </a:spcBef>
      <a:spcAft>
        <a:spcPct val="0"/>
      </a:spcAft>
      <a:defRPr kern="1200">
        <a:solidFill>
          <a:schemeClr val="tx1"/>
        </a:solidFill>
        <a:latin typeface="Arial" pitchFamily="4" charset="0"/>
        <a:ea typeface="Arial" pitchFamily="4" charset="0"/>
        <a:cs typeface="Arial" pitchFamily="4" charset="0"/>
      </a:defRPr>
    </a:lvl4pPr>
    <a:lvl5pPr marL="1828800" algn="l" rtl="0" fontAlgn="base">
      <a:spcBef>
        <a:spcPct val="0"/>
      </a:spcBef>
      <a:spcAft>
        <a:spcPct val="0"/>
      </a:spcAft>
      <a:defRPr kern="1200">
        <a:solidFill>
          <a:schemeClr val="tx1"/>
        </a:solidFill>
        <a:latin typeface="Arial" pitchFamily="4" charset="0"/>
        <a:ea typeface="Arial" pitchFamily="4" charset="0"/>
        <a:cs typeface="Arial" pitchFamily="4" charset="0"/>
      </a:defRPr>
    </a:lvl5pPr>
    <a:lvl6pPr marL="2286000" algn="l" defTabSz="457200" rtl="0" eaLnBrk="1" latinLnBrk="0" hangingPunct="1">
      <a:defRPr kern="1200">
        <a:solidFill>
          <a:schemeClr val="tx1"/>
        </a:solidFill>
        <a:latin typeface="Arial" pitchFamily="4" charset="0"/>
        <a:ea typeface="Arial" pitchFamily="4" charset="0"/>
        <a:cs typeface="Arial" pitchFamily="4" charset="0"/>
      </a:defRPr>
    </a:lvl6pPr>
    <a:lvl7pPr marL="2743200" algn="l" defTabSz="457200" rtl="0" eaLnBrk="1" latinLnBrk="0" hangingPunct="1">
      <a:defRPr kern="1200">
        <a:solidFill>
          <a:schemeClr val="tx1"/>
        </a:solidFill>
        <a:latin typeface="Arial" pitchFamily="4" charset="0"/>
        <a:ea typeface="Arial" pitchFamily="4" charset="0"/>
        <a:cs typeface="Arial" pitchFamily="4" charset="0"/>
      </a:defRPr>
    </a:lvl7pPr>
    <a:lvl8pPr marL="3200400" algn="l" defTabSz="457200" rtl="0" eaLnBrk="1" latinLnBrk="0" hangingPunct="1">
      <a:defRPr kern="1200">
        <a:solidFill>
          <a:schemeClr val="tx1"/>
        </a:solidFill>
        <a:latin typeface="Arial" pitchFamily="4" charset="0"/>
        <a:ea typeface="Arial" pitchFamily="4" charset="0"/>
        <a:cs typeface="Arial" pitchFamily="4" charset="0"/>
      </a:defRPr>
    </a:lvl8pPr>
    <a:lvl9pPr marL="3657600" algn="l" defTabSz="457200" rtl="0" eaLnBrk="1" latinLnBrk="0" hangingPunct="1">
      <a:defRPr kern="1200">
        <a:solidFill>
          <a:schemeClr val="tx1"/>
        </a:solidFill>
        <a:latin typeface="Arial" pitchFamily="4" charset="0"/>
        <a:ea typeface="Arial" pitchFamily="4" charset="0"/>
        <a:cs typeface="Arial" pitchFamily="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2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BDD72D7C-1CD7-3E43-8FB9-283B78347245}" type="datetime1">
              <a:rPr lang="en-US"/>
              <a:pPr>
                <a:defRPr/>
              </a:pPr>
              <a:t>12/31/2019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FF5FBDB6-12A0-D442-A7F8-54CEBA1A7E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4" charset="-128"/>
        <a:cs typeface="ヒラギノ角ゴ Pro W3" pitchFamily="4"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4"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4"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4"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F5FBDB6-12A0-D442-A7F8-54CEBA1A7E00}" type="slidenum">
              <a:rPr lang="en-US" smtClean="0"/>
              <a:pPr>
                <a:defRPr/>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9EF3931-B41C-AB44-8199-13F27E364DFC}" type="datetime1">
              <a:rPr lang="en-US"/>
              <a:pPr>
                <a:defRPr/>
              </a:pPr>
              <a:t>12/31/2019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DA1D2-37E6-B04F-833D-CAAE90618C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5B9731-0A92-564E-9BC0-EEDAA1FACB7A}" type="datetime1">
              <a:rPr lang="en-US"/>
              <a:pPr>
                <a:defRPr/>
              </a:pPr>
              <a:t>12/31/2019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D2683A-FB85-0640-AAFF-4033DE7217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0102D0-3E5F-9A40-ADC7-0A4441135735}" type="datetime1">
              <a:rPr lang="en-US"/>
              <a:pPr>
                <a:defRPr/>
              </a:pPr>
              <a:t>12/31/2019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4071FC-54FC-844D-AF59-0C2F0D49703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lvl1pPr>
              <a:defRPr/>
            </a:lvl1pPr>
          </a:lstStyle>
          <a:p>
            <a:pPr>
              <a:defRPr/>
            </a:pPr>
            <a:fld id="{218ADE6E-4A0A-034D-B70C-44DC28F3F374}" type="datetime1">
              <a:rPr lang="en-US"/>
              <a:pPr>
                <a:defRPr/>
              </a:pPr>
              <a:t>12/31/2019</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55500FE2-CABD-F045-B5D6-D0E8D856651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77C71F-36DA-B849-9EFB-4F1306C7EA5B}" type="datetime1">
              <a:rPr lang="en-US"/>
              <a:pPr>
                <a:defRPr/>
              </a:pPr>
              <a:t>12/31/2019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C945FA-CAA9-DE46-A613-7407A70C0CC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762F846-81E6-CA4E-8B7E-BD2E0EDA6288}" type="datetime1">
              <a:rPr lang="en-US"/>
              <a:pPr>
                <a:defRPr/>
              </a:pPr>
              <a:t>12/31/2019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19F119-F7DC-AC43-9F1F-A4F8E82254A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424019C-DCEC-CF44-9615-C37F2DA3E1FD}" type="datetime1">
              <a:rPr lang="en-US"/>
              <a:pPr>
                <a:defRPr/>
              </a:pPr>
              <a:t>12/31/2019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D3E390-BDBA-7146-9871-4612D76D77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74911C1-A2DC-BF4C-9E81-27FE1A441181}" type="datetime1">
              <a:rPr lang="en-US"/>
              <a:pPr>
                <a:defRPr/>
              </a:pPr>
              <a:t>12/31/2019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389B7D-8CA1-5946-A6F5-0F0ACAAC525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9D6644-1175-F94F-B81C-B590678360E0}" type="datetime1">
              <a:rPr lang="en-US"/>
              <a:pPr>
                <a:defRPr/>
              </a:pPr>
              <a:t>12/31/2019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9D2C16-31C5-2642-A836-8E1EF66A22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13774A-8B9B-AE43-A81B-88A17E58E1BE}" type="datetime1">
              <a:rPr lang="en-US"/>
              <a:pPr>
                <a:defRPr/>
              </a:pPr>
              <a:t>12/31/2019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4F9B0A-B4C4-9F47-A556-C033D4AC86C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17C5B2-4FE2-A349-94EA-18E7D79EB609}" type="datetime1">
              <a:rPr lang="en-US"/>
              <a:pPr>
                <a:defRPr/>
              </a:pPr>
              <a:t>12/31/2019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377B79-9061-8845-97E1-407EDF2AE2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270B89A6-5107-C04F-A974-6198EF0B87B5}" type="datetime1">
              <a:rPr lang="en-US"/>
              <a:pPr>
                <a:defRPr/>
              </a:pPr>
              <a:t>12/31/2019</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C8B9BBC1-719E-5641-B211-4AA87171114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sz="4400" b="0" i="0" u="none" kern="1200">
          <a:solidFill>
            <a:schemeClr val="tx1"/>
          </a:solidFill>
          <a:latin typeface="+mj-lt"/>
          <a:ea typeface="ヒラギノ角ゴ Pro W3" pitchFamily="4" charset="-128"/>
          <a:cs typeface="ヒラギノ角ゴ Pro W3" pitchFamily="4" charset="-128"/>
        </a:defRPr>
      </a:lvl1pPr>
      <a:lvl2pPr algn="ctr" rtl="0" eaLnBrk="0" fontAlgn="base" hangingPunct="0">
        <a:spcBef>
          <a:spcPct val="0"/>
        </a:spcBef>
        <a:spcAft>
          <a:spcPct val="0"/>
        </a:spcAft>
        <a:defRPr sz="4400">
          <a:solidFill>
            <a:schemeClr val="tx1"/>
          </a:solidFill>
          <a:latin typeface="Calibri" pitchFamily="34" charset="0"/>
          <a:ea typeface="ヒラギノ角ゴ Pro W3" pitchFamily="4" charset="-128"/>
          <a:cs typeface="ヒラギノ角ゴ Pro W3" pitchFamily="4" charset="-128"/>
        </a:defRPr>
      </a:lvl2pPr>
      <a:lvl3pPr algn="ctr" rtl="0" eaLnBrk="0" fontAlgn="base" hangingPunct="0">
        <a:spcBef>
          <a:spcPct val="0"/>
        </a:spcBef>
        <a:spcAft>
          <a:spcPct val="0"/>
        </a:spcAft>
        <a:defRPr sz="4400">
          <a:solidFill>
            <a:schemeClr val="tx1"/>
          </a:solidFill>
          <a:latin typeface="Calibri" pitchFamily="34" charset="0"/>
          <a:ea typeface="ヒラギノ角ゴ Pro W3" pitchFamily="4" charset="-128"/>
          <a:cs typeface="ヒラギノ角ゴ Pro W3" pitchFamily="4" charset="-128"/>
        </a:defRPr>
      </a:lvl3pPr>
      <a:lvl4pPr algn="ctr" rtl="0" eaLnBrk="0" fontAlgn="base" hangingPunct="0">
        <a:spcBef>
          <a:spcPct val="0"/>
        </a:spcBef>
        <a:spcAft>
          <a:spcPct val="0"/>
        </a:spcAft>
        <a:defRPr sz="4400">
          <a:solidFill>
            <a:schemeClr val="tx1"/>
          </a:solidFill>
          <a:latin typeface="Calibri" pitchFamily="34" charset="0"/>
          <a:ea typeface="ヒラギノ角ゴ Pro W3" pitchFamily="4" charset="-128"/>
          <a:cs typeface="ヒラギノ角ゴ Pro W3" pitchFamily="4" charset="-128"/>
        </a:defRPr>
      </a:lvl4pPr>
      <a:lvl5pPr algn="ctr" rtl="0" eaLnBrk="0" fontAlgn="base" hangingPunct="0">
        <a:spcBef>
          <a:spcPct val="0"/>
        </a:spcBef>
        <a:spcAft>
          <a:spcPct val="0"/>
        </a:spcAft>
        <a:defRPr sz="4400">
          <a:solidFill>
            <a:schemeClr val="tx1"/>
          </a:solidFill>
          <a:latin typeface="Calibri" pitchFamily="34" charset="0"/>
          <a:ea typeface="ヒラギノ角ゴ Pro W3" pitchFamily="4" charset="-128"/>
          <a:cs typeface="ヒラギノ角ゴ Pro W3" pitchFamily="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4" charset="0"/>
        <a:buChar char="•"/>
        <a:defRPr sz="3200" kern="1200">
          <a:solidFill>
            <a:schemeClr val="tx1"/>
          </a:solidFill>
          <a:latin typeface="+mn-lt"/>
          <a:ea typeface="ヒラギノ角ゴ Pro W3" pitchFamily="4" charset="-128"/>
          <a:cs typeface="ヒラギノ角ゴ Pro W3" pitchFamily="4" charset="-128"/>
        </a:defRPr>
      </a:lvl1pPr>
      <a:lvl2pPr marL="742950" indent="-285750" algn="l" rtl="0" eaLnBrk="0" fontAlgn="base" hangingPunct="0">
        <a:spcBef>
          <a:spcPct val="20000"/>
        </a:spcBef>
        <a:spcAft>
          <a:spcPct val="0"/>
        </a:spcAft>
        <a:buFont typeface="Arial" pitchFamily="4" charset="0"/>
        <a:buChar char="–"/>
        <a:defRPr sz="2800" b="0" i="0" u="none" kern="1200">
          <a:solidFill>
            <a:schemeClr val="tx1"/>
          </a:solidFill>
          <a:latin typeface="+mn-lt"/>
          <a:ea typeface="ヒラギノ角ゴ Pro W3" pitchFamily="4" charset="-128"/>
          <a:cs typeface="+mn-cs"/>
        </a:defRPr>
      </a:lvl2pPr>
      <a:lvl3pPr marL="1143000" indent="-228600" algn="l" rtl="0" eaLnBrk="0" fontAlgn="base" hangingPunct="0">
        <a:spcBef>
          <a:spcPct val="20000"/>
        </a:spcBef>
        <a:spcAft>
          <a:spcPct val="0"/>
        </a:spcAft>
        <a:buFont typeface="Arial" pitchFamily="4" charset="0"/>
        <a:buChar char="•"/>
        <a:defRPr sz="2400" kern="1200">
          <a:solidFill>
            <a:schemeClr val="tx1"/>
          </a:solidFill>
          <a:latin typeface="+mn-lt"/>
          <a:ea typeface="ヒラギノ角ゴ Pro W3" pitchFamily="4" charset="-128"/>
          <a:cs typeface="+mn-cs"/>
        </a:defRPr>
      </a:lvl3pPr>
      <a:lvl4pPr marL="1600200" indent="-228600" algn="l" rtl="0" eaLnBrk="0" fontAlgn="base" hangingPunct="0">
        <a:spcBef>
          <a:spcPct val="20000"/>
        </a:spcBef>
        <a:spcAft>
          <a:spcPct val="0"/>
        </a:spcAft>
        <a:buFont typeface="Arial" pitchFamily="4" charset="0"/>
        <a:buChar char="–"/>
        <a:defRPr sz="2000" kern="1200">
          <a:solidFill>
            <a:schemeClr val="tx1"/>
          </a:solidFill>
          <a:latin typeface="+mn-lt"/>
          <a:ea typeface="ヒラギノ角ゴ Pro W3" pitchFamily="4" charset="-128"/>
          <a:cs typeface="+mn-cs"/>
        </a:defRPr>
      </a:lvl4pPr>
      <a:lvl5pPr marL="2057400" indent="-228600" algn="l" rtl="0" eaLnBrk="0" fontAlgn="base" hangingPunct="0">
        <a:spcBef>
          <a:spcPct val="20000"/>
        </a:spcBef>
        <a:spcAft>
          <a:spcPct val="0"/>
        </a:spcAft>
        <a:buFont typeface="Arial" pitchFamily="4" charset="0"/>
        <a:buChar char="»"/>
        <a:defRPr sz="2000" kern="1200">
          <a:solidFill>
            <a:schemeClr val="tx1"/>
          </a:solidFill>
          <a:latin typeface="+mn-lt"/>
          <a:ea typeface="ヒラギノ角ゴ Pro W3" pitchFamily="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tags" Target="../tags/tag47.xml"/><Relationship Id="rId7"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5.xml"/><Relationship Id="rId7" Type="http://schemas.openxmlformats.org/officeDocument/2006/relationships/oleObject" Target="!OLE_LINK1" TargetMode="External"/><Relationship Id="rId2" Type="http://schemas.openxmlformats.org/officeDocument/2006/relationships/tags" Target="../tags/tag54.xml"/><Relationship Id="rId1"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18.gif"/></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59.xml"/><Relationship Id="rId7"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vmlDrawing" Target="../drawings/vmlDrawing3.vml"/><Relationship Id="rId6" Type="http://schemas.openxmlformats.org/officeDocument/2006/relationships/tags" Target="../tags/tag62.xml"/><Relationship Id="rId5" Type="http://schemas.openxmlformats.org/officeDocument/2006/relationships/tags" Target="../tags/tag61.xml"/><Relationship Id="rId10" Type="http://schemas.openxmlformats.org/officeDocument/2006/relationships/image" Target="../media/image19.png"/><Relationship Id="rId4" Type="http://schemas.openxmlformats.org/officeDocument/2006/relationships/tags" Target="../tags/tag60.xml"/><Relationship Id="rId9" Type="http://schemas.openxmlformats.org/officeDocument/2006/relationships/oleObject" Target="!OLE_LINK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5.xml"/><Relationship Id="rId7"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23.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2.jpeg"/><Relationship Id="rId5" Type="http://schemas.openxmlformats.org/officeDocument/2006/relationships/slideLayout" Target="../slideLayouts/slideLayout2.xml"/><Relationship Id="rId4" Type="http://schemas.openxmlformats.org/officeDocument/2006/relationships/tags" Target="../tags/tag72.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75.xml"/><Relationship Id="rId7" Type="http://schemas.openxmlformats.org/officeDocument/2006/relationships/image" Target="../media/image26.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78.xml"/><Relationship Id="rId7" Type="http://schemas.openxmlformats.org/officeDocument/2006/relationships/image" Target="../media/image2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28.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27.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slideLayout" Target="../slideLayouts/slideLayout2.xml"/><Relationship Id="rId5" Type="http://schemas.openxmlformats.org/officeDocument/2006/relationships/tags" Target="../tags/tag85.xml"/><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3.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17.xml"/></Relationships>
</file>

<file path=ppt/slides/_rels/slide20.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97.xml"/><Relationship Id="rId7" Type="http://schemas.openxmlformats.org/officeDocument/2006/relationships/image" Target="../media/image34.png"/><Relationship Id="rId2" Type="http://schemas.openxmlformats.org/officeDocument/2006/relationships/tags" Target="../tags/tag96.xml"/><Relationship Id="rId1" Type="http://schemas.openxmlformats.org/officeDocument/2006/relationships/vmlDrawing" Target="../drawings/vmlDrawing4.vml"/><Relationship Id="rId6" Type="http://schemas.openxmlformats.org/officeDocument/2006/relationships/oleObject" Target="!OLE_LINK4" TargetMode="External"/><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37.png"/><Relationship Id="rId2" Type="http://schemas.openxmlformats.org/officeDocument/2006/relationships/tags" Target="../tags/tag98.xml"/><Relationship Id="rId1" Type="http://schemas.openxmlformats.org/officeDocument/2006/relationships/vmlDrawing" Target="../drawings/vmlDrawing5.vml"/><Relationship Id="rId6" Type="http://schemas.openxmlformats.org/officeDocument/2006/relationships/oleObject" Target="!OLE_LINK5" TargetMode="External"/><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01.xml"/><Relationship Id="rId7" Type="http://schemas.openxmlformats.org/officeDocument/2006/relationships/oleObject" Target="!OLE_LINK6" TargetMode="External"/><Relationship Id="rId2" Type="http://schemas.openxmlformats.org/officeDocument/2006/relationships/tags" Target="../tags/tag100.xml"/><Relationship Id="rId1" Type="http://schemas.openxmlformats.org/officeDocument/2006/relationships/vmlDrawing" Target="../drawings/vmlDrawing6.vml"/><Relationship Id="rId6" Type="http://schemas.openxmlformats.org/officeDocument/2006/relationships/image" Target="../media/image35.png"/><Relationship Id="rId5" Type="http://schemas.openxmlformats.org/officeDocument/2006/relationships/slideLayout" Target="../slideLayouts/slideLayout2.xml"/><Relationship Id="rId4" Type="http://schemas.openxmlformats.org/officeDocument/2006/relationships/tags" Target="../tags/tag102.xml"/></Relationships>
</file>

<file path=ppt/slides/_rels/slide24.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39.png"/><Relationship Id="rId2" Type="http://schemas.openxmlformats.org/officeDocument/2006/relationships/tags" Target="../tags/tag103.xml"/><Relationship Id="rId1" Type="http://schemas.openxmlformats.org/officeDocument/2006/relationships/vmlDrawing" Target="../drawings/vmlDrawing7.vml"/><Relationship Id="rId6" Type="http://schemas.openxmlformats.org/officeDocument/2006/relationships/oleObject" Target="!OLE_LINK7" TargetMode="External"/><Relationship Id="rId5" Type="http://schemas.openxmlformats.org/officeDocument/2006/relationships/slideLayout" Target="../slideLayouts/slideLayout2.xml"/><Relationship Id="rId4" Type="http://schemas.openxmlformats.org/officeDocument/2006/relationships/tags" Target="../tags/tag105.xml"/></Relationships>
</file>

<file path=ppt/slides/_rels/slide25.xml.rels><?xml version="1.0" encoding="UTF-8" standalone="yes"?>
<Relationships xmlns="http://schemas.openxmlformats.org/package/2006/relationships"><Relationship Id="rId8" Type="http://schemas.openxmlformats.org/officeDocument/2006/relationships/oleObject" Target="!OLE_LINK8" TargetMode="External"/><Relationship Id="rId3" Type="http://schemas.openxmlformats.org/officeDocument/2006/relationships/tags" Target="../tags/tag107.xml"/><Relationship Id="rId7"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vmlDrawing" Target="../drawings/vmlDrawing8.vml"/><Relationship Id="rId6" Type="http://schemas.openxmlformats.org/officeDocument/2006/relationships/tags" Target="../tags/tag110.xml"/><Relationship Id="rId11" Type="http://schemas.openxmlformats.org/officeDocument/2006/relationships/image" Target="../media/image41.png"/><Relationship Id="rId5" Type="http://schemas.openxmlformats.org/officeDocument/2006/relationships/tags" Target="../tags/tag109.xml"/><Relationship Id="rId10" Type="http://schemas.openxmlformats.org/officeDocument/2006/relationships/oleObject" Target="!OLE_LINK9" TargetMode="External"/><Relationship Id="rId4" Type="http://schemas.openxmlformats.org/officeDocument/2006/relationships/tags" Target="../tags/tag108.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2.xml"/><Relationship Id="rId7" Type="http://schemas.openxmlformats.org/officeDocument/2006/relationships/tags" Target="../tags/tag116.xml"/><Relationship Id="rId2" Type="http://schemas.openxmlformats.org/officeDocument/2006/relationships/tags" Target="../tags/tag111.xml"/><Relationship Id="rId1" Type="http://schemas.openxmlformats.org/officeDocument/2006/relationships/vmlDrawing" Target="../drawings/vmlDrawing9.vml"/><Relationship Id="rId6" Type="http://schemas.openxmlformats.org/officeDocument/2006/relationships/tags" Target="../tags/tag115.xml"/><Relationship Id="rId5" Type="http://schemas.openxmlformats.org/officeDocument/2006/relationships/tags" Target="../tags/tag114.xml"/><Relationship Id="rId10" Type="http://schemas.openxmlformats.org/officeDocument/2006/relationships/image" Target="../media/image42.png"/><Relationship Id="rId4" Type="http://schemas.openxmlformats.org/officeDocument/2006/relationships/tags" Target="../tags/tag113.xml"/><Relationship Id="rId9" Type="http://schemas.openxmlformats.org/officeDocument/2006/relationships/oleObject" Target="!OLE_LINK10" TargetMode="External"/></Relationships>
</file>

<file path=ppt/slides/_rels/slide27.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image" Target="../media/image31.jpe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Layout" Target="../slideLayouts/slideLayout2.xml"/><Relationship Id="rId5" Type="http://schemas.openxmlformats.org/officeDocument/2006/relationships/tags" Target="../tags/tag121.xml"/><Relationship Id="rId4" Type="http://schemas.openxmlformats.org/officeDocument/2006/relationships/tags" Target="../tags/tag120.xml"/></Relationships>
</file>

<file path=ppt/slides/_rels/slide2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4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10.jpe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9.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8.jpeg"/><Relationship Id="rId5" Type="http://schemas.openxmlformats.org/officeDocument/2006/relationships/tags" Target="../tags/tag28.xml"/><Relationship Id="rId10" Type="http://schemas.openxmlformats.org/officeDocument/2006/relationships/image" Target="../media/image5.jpeg"/><Relationship Id="rId4" Type="http://schemas.openxmlformats.org/officeDocument/2006/relationships/tags" Target="../tags/tag27.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 TargetMode="External"/><Relationship Id="rId3" Type="http://schemas.openxmlformats.org/officeDocument/2006/relationships/tags" Target="../tags/tag36.xml"/><Relationship Id="rId7"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vmlDrawing" Target="../drawings/vmlDrawing1.v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dCynInversion.jpg"/>
          <p:cNvPicPr>
            <a:picLocks noChangeAspect="1"/>
          </p:cNvPicPr>
          <p:nvPr/>
        </p:nvPicPr>
        <p:blipFill>
          <a:blip r:embed="rId4"/>
          <a:stretch>
            <a:fillRect/>
          </a:stretch>
        </p:blipFill>
        <p:spPr>
          <a:xfrm>
            <a:off x="0" y="0"/>
            <a:ext cx="9144000" cy="6858000"/>
          </a:xfrm>
          <a:prstGeom prst="rect">
            <a:avLst/>
          </a:prstGeom>
        </p:spPr>
      </p:pic>
      <p:sp>
        <p:nvSpPr>
          <p:cNvPr id="5" name="TextBox 4"/>
          <p:cNvSpPr txBox="1">
            <a:spLocks noChangeArrowheads="1"/>
          </p:cNvSpPr>
          <p:nvPr>
            <p:custDataLst>
              <p:tags r:id="rId2"/>
            </p:custDataLst>
          </p:nvPr>
        </p:nvSpPr>
        <p:spPr bwMode="auto">
          <a:xfrm>
            <a:off x="304800" y="2133600"/>
            <a:ext cx="7772400" cy="2308324"/>
          </a:xfrm>
          <a:prstGeom prst="rect">
            <a:avLst/>
          </a:prstGeom>
          <a:noFill/>
          <a:ln w="9525">
            <a:noFill/>
            <a:miter lim="800000"/>
            <a:headEnd/>
            <a:tailEnd/>
          </a:ln>
        </p:spPr>
        <p:txBody>
          <a:bodyPr>
            <a:prstTxWarp prst="textNoShape">
              <a:avLst/>
            </a:prstTxWarp>
            <a:spAutoFit/>
          </a:bodyPr>
          <a:lstStyle/>
          <a:p>
            <a:r>
              <a:rPr lang="en-US" sz="3600" b="1" dirty="0">
                <a:latin typeface="Aharoni" charset="0"/>
                <a:ea typeface="Aharoni" charset="0"/>
                <a:cs typeface="Aharoni" charset="0"/>
              </a:rPr>
              <a:t>The Grand Canyon:</a:t>
            </a:r>
          </a:p>
          <a:p>
            <a:r>
              <a:rPr lang="en-US" sz="3600" b="1" dirty="0">
                <a:latin typeface="Aharoni" charset="0"/>
                <a:ea typeface="Aharoni" charset="0"/>
                <a:cs typeface="Aharoni" charset="0"/>
              </a:rPr>
              <a:t>	</a:t>
            </a:r>
            <a:r>
              <a:rPr lang="en-US" sz="3600" b="1" dirty="0" smtClean="0">
                <a:latin typeface="Aharoni" charset="0"/>
                <a:ea typeface="Aharoni" charset="0"/>
                <a:cs typeface="Aharoni" charset="0"/>
              </a:rPr>
              <a:t>	Exploring Connections between microclimate and vegetation</a:t>
            </a:r>
            <a:endParaRPr lang="en-US" sz="3600" b="1" dirty="0">
              <a:latin typeface="Aharoni" charset="0"/>
              <a:ea typeface="Aharoni" charset="0"/>
              <a:cs typeface="Aharoni" charset="0"/>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Question A1</a:t>
            </a:r>
          </a:p>
        </p:txBody>
      </p:sp>
      <p:pic>
        <p:nvPicPr>
          <p:cNvPr id="5" name="Picture 4" descr="anchors_03a.gif"/>
          <p:cNvPicPr/>
          <p:nvPr>
            <p:custDataLst>
              <p:tags r:id="rId3"/>
            </p:custDataLst>
          </p:nvPr>
        </p:nvPicPr>
        <p:blipFill>
          <a:blip r:embed="rId8"/>
          <a:stretch>
            <a:fillRect/>
          </a:stretch>
        </p:blipFill>
        <p:spPr>
          <a:xfrm>
            <a:off x="1676400" y="1143000"/>
            <a:ext cx="5486400" cy="2194560"/>
          </a:xfrm>
          <a:prstGeom prst="rect">
            <a:avLst/>
          </a:prstGeom>
        </p:spPr>
      </p:pic>
      <p:pic>
        <p:nvPicPr>
          <p:cNvPr id="6" name="Picture 5" descr="112_GCM_SouthRimSummer.jpg"/>
          <p:cNvPicPr/>
          <p:nvPr/>
        </p:nvPicPr>
        <p:blipFill>
          <a:blip r:embed="rId9"/>
          <a:stretch>
            <a:fillRect/>
          </a:stretch>
        </p:blipFill>
        <p:spPr>
          <a:xfrm>
            <a:off x="914400" y="3429000"/>
            <a:ext cx="6781800" cy="3429000"/>
          </a:xfrm>
          <a:prstGeom prst="rect">
            <a:avLst/>
          </a:prstGeom>
        </p:spPr>
      </p:pic>
      <p:sp>
        <p:nvSpPr>
          <p:cNvPr id="9" name="TextBox 8"/>
          <p:cNvSpPr txBox="1"/>
          <p:nvPr>
            <p:custDataLst>
              <p:tags r:id="rId4"/>
            </p:custDataLst>
          </p:nvPr>
        </p:nvSpPr>
        <p:spPr>
          <a:xfrm>
            <a:off x="2362200" y="5791200"/>
            <a:ext cx="1416261" cy="369332"/>
          </a:xfrm>
          <a:prstGeom prst="rect">
            <a:avLst/>
          </a:prstGeom>
          <a:noFill/>
        </p:spPr>
        <p:txBody>
          <a:bodyPr wrap="none" rtlCol="0">
            <a:spAutoFit/>
          </a:bodyPr>
          <a:lstStyle/>
          <a:p>
            <a:r>
              <a:rPr lang="en-US" dirty="0" smtClean="0">
                <a:solidFill>
                  <a:schemeClr val="bg1"/>
                </a:solidFill>
              </a:rPr>
              <a:t>East-Facing</a:t>
            </a:r>
            <a:endParaRPr lang="en-US" dirty="0">
              <a:solidFill>
                <a:schemeClr val="bg1"/>
              </a:solidFill>
            </a:endParaRPr>
          </a:p>
        </p:txBody>
      </p:sp>
      <p:sp>
        <p:nvSpPr>
          <p:cNvPr id="10" name="TextBox 9"/>
          <p:cNvSpPr txBox="1"/>
          <p:nvPr>
            <p:custDataLst>
              <p:tags r:id="rId5"/>
            </p:custDataLst>
          </p:nvPr>
        </p:nvSpPr>
        <p:spPr>
          <a:xfrm>
            <a:off x="4343400" y="5867400"/>
            <a:ext cx="1475998" cy="369332"/>
          </a:xfrm>
          <a:prstGeom prst="rect">
            <a:avLst/>
          </a:prstGeom>
          <a:noFill/>
        </p:spPr>
        <p:txBody>
          <a:bodyPr wrap="none" rtlCol="0">
            <a:spAutoFit/>
          </a:bodyPr>
          <a:lstStyle/>
          <a:p>
            <a:r>
              <a:rPr lang="en-US" dirty="0" smtClean="0">
                <a:solidFill>
                  <a:schemeClr val="bg1"/>
                </a:solidFill>
              </a:rPr>
              <a:t>West-Facing</a:t>
            </a:r>
            <a:endParaRPr lang="en-US" dirty="0">
              <a:solidFill>
                <a:schemeClr val="bg1"/>
              </a:solidFill>
            </a:endParaRPr>
          </a:p>
        </p:txBody>
      </p:sp>
      <p:cxnSp>
        <p:nvCxnSpPr>
          <p:cNvPr id="12" name="Straight Arrow Connector 11"/>
          <p:cNvCxnSpPr/>
          <p:nvPr>
            <p:custDataLst>
              <p:tags r:id="rId6"/>
            </p:custDataLst>
          </p:nvPr>
        </p:nvCxnSpPr>
        <p:spPr>
          <a:xfrm rot="10800000">
            <a:off x="1219200" y="3962400"/>
            <a:ext cx="1828800" cy="1752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2"/>
            </p:custDataLst>
          </p:nvPr>
        </p:nvSpPr>
        <p:spPr>
          <a:xfrm>
            <a:off x="0" y="0"/>
            <a:ext cx="9144000" cy="1143000"/>
          </a:xfrm>
        </p:spPr>
        <p:txBody>
          <a:bodyPr/>
          <a:lstStyle/>
          <a:p>
            <a:pPr eaLnBrk="1" hangingPunct="1"/>
            <a:r>
              <a:rPr lang="en-US" sz="4000" smtClean="0"/>
              <a:t>Stage A Questions/Tasks</a:t>
            </a:r>
          </a:p>
        </p:txBody>
      </p:sp>
      <p:sp>
        <p:nvSpPr>
          <p:cNvPr id="19459" name="Content Placeholder 4"/>
          <p:cNvSpPr>
            <a:spLocks noGrp="1"/>
          </p:cNvSpPr>
          <p:nvPr>
            <p:ph idx="1"/>
            <p:custDataLst>
              <p:tags r:id="rId3"/>
            </p:custDataLst>
          </p:nvPr>
        </p:nvSpPr>
        <p:spPr>
          <a:xfrm>
            <a:off x="304800" y="1219200"/>
            <a:ext cx="8534400" cy="1371600"/>
          </a:xfrm>
        </p:spPr>
        <p:txBody>
          <a:bodyPr/>
          <a:lstStyle/>
          <a:p>
            <a:pPr>
              <a:buFont typeface="Arial" pitchFamily="4" charset="0"/>
              <a:buNone/>
            </a:pPr>
            <a:r>
              <a:rPr lang="en-US" dirty="0" smtClean="0"/>
              <a:t>2. Fast travel &amp; look at south-facing and north-facing slopes. How do you explain the temperatures you see? </a:t>
            </a:r>
          </a:p>
        </p:txBody>
      </p:sp>
      <p:pic>
        <p:nvPicPr>
          <p:cNvPr id="5" name="Picture 4" descr="SouthRimWinter.jpg"/>
          <p:cNvPicPr/>
          <p:nvPr/>
        </p:nvPicPr>
        <p:blipFill>
          <a:blip r:embed="rId5"/>
          <a:stretch>
            <a:fillRect/>
          </a:stretch>
        </p:blipFill>
        <p:spPr>
          <a:xfrm>
            <a:off x="914400" y="2971800"/>
            <a:ext cx="7010400" cy="3429000"/>
          </a:xfrm>
          <a:prstGeom prst="rect">
            <a:avLst/>
          </a:prstGeo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3"/>
            </p:custDataLst>
          </p:nvPr>
        </p:nvSpPr>
        <p:spPr>
          <a:xfrm>
            <a:off x="0" y="0"/>
            <a:ext cx="9144000" cy="1143000"/>
          </a:xfrm>
        </p:spPr>
        <p:txBody>
          <a:bodyPr/>
          <a:lstStyle/>
          <a:p>
            <a:pPr eaLnBrk="1" hangingPunct="1"/>
            <a:r>
              <a:rPr lang="en-US" sz="4000" dirty="0" smtClean="0"/>
              <a:t>Question A2</a:t>
            </a:r>
          </a:p>
        </p:txBody>
      </p:sp>
      <p:graphicFrame>
        <p:nvGraphicFramePr>
          <p:cNvPr id="49154" name="Object 2"/>
          <p:cNvGraphicFramePr>
            <a:graphicFrameLocks noChangeAspect="1"/>
          </p:cNvGraphicFramePr>
          <p:nvPr>
            <p:custDataLst>
              <p:tags r:id="rId4"/>
            </p:custDataLst>
          </p:nvPr>
        </p:nvGraphicFramePr>
        <p:xfrm>
          <a:off x="685800" y="1295400"/>
          <a:ext cx="8013032" cy="2819400"/>
        </p:xfrm>
        <a:graphic>
          <a:graphicData uri="http://schemas.openxmlformats.org/presentationml/2006/ole">
            <mc:AlternateContent xmlns:mc="http://schemas.openxmlformats.org/markup-compatibility/2006">
              <mc:Choice xmlns:v="urn:schemas-microsoft-com:vml" Requires="v">
                <p:oleObj spid="_x0000_s49179" name="Document" r:id="rId7" imgW="5486400" imgH="1930400" progId="Word.Document.12">
                  <p:link updateAutomatic="1"/>
                </p:oleObj>
              </mc:Choice>
              <mc:Fallback>
                <p:oleObj name="Document" r:id="rId7" imgW="5486400" imgH="1930400" progId="Word.Document.12">
                  <p:link updateAutomatic="1"/>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1295400"/>
                        <a:ext cx="801303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1" name="Picture 10" descr="diagram-microclimate-on-a-hill.gif"/>
          <p:cNvPicPr/>
          <p:nvPr>
            <p:custDataLst>
              <p:tags r:id="rId5"/>
            </p:custDataLst>
          </p:nvPr>
        </p:nvPicPr>
        <p:blipFill>
          <a:blip r:embed="rId9"/>
          <a:stretch>
            <a:fillRect/>
          </a:stretch>
        </p:blipFill>
        <p:spPr>
          <a:xfrm>
            <a:off x="1981200" y="4495800"/>
            <a:ext cx="4546600" cy="2063862"/>
          </a:xfrm>
          <a:prstGeom prst="rect">
            <a:avLst/>
          </a:prstGeom>
        </p:spPr>
      </p:pic>
    </p:spTree>
    <p:custDataLst>
      <p:tags r:id="rId2"/>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3"/>
            </p:custDataLst>
          </p:nvPr>
        </p:nvSpPr>
        <p:spPr>
          <a:xfrm>
            <a:off x="0" y="0"/>
            <a:ext cx="9144000" cy="1143000"/>
          </a:xfrm>
        </p:spPr>
        <p:txBody>
          <a:bodyPr/>
          <a:lstStyle/>
          <a:p>
            <a:r>
              <a:rPr lang="en-US" sz="4000" dirty="0" smtClean="0"/>
              <a:t>A2 How do you explain the temperatures you see? </a:t>
            </a:r>
          </a:p>
        </p:txBody>
      </p:sp>
      <p:pic>
        <p:nvPicPr>
          <p:cNvPr id="5" name="Picture 4" descr="SouthRimWinter.jpg"/>
          <p:cNvPicPr/>
          <p:nvPr/>
        </p:nvPicPr>
        <p:blipFill>
          <a:blip r:embed="rId8"/>
          <a:stretch>
            <a:fillRect/>
          </a:stretch>
        </p:blipFill>
        <p:spPr>
          <a:xfrm>
            <a:off x="990600" y="3200400"/>
            <a:ext cx="7010400" cy="3429000"/>
          </a:xfrm>
          <a:prstGeom prst="rect">
            <a:avLst/>
          </a:prstGeom>
        </p:spPr>
      </p:pic>
      <p:graphicFrame>
        <p:nvGraphicFramePr>
          <p:cNvPr id="50178" name="Object 2"/>
          <p:cNvGraphicFramePr>
            <a:graphicFrameLocks noChangeAspect="1"/>
          </p:cNvGraphicFramePr>
          <p:nvPr>
            <p:custDataLst>
              <p:tags r:id="rId4"/>
            </p:custDataLst>
          </p:nvPr>
        </p:nvGraphicFramePr>
        <p:xfrm>
          <a:off x="1295400" y="1295400"/>
          <a:ext cx="6820930" cy="1752600"/>
        </p:xfrm>
        <a:graphic>
          <a:graphicData uri="http://schemas.openxmlformats.org/presentationml/2006/ole">
            <mc:AlternateContent xmlns:mc="http://schemas.openxmlformats.org/markup-compatibility/2006">
              <mc:Choice xmlns:v="urn:schemas-microsoft-com:vml" Requires="v">
                <p:oleObj spid="_x0000_s50203" name="Document" r:id="rId9" imgW="5486400" imgH="1409700" progId="Word.Document.12">
                  <p:link updateAutomatic="1"/>
                </p:oleObj>
              </mc:Choice>
              <mc:Fallback>
                <p:oleObj name="Document" r:id="rId9" imgW="5486400" imgH="1409700" progId="Word.Document.12">
                  <p:link updateAutomatic="1"/>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1295400"/>
                        <a:ext cx="682093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8" name="Straight Arrow Connector 7"/>
          <p:cNvCxnSpPr/>
          <p:nvPr>
            <p:custDataLst>
              <p:tags r:id="rId5"/>
            </p:custDataLst>
          </p:nvPr>
        </p:nvCxnSpPr>
        <p:spPr>
          <a:xfrm rot="16200000" flipH="1">
            <a:off x="4837906" y="5830094"/>
            <a:ext cx="1067594" cy="75406"/>
          </a:xfrm>
          <a:prstGeom prst="straightConnector1">
            <a:avLst/>
          </a:prstGeom>
          <a:ln w="101600">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custDataLst>
              <p:tags r:id="rId6"/>
            </p:custDataLst>
          </p:nvPr>
        </p:nvSpPr>
        <p:spPr>
          <a:xfrm>
            <a:off x="5867400" y="5486400"/>
            <a:ext cx="319468" cy="369332"/>
          </a:xfrm>
          <a:prstGeom prst="rect">
            <a:avLst/>
          </a:prstGeom>
          <a:noFill/>
        </p:spPr>
        <p:txBody>
          <a:bodyPr wrap="none" rtlCol="0">
            <a:spAutoFit/>
          </a:bodyPr>
          <a:lstStyle/>
          <a:p>
            <a:r>
              <a:rPr lang="en-US" dirty="0" smtClean="0"/>
              <a:t>=</a:t>
            </a:r>
            <a:endParaRPr lang="en-US" dirty="0"/>
          </a:p>
        </p:txBody>
      </p:sp>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Note: you will not get these examples.</a:t>
            </a:r>
            <a:br>
              <a:rPr lang="en-US" sz="4000" dirty="0" smtClean="0"/>
            </a:br>
            <a:r>
              <a:rPr lang="en-US" sz="4000" dirty="0" smtClean="0"/>
              <a:t>Question pools – similar but different</a:t>
            </a:r>
          </a:p>
        </p:txBody>
      </p:sp>
      <p:pic>
        <p:nvPicPr>
          <p:cNvPr id="11" name="Picture 10"/>
          <p:cNvPicPr>
            <a:picLocks noChangeAspect="1"/>
          </p:cNvPicPr>
          <p:nvPr/>
        </p:nvPicPr>
        <p:blipFill>
          <a:blip r:embed="rId8"/>
          <a:stretch>
            <a:fillRect/>
          </a:stretch>
        </p:blipFill>
        <p:spPr>
          <a:xfrm>
            <a:off x="152400" y="1370463"/>
            <a:ext cx="4572000" cy="5487537"/>
          </a:xfrm>
          <a:prstGeom prst="rect">
            <a:avLst/>
          </a:prstGeom>
        </p:spPr>
      </p:pic>
      <p:pic>
        <p:nvPicPr>
          <p:cNvPr id="15" name="Picture 14"/>
          <p:cNvPicPr>
            <a:picLocks noChangeAspect="1"/>
          </p:cNvPicPr>
          <p:nvPr/>
        </p:nvPicPr>
        <p:blipFill>
          <a:blip r:embed="rId9"/>
          <a:stretch>
            <a:fillRect/>
          </a:stretch>
        </p:blipFill>
        <p:spPr>
          <a:xfrm>
            <a:off x="4800600" y="2133600"/>
            <a:ext cx="4316418" cy="3276600"/>
          </a:xfrm>
          <a:prstGeom prst="rect">
            <a:avLst/>
          </a:prstGeom>
        </p:spPr>
      </p:pic>
      <p:sp>
        <p:nvSpPr>
          <p:cNvPr id="16" name="TextBox 15"/>
          <p:cNvSpPr txBox="1"/>
          <p:nvPr>
            <p:custDataLst>
              <p:tags r:id="rId3"/>
            </p:custDataLst>
          </p:nvPr>
        </p:nvSpPr>
        <p:spPr>
          <a:xfrm>
            <a:off x="1828800" y="4191000"/>
            <a:ext cx="1416261" cy="369332"/>
          </a:xfrm>
          <a:prstGeom prst="rect">
            <a:avLst/>
          </a:prstGeom>
          <a:noFill/>
        </p:spPr>
        <p:txBody>
          <a:bodyPr wrap="none" rtlCol="0">
            <a:spAutoFit/>
          </a:bodyPr>
          <a:lstStyle/>
          <a:p>
            <a:r>
              <a:rPr lang="en-US" dirty="0" smtClean="0">
                <a:solidFill>
                  <a:schemeClr val="bg1"/>
                </a:solidFill>
              </a:rPr>
              <a:t>East-Facing</a:t>
            </a:r>
            <a:endParaRPr lang="en-US" dirty="0">
              <a:solidFill>
                <a:schemeClr val="bg1"/>
              </a:solidFill>
            </a:endParaRPr>
          </a:p>
        </p:txBody>
      </p:sp>
      <p:sp>
        <p:nvSpPr>
          <p:cNvPr id="17" name="TextBox 16"/>
          <p:cNvSpPr txBox="1"/>
          <p:nvPr>
            <p:custDataLst>
              <p:tags r:id="rId4"/>
            </p:custDataLst>
          </p:nvPr>
        </p:nvSpPr>
        <p:spPr>
          <a:xfrm>
            <a:off x="3886200" y="4191000"/>
            <a:ext cx="800632" cy="646331"/>
          </a:xfrm>
          <a:prstGeom prst="rect">
            <a:avLst/>
          </a:prstGeom>
          <a:noFill/>
        </p:spPr>
        <p:txBody>
          <a:bodyPr wrap="none" rtlCol="0">
            <a:spAutoFit/>
          </a:bodyPr>
          <a:lstStyle/>
          <a:p>
            <a:r>
              <a:rPr lang="en-US" dirty="0" smtClean="0">
                <a:solidFill>
                  <a:schemeClr val="bg1"/>
                </a:solidFill>
              </a:rPr>
              <a:t>West-</a:t>
            </a:r>
          </a:p>
          <a:p>
            <a:r>
              <a:rPr lang="en-US" dirty="0" smtClean="0">
                <a:solidFill>
                  <a:schemeClr val="bg1"/>
                </a:solidFill>
              </a:rPr>
              <a:t>facing</a:t>
            </a:r>
            <a:endParaRPr lang="en-US" dirty="0">
              <a:solidFill>
                <a:schemeClr val="bg1"/>
              </a:solidFill>
            </a:endParaRPr>
          </a:p>
        </p:txBody>
      </p:sp>
      <p:sp>
        <p:nvSpPr>
          <p:cNvPr id="18" name="TextBox 17"/>
          <p:cNvSpPr txBox="1"/>
          <p:nvPr>
            <p:custDataLst>
              <p:tags r:id="rId5"/>
            </p:custDataLst>
          </p:nvPr>
        </p:nvSpPr>
        <p:spPr>
          <a:xfrm>
            <a:off x="8343368" y="3886200"/>
            <a:ext cx="825992" cy="646331"/>
          </a:xfrm>
          <a:prstGeom prst="rect">
            <a:avLst/>
          </a:prstGeom>
          <a:noFill/>
        </p:spPr>
        <p:txBody>
          <a:bodyPr wrap="none" rtlCol="0">
            <a:spAutoFit/>
          </a:bodyPr>
          <a:lstStyle/>
          <a:p>
            <a:r>
              <a:rPr lang="en-US" dirty="0" smtClean="0">
                <a:solidFill>
                  <a:schemeClr val="bg1"/>
                </a:solidFill>
              </a:rPr>
              <a:t>North-</a:t>
            </a:r>
          </a:p>
          <a:p>
            <a:r>
              <a:rPr lang="en-US" dirty="0" smtClean="0">
                <a:solidFill>
                  <a:schemeClr val="bg1"/>
                </a:solidFill>
              </a:rPr>
              <a:t>facing</a:t>
            </a:r>
            <a:endParaRPr lang="en-US" dirty="0">
              <a:solidFill>
                <a:schemeClr val="bg1"/>
              </a:solidFill>
            </a:endParaRPr>
          </a:p>
        </p:txBody>
      </p:sp>
      <p:sp>
        <p:nvSpPr>
          <p:cNvPr id="19" name="TextBox 18"/>
          <p:cNvSpPr txBox="1"/>
          <p:nvPr>
            <p:custDataLst>
              <p:tags r:id="rId6"/>
            </p:custDataLst>
          </p:nvPr>
        </p:nvSpPr>
        <p:spPr>
          <a:xfrm>
            <a:off x="6400800" y="4191000"/>
            <a:ext cx="864765" cy="646331"/>
          </a:xfrm>
          <a:prstGeom prst="rect">
            <a:avLst/>
          </a:prstGeom>
          <a:noFill/>
        </p:spPr>
        <p:txBody>
          <a:bodyPr wrap="none" rtlCol="0">
            <a:spAutoFit/>
          </a:bodyPr>
          <a:lstStyle/>
          <a:p>
            <a:r>
              <a:rPr lang="en-US" dirty="0" smtClean="0">
                <a:solidFill>
                  <a:schemeClr val="bg1"/>
                </a:solidFill>
              </a:rPr>
              <a:t>South-</a:t>
            </a:r>
          </a:p>
          <a:p>
            <a:r>
              <a:rPr lang="en-US" dirty="0" smtClean="0">
                <a:solidFill>
                  <a:schemeClr val="bg1"/>
                </a:solidFill>
              </a:rPr>
              <a:t>facing</a:t>
            </a:r>
            <a:endParaRPr lang="en-US"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Stage A3: Questions/Tasks</a:t>
            </a:r>
          </a:p>
        </p:txBody>
      </p:sp>
      <p:sp>
        <p:nvSpPr>
          <p:cNvPr id="22531" name="Content Placeholder 4"/>
          <p:cNvSpPr>
            <a:spLocks noGrp="1"/>
          </p:cNvSpPr>
          <p:nvPr>
            <p:ph idx="1"/>
            <p:custDataLst>
              <p:tags r:id="rId3"/>
            </p:custDataLst>
          </p:nvPr>
        </p:nvSpPr>
        <p:spPr>
          <a:xfrm>
            <a:off x="304800" y="1066800"/>
            <a:ext cx="8229600" cy="1371600"/>
          </a:xfrm>
        </p:spPr>
        <p:txBody>
          <a:bodyPr/>
          <a:lstStyle/>
          <a:p>
            <a:pPr>
              <a:buFont typeface="Arial" pitchFamily="4" charset="0"/>
              <a:buNone/>
            </a:pPr>
            <a:r>
              <a:rPr lang="en-US" dirty="0" smtClean="0"/>
              <a:t>Fast travel and using the temperature scale to interpret plant distribution you see</a:t>
            </a:r>
          </a:p>
        </p:txBody>
      </p:sp>
      <p:pic>
        <p:nvPicPr>
          <p:cNvPr id="7" name="Picture 6" descr="SpruceSite_NDVI.jpg"/>
          <p:cNvPicPr/>
          <p:nvPr/>
        </p:nvPicPr>
        <p:blipFill>
          <a:blip r:embed="rId6"/>
          <a:stretch>
            <a:fillRect/>
          </a:stretch>
        </p:blipFill>
        <p:spPr>
          <a:xfrm>
            <a:off x="533400" y="2438400"/>
            <a:ext cx="4267200" cy="2286000"/>
          </a:xfrm>
          <a:prstGeom prst="rect">
            <a:avLst/>
          </a:prstGeom>
        </p:spPr>
      </p:pic>
      <p:pic>
        <p:nvPicPr>
          <p:cNvPr id="8" name="Picture 7" descr="1.jpg"/>
          <p:cNvPicPr/>
          <p:nvPr/>
        </p:nvPicPr>
        <p:blipFill>
          <a:blip r:embed="rId7"/>
          <a:stretch>
            <a:fillRect/>
          </a:stretch>
        </p:blipFill>
        <p:spPr>
          <a:xfrm>
            <a:off x="4953000" y="2286000"/>
            <a:ext cx="3860800" cy="3802709"/>
          </a:xfrm>
          <a:prstGeom prst="rect">
            <a:avLst/>
          </a:prstGeom>
        </p:spPr>
      </p:pic>
      <p:sp>
        <p:nvSpPr>
          <p:cNvPr id="9" name="TextBox 8"/>
          <p:cNvSpPr txBox="1"/>
          <p:nvPr>
            <p:custDataLst>
              <p:tags r:id="rId4"/>
            </p:custDataLst>
          </p:nvPr>
        </p:nvSpPr>
        <p:spPr>
          <a:xfrm>
            <a:off x="304800" y="5638800"/>
            <a:ext cx="5636504" cy="923330"/>
          </a:xfrm>
          <a:prstGeom prst="rect">
            <a:avLst/>
          </a:prstGeom>
          <a:noFill/>
        </p:spPr>
        <p:txBody>
          <a:bodyPr wrap="none" rtlCol="0">
            <a:spAutoFit/>
          </a:bodyPr>
          <a:lstStyle/>
          <a:p>
            <a:r>
              <a:rPr lang="en-US" dirty="0" smtClean="0"/>
              <a:t>One of the highest elevations in the </a:t>
            </a:r>
          </a:p>
          <a:p>
            <a:r>
              <a:rPr lang="en-US" dirty="0" smtClean="0"/>
              <a:t>Study Area on Kaibab Plateau, facing</a:t>
            </a:r>
          </a:p>
          <a:p>
            <a:r>
              <a:rPr lang="en-US" dirty="0" smtClean="0"/>
              <a:t>Northeast – biomass (NDVI), summer &amp; winter temps</a:t>
            </a: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A3: Interpret biomass &amp; temp</a:t>
            </a:r>
          </a:p>
        </p:txBody>
      </p:sp>
      <p:pic>
        <p:nvPicPr>
          <p:cNvPr id="10" name="Content Placeholder 9" descr="15b_plant_temperature_relations.png"/>
          <p:cNvPicPr>
            <a:picLocks noGrp="1"/>
          </p:cNvPicPr>
          <p:nvPr>
            <p:ph idx="1"/>
          </p:nvPr>
        </p:nvPicPr>
        <p:blipFill>
          <a:blip r:embed="rId5"/>
          <a:srcRect l="-27143" r="-27143"/>
          <a:stretch>
            <a:fillRect/>
          </a:stretch>
        </p:blipFill>
        <p:spPr>
          <a:xfrm>
            <a:off x="-990600" y="1143000"/>
            <a:ext cx="7620000" cy="1219200"/>
          </a:xfrm>
          <a:prstGeom prst="rect">
            <a:avLst/>
          </a:prstGeom>
        </p:spPr>
      </p:pic>
      <p:pic>
        <p:nvPicPr>
          <p:cNvPr id="11" name="Picture 10" descr="Temperature Scale.png"/>
          <p:cNvPicPr/>
          <p:nvPr/>
        </p:nvPicPr>
        <p:blipFill>
          <a:blip r:embed="rId6"/>
          <a:stretch>
            <a:fillRect/>
          </a:stretch>
        </p:blipFill>
        <p:spPr>
          <a:xfrm>
            <a:off x="5562600" y="1143000"/>
            <a:ext cx="2946400" cy="1751471"/>
          </a:xfrm>
          <a:prstGeom prst="rect">
            <a:avLst/>
          </a:prstGeom>
        </p:spPr>
      </p:pic>
      <p:pic>
        <p:nvPicPr>
          <p:cNvPr id="12" name="Picture 11" descr="NDVI Scale.jpg"/>
          <p:cNvPicPr/>
          <p:nvPr/>
        </p:nvPicPr>
        <p:blipFill>
          <a:blip r:embed="rId7"/>
          <a:stretch>
            <a:fillRect/>
          </a:stretch>
        </p:blipFill>
        <p:spPr>
          <a:xfrm>
            <a:off x="0" y="2514600"/>
            <a:ext cx="5486400" cy="1659890"/>
          </a:xfrm>
          <a:prstGeom prst="rect">
            <a:avLst/>
          </a:prstGeom>
        </p:spPr>
      </p:pic>
      <p:pic>
        <p:nvPicPr>
          <p:cNvPr id="13" name="Picture 12" descr="SpruceSite_NDVI.jpg"/>
          <p:cNvPicPr/>
          <p:nvPr/>
        </p:nvPicPr>
        <p:blipFill>
          <a:blip r:embed="rId8"/>
          <a:stretch>
            <a:fillRect/>
          </a:stretch>
        </p:blipFill>
        <p:spPr>
          <a:xfrm>
            <a:off x="3429000" y="4129405"/>
            <a:ext cx="5486400" cy="2728595"/>
          </a:xfrm>
          <a:prstGeom prst="rect">
            <a:avLst/>
          </a:prstGeom>
        </p:spPr>
      </p:pic>
      <p:cxnSp>
        <p:nvCxnSpPr>
          <p:cNvPr id="15" name="Straight Arrow Connector 14"/>
          <p:cNvCxnSpPr/>
          <p:nvPr>
            <p:custDataLst>
              <p:tags r:id="rId3"/>
            </p:custDataLst>
          </p:nvPr>
        </p:nvCxnSpPr>
        <p:spPr>
          <a:xfrm rot="16200000" flipH="1">
            <a:off x="4152900" y="3619500"/>
            <a:ext cx="2438400" cy="1143000"/>
          </a:xfrm>
          <a:prstGeom prst="straightConnector1">
            <a:avLst/>
          </a:prstGeom>
          <a:ln w="101600">
            <a:headEnd type="arrow"/>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A3: Interpret biomass &amp; temp</a:t>
            </a:r>
          </a:p>
        </p:txBody>
      </p:sp>
      <p:pic>
        <p:nvPicPr>
          <p:cNvPr id="10" name="Content Placeholder 9" descr="15b_plant_temperature_relations.png"/>
          <p:cNvPicPr>
            <a:picLocks noGrp="1"/>
          </p:cNvPicPr>
          <p:nvPr>
            <p:ph idx="1"/>
          </p:nvPr>
        </p:nvPicPr>
        <p:blipFill>
          <a:blip r:embed="rId7"/>
          <a:srcRect l="-27143" r="-27143"/>
          <a:stretch>
            <a:fillRect/>
          </a:stretch>
        </p:blipFill>
        <p:spPr>
          <a:xfrm>
            <a:off x="-990600" y="1143000"/>
            <a:ext cx="7620000" cy="1219200"/>
          </a:xfrm>
          <a:prstGeom prst="rect">
            <a:avLst/>
          </a:prstGeom>
        </p:spPr>
      </p:pic>
      <p:pic>
        <p:nvPicPr>
          <p:cNvPr id="11" name="Picture 10" descr="Temperature Scale.png"/>
          <p:cNvPicPr/>
          <p:nvPr/>
        </p:nvPicPr>
        <p:blipFill>
          <a:blip r:embed="rId8"/>
          <a:stretch>
            <a:fillRect/>
          </a:stretch>
        </p:blipFill>
        <p:spPr>
          <a:xfrm>
            <a:off x="5562600" y="1143000"/>
            <a:ext cx="2946400" cy="1751471"/>
          </a:xfrm>
          <a:prstGeom prst="rect">
            <a:avLst/>
          </a:prstGeom>
        </p:spPr>
      </p:pic>
      <p:pic>
        <p:nvPicPr>
          <p:cNvPr id="8" name="Picture 7" descr="1.jpg"/>
          <p:cNvPicPr/>
          <p:nvPr/>
        </p:nvPicPr>
        <p:blipFill>
          <a:blip r:embed="rId9"/>
          <a:stretch>
            <a:fillRect/>
          </a:stretch>
        </p:blipFill>
        <p:spPr>
          <a:xfrm>
            <a:off x="914400" y="2667000"/>
            <a:ext cx="3860800" cy="3802709"/>
          </a:xfrm>
          <a:prstGeom prst="rect">
            <a:avLst/>
          </a:prstGeom>
        </p:spPr>
      </p:pic>
      <p:cxnSp>
        <p:nvCxnSpPr>
          <p:cNvPr id="9" name="Straight Arrow Connector 8"/>
          <p:cNvCxnSpPr/>
          <p:nvPr>
            <p:custDataLst>
              <p:tags r:id="rId3"/>
            </p:custDataLst>
          </p:nvPr>
        </p:nvCxnSpPr>
        <p:spPr>
          <a:xfrm rot="5400000">
            <a:off x="2286000" y="2514600"/>
            <a:ext cx="4495800" cy="2362200"/>
          </a:xfrm>
          <a:prstGeom prst="straightConnector1">
            <a:avLst/>
          </a:prstGeom>
          <a:ln w="1016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custDataLst>
              <p:tags r:id="rId4"/>
            </p:custDataLst>
          </p:nvPr>
        </p:nvCxnSpPr>
        <p:spPr>
          <a:xfrm rot="10800000" flipV="1">
            <a:off x="3124200" y="1524000"/>
            <a:ext cx="4648200" cy="2590800"/>
          </a:xfrm>
          <a:prstGeom prst="straightConnector1">
            <a:avLst/>
          </a:prstGeom>
          <a:ln w="101600">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custDataLst>
              <p:tags r:id="rId5"/>
            </p:custDataLst>
          </p:nvPr>
        </p:nvSpPr>
        <p:spPr>
          <a:xfrm>
            <a:off x="5410200" y="3124200"/>
            <a:ext cx="3505200" cy="2585323"/>
          </a:xfrm>
          <a:prstGeom prst="rect">
            <a:avLst/>
          </a:prstGeom>
          <a:noFill/>
        </p:spPr>
        <p:txBody>
          <a:bodyPr wrap="square" rtlCol="0">
            <a:spAutoFit/>
          </a:bodyPr>
          <a:lstStyle/>
          <a:p>
            <a:r>
              <a:rPr lang="en-US" dirty="0" smtClean="0"/>
              <a:t>Example question: what are the winter and summer surface temperatures. </a:t>
            </a:r>
          </a:p>
          <a:p>
            <a:r>
              <a:rPr lang="en-US" dirty="0" smtClean="0"/>
              <a:t>Answer: 20-35˚ F in winter, 80-95˚F in summer</a:t>
            </a:r>
          </a:p>
          <a:p>
            <a:endParaRPr lang="en-US" dirty="0" smtClean="0"/>
          </a:p>
          <a:p>
            <a:r>
              <a:rPr lang="en-US" dirty="0" smtClean="0"/>
              <a:t>Boreal forests need cooler summer and can tolerate quite cold winter temperatures</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custDataLst>
              <p:tags r:id="rId2"/>
            </p:custDataLst>
          </p:nvPr>
        </p:nvSpPr>
        <p:spPr>
          <a:xfrm>
            <a:off x="0" y="-381000"/>
            <a:ext cx="9144000" cy="1143000"/>
          </a:xfrm>
        </p:spPr>
        <p:txBody>
          <a:bodyPr/>
          <a:lstStyle/>
          <a:p>
            <a:pPr eaLnBrk="1" hangingPunct="1"/>
            <a:r>
              <a:rPr lang="en-US" sz="4000" smtClean="0"/>
              <a:t>Stage A Questions/Tasks</a:t>
            </a:r>
          </a:p>
        </p:txBody>
      </p:sp>
      <p:sp>
        <p:nvSpPr>
          <p:cNvPr id="24579" name="Content Placeholder 4"/>
          <p:cNvSpPr>
            <a:spLocks noGrp="1"/>
          </p:cNvSpPr>
          <p:nvPr>
            <p:ph idx="1"/>
            <p:custDataLst>
              <p:tags r:id="rId3"/>
            </p:custDataLst>
          </p:nvPr>
        </p:nvSpPr>
        <p:spPr>
          <a:xfrm>
            <a:off x="457200" y="457200"/>
            <a:ext cx="7848600" cy="1066800"/>
          </a:xfrm>
        </p:spPr>
        <p:txBody>
          <a:bodyPr/>
          <a:lstStyle/>
          <a:p>
            <a:pPr>
              <a:buFont typeface="Arial" pitchFamily="4" charset="0"/>
              <a:buNone/>
            </a:pPr>
            <a:r>
              <a:rPr lang="en-US" dirty="0" smtClean="0"/>
              <a:t>Temp Change (Lapse Rate) Surface Change ˚C/1000m and air temp change</a:t>
            </a:r>
          </a:p>
        </p:txBody>
      </p:sp>
      <p:pic>
        <p:nvPicPr>
          <p:cNvPr id="17" name="Picture 16"/>
          <p:cNvPicPr>
            <a:picLocks noChangeAspect="1"/>
          </p:cNvPicPr>
          <p:nvPr/>
        </p:nvPicPr>
        <p:blipFill>
          <a:blip r:embed="rId12"/>
          <a:stretch>
            <a:fillRect/>
          </a:stretch>
        </p:blipFill>
        <p:spPr>
          <a:xfrm>
            <a:off x="0" y="2971800"/>
            <a:ext cx="3584967" cy="2463800"/>
          </a:xfrm>
          <a:prstGeom prst="rect">
            <a:avLst/>
          </a:prstGeom>
        </p:spPr>
      </p:pic>
      <p:pic>
        <p:nvPicPr>
          <p:cNvPr id="19" name="Picture 18"/>
          <p:cNvPicPr>
            <a:picLocks noChangeAspect="1"/>
          </p:cNvPicPr>
          <p:nvPr/>
        </p:nvPicPr>
        <p:blipFill>
          <a:blip r:embed="rId13"/>
          <a:stretch>
            <a:fillRect/>
          </a:stretch>
        </p:blipFill>
        <p:spPr>
          <a:xfrm>
            <a:off x="4572000" y="4267200"/>
            <a:ext cx="3581400" cy="1334439"/>
          </a:xfrm>
          <a:prstGeom prst="rect">
            <a:avLst/>
          </a:prstGeom>
        </p:spPr>
      </p:pic>
      <p:pic>
        <p:nvPicPr>
          <p:cNvPr id="20" name="Picture 19"/>
          <p:cNvPicPr>
            <a:picLocks noChangeAspect="1"/>
          </p:cNvPicPr>
          <p:nvPr/>
        </p:nvPicPr>
        <p:blipFill>
          <a:blip r:embed="rId14"/>
          <a:stretch>
            <a:fillRect/>
          </a:stretch>
        </p:blipFill>
        <p:spPr>
          <a:xfrm>
            <a:off x="3733800" y="2362200"/>
            <a:ext cx="4521200" cy="1828800"/>
          </a:xfrm>
          <a:prstGeom prst="rect">
            <a:avLst/>
          </a:prstGeom>
        </p:spPr>
      </p:pic>
      <p:sp>
        <p:nvSpPr>
          <p:cNvPr id="21" name="TextBox 20"/>
          <p:cNvSpPr txBox="1"/>
          <p:nvPr>
            <p:custDataLst>
              <p:tags r:id="rId4"/>
            </p:custDataLst>
          </p:nvPr>
        </p:nvSpPr>
        <p:spPr>
          <a:xfrm>
            <a:off x="2514600" y="5029200"/>
            <a:ext cx="2429872" cy="369332"/>
          </a:xfrm>
          <a:prstGeom prst="rect">
            <a:avLst/>
          </a:prstGeom>
          <a:noFill/>
        </p:spPr>
        <p:txBody>
          <a:bodyPr wrap="none" rtlCol="0">
            <a:spAutoFit/>
          </a:bodyPr>
          <a:lstStyle/>
          <a:p>
            <a:r>
              <a:rPr lang="en-US" dirty="0" smtClean="0"/>
              <a:t>Colorado River 721 </a:t>
            </a:r>
            <a:r>
              <a:rPr lang="en-US" dirty="0" err="1" smtClean="0"/>
              <a:t>m</a:t>
            </a:r>
            <a:endParaRPr lang="en-US" dirty="0"/>
          </a:p>
        </p:txBody>
      </p:sp>
      <p:sp>
        <p:nvSpPr>
          <p:cNvPr id="22" name="TextBox 21"/>
          <p:cNvSpPr txBox="1"/>
          <p:nvPr>
            <p:custDataLst>
              <p:tags r:id="rId5"/>
            </p:custDataLst>
          </p:nvPr>
        </p:nvSpPr>
        <p:spPr>
          <a:xfrm>
            <a:off x="838200" y="2362200"/>
            <a:ext cx="2040455" cy="369332"/>
          </a:xfrm>
          <a:prstGeom prst="rect">
            <a:avLst/>
          </a:prstGeom>
          <a:noFill/>
        </p:spPr>
        <p:txBody>
          <a:bodyPr wrap="none" rtlCol="0">
            <a:spAutoFit/>
          </a:bodyPr>
          <a:lstStyle/>
          <a:p>
            <a:r>
              <a:rPr lang="en-US" dirty="0" smtClean="0"/>
              <a:t>North Rim 2611 </a:t>
            </a:r>
            <a:r>
              <a:rPr lang="en-US" dirty="0" err="1" smtClean="0"/>
              <a:t>m</a:t>
            </a:r>
            <a:endParaRPr lang="en-US" dirty="0"/>
          </a:p>
        </p:txBody>
      </p:sp>
      <p:sp>
        <p:nvSpPr>
          <p:cNvPr id="24" name="TextBox 23"/>
          <p:cNvSpPr txBox="1"/>
          <p:nvPr>
            <p:custDataLst>
              <p:tags r:id="rId6"/>
            </p:custDataLst>
          </p:nvPr>
        </p:nvSpPr>
        <p:spPr>
          <a:xfrm>
            <a:off x="5867400" y="1676400"/>
            <a:ext cx="1989372" cy="646331"/>
          </a:xfrm>
          <a:prstGeom prst="rect">
            <a:avLst/>
          </a:prstGeom>
          <a:noFill/>
        </p:spPr>
        <p:txBody>
          <a:bodyPr wrap="none" rtlCol="0">
            <a:spAutoFit/>
          </a:bodyPr>
          <a:lstStyle/>
          <a:p>
            <a:r>
              <a:rPr lang="en-US" dirty="0" smtClean="0"/>
              <a:t>July Air Temp</a:t>
            </a:r>
          </a:p>
          <a:p>
            <a:r>
              <a:rPr lang="en-US" dirty="0" smtClean="0"/>
              <a:t>Average max/min</a:t>
            </a:r>
            <a:endParaRPr lang="en-US" dirty="0"/>
          </a:p>
        </p:txBody>
      </p:sp>
      <p:cxnSp>
        <p:nvCxnSpPr>
          <p:cNvPr id="27" name="Straight Arrow Connector 26"/>
          <p:cNvCxnSpPr/>
          <p:nvPr>
            <p:custDataLst>
              <p:tags r:id="rId7"/>
            </p:custDataLst>
          </p:nvPr>
        </p:nvCxnSpPr>
        <p:spPr>
          <a:xfrm rot="10800000" flipV="1">
            <a:off x="8077200" y="2895600"/>
            <a:ext cx="6858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custDataLst>
              <p:tags r:id="rId8"/>
            </p:custDataLst>
          </p:nvPr>
        </p:nvCxnSpPr>
        <p:spPr>
          <a:xfrm rot="10800000" flipV="1">
            <a:off x="8229600" y="3581400"/>
            <a:ext cx="6858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custDataLst>
              <p:tags r:id="rId9"/>
            </p:custDataLst>
          </p:nvPr>
        </p:nvSpPr>
        <p:spPr>
          <a:xfrm>
            <a:off x="6400800" y="3429000"/>
            <a:ext cx="2164888" cy="369332"/>
          </a:xfrm>
          <a:prstGeom prst="rect">
            <a:avLst/>
          </a:prstGeom>
          <a:noFill/>
        </p:spPr>
        <p:txBody>
          <a:bodyPr wrap="none" rtlCol="0">
            <a:spAutoFit/>
          </a:bodyPr>
          <a:lstStyle/>
          <a:p>
            <a:r>
              <a:rPr lang="en-US" b="1" dirty="0" smtClean="0"/>
              <a:t>Ave 63.1 or 17.3˚C</a:t>
            </a:r>
            <a:endParaRPr lang="en-US" b="1" dirty="0"/>
          </a:p>
        </p:txBody>
      </p:sp>
      <p:sp>
        <p:nvSpPr>
          <p:cNvPr id="34" name="TextBox 33"/>
          <p:cNvSpPr txBox="1"/>
          <p:nvPr>
            <p:custDataLst>
              <p:tags r:id="rId10"/>
            </p:custDataLst>
          </p:nvPr>
        </p:nvSpPr>
        <p:spPr>
          <a:xfrm>
            <a:off x="0" y="5486400"/>
            <a:ext cx="9144000" cy="1200329"/>
          </a:xfrm>
          <a:prstGeom prst="rect">
            <a:avLst/>
          </a:prstGeom>
          <a:noFill/>
        </p:spPr>
        <p:txBody>
          <a:bodyPr wrap="square" rtlCol="0">
            <a:spAutoFit/>
          </a:bodyPr>
          <a:lstStyle/>
          <a:p>
            <a:r>
              <a:rPr lang="en-US" b="1" dirty="0" smtClean="0"/>
              <a:t>HOW TO THINK:  CR - 17.3˚C / 1.89 thousand meters for July Air temperature LR</a:t>
            </a:r>
          </a:p>
          <a:p>
            <a:r>
              <a:rPr lang="en-US" b="1" dirty="0" smtClean="0"/>
              <a:t> </a:t>
            </a:r>
          </a:p>
          <a:p>
            <a:r>
              <a:rPr lang="en-US" b="1" dirty="0" smtClean="0"/>
              <a:t>DO NOT WORRY ABOUT A FEW DECIMALS!!</a:t>
            </a:r>
          </a:p>
          <a:p>
            <a:r>
              <a:rPr lang="en-US" b="1" dirty="0" smtClean="0"/>
              <a:t>Surface Temp change 35˚C-26˚C or ABOUT 9˚C /1.89 = 4.8˚ C/1000 </a:t>
            </a:r>
            <a:r>
              <a:rPr lang="en-US" b="1" dirty="0" err="1" smtClean="0"/>
              <a:t>m</a:t>
            </a:r>
            <a:endParaRPr lang="en-US" b="1" dirty="0"/>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2"/>
            </p:custDataLst>
          </p:nvPr>
        </p:nvSpPr>
        <p:spPr>
          <a:xfrm>
            <a:off x="0" y="457200"/>
            <a:ext cx="9144000" cy="1143000"/>
          </a:xfrm>
        </p:spPr>
        <p:txBody>
          <a:bodyPr/>
          <a:lstStyle/>
          <a:p>
            <a:pPr eaLnBrk="1" hangingPunct="1"/>
            <a:r>
              <a:rPr lang="en-US" sz="4000" dirty="0" smtClean="0"/>
              <a:t>Stage B: Short Quiz on background material about microclimate &amp; plants</a:t>
            </a:r>
          </a:p>
        </p:txBody>
      </p:sp>
      <p:pic>
        <p:nvPicPr>
          <p:cNvPr id="7" name="Picture 6"/>
          <p:cNvPicPr>
            <a:picLocks noChangeAspect="1"/>
          </p:cNvPicPr>
          <p:nvPr/>
        </p:nvPicPr>
        <p:blipFill>
          <a:blip r:embed="rId4"/>
          <a:stretch>
            <a:fillRect/>
          </a:stretch>
        </p:blipFill>
        <p:spPr>
          <a:xfrm>
            <a:off x="381000" y="1905000"/>
            <a:ext cx="4438484" cy="4362450"/>
          </a:xfrm>
          <a:prstGeom prst="rect">
            <a:avLst/>
          </a:prstGeom>
        </p:spPr>
      </p:pic>
      <p:pic>
        <p:nvPicPr>
          <p:cNvPr id="8" name="Picture 7" descr="Graphic of a mountain divided into vegetation zones by elevation, with the wide range of elevations that correspond to Grand Canyon highlighte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2057400"/>
            <a:ext cx="3924300" cy="2950845"/>
          </a:xfrm>
          <a:prstGeom prst="rect">
            <a:avLst/>
          </a:prstGeom>
          <a:noFill/>
          <a:ln>
            <a:noFill/>
          </a:ln>
        </p:spPr>
      </p:pic>
      <p:pic>
        <p:nvPicPr>
          <p:cNvPr id="9" name="Picture 8"/>
          <p:cNvPicPr/>
          <p:nvPr/>
        </p:nvPicPr>
        <p:blipFill>
          <a:blip r:embed="rId6"/>
          <a:stretch>
            <a:fillRect/>
          </a:stretch>
        </p:blipFill>
        <p:spPr>
          <a:xfrm>
            <a:off x="5029200" y="5257800"/>
            <a:ext cx="3487280" cy="1033144"/>
          </a:xfrm>
          <a:prstGeom prst="rect">
            <a:avLst/>
          </a:prstGeo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custDataLst>
              <p:tags r:id="rId2"/>
            </p:custDataLst>
          </p:nvPr>
        </p:nvSpPr>
        <p:spPr>
          <a:xfrm>
            <a:off x="533400" y="0"/>
            <a:ext cx="8229600" cy="1143000"/>
          </a:xfrm>
        </p:spPr>
        <p:txBody>
          <a:bodyPr/>
          <a:lstStyle/>
          <a:p>
            <a:pPr eaLnBrk="1" hangingPunct="1"/>
            <a:r>
              <a:rPr lang="en-US"/>
              <a:t>Grand Canyon Region</a:t>
            </a:r>
          </a:p>
        </p:txBody>
      </p:sp>
      <p:sp>
        <p:nvSpPr>
          <p:cNvPr id="15363" name="Content Placeholder 2"/>
          <p:cNvSpPr>
            <a:spLocks noGrp="1"/>
          </p:cNvSpPr>
          <p:nvPr>
            <p:ph idx="1"/>
            <p:custDataLst>
              <p:tags r:id="rId3"/>
            </p:custDataLst>
          </p:nvPr>
        </p:nvSpPr>
        <p:spPr>
          <a:xfrm>
            <a:off x="5867400" y="1219200"/>
            <a:ext cx="2819400" cy="4525963"/>
          </a:xfrm>
        </p:spPr>
        <p:txBody>
          <a:bodyPr/>
          <a:lstStyle/>
          <a:p>
            <a:pPr eaLnBrk="1" hangingPunct="1"/>
            <a:r>
              <a:rPr lang="en-US"/>
              <a:t>Colorado River Basin</a:t>
            </a:r>
          </a:p>
          <a:p>
            <a:pPr eaLnBrk="1" hangingPunct="1"/>
            <a:r>
              <a:rPr lang="en-US"/>
              <a:t>Colorado Plateau</a:t>
            </a:r>
          </a:p>
        </p:txBody>
      </p:sp>
      <p:pic>
        <p:nvPicPr>
          <p:cNvPr id="15364" name="Picture 4" descr="http://www.archesandcanyonlands.com/wp-content/uploads/2012/02/colorado-plateau-map.png"/>
          <p:cNvPicPr>
            <a:picLocks noChangeAspect="1" noChangeArrowheads="1"/>
          </p:cNvPicPr>
          <p:nvPr/>
        </p:nvPicPr>
        <p:blipFill>
          <a:blip r:embed="rId6"/>
          <a:srcRect/>
          <a:stretch>
            <a:fillRect/>
          </a:stretch>
        </p:blipFill>
        <p:spPr bwMode="auto">
          <a:xfrm>
            <a:off x="228600" y="1143000"/>
            <a:ext cx="5410200" cy="5410200"/>
          </a:xfrm>
          <a:prstGeom prst="rect">
            <a:avLst/>
          </a:prstGeom>
          <a:noFill/>
          <a:ln w="9525">
            <a:noFill/>
            <a:miter lim="800000"/>
            <a:headEnd/>
            <a:tailEnd/>
          </a:ln>
        </p:spPr>
      </p:pic>
      <p:pic>
        <p:nvPicPr>
          <p:cNvPr id="15365" name="Picture 4" descr="http://www.nps.gov/grca/naturescience/images/grca_map_4corners.jpg"/>
          <p:cNvPicPr>
            <a:picLocks noChangeAspect="1" noChangeArrowheads="1"/>
          </p:cNvPicPr>
          <p:nvPr/>
        </p:nvPicPr>
        <p:blipFill>
          <a:blip r:embed="rId7"/>
          <a:srcRect/>
          <a:stretch>
            <a:fillRect/>
          </a:stretch>
        </p:blipFill>
        <p:spPr bwMode="auto">
          <a:xfrm>
            <a:off x="6096000" y="3733800"/>
            <a:ext cx="2692400" cy="1981200"/>
          </a:xfrm>
          <a:prstGeom prst="rect">
            <a:avLst/>
          </a:prstGeom>
          <a:noFill/>
          <a:ln w="9525">
            <a:noFill/>
            <a:miter lim="800000"/>
            <a:headEnd/>
            <a:tailEnd/>
          </a:ln>
        </p:spPr>
      </p:pic>
      <p:sp>
        <p:nvSpPr>
          <p:cNvPr id="15366" name="TextBox 5"/>
          <p:cNvSpPr txBox="1">
            <a:spLocks noChangeArrowheads="1"/>
          </p:cNvSpPr>
          <p:nvPr>
            <p:custDataLst>
              <p:tags r:id="rId4"/>
            </p:custDataLst>
          </p:nvPr>
        </p:nvSpPr>
        <p:spPr bwMode="auto">
          <a:xfrm>
            <a:off x="7645400" y="5715000"/>
            <a:ext cx="1168400"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nps.gov</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2"/>
            </p:custDataLst>
          </p:nvPr>
        </p:nvSpPr>
        <p:spPr>
          <a:xfrm>
            <a:off x="0" y="0"/>
            <a:ext cx="9144000" cy="838200"/>
          </a:xfrm>
        </p:spPr>
        <p:txBody>
          <a:bodyPr/>
          <a:lstStyle/>
          <a:p>
            <a:pPr eaLnBrk="1" hangingPunct="1"/>
            <a:r>
              <a:rPr lang="en-US" sz="4000" dirty="0" smtClean="0"/>
              <a:t>Stage C: More detailed investigation</a:t>
            </a:r>
          </a:p>
        </p:txBody>
      </p:sp>
      <p:sp>
        <p:nvSpPr>
          <p:cNvPr id="7" name="TextBox 6"/>
          <p:cNvSpPr txBox="1"/>
          <p:nvPr>
            <p:custDataLst>
              <p:tags r:id="rId3"/>
            </p:custDataLst>
          </p:nvPr>
        </p:nvSpPr>
        <p:spPr>
          <a:xfrm>
            <a:off x="762000" y="838200"/>
            <a:ext cx="7162800" cy="923330"/>
          </a:xfrm>
          <a:prstGeom prst="rect">
            <a:avLst/>
          </a:prstGeom>
          <a:noFill/>
        </p:spPr>
        <p:txBody>
          <a:bodyPr wrap="square" rtlCol="0">
            <a:spAutoFit/>
          </a:bodyPr>
          <a:lstStyle/>
          <a:p>
            <a:r>
              <a:rPr lang="en-US" b="1" dirty="0" smtClean="0"/>
              <a:t>Using meteorological stations data and the </a:t>
            </a:r>
            <a:r>
              <a:rPr lang="en-US" b="1" dirty="0" err="1" smtClean="0"/>
              <a:t>geovisualization</a:t>
            </a:r>
            <a:r>
              <a:rPr lang="en-US" b="1" dirty="0" smtClean="0"/>
              <a:t>, investigate the connections between precipitation, elevation in the canyon, and the types of plants that are growing</a:t>
            </a:r>
            <a:r>
              <a:rPr lang="en-US" dirty="0" smtClean="0"/>
              <a:t> </a:t>
            </a:r>
            <a:endParaRPr lang="en-US" dirty="0"/>
          </a:p>
        </p:txBody>
      </p:sp>
      <p:pic>
        <p:nvPicPr>
          <p:cNvPr id="8" name="Picture 7"/>
          <p:cNvPicPr>
            <a:picLocks noChangeAspect="1"/>
          </p:cNvPicPr>
          <p:nvPr/>
        </p:nvPicPr>
        <p:blipFill>
          <a:blip r:embed="rId5"/>
          <a:stretch>
            <a:fillRect/>
          </a:stretch>
        </p:blipFill>
        <p:spPr>
          <a:xfrm>
            <a:off x="1676400" y="1905000"/>
            <a:ext cx="6010408" cy="4604540"/>
          </a:xfrm>
          <a:prstGeom prst="rect">
            <a:avLst/>
          </a:prstGeo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0" y="304800"/>
            <a:ext cx="5854700" cy="3898900"/>
          </a:xfrm>
          <a:prstGeom prst="rect">
            <a:avLst/>
          </a:prstGeom>
        </p:spPr>
      </p:pic>
      <p:graphicFrame>
        <p:nvGraphicFramePr>
          <p:cNvPr id="56322" name="Object 2"/>
          <p:cNvGraphicFramePr>
            <a:graphicFrameLocks noChangeAspect="1"/>
          </p:cNvGraphicFramePr>
          <p:nvPr>
            <p:custDataLst>
              <p:tags r:id="rId3"/>
            </p:custDataLst>
          </p:nvPr>
        </p:nvGraphicFramePr>
        <p:xfrm>
          <a:off x="228600" y="4267200"/>
          <a:ext cx="5626100" cy="2336800"/>
        </p:xfrm>
        <a:graphic>
          <a:graphicData uri="http://schemas.openxmlformats.org/presentationml/2006/ole">
            <mc:AlternateContent xmlns:mc="http://schemas.openxmlformats.org/markup-compatibility/2006">
              <mc:Choice xmlns:v="urn:schemas-microsoft-com:vml" Requires="v">
                <p:oleObj spid="_x0000_s56346" name="Document" r:id="rId6" imgW="5626100" imgH="2336800" progId="Word.Document.12">
                  <p:link updateAutomatic="1"/>
                </p:oleObj>
              </mc:Choice>
              <mc:Fallback>
                <p:oleObj name="Document" r:id="rId6" imgW="5626100" imgH="2336800"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267200"/>
                        <a:ext cx="56261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1" name="Picture 10"/>
          <p:cNvPicPr>
            <a:picLocks noChangeAspect="1"/>
          </p:cNvPicPr>
          <p:nvPr/>
        </p:nvPicPr>
        <p:blipFill>
          <a:blip r:embed="rId8"/>
          <a:stretch>
            <a:fillRect/>
          </a:stretch>
        </p:blipFill>
        <p:spPr>
          <a:xfrm>
            <a:off x="4495800" y="76200"/>
            <a:ext cx="4537892" cy="2971800"/>
          </a:xfrm>
          <a:prstGeom prst="rect">
            <a:avLst/>
          </a:prstGeom>
        </p:spPr>
      </p:pic>
    </p:spTree>
    <p:custDataLst>
      <p:tags r:id="rId2"/>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0" y="0"/>
            <a:ext cx="4920236" cy="3276600"/>
          </a:xfrm>
          <a:prstGeom prst="rect">
            <a:avLst/>
          </a:prstGeom>
        </p:spPr>
      </p:pic>
      <p:graphicFrame>
        <p:nvGraphicFramePr>
          <p:cNvPr id="58371" name="Object 3"/>
          <p:cNvGraphicFramePr>
            <a:graphicFrameLocks noChangeAspect="1"/>
          </p:cNvGraphicFramePr>
          <p:nvPr>
            <p:custDataLst>
              <p:tags r:id="rId3"/>
            </p:custDataLst>
          </p:nvPr>
        </p:nvGraphicFramePr>
        <p:xfrm>
          <a:off x="4724400" y="533400"/>
          <a:ext cx="4219575" cy="6096000"/>
        </p:xfrm>
        <a:graphic>
          <a:graphicData uri="http://schemas.openxmlformats.org/presentationml/2006/ole">
            <mc:AlternateContent xmlns:mc="http://schemas.openxmlformats.org/markup-compatibility/2006">
              <mc:Choice xmlns:v="urn:schemas-microsoft-com:vml" Requires="v">
                <p:oleObj spid="_x0000_s58395" name="Document" r:id="rId6" imgW="5626100" imgH="8128000" progId="Word.Document.12">
                  <p:link updateAutomatic="1"/>
                </p:oleObj>
              </mc:Choice>
              <mc:Fallback>
                <p:oleObj name="Document" r:id="rId6" imgW="5626100" imgH="8128000" progId="Word.Document.12">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33400"/>
                        <a:ext cx="42195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stretch>
            <a:fillRect/>
          </a:stretch>
        </p:blipFill>
        <p:spPr>
          <a:xfrm>
            <a:off x="0" y="0"/>
            <a:ext cx="4920236" cy="3276600"/>
          </a:xfrm>
          <a:prstGeom prst="rect">
            <a:avLst/>
          </a:prstGeom>
        </p:spPr>
      </p:pic>
      <p:sp>
        <p:nvSpPr>
          <p:cNvPr id="4" name="TextBox 3"/>
          <p:cNvSpPr txBox="1"/>
          <p:nvPr>
            <p:custDataLst>
              <p:tags r:id="rId3"/>
            </p:custDataLst>
          </p:nvPr>
        </p:nvSpPr>
        <p:spPr>
          <a:xfrm>
            <a:off x="5105400" y="457200"/>
            <a:ext cx="3810000" cy="3139321"/>
          </a:xfrm>
          <a:prstGeom prst="rect">
            <a:avLst/>
          </a:prstGeom>
          <a:noFill/>
        </p:spPr>
        <p:txBody>
          <a:bodyPr wrap="square" rtlCol="0">
            <a:spAutoFit/>
          </a:bodyPr>
          <a:lstStyle/>
          <a:p>
            <a:r>
              <a:rPr lang="en-US" b="1" dirty="0" smtClean="0"/>
              <a:t>What are the basic climate-vegetation relationships that you can observe at the Cedar Ridge station from the </a:t>
            </a:r>
            <a:r>
              <a:rPr lang="en-US" b="1" dirty="0" err="1" smtClean="0"/>
              <a:t>geovisualization</a:t>
            </a:r>
            <a:r>
              <a:rPr lang="en-US" b="1" dirty="0" smtClean="0"/>
              <a:t> and information supplied in the question?</a:t>
            </a:r>
          </a:p>
          <a:p>
            <a:endParaRPr lang="en-US" b="1" dirty="0" smtClean="0"/>
          </a:p>
          <a:p>
            <a:r>
              <a:rPr lang="en-US" b="1" dirty="0" smtClean="0"/>
              <a:t>Incorrect choices would have</a:t>
            </a:r>
          </a:p>
          <a:p>
            <a:r>
              <a:rPr lang="en-US" b="1" dirty="0" smtClean="0"/>
              <a:t>Wrong information mixed in. Not to trick you, but just get you to be careful </a:t>
            </a:r>
            <a:endParaRPr lang="en-US" dirty="0"/>
          </a:p>
        </p:txBody>
      </p:sp>
      <p:graphicFrame>
        <p:nvGraphicFramePr>
          <p:cNvPr id="60419" name="Object 3"/>
          <p:cNvGraphicFramePr>
            <a:graphicFrameLocks noChangeAspect="1"/>
          </p:cNvGraphicFramePr>
          <p:nvPr>
            <p:custDataLst>
              <p:tags r:id="rId4"/>
            </p:custDataLst>
          </p:nvPr>
        </p:nvGraphicFramePr>
        <p:xfrm>
          <a:off x="304800" y="3732212"/>
          <a:ext cx="7543800" cy="3125788"/>
        </p:xfrm>
        <a:graphic>
          <a:graphicData uri="http://schemas.openxmlformats.org/presentationml/2006/ole">
            <mc:AlternateContent xmlns:mc="http://schemas.openxmlformats.org/markup-compatibility/2006">
              <mc:Choice xmlns:v="urn:schemas-microsoft-com:vml" Requires="v">
                <p:oleObj spid="_x0000_s60443" name="Document" r:id="rId7" imgW="5486400" imgH="2273300" progId="Word.Document.12">
                  <p:link updateAutomatic="1"/>
                </p:oleObj>
              </mc:Choice>
              <mc:Fallback>
                <p:oleObj name="Document" r:id="rId7" imgW="5486400" imgH="2273300" progId="Word.Document.12">
                  <p:link updateAutomatic="1"/>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732212"/>
                        <a:ext cx="7543800" cy="312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custDataLst>
              <p:tags r:id="rId3"/>
            </p:custDataLst>
          </p:nvPr>
        </p:nvSpPr>
        <p:spPr>
          <a:xfrm>
            <a:off x="0" y="0"/>
            <a:ext cx="9144000" cy="1143000"/>
          </a:xfrm>
        </p:spPr>
        <p:txBody>
          <a:bodyPr/>
          <a:lstStyle/>
          <a:p>
            <a:pPr eaLnBrk="1" hangingPunct="1"/>
            <a:r>
              <a:rPr lang="en-US" sz="4000" dirty="0" smtClean="0"/>
              <a:t>Another example: investigate temperature stresses to plants</a:t>
            </a:r>
          </a:p>
        </p:txBody>
      </p:sp>
      <p:graphicFrame>
        <p:nvGraphicFramePr>
          <p:cNvPr id="43010" name="Object 2"/>
          <p:cNvGraphicFramePr>
            <a:graphicFrameLocks noChangeAspect="1"/>
          </p:cNvGraphicFramePr>
          <p:nvPr>
            <p:custDataLst>
              <p:tags r:id="rId4"/>
            </p:custDataLst>
          </p:nvPr>
        </p:nvGraphicFramePr>
        <p:xfrm>
          <a:off x="228600" y="1524000"/>
          <a:ext cx="8730154" cy="4572000"/>
        </p:xfrm>
        <a:graphic>
          <a:graphicData uri="http://schemas.openxmlformats.org/presentationml/2006/ole">
            <mc:AlternateContent xmlns:mc="http://schemas.openxmlformats.org/markup-compatibility/2006">
              <mc:Choice xmlns:v="urn:schemas-microsoft-com:vml" Requires="v">
                <p:oleObj spid="_x0000_s43034" name="Document" r:id="rId6" imgW="5626100" imgH="2946400" progId="Word.Document.12">
                  <p:link updateAutomatic="1"/>
                </p:oleObj>
              </mc:Choice>
              <mc:Fallback>
                <p:oleObj name="Document" r:id="rId6" imgW="5626100" imgH="2946400"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524000"/>
                        <a:ext cx="873015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custDataLst>
              <p:tags r:id="rId3"/>
            </p:custDataLst>
          </p:nvPr>
        </p:nvSpPr>
        <p:spPr>
          <a:xfrm>
            <a:off x="0" y="0"/>
            <a:ext cx="9144000" cy="1143000"/>
          </a:xfrm>
        </p:spPr>
        <p:txBody>
          <a:bodyPr/>
          <a:lstStyle/>
          <a:p>
            <a:pPr eaLnBrk="1" hangingPunct="1"/>
            <a:r>
              <a:rPr lang="en-US" sz="4000" dirty="0" smtClean="0"/>
              <a:t>Another example: investigate temperature stresses to plants</a:t>
            </a:r>
          </a:p>
        </p:txBody>
      </p:sp>
      <p:graphicFrame>
        <p:nvGraphicFramePr>
          <p:cNvPr id="61443" name="Object 3"/>
          <p:cNvGraphicFramePr>
            <a:graphicFrameLocks noChangeAspect="1"/>
          </p:cNvGraphicFramePr>
          <p:nvPr>
            <p:custDataLst>
              <p:tags r:id="rId4"/>
            </p:custDataLst>
          </p:nvPr>
        </p:nvGraphicFramePr>
        <p:xfrm>
          <a:off x="3441700" y="1219200"/>
          <a:ext cx="5626100" cy="2654300"/>
        </p:xfrm>
        <a:graphic>
          <a:graphicData uri="http://schemas.openxmlformats.org/presentationml/2006/ole">
            <mc:AlternateContent xmlns:mc="http://schemas.openxmlformats.org/markup-compatibility/2006">
              <mc:Choice xmlns:v="urn:schemas-microsoft-com:vml" Requires="v">
                <p:oleObj spid="_x0000_s61491" name="Document" r:id="rId8" imgW="5626100" imgH="2654300" progId="Word.Document.12">
                  <p:link updateAutomatic="1"/>
                </p:oleObj>
              </mc:Choice>
              <mc:Fallback>
                <p:oleObj name="Document" r:id="rId8" imgW="5626100" imgH="2654300" progId="Word.Document.12">
                  <p:link updateAutomatic="1"/>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1700" y="1219200"/>
                        <a:ext cx="5626100"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1444" name="Object 4"/>
          <p:cNvGraphicFramePr>
            <a:graphicFrameLocks noChangeAspect="1"/>
          </p:cNvGraphicFramePr>
          <p:nvPr>
            <p:custDataLst>
              <p:tags r:id="rId5"/>
            </p:custDataLst>
          </p:nvPr>
        </p:nvGraphicFramePr>
        <p:xfrm>
          <a:off x="533400" y="3873500"/>
          <a:ext cx="5626100" cy="2984500"/>
        </p:xfrm>
        <a:graphic>
          <a:graphicData uri="http://schemas.openxmlformats.org/presentationml/2006/ole">
            <mc:AlternateContent xmlns:mc="http://schemas.openxmlformats.org/markup-compatibility/2006">
              <mc:Choice xmlns:v="urn:schemas-microsoft-com:vml" Requires="v">
                <p:oleObj spid="_x0000_s61492" name="Document" r:id="rId10" imgW="5626100" imgH="2984500" progId="Word.Document.12">
                  <p:link updateAutomatic="1"/>
                </p:oleObj>
              </mc:Choice>
              <mc:Fallback>
                <p:oleObj name="Document" r:id="rId10" imgW="5626100" imgH="2984500" progId="Word.Document.12">
                  <p:link updateAutomatic="1"/>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3873500"/>
                        <a:ext cx="5626100" cy="298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7" name="Straight Arrow Connector 6"/>
          <p:cNvCxnSpPr/>
          <p:nvPr>
            <p:custDataLst>
              <p:tags r:id="rId6"/>
            </p:custDataLst>
          </p:nvPr>
        </p:nvCxnSpPr>
        <p:spPr>
          <a:xfrm rot="10800000" flipV="1">
            <a:off x="4724400" y="2057400"/>
            <a:ext cx="3962400" cy="3657600"/>
          </a:xfrm>
          <a:prstGeom prst="straightConnector1">
            <a:avLst/>
          </a:prstGeom>
          <a:ln w="76200">
            <a:headEnd type="arrow"/>
            <a:tailEnd type="arrow"/>
          </a:ln>
        </p:spPr>
        <p:style>
          <a:lnRef idx="2">
            <a:schemeClr val="accent1"/>
          </a:lnRef>
          <a:fillRef idx="0">
            <a:schemeClr val="accent1"/>
          </a:fillRef>
          <a:effectRef idx="1">
            <a:schemeClr val="accent1"/>
          </a:effectRef>
          <a:fontRef idx="minor">
            <a:schemeClr val="tx1"/>
          </a:fontRef>
        </p:style>
      </p:cxnSp>
    </p:spTree>
    <p:custDataLst>
      <p:tags r:id="rId2"/>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custDataLst>
              <p:tags r:id="rId3"/>
            </p:custDataLst>
          </p:nvPr>
        </p:nvSpPr>
        <p:spPr>
          <a:xfrm>
            <a:off x="0" y="0"/>
            <a:ext cx="3048000" cy="5029200"/>
          </a:xfrm>
        </p:spPr>
        <p:txBody>
          <a:bodyPr/>
          <a:lstStyle/>
          <a:p>
            <a:pPr eaLnBrk="1" hangingPunct="1"/>
            <a:r>
              <a:rPr lang="en-US" sz="4000" dirty="0" smtClean="0"/>
              <a:t>Example of Matching Format </a:t>
            </a:r>
          </a:p>
        </p:txBody>
      </p:sp>
      <p:graphicFrame>
        <p:nvGraphicFramePr>
          <p:cNvPr id="62468" name="Object 4"/>
          <p:cNvGraphicFramePr>
            <a:graphicFrameLocks noChangeAspect="1"/>
          </p:cNvGraphicFramePr>
          <p:nvPr>
            <p:custDataLst>
              <p:tags r:id="rId4"/>
            </p:custDataLst>
          </p:nvPr>
        </p:nvGraphicFramePr>
        <p:xfrm>
          <a:off x="3200400" y="609600"/>
          <a:ext cx="5626100" cy="5702300"/>
        </p:xfrm>
        <a:graphic>
          <a:graphicData uri="http://schemas.openxmlformats.org/presentationml/2006/ole">
            <mc:AlternateContent xmlns:mc="http://schemas.openxmlformats.org/markup-compatibility/2006">
              <mc:Choice xmlns:v="urn:schemas-microsoft-com:vml" Requires="v">
                <p:oleObj spid="_x0000_s62492" name="Document" r:id="rId9" imgW="5626100" imgH="5702300" progId="Word.Document.12">
                  <p:link updateAutomatic="1"/>
                </p:oleObj>
              </mc:Choice>
              <mc:Fallback>
                <p:oleObj name="Document" r:id="rId9" imgW="5626100" imgH="5702300" progId="Word.Document.12">
                  <p:link updateAutomatic="1"/>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609600"/>
                        <a:ext cx="5626100" cy="570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extBox 1"/>
          <p:cNvSpPr txBox="1"/>
          <p:nvPr>
            <p:custDataLst>
              <p:tags r:id="rId5"/>
            </p:custDataLst>
          </p:nvPr>
        </p:nvSpPr>
        <p:spPr>
          <a:xfrm>
            <a:off x="5334000" y="1295400"/>
            <a:ext cx="2852063" cy="369332"/>
          </a:xfrm>
          <a:prstGeom prst="rect">
            <a:avLst/>
          </a:prstGeom>
          <a:noFill/>
        </p:spPr>
        <p:txBody>
          <a:bodyPr wrap="none" rtlCol="0">
            <a:spAutoFit/>
          </a:bodyPr>
          <a:lstStyle/>
          <a:p>
            <a:r>
              <a:rPr lang="en-US" dirty="0" smtClean="0"/>
              <a:t>Hotter south facing slopes</a:t>
            </a:r>
            <a:endParaRPr lang="en-US" dirty="0"/>
          </a:p>
        </p:txBody>
      </p:sp>
      <p:sp>
        <p:nvSpPr>
          <p:cNvPr id="5" name="TextBox 4"/>
          <p:cNvSpPr txBox="1"/>
          <p:nvPr>
            <p:custDataLst>
              <p:tags r:id="rId6"/>
            </p:custDataLst>
          </p:nvPr>
        </p:nvSpPr>
        <p:spPr>
          <a:xfrm>
            <a:off x="5271968" y="468868"/>
            <a:ext cx="3262432" cy="369332"/>
          </a:xfrm>
          <a:prstGeom prst="rect">
            <a:avLst/>
          </a:prstGeom>
          <a:noFill/>
        </p:spPr>
        <p:txBody>
          <a:bodyPr wrap="none" rtlCol="0">
            <a:spAutoFit/>
          </a:bodyPr>
          <a:lstStyle/>
          <a:p>
            <a:r>
              <a:rPr lang="en-US" dirty="0" smtClean="0"/>
              <a:t>----------------------------------------</a:t>
            </a:r>
            <a:endParaRPr lang="en-US" dirty="0"/>
          </a:p>
        </p:txBody>
      </p:sp>
      <p:sp>
        <p:nvSpPr>
          <p:cNvPr id="6" name="TextBox 5"/>
          <p:cNvSpPr txBox="1"/>
          <p:nvPr>
            <p:custDataLst>
              <p:tags r:id="rId7"/>
            </p:custDataLst>
          </p:nvPr>
        </p:nvSpPr>
        <p:spPr>
          <a:xfrm>
            <a:off x="5334000" y="545068"/>
            <a:ext cx="3262432" cy="369332"/>
          </a:xfrm>
          <a:prstGeom prst="rect">
            <a:avLst/>
          </a:prstGeom>
          <a:noFill/>
        </p:spPr>
        <p:txBody>
          <a:bodyPr wrap="none" rtlCol="0">
            <a:spAutoFit/>
          </a:bodyPr>
          <a:lstStyle/>
          <a:p>
            <a:r>
              <a:rPr lang="en-US" dirty="0" smtClean="0"/>
              <a:t>----------------------------------------</a:t>
            </a:r>
            <a:endParaRPr lang="en-US" dirty="0"/>
          </a:p>
        </p:txBody>
      </p:sp>
    </p:spTree>
    <p:custDataLst>
      <p:tags r:id="rId2"/>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custDataLst>
              <p:tags r:id="rId2"/>
            </p:custDataLst>
          </p:nvPr>
        </p:nvSpPr>
        <p:spPr>
          <a:xfrm>
            <a:off x="685800" y="228600"/>
            <a:ext cx="7543800" cy="762000"/>
          </a:xfrm>
        </p:spPr>
        <p:txBody>
          <a:bodyPr/>
          <a:lstStyle/>
          <a:p>
            <a:pPr eaLnBrk="1" hangingPunct="1"/>
            <a:r>
              <a:rPr lang="en-US" sz="4000" dirty="0" smtClean="0"/>
              <a:t>Other analyses such as juniper </a:t>
            </a:r>
            <a:r>
              <a:rPr lang="en-US" sz="4000" dirty="0" err="1" smtClean="0"/>
              <a:t>treeline</a:t>
            </a:r>
            <a:r>
              <a:rPr lang="en-US" sz="4000" dirty="0" smtClean="0"/>
              <a:t> in the Grand Canyon</a:t>
            </a:r>
          </a:p>
        </p:txBody>
      </p:sp>
      <p:pic>
        <p:nvPicPr>
          <p:cNvPr id="6" name="Picture 5" descr="Graphic of a mountain divided into vegetation zones by elevation, with the wide range of elevations that correspond to Grand Canyon highlighte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 y="1371600"/>
            <a:ext cx="7962900" cy="5486400"/>
          </a:xfrm>
          <a:prstGeom prst="rect">
            <a:avLst/>
          </a:prstGeom>
          <a:noFill/>
          <a:ln>
            <a:noFill/>
          </a:ln>
        </p:spPr>
      </p:pic>
      <p:cxnSp>
        <p:nvCxnSpPr>
          <p:cNvPr id="8" name="Straight Arrow Connector 7"/>
          <p:cNvCxnSpPr/>
          <p:nvPr>
            <p:custDataLst>
              <p:tags r:id="rId3"/>
            </p:custDataLst>
          </p:nvPr>
        </p:nvCxnSpPr>
        <p:spPr>
          <a:xfrm rot="5400000">
            <a:off x="8153400" y="4876800"/>
            <a:ext cx="762000" cy="1588"/>
          </a:xfrm>
          <a:prstGeom prst="straightConnector1">
            <a:avLst/>
          </a:prstGeom>
          <a:ln w="508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4"/>
            </p:custDataLst>
          </p:nvPr>
        </p:nvCxnSpPr>
        <p:spPr>
          <a:xfrm>
            <a:off x="6172200" y="4572000"/>
            <a:ext cx="2360612" cy="1588"/>
          </a:xfrm>
          <a:prstGeom prst="straightConnector1">
            <a:avLst/>
          </a:prstGeom>
          <a:ln w="508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custDataLst>
              <p:tags r:id="rId5"/>
            </p:custDataLst>
          </p:nvPr>
        </p:nvCxnSpPr>
        <p:spPr>
          <a:xfrm>
            <a:off x="3200400" y="5257800"/>
            <a:ext cx="5332412" cy="1588"/>
          </a:xfrm>
          <a:prstGeom prst="straightConnector1">
            <a:avLst/>
          </a:prstGeom>
          <a:ln w="508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custDataLst>
              <p:tags r:id="rId2"/>
            </p:custDataLst>
          </p:nvPr>
        </p:nvSpPr>
        <p:spPr>
          <a:xfrm>
            <a:off x="685800" y="457200"/>
            <a:ext cx="7543800" cy="381000"/>
          </a:xfrm>
        </p:spPr>
        <p:txBody>
          <a:bodyPr/>
          <a:lstStyle/>
          <a:p>
            <a:pPr eaLnBrk="1" hangingPunct="1"/>
            <a:r>
              <a:rPr lang="en-US" sz="4000" dirty="0" smtClean="0"/>
              <a:t>You decide if graph is basically correct or too simple? </a:t>
            </a:r>
          </a:p>
        </p:txBody>
      </p:sp>
      <p:pic>
        <p:nvPicPr>
          <p:cNvPr id="5" name="Picture 4"/>
          <p:cNvPicPr>
            <a:picLocks noChangeAspect="1"/>
          </p:cNvPicPr>
          <p:nvPr/>
        </p:nvPicPr>
        <p:blipFill>
          <a:blip r:embed="rId5"/>
          <a:stretch>
            <a:fillRect/>
          </a:stretch>
        </p:blipFill>
        <p:spPr>
          <a:xfrm>
            <a:off x="838200" y="1295400"/>
            <a:ext cx="7234688" cy="5359486"/>
          </a:xfrm>
          <a:prstGeom prst="rect">
            <a:avLst/>
          </a:prstGeom>
        </p:spPr>
      </p:pic>
      <p:sp>
        <p:nvSpPr>
          <p:cNvPr id="8" name="TextBox 7"/>
          <p:cNvSpPr txBox="1"/>
          <p:nvPr>
            <p:custDataLst>
              <p:tags r:id="rId3"/>
            </p:custDataLst>
          </p:nvPr>
        </p:nvSpPr>
        <p:spPr>
          <a:xfrm>
            <a:off x="3581400" y="5105400"/>
            <a:ext cx="3807290" cy="769441"/>
          </a:xfrm>
          <a:prstGeom prst="rect">
            <a:avLst/>
          </a:prstGeom>
          <a:noFill/>
        </p:spPr>
        <p:txBody>
          <a:bodyPr wrap="none" rtlCol="0">
            <a:spAutoFit/>
          </a:bodyPr>
          <a:lstStyle/>
          <a:p>
            <a:r>
              <a:rPr lang="en-US" sz="2200" dirty="0" smtClean="0">
                <a:solidFill>
                  <a:schemeClr val="bg1"/>
                </a:solidFill>
              </a:rPr>
              <a:t>This one site 1291 </a:t>
            </a:r>
            <a:r>
              <a:rPr lang="en-US" sz="2200" dirty="0" err="1" smtClean="0">
                <a:solidFill>
                  <a:schemeClr val="bg1"/>
                </a:solidFill>
              </a:rPr>
              <a:t>m</a:t>
            </a:r>
            <a:r>
              <a:rPr lang="en-US" sz="2200" dirty="0" smtClean="0">
                <a:solidFill>
                  <a:schemeClr val="bg1"/>
                </a:solidFill>
              </a:rPr>
              <a:t> </a:t>
            </a:r>
            <a:r>
              <a:rPr lang="en-US" sz="2200" dirty="0" err="1" smtClean="0">
                <a:solidFill>
                  <a:schemeClr val="bg1"/>
                </a:solidFill>
              </a:rPr>
              <a:t>treeline</a:t>
            </a:r>
            <a:endParaRPr lang="en-US" sz="2200" dirty="0" smtClean="0">
              <a:solidFill>
                <a:schemeClr val="bg1"/>
              </a:solidFill>
            </a:endParaRPr>
          </a:p>
          <a:p>
            <a:r>
              <a:rPr lang="en-US" sz="2200" dirty="0" err="1" smtClean="0">
                <a:solidFill>
                  <a:schemeClr val="bg1"/>
                </a:solidFill>
              </a:rPr>
              <a:t>nouth</a:t>
            </a:r>
            <a:r>
              <a:rPr lang="en-US" sz="2200" dirty="0" smtClean="0">
                <a:solidFill>
                  <a:schemeClr val="bg1"/>
                </a:solidFill>
              </a:rPr>
              <a:t> facing slope</a:t>
            </a:r>
            <a:endParaRPr lang="en-US" sz="22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custDataLst>
              <p:tags r:id="rId2"/>
            </p:custDataLst>
          </p:nvPr>
        </p:nvSpPr>
        <p:spPr>
          <a:xfrm>
            <a:off x="685800" y="457200"/>
            <a:ext cx="7543800" cy="381000"/>
          </a:xfrm>
        </p:spPr>
        <p:txBody>
          <a:bodyPr/>
          <a:lstStyle/>
          <a:p>
            <a:pPr eaLnBrk="1" hangingPunct="1"/>
            <a:r>
              <a:rPr lang="en-US" sz="4000" dirty="0" smtClean="0"/>
              <a:t>You decide if graph is basically correct or too simple? </a:t>
            </a:r>
          </a:p>
        </p:txBody>
      </p:sp>
      <p:pic>
        <p:nvPicPr>
          <p:cNvPr id="4" name="Picture 3"/>
          <p:cNvPicPr>
            <a:picLocks noChangeAspect="1"/>
          </p:cNvPicPr>
          <p:nvPr/>
        </p:nvPicPr>
        <p:blipFill>
          <a:blip r:embed="rId5"/>
          <a:stretch>
            <a:fillRect/>
          </a:stretch>
        </p:blipFill>
        <p:spPr>
          <a:xfrm>
            <a:off x="685800" y="1295400"/>
            <a:ext cx="7848600" cy="5268152"/>
          </a:xfrm>
          <a:prstGeom prst="rect">
            <a:avLst/>
          </a:prstGeom>
        </p:spPr>
      </p:pic>
      <p:sp>
        <p:nvSpPr>
          <p:cNvPr id="6" name="TextBox 5"/>
          <p:cNvSpPr txBox="1"/>
          <p:nvPr>
            <p:custDataLst>
              <p:tags r:id="rId3"/>
            </p:custDataLst>
          </p:nvPr>
        </p:nvSpPr>
        <p:spPr>
          <a:xfrm>
            <a:off x="4038600" y="5029200"/>
            <a:ext cx="3807290" cy="769441"/>
          </a:xfrm>
          <a:prstGeom prst="rect">
            <a:avLst/>
          </a:prstGeom>
          <a:noFill/>
        </p:spPr>
        <p:txBody>
          <a:bodyPr wrap="none" rtlCol="0">
            <a:spAutoFit/>
          </a:bodyPr>
          <a:lstStyle/>
          <a:p>
            <a:r>
              <a:rPr lang="en-US" sz="2200" dirty="0" smtClean="0">
                <a:solidFill>
                  <a:schemeClr val="bg1"/>
                </a:solidFill>
              </a:rPr>
              <a:t>This one site 1891 </a:t>
            </a:r>
            <a:r>
              <a:rPr lang="en-US" sz="2200" dirty="0" err="1" smtClean="0">
                <a:solidFill>
                  <a:schemeClr val="bg1"/>
                </a:solidFill>
              </a:rPr>
              <a:t>m</a:t>
            </a:r>
            <a:r>
              <a:rPr lang="en-US" sz="2200" dirty="0" smtClean="0">
                <a:solidFill>
                  <a:schemeClr val="bg1"/>
                </a:solidFill>
              </a:rPr>
              <a:t> </a:t>
            </a:r>
            <a:r>
              <a:rPr lang="en-US" sz="2200" dirty="0" err="1" smtClean="0">
                <a:solidFill>
                  <a:schemeClr val="bg1"/>
                </a:solidFill>
              </a:rPr>
              <a:t>treeline</a:t>
            </a:r>
            <a:endParaRPr lang="en-US" sz="2200" dirty="0" smtClean="0">
              <a:solidFill>
                <a:schemeClr val="bg1"/>
              </a:solidFill>
            </a:endParaRPr>
          </a:p>
          <a:p>
            <a:r>
              <a:rPr lang="en-US" sz="2200" dirty="0" smtClean="0">
                <a:solidFill>
                  <a:schemeClr val="bg1"/>
                </a:solidFill>
              </a:rPr>
              <a:t>South facing slope</a:t>
            </a:r>
            <a:endParaRPr lang="en-US" sz="22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pic>
        <p:nvPicPr>
          <p:cNvPr id="16388" name="Picture 7" descr="GrandCanyonStudyArea.jpg"/>
          <p:cNvPicPr>
            <a:picLocks noChangeAspect="1" noChangeArrowheads="1"/>
          </p:cNvPicPr>
          <p:nvPr/>
        </p:nvPicPr>
        <p:blipFill>
          <a:blip r:embed="rId5"/>
          <a:srcRect/>
          <a:stretch>
            <a:fillRect/>
          </a:stretch>
        </p:blipFill>
        <p:spPr bwMode="auto">
          <a:xfrm>
            <a:off x="1676400" y="990600"/>
            <a:ext cx="5486400" cy="2495550"/>
          </a:xfrm>
          <a:prstGeom prst="rect">
            <a:avLst/>
          </a:prstGeom>
          <a:noFill/>
          <a:ln w="9525">
            <a:noFill/>
            <a:miter lim="800000"/>
            <a:headEnd/>
            <a:tailEnd/>
          </a:ln>
        </p:spPr>
      </p:pic>
      <p:pic>
        <p:nvPicPr>
          <p:cNvPr id="16389" name="Picture 8" descr="Screen Shot 2019-06-09 at 4.24.06 PM.jpg"/>
          <p:cNvPicPr>
            <a:picLocks noChangeAspect="1" noChangeArrowheads="1"/>
          </p:cNvPicPr>
          <p:nvPr/>
        </p:nvPicPr>
        <p:blipFill>
          <a:blip r:embed="rId6"/>
          <a:srcRect/>
          <a:stretch>
            <a:fillRect/>
          </a:stretch>
        </p:blipFill>
        <p:spPr bwMode="auto">
          <a:xfrm>
            <a:off x="1752600" y="3581400"/>
            <a:ext cx="5486400" cy="28114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custDataLst>
              <p:tags r:id="rId2"/>
            </p:custDataLst>
          </p:nvPr>
        </p:nvSpPr>
        <p:spPr>
          <a:xfrm>
            <a:off x="457200" y="685800"/>
            <a:ext cx="8229600" cy="1143000"/>
          </a:xfrm>
        </p:spPr>
        <p:txBody>
          <a:bodyPr/>
          <a:lstStyle/>
          <a:p>
            <a:pPr eaLnBrk="1" hangingPunct="1"/>
            <a:r>
              <a:rPr lang="en-US" dirty="0" smtClean="0"/>
              <a:t>Stage D Essay</a:t>
            </a:r>
            <a:br>
              <a:rPr lang="en-US" dirty="0" smtClean="0"/>
            </a:br>
            <a:endParaRPr lang="en-US" dirty="0" smtClean="0"/>
          </a:p>
        </p:txBody>
      </p:sp>
      <p:sp>
        <p:nvSpPr>
          <p:cNvPr id="4" name="Rectangle 3"/>
          <p:cNvSpPr/>
          <p:nvPr>
            <p:custDataLst>
              <p:tags r:id="rId3"/>
            </p:custDataLst>
          </p:nvPr>
        </p:nvSpPr>
        <p:spPr>
          <a:xfrm>
            <a:off x="609600" y="1371600"/>
            <a:ext cx="7924800" cy="5078314"/>
          </a:xfrm>
          <a:prstGeom prst="rect">
            <a:avLst/>
          </a:prstGeom>
        </p:spPr>
        <p:txBody>
          <a:bodyPr wrap="square">
            <a:spAutoFit/>
          </a:bodyPr>
          <a:lstStyle/>
          <a:p>
            <a:r>
              <a:rPr lang="en-US" dirty="0" smtClean="0"/>
              <a:t>   Paragraph 1: What is the connection between altitude, microclimate, and vegetation in and around the Grand Canyon?  Please give examples from the lab, and you can also include your own observations.</a:t>
            </a:r>
          </a:p>
          <a:p>
            <a:endParaRPr lang="en-US" dirty="0" smtClean="0"/>
          </a:p>
          <a:p>
            <a:r>
              <a:rPr lang="en-US" dirty="0" smtClean="0"/>
              <a:t>    Paragraph 2: What is the connection between the direction a slope faces (aspect), microclimate, and vegetation in and around the Grand Canyon? Please give examples from the lab, and you can also include your own observations.</a:t>
            </a:r>
          </a:p>
          <a:p>
            <a:endParaRPr lang="en-US" dirty="0" smtClean="0"/>
          </a:p>
          <a:p>
            <a:r>
              <a:rPr lang="en-US" dirty="0" smtClean="0"/>
              <a:t>   Paragraph 3: Was there anything in particular that struck you as particularly interesting about the connection between topography, microclimates, and vegetation?  Please do not simply write down a sentence.  Explain your idea, and elaborate with at least a few sentences.</a:t>
            </a:r>
          </a:p>
          <a:p>
            <a:endParaRPr lang="en-US" dirty="0" smtClean="0"/>
          </a:p>
          <a:p>
            <a:r>
              <a:rPr lang="en-US" dirty="0" smtClean="0"/>
              <a:t>    Paragraph 4: Please provide you thoughts on this </a:t>
            </a:r>
            <a:r>
              <a:rPr lang="en-US" dirty="0" err="1" smtClean="0"/>
              <a:t>geovisualization</a:t>
            </a:r>
            <a:r>
              <a:rPr lang="en-US" dirty="0" smtClean="0"/>
              <a:t> as a tool to investigate connections between microclimate and the biomass (abundance) of vegetation. Please do not simply write down a sentence.  Explain your idea, and elaborate with at least a few sentences.</a:t>
            </a:r>
            <a:endParaRPr lang="en-US" dirty="0"/>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custDataLst>
              <p:tags r:id="rId2"/>
            </p:custDataLst>
          </p:nvPr>
        </p:nvSpPr>
        <p:spPr>
          <a:xfrm>
            <a:off x="381000" y="304800"/>
            <a:ext cx="8458200" cy="1905000"/>
          </a:xfrm>
        </p:spPr>
        <p:txBody>
          <a:bodyPr/>
          <a:lstStyle/>
          <a:p>
            <a:pPr eaLnBrk="1" hangingPunct="1"/>
            <a:r>
              <a:rPr lang="en-US" sz="3600" dirty="0" smtClean="0"/>
              <a:t>Lab focus on how physical geography landscapes of plants are influenced by microclimate</a:t>
            </a:r>
          </a:p>
        </p:txBody>
      </p:sp>
      <p:sp>
        <p:nvSpPr>
          <p:cNvPr id="17411" name="Content Placeholder 2"/>
          <p:cNvSpPr>
            <a:spLocks noGrp="1"/>
          </p:cNvSpPr>
          <p:nvPr>
            <p:ph idx="1"/>
            <p:custDataLst>
              <p:tags r:id="rId3"/>
            </p:custDataLst>
          </p:nvPr>
        </p:nvSpPr>
        <p:spPr>
          <a:xfrm>
            <a:off x="0" y="2286000"/>
            <a:ext cx="4419600" cy="3352800"/>
          </a:xfrm>
        </p:spPr>
        <p:txBody>
          <a:bodyPr/>
          <a:lstStyle/>
          <a:p>
            <a:pPr marL="514350" indent="-514350" eaLnBrk="1" hangingPunct="1">
              <a:buFont typeface="Arial" pitchFamily="4" charset="0"/>
              <a:buAutoNum type="alphaUcPeriod"/>
            </a:pPr>
            <a:r>
              <a:rPr lang="en-US" sz="2800" dirty="0" smtClean="0"/>
              <a:t>Exploration tasks in the lab</a:t>
            </a:r>
          </a:p>
          <a:p>
            <a:pPr marL="514350" indent="-514350" eaLnBrk="1" hangingPunct="1">
              <a:buFont typeface="Arial" pitchFamily="4" charset="0"/>
              <a:buAutoNum type="alphaUcPeriod"/>
            </a:pPr>
            <a:r>
              <a:rPr lang="en-US" sz="2800" dirty="0" smtClean="0"/>
              <a:t>Reading/Presentation quiz on microclimate &amp; plants basics</a:t>
            </a:r>
          </a:p>
          <a:p>
            <a:pPr marL="514350" indent="-514350" eaLnBrk="1" hangingPunct="1">
              <a:buFont typeface="Arial" pitchFamily="4" charset="0"/>
              <a:buAutoNum type="alphaUcPeriod"/>
            </a:pPr>
            <a:r>
              <a:rPr lang="en-US" sz="2800" dirty="0" smtClean="0"/>
              <a:t>Detailed Analysis</a:t>
            </a:r>
          </a:p>
          <a:p>
            <a:pPr marL="514350" indent="-514350" eaLnBrk="1" hangingPunct="1">
              <a:buFont typeface="Arial" pitchFamily="4" charset="0"/>
              <a:buAutoNum type="alphaUcPeriod"/>
            </a:pPr>
            <a:r>
              <a:rPr lang="en-US" sz="2800" dirty="0" smtClean="0"/>
              <a:t>Synthesis Essay</a:t>
            </a:r>
            <a:endParaRPr lang="en-US" sz="2800" dirty="0"/>
          </a:p>
        </p:txBody>
      </p:sp>
      <p:pic>
        <p:nvPicPr>
          <p:cNvPr id="5" name="Picture 4" descr="1.jpg"/>
          <p:cNvPicPr>
            <a:picLocks noChangeAspect="1"/>
          </p:cNvPicPr>
          <p:nvPr/>
        </p:nvPicPr>
        <p:blipFill>
          <a:blip r:embed="rId5"/>
          <a:stretch>
            <a:fillRect/>
          </a:stretch>
        </p:blipFill>
        <p:spPr>
          <a:xfrm>
            <a:off x="4495800" y="2438400"/>
            <a:ext cx="4309688" cy="2503880"/>
          </a:xfrm>
          <a:prstGeom prst="rect">
            <a:avLst/>
          </a:prstGeom>
        </p:spPr>
      </p:pic>
      <p:pic>
        <p:nvPicPr>
          <p:cNvPr id="6" name="Picture 5" descr="1.jpg"/>
          <p:cNvPicPr>
            <a:picLocks noChangeAspect="1"/>
          </p:cNvPicPr>
          <p:nvPr/>
        </p:nvPicPr>
        <p:blipFill>
          <a:blip r:embed="rId6"/>
          <a:stretch>
            <a:fillRect/>
          </a:stretch>
        </p:blipFill>
        <p:spPr>
          <a:xfrm>
            <a:off x="3733800" y="5181600"/>
            <a:ext cx="5105400" cy="1094417"/>
          </a:xfrm>
          <a:prstGeom prst="rect">
            <a:avLst/>
          </a:prstGeom>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609600" y="457200"/>
            <a:ext cx="7924800" cy="533400"/>
          </a:xfrm>
        </p:spPr>
        <p:txBody>
          <a:bodyPr/>
          <a:lstStyle/>
          <a:p>
            <a:pPr eaLnBrk="1" hangingPunct="1"/>
            <a:r>
              <a:rPr lang="en-US" sz="2800" dirty="0" smtClean="0"/>
              <a:t>Incredibly rugged topography:</a:t>
            </a:r>
            <a:br>
              <a:rPr lang="en-US" sz="2800" dirty="0" smtClean="0"/>
            </a:br>
            <a:r>
              <a:rPr lang="en-US" sz="2800" dirty="0" smtClean="0"/>
              <a:t>months to explore connections, so</a:t>
            </a:r>
            <a:br>
              <a:rPr lang="en-US" sz="2800" dirty="0" smtClean="0"/>
            </a:br>
            <a:r>
              <a:rPr lang="en-US" sz="2800" dirty="0" smtClean="0"/>
              <a:t>you analyze in a </a:t>
            </a:r>
            <a:r>
              <a:rPr lang="en-US" sz="2800" dirty="0" err="1" smtClean="0"/>
              <a:t>geovisualization</a:t>
            </a:r>
            <a:r>
              <a:rPr lang="en-US" sz="2800" dirty="0" smtClean="0"/>
              <a:t> video game </a:t>
            </a:r>
          </a:p>
        </p:txBody>
      </p:sp>
      <p:pic>
        <p:nvPicPr>
          <p:cNvPr id="16389" name="Picture 8" descr="Screen Shot 2019-06-09 at 4.24.06 PM.jpg"/>
          <p:cNvPicPr>
            <a:picLocks noChangeAspect="1" noChangeArrowheads="1"/>
          </p:cNvPicPr>
          <p:nvPr/>
        </p:nvPicPr>
        <p:blipFill>
          <a:blip r:embed="rId10"/>
          <a:srcRect/>
          <a:stretch>
            <a:fillRect/>
          </a:stretch>
        </p:blipFill>
        <p:spPr bwMode="auto">
          <a:xfrm>
            <a:off x="288496" y="1524000"/>
            <a:ext cx="4296802" cy="2201863"/>
          </a:xfrm>
          <a:prstGeom prst="rect">
            <a:avLst/>
          </a:prstGeom>
          <a:noFill/>
          <a:ln w="9525">
            <a:noFill/>
            <a:miter lim="800000"/>
            <a:headEnd/>
            <a:tailEnd/>
          </a:ln>
        </p:spPr>
      </p:pic>
      <p:pic>
        <p:nvPicPr>
          <p:cNvPr id="6" name="Picture 5" descr="GrdCanyonPonderosa.jpg"/>
          <p:cNvPicPr>
            <a:picLocks noChangeAspect="1"/>
          </p:cNvPicPr>
          <p:nvPr/>
        </p:nvPicPr>
        <p:blipFill>
          <a:blip r:embed="rId11"/>
          <a:stretch>
            <a:fillRect/>
          </a:stretch>
        </p:blipFill>
        <p:spPr>
          <a:xfrm>
            <a:off x="4572000" y="3962400"/>
            <a:ext cx="3977902" cy="2483520"/>
          </a:xfrm>
          <a:prstGeom prst="rect">
            <a:avLst/>
          </a:prstGeom>
        </p:spPr>
      </p:pic>
      <p:pic>
        <p:nvPicPr>
          <p:cNvPr id="7" name="Picture 6" descr="GrdCynDesertScrub.jpg"/>
          <p:cNvPicPr>
            <a:picLocks noChangeAspect="1"/>
          </p:cNvPicPr>
          <p:nvPr/>
        </p:nvPicPr>
        <p:blipFill>
          <a:blip r:embed="rId12"/>
          <a:stretch>
            <a:fillRect/>
          </a:stretch>
        </p:blipFill>
        <p:spPr>
          <a:xfrm>
            <a:off x="4860496" y="1524000"/>
            <a:ext cx="3826304" cy="2736976"/>
          </a:xfrm>
          <a:prstGeom prst="rect">
            <a:avLst/>
          </a:prstGeom>
        </p:spPr>
      </p:pic>
      <p:pic>
        <p:nvPicPr>
          <p:cNvPr id="8" name="Picture 7" descr="GrdCynPinJun.jpg"/>
          <p:cNvPicPr>
            <a:picLocks noChangeAspect="1"/>
          </p:cNvPicPr>
          <p:nvPr/>
        </p:nvPicPr>
        <p:blipFill>
          <a:blip r:embed="rId13"/>
          <a:stretch>
            <a:fillRect/>
          </a:stretch>
        </p:blipFill>
        <p:spPr>
          <a:xfrm>
            <a:off x="212296" y="3886200"/>
            <a:ext cx="4289343" cy="2819400"/>
          </a:xfrm>
          <a:prstGeom prst="rect">
            <a:avLst/>
          </a:prstGeom>
        </p:spPr>
      </p:pic>
      <p:sp>
        <p:nvSpPr>
          <p:cNvPr id="9" name="TextBox 8"/>
          <p:cNvSpPr txBox="1"/>
          <p:nvPr>
            <p:custDataLst>
              <p:tags r:id="rId3"/>
            </p:custDataLst>
          </p:nvPr>
        </p:nvSpPr>
        <p:spPr>
          <a:xfrm>
            <a:off x="6308296" y="2667000"/>
            <a:ext cx="1570224" cy="369332"/>
          </a:xfrm>
          <a:prstGeom prst="rect">
            <a:avLst/>
          </a:prstGeom>
          <a:noFill/>
        </p:spPr>
        <p:txBody>
          <a:bodyPr wrap="none" rtlCol="0">
            <a:spAutoFit/>
          </a:bodyPr>
          <a:lstStyle/>
          <a:p>
            <a:r>
              <a:rPr lang="en-US" dirty="0" smtClean="0">
                <a:solidFill>
                  <a:schemeClr val="bg1"/>
                </a:solidFill>
              </a:rPr>
              <a:t>Desert Plants</a:t>
            </a:r>
            <a:endParaRPr lang="en-US" dirty="0">
              <a:solidFill>
                <a:schemeClr val="bg1"/>
              </a:solidFill>
            </a:endParaRPr>
          </a:p>
        </p:txBody>
      </p:sp>
      <p:sp>
        <p:nvSpPr>
          <p:cNvPr id="10" name="TextBox 9"/>
          <p:cNvSpPr txBox="1"/>
          <p:nvPr>
            <p:custDataLst>
              <p:tags r:id="rId4"/>
            </p:custDataLst>
          </p:nvPr>
        </p:nvSpPr>
        <p:spPr>
          <a:xfrm>
            <a:off x="5851096" y="5791200"/>
            <a:ext cx="2545626" cy="369332"/>
          </a:xfrm>
          <a:prstGeom prst="rect">
            <a:avLst/>
          </a:prstGeom>
          <a:noFill/>
        </p:spPr>
        <p:txBody>
          <a:bodyPr wrap="none" rtlCol="0">
            <a:spAutoFit/>
          </a:bodyPr>
          <a:lstStyle/>
          <a:p>
            <a:r>
              <a:rPr lang="en-US" dirty="0" smtClean="0">
                <a:solidFill>
                  <a:schemeClr val="bg1"/>
                </a:solidFill>
              </a:rPr>
              <a:t>Ponderosa Pine Forest</a:t>
            </a:r>
            <a:endParaRPr lang="en-US" dirty="0">
              <a:solidFill>
                <a:schemeClr val="bg1"/>
              </a:solidFill>
            </a:endParaRPr>
          </a:p>
        </p:txBody>
      </p:sp>
      <p:sp>
        <p:nvSpPr>
          <p:cNvPr id="11" name="TextBox 10"/>
          <p:cNvSpPr txBox="1"/>
          <p:nvPr>
            <p:custDataLst>
              <p:tags r:id="rId5"/>
            </p:custDataLst>
          </p:nvPr>
        </p:nvSpPr>
        <p:spPr>
          <a:xfrm>
            <a:off x="898096" y="5638800"/>
            <a:ext cx="2802382" cy="923330"/>
          </a:xfrm>
          <a:prstGeom prst="rect">
            <a:avLst/>
          </a:prstGeom>
          <a:noFill/>
        </p:spPr>
        <p:txBody>
          <a:bodyPr wrap="none" rtlCol="0">
            <a:spAutoFit/>
          </a:bodyPr>
          <a:lstStyle/>
          <a:p>
            <a:r>
              <a:rPr lang="en-US" dirty="0" smtClean="0">
                <a:solidFill>
                  <a:schemeClr val="bg1"/>
                </a:solidFill>
              </a:rPr>
              <a:t>Dwarf Trees – Juniper,</a:t>
            </a:r>
          </a:p>
          <a:p>
            <a:r>
              <a:rPr lang="en-US" dirty="0" err="1" smtClean="0">
                <a:solidFill>
                  <a:schemeClr val="bg1"/>
                </a:solidFill>
              </a:rPr>
              <a:t>Pinyon</a:t>
            </a:r>
            <a:r>
              <a:rPr lang="en-US" dirty="0" smtClean="0">
                <a:solidFill>
                  <a:schemeClr val="bg1"/>
                </a:solidFill>
              </a:rPr>
              <a:t> Pine &amp; associated</a:t>
            </a:r>
          </a:p>
          <a:p>
            <a:r>
              <a:rPr lang="en-US" dirty="0" smtClean="0">
                <a:solidFill>
                  <a:schemeClr val="bg1"/>
                </a:solidFill>
              </a:rPr>
              <a:t>shrubs</a:t>
            </a:r>
            <a:endParaRPr lang="en-US" dirty="0">
              <a:solidFill>
                <a:schemeClr val="bg1"/>
              </a:solidFill>
            </a:endParaRPr>
          </a:p>
        </p:txBody>
      </p:sp>
      <p:cxnSp>
        <p:nvCxnSpPr>
          <p:cNvPr id="13" name="Straight Arrow Connector 12"/>
          <p:cNvCxnSpPr/>
          <p:nvPr>
            <p:custDataLst>
              <p:tags r:id="rId6"/>
            </p:custDataLst>
          </p:nvPr>
        </p:nvCxnSpPr>
        <p:spPr>
          <a:xfrm rot="10800000" flipV="1">
            <a:off x="3184096" y="1752600"/>
            <a:ext cx="2819400" cy="53340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custDataLst>
              <p:tags r:id="rId7"/>
            </p:custDataLst>
          </p:nvPr>
        </p:nvCxnSpPr>
        <p:spPr>
          <a:xfrm rot="16200000" flipV="1">
            <a:off x="2650696" y="3733800"/>
            <a:ext cx="3657600" cy="106680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custDataLst>
              <p:tags r:id="rId8"/>
            </p:custDataLst>
          </p:nvPr>
        </p:nvCxnSpPr>
        <p:spPr>
          <a:xfrm rot="5400000" flipH="1" flipV="1">
            <a:off x="1698196" y="2933700"/>
            <a:ext cx="1981200" cy="114300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custDataLst>
              <p:tags r:id="rId2"/>
            </p:custDataLst>
          </p:nvPr>
        </p:nvSpPr>
        <p:spPr>
          <a:xfrm>
            <a:off x="0" y="0"/>
            <a:ext cx="9144000" cy="1143000"/>
          </a:xfrm>
        </p:spPr>
        <p:txBody>
          <a:bodyPr/>
          <a:lstStyle/>
          <a:p>
            <a:pPr eaLnBrk="1" hangingPunct="1"/>
            <a:r>
              <a:rPr lang="en-US" sz="4000" smtClean="0"/>
              <a:t>PDF Instructions – very detailed</a:t>
            </a:r>
          </a:p>
        </p:txBody>
      </p:sp>
      <p:sp>
        <p:nvSpPr>
          <p:cNvPr id="18435" name="Content Placeholder 2"/>
          <p:cNvSpPr>
            <a:spLocks noGrp="1"/>
          </p:cNvSpPr>
          <p:nvPr>
            <p:ph idx="1"/>
            <p:custDataLst>
              <p:tags r:id="rId3"/>
            </p:custDataLst>
          </p:nvPr>
        </p:nvSpPr>
        <p:spPr>
          <a:xfrm>
            <a:off x="838200" y="1828800"/>
            <a:ext cx="6324600" cy="3200400"/>
          </a:xfrm>
        </p:spPr>
        <p:txBody>
          <a:bodyPr/>
          <a:lstStyle/>
          <a:p>
            <a:pPr marL="514350" indent="-514350" eaLnBrk="1" hangingPunct="1">
              <a:buFontTx/>
              <a:buChar char="-"/>
            </a:pPr>
            <a:r>
              <a:rPr lang="en-US" dirty="0" smtClean="0"/>
              <a:t>How to purchase, download &amp; play videogame – canvas page in welcoming module</a:t>
            </a:r>
          </a:p>
          <a:p>
            <a:pPr marL="514350" indent="-514350" eaLnBrk="1" hangingPunct="1">
              <a:buFontTx/>
              <a:buChar char="-"/>
            </a:pPr>
            <a:r>
              <a:rPr lang="en-US" dirty="0" smtClean="0"/>
              <a:t>PDF file provides important and extra background information</a:t>
            </a:r>
          </a:p>
          <a:p>
            <a:pPr marL="514350" indent="-514350" eaLnBrk="1" hangingPunct="1">
              <a:buFontTx/>
              <a:buChar char="-"/>
            </a:pPr>
            <a:r>
              <a:rPr lang="en-US" dirty="0" smtClean="0"/>
              <a:t>Goes over all the questions in Stages A, B and C</a:t>
            </a:r>
            <a:endParaRPr lang="en-US" dirty="0"/>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custDataLst>
              <p:tags r:id="rId3"/>
            </p:custDataLst>
          </p:nvPr>
        </p:nvSpPr>
        <p:spPr>
          <a:xfrm>
            <a:off x="0" y="0"/>
            <a:ext cx="9144000" cy="1143000"/>
          </a:xfrm>
        </p:spPr>
        <p:txBody>
          <a:bodyPr/>
          <a:lstStyle/>
          <a:p>
            <a:pPr eaLnBrk="1" hangingPunct="1"/>
            <a:r>
              <a:rPr lang="en-US" sz="4000" dirty="0" smtClean="0"/>
              <a:t>Stage A Questions/Tasks</a:t>
            </a:r>
          </a:p>
        </p:txBody>
      </p:sp>
      <p:sp>
        <p:nvSpPr>
          <p:cNvPr id="20483" name="Content Placeholder 7"/>
          <p:cNvSpPr>
            <a:spLocks noGrp="1"/>
          </p:cNvSpPr>
          <p:nvPr>
            <p:ph idx="1"/>
            <p:custDataLst>
              <p:tags r:id="rId4"/>
            </p:custDataLst>
          </p:nvPr>
        </p:nvSpPr>
        <p:spPr>
          <a:xfrm>
            <a:off x="381000" y="1219200"/>
            <a:ext cx="8229600" cy="990600"/>
          </a:xfrm>
        </p:spPr>
        <p:txBody>
          <a:bodyPr/>
          <a:lstStyle/>
          <a:p>
            <a:pPr>
              <a:buFont typeface="Arial" pitchFamily="4" charset="0"/>
              <a:buNone/>
            </a:pPr>
            <a:r>
              <a:rPr lang="en-US" dirty="0" smtClean="0"/>
              <a:t>Sample the sorts of tasks &amp; questions cover later in the lab .. But first, in case this is the first game you try … some hints</a:t>
            </a:r>
          </a:p>
        </p:txBody>
      </p:sp>
      <p:sp>
        <p:nvSpPr>
          <p:cNvPr id="20485" name="TextBox 9"/>
          <p:cNvSpPr txBox="1">
            <a:spLocks noChangeArrowheads="1"/>
          </p:cNvSpPr>
          <p:nvPr>
            <p:custDataLst>
              <p:tags r:id="rId5"/>
            </p:custDataLst>
          </p:nvPr>
        </p:nvSpPr>
        <p:spPr bwMode="auto">
          <a:xfrm>
            <a:off x="457200" y="2971800"/>
            <a:ext cx="7121525" cy="1200329"/>
          </a:xfrm>
          <a:prstGeom prst="rect">
            <a:avLst/>
          </a:prstGeom>
          <a:noFill/>
          <a:ln w="9525">
            <a:noFill/>
            <a:miter lim="800000"/>
            <a:headEnd/>
            <a:tailEnd/>
          </a:ln>
        </p:spPr>
        <p:txBody>
          <a:bodyPr>
            <a:prstTxWarp prst="textNoShape">
              <a:avLst/>
            </a:prstTxWarp>
            <a:spAutoFit/>
          </a:bodyPr>
          <a:lstStyle/>
          <a:p>
            <a:r>
              <a:rPr lang="en-US" dirty="0"/>
              <a:t>Escape key on your keyboard – (on/off) giving you access to the menu (via the left arrow) or   Play the game</a:t>
            </a:r>
            <a:r>
              <a:rPr lang="en-US" dirty="0" smtClean="0"/>
              <a:t>.</a:t>
            </a:r>
          </a:p>
          <a:p>
            <a:endParaRPr lang="en-US" dirty="0" smtClean="0"/>
          </a:p>
          <a:p>
            <a:r>
              <a:rPr lang="en-US" dirty="0" smtClean="0"/>
              <a:t>Toggle between game and other programs:</a:t>
            </a:r>
            <a:endParaRPr lang="en-US" dirty="0"/>
          </a:p>
        </p:txBody>
      </p:sp>
      <p:graphicFrame>
        <p:nvGraphicFramePr>
          <p:cNvPr id="38914" name="Object 2"/>
          <p:cNvGraphicFramePr>
            <a:graphicFrameLocks noChangeAspect="1"/>
          </p:cNvGraphicFramePr>
          <p:nvPr>
            <p:custDataLst>
              <p:tags r:id="rId6"/>
            </p:custDataLst>
          </p:nvPr>
        </p:nvGraphicFramePr>
        <p:xfrm>
          <a:off x="1600200" y="4114800"/>
          <a:ext cx="5626100" cy="2552700"/>
        </p:xfrm>
        <a:graphic>
          <a:graphicData uri="http://schemas.openxmlformats.org/presentationml/2006/ole">
            <mc:AlternateContent xmlns:mc="http://schemas.openxmlformats.org/markup-compatibility/2006">
              <mc:Choice xmlns:v="urn:schemas-microsoft-com:vml" Requires="v">
                <p:oleObj spid="_x0000_s38939" name="Document" r:id="rId8" imgW="5626100" imgH="2552700" progId="Word.Document.12">
                  <p:link updateAutomatic="1"/>
                </p:oleObj>
              </mc:Choice>
              <mc:Fallback>
                <p:oleObj name="Document" r:id="rId8" imgW="5626100" imgH="2552700" progId="Word.Document.12">
                  <p:link updateAutomatic="1"/>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4114800"/>
                        <a:ext cx="56261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2"/>
            </p:custDataLst>
          </p:nvPr>
        </p:nvSpPr>
        <p:spPr>
          <a:xfrm>
            <a:off x="0" y="0"/>
            <a:ext cx="9144000" cy="1143000"/>
          </a:xfrm>
        </p:spPr>
        <p:txBody>
          <a:bodyPr/>
          <a:lstStyle/>
          <a:p>
            <a:pPr eaLnBrk="1" hangingPunct="1"/>
            <a:r>
              <a:rPr lang="en-US" sz="4000" smtClean="0"/>
              <a:t>Stage A Questions/Tasks</a:t>
            </a:r>
          </a:p>
        </p:txBody>
      </p:sp>
      <p:sp>
        <p:nvSpPr>
          <p:cNvPr id="19459" name="Content Placeholder 4"/>
          <p:cNvSpPr>
            <a:spLocks noGrp="1"/>
          </p:cNvSpPr>
          <p:nvPr>
            <p:ph idx="1"/>
            <p:custDataLst>
              <p:tags r:id="rId3"/>
            </p:custDataLst>
          </p:nvPr>
        </p:nvSpPr>
        <p:spPr>
          <a:xfrm>
            <a:off x="304800" y="1219200"/>
            <a:ext cx="8534400" cy="1371600"/>
          </a:xfrm>
        </p:spPr>
        <p:txBody>
          <a:bodyPr/>
          <a:lstStyle/>
          <a:p>
            <a:pPr>
              <a:buFont typeface="Arial" pitchFamily="4" charset="0"/>
              <a:buNone/>
            </a:pPr>
            <a:r>
              <a:rPr lang="en-US" dirty="0" smtClean="0"/>
              <a:t>1. Fast travel &amp; look at east-facing and west-facing slopes. How do you explain the temperatures you see?  </a:t>
            </a:r>
            <a:r>
              <a:rPr lang="en-US" b="1" dirty="0" smtClean="0"/>
              <a:t>Acquired at 10am</a:t>
            </a:r>
            <a:endParaRPr lang="en-US" dirty="0" smtClean="0"/>
          </a:p>
        </p:txBody>
      </p:sp>
      <p:pic>
        <p:nvPicPr>
          <p:cNvPr id="6" name="Picture 5" descr="112_GCM_SouthRimSummer.jpg"/>
          <p:cNvPicPr/>
          <p:nvPr/>
        </p:nvPicPr>
        <p:blipFill>
          <a:blip r:embed="rId5"/>
          <a:stretch>
            <a:fillRect/>
          </a:stretch>
        </p:blipFill>
        <p:spPr>
          <a:xfrm>
            <a:off x="914400" y="2971800"/>
            <a:ext cx="6781800" cy="3429000"/>
          </a:xfrm>
          <a:prstGeom prst="rect">
            <a:avLst/>
          </a:prstGeo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Question A1</a:t>
            </a:r>
          </a:p>
        </p:txBody>
      </p:sp>
      <p:pic>
        <p:nvPicPr>
          <p:cNvPr id="7" name="Picture 6" descr="Screen Shot 2019-12-24 at 1.28.18 PM.png"/>
          <p:cNvPicPr/>
          <p:nvPr/>
        </p:nvPicPr>
        <p:blipFill>
          <a:blip r:embed="rId4"/>
          <a:stretch>
            <a:fillRect/>
          </a:stretch>
        </p:blipFill>
        <p:spPr>
          <a:xfrm>
            <a:off x="228600" y="1219200"/>
            <a:ext cx="4267200" cy="3276600"/>
          </a:xfrm>
          <a:prstGeom prst="rect">
            <a:avLst/>
          </a:prstGeom>
        </p:spPr>
      </p:pic>
      <p:pic>
        <p:nvPicPr>
          <p:cNvPr id="8" name="Picture 7" descr="ihop3031may.jpg"/>
          <p:cNvPicPr/>
          <p:nvPr/>
        </p:nvPicPr>
        <p:blipFill>
          <a:blip r:embed="rId5"/>
          <a:stretch>
            <a:fillRect/>
          </a:stretch>
        </p:blipFill>
        <p:spPr>
          <a:xfrm>
            <a:off x="4572000" y="990600"/>
            <a:ext cx="4318000" cy="4928940"/>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10439PHOTO" val="/9j/4AAQSkZJRgABAQAAAQABAAD/2wBDAAMCAgMCAgMDAwMEAwMEBQgFBQQEBQoHBwYIDAoMDAsKCwsNDhIQDQ4RDgsLEBYQERMUFRUVDA8XGBYUGBIUFRT/2wBDAQMEBAUEBQkFBQkUDQsNFBQUFBQUFBQUFBQUFBQUFBQUFBQUFBQUFBQUFBQUFBQUFBQUFBQUFBQUFBQUFBQUFBT/wAARCAKfAy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r7g+HCiiig6gooooOUKKKKDqCiiigYUUUUHIFFFFABRRRQdQUUUUHKFFFFABRRRQdQUUUUHKFFFFABRRRQAUUUUAFFFFABRRRQAUUUUAFFFFABRRRQAUUUUAFFFFABRRRQAUUUUAFFFFABRRRQAUUUUAFFFFABRRRQdQUUUUHKFFFFABRRRQAUUUUAFFFFABRRRQAUUUUAFFFFABRRRQAUUUUHUFFFFByhRRRQAUUUUAFFFFABRRRQAUUUUHUFFFFByhRRRQAUUUUAFFFFB1BRRRQMKKKKACiirVByFWiiigAooq1QBVooooOoKKKKACiiig5QooooAKKKKACiiigAooooAKKKKDqCiiig5QooooAKKKKACiiig6gooooOYKKKKDpCiiig5QooooOoKKKKDlCiiigAooooAKKKKACiiigAooooAKKKKACiiigAooooAKKKKDqCiiig5QooooAKKKKACiiigAooooAKKKKACiiigAooooOoKKKKACiiig5gooooOkKKKKDlCiiig6gooooAKKKKACiiigAooooOUKKKKACiiigAooooGFFFFB0hRRRQMtVVq1RQAUUUUAFVatUUAFVatUUAVatUUUHIFVatUUAFFFFB1FWirVFAwqrVqigRVoq1RQBVq1RRQcwUUUUHSVaKtUUHKVaKtUUAVatUUUHUVaKtUUAFVatUUDKtFWqKDlKtFWqKDpKtFFWqBlWirVFAirRRRQMKKtUUCKtFWqKDlKtWqKKAKtWqKq0HUFFWqq0AFFFWqAKtFFFBzBRRVqg6SrRVqig5SrRVqigCrRRRQAUVaqrQdQUUVaoGVaKtVVoEFFWqq0HMFFFWqDpKtFWqq0HMFFFWqDpKtFFFBzBRRVqg6SrRVqig5SrRVqigCrRVqigZVoq1RQdJVoq1RQBVoq1VWg5goq1RQdJVoq1RQMq0VaooAKKKKACiiigAooooAKKKKACiiigAooooAKKKKACiiigAooooOUKKKKDpCiiigYUUUUAFFFFABRRRQAUUUUAFFFFByhRRRQdIUUUUDCiiigAooooAKKKKDlCiiig6QooooGFFFFABRRRQAUUUUAFFFFByBRRRQMKKKKDpCiqtWqDlCiiigAooooOoKKKKDmCiiig6QooooGFVatUUHKFFFFB0h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rdVKKACirdFAFSiiigAooooAKKt0UAVKKKKACiirdAFSiiigAoq3VSgAoq3VSgAooooAKKKKACiiigAooq3QBUooq3QBUoq3RQBUooooAKKKt0AVKKt1UoAKKKt0AVKKt1UoAKKKKACirdFAFSirdVKACirdFAFSirdVKACirdFAFSirdVKACiiigAoq3RQBUoq3VSgAoq3VSgAooooAKKKt0AVKKKKACirdVKACiiigAoq3RQBUooooAKKKKACiirdAFSirdFAFSiirdAFSiirdAFSirdFAFSirdVKACiirdABVSrdFAFSirdFAFSirdFAFSirdFABRRRQAUUUUAFFFFABRRRQBUoq3RQAUUUUAFFFFAFSrdFFABRRRQAUUUUAFFFFABRRVSgC3RRRQAUUUUAFFFFABRRRQAUUUUAFFFFABRRRQAUUUUAFFFFAFSrdFFABRRRQAUUUUAFFFFABRRRQAUUUUAFFFFABRRRQAUUUUAFFFFABVSrdFABRRRQAUUUUAFFFFcoBRRRXUAUUUUAFFFFABRRRQAUUUUAFFFFABRRRQAUUUUAFFFFABRRRXKAUUUV1AFFFFABRRRQAUUUUAFFFFABRRRQAUUUUAFFFFABRRRQAUUUUAFFFFABRRRQAUUUUAFFFFABRRRQAUUUUAFFFFABRRRQAUUUUAFFFFABRRRQAUUUUAFFFFABRRRQAUUUUAFFFFABRRRQAUUUUAFFFFABRRRQAUUUUAFFFFABRRRQAUUUUAFFFFABRRRQAUUUVygFFFFdQBRRRXKAUUUUAFFFFABRRRXSAUUUVz3AKKKK6QCiiigAooooAKKKK5QCiiiuoAooorlAKKKK6gCiiigAooooAKKKK5QCiiigAooooAKKKK6gCiiiuUAooooAKKKKDqCiiigAooooOUKKKK6gCiiiuU6gooorqOUKKKK5QCiiigAooorqAKKKK5QCiiigAooorqAKKKK5QCiiiuoAooooAKKKK5QCiiig6gooooOUKKKKACiiigAooorqAKKKK5QCiiigAooooAKKKKACiiigAooooAKKKKACiiigAooopAFFFWv7Huf+vSjmOyMXLYq0VUu/EnhrR/8AkI+JtNtP+3mufu/jB8NbP/mZbap+sxOz+zMSdXRXj/iH9sD4faP/AMg61udXrn7T9tjTP+hQufslcn1uJ1RyTMWfQFFeFXf7bHhr/oWv9Lqp/wANr23/AELVcv8AamF7nZ/q1mJ9AUV86/8ADa91/wBC1bfnXVeHv2tPCF5/yGrb7JR/amF7h/q3mCPYKK5TSfjB8PtY/wCPbXK6u01jQ9Y/5B2uW13XWsXhzzMRlWKXQKKt/wBj3NH2K5/59q6/rJx/U5R3RUoooqjgCiiiuoAooorkAKKKKYBRRVukBUooopgFFW6KAKlFFW6AKlFFW6QFSiirdAFSirdFAFSirdFMCpRVuikBUoq3VSg6gooooAKKKKACiiigAooopgFFFFIAooopgFFFFIAooopgFFFFdQBRVuiuQCpRRVugCpRVuimBUooopAFFW6qUwCirdFAFSirdVKQFuqlFW6AKlFFW6DlKlFW6KDqCiiqlByluiiimdQUUUUgKlFW6KDlCqlW6KDqKlFW6KDlCqlFW6ACqlW6KDqKlFFW6DlCqlWvsf+i/abn/AES1/wCfu7ryr4hftUfD74b/AOjW9z/wkWq/8+lS8SonsYbK8Tij1a0tLm7H+j21U/EOs6H4E0v+0vEWpW2kV8QfEL9r/wCIPiT/AEbTrm28O2v/AE6V4r4h1jU/En/Ia1O5u6+dxOdUMOfcZbwb1xB9a/EL9u/TbP7VbeA9D+1/9Pd3Xzp4s+NnxB+JF1/xMfEtz9k/59LSuKq39jtbP/j5r5TEZ3XPt6GR4bD/AMBFq00f7Zdf6Tc3N3Vu7s7az/4+bmsv+2P9F+zUn/H5/wAe32avAxGdyZ9DhsrjiC19s/59v9Eo+2XN5df8/dH9j/Y/9JrW+x/Y/wDr7r5/EZpI9jDZaip/x+UXdnVu0s7m8/49q6DSdHrx8Ri5H0CwkTz/APti5s/+vSrdpeW15Vq7/wCPr7Nc1gat4bubP/SdOrsw2JkzlxGERv8A2P8A59v9EotLzU7O6/0bU7msrSfEltef8fFz9krVu7z7H/x83Ndf9pYrD7EfU4PodXpPxU8X6P8A8e/iW5/8Ca7/AMPftZ/EHRrr/SLn7X/19V4X/bFsf+PeqnizWP7Htfs3/PzXXhs7zA48TkWExHQ+yvhl+2XofjDXv7M8R232S7/5+6+i7T7NrFr9p065+12lfj/pN5bWf/HxXu3wS/aD1zRtU+zadc3N3/1919vhOIH/AMxB+f5lwXh8R/u59/1brz/4ZfGzQ/ipdXemXNz9k1WvQP8Ajzr9Aw2LWK2PxDMstxGWYj2GICiiiu08cKKKKACiiigAooooAKKKKACiiigAooooAKKKKACiiig6gooooAKKKKACiiigCpVuiigAqpVuigCpVuiigAooooAKKKKACiiigAooooAKKKKACiiimBUoq3RSOUKKKKDqCiiigAooooAKKKKACiiigAooooAKKKKACiiigAooooAKKKKACiiigAooooAKKKKACiiigAooooAKKKtXdrbWf/IRuba0/wCvqhy5dzSMJS2RVorifFnx4+GvgQ/8TLxL9ruv+fS0rwrVv2+rn7PdW3hTwjbWn/T1d1w4jFxR9DhskxOJPqu7s/sdp9p1G5trS0/5+7u5rx/4hftaeB/hv/o2i/8AFRarXxp43+JHiXx5dXdz4i1y5u68/u/stfK4nOrbH22W8Kf9BB6X8TP2gvHHxT1TGo6l9jtLn/l0tK8/tPs2j/8AX3dUWn+h1k/8flfJYnMsRiNj9Dw2Ew2F2F+2f2xdWlzWr9jpbSztrOku7yvIcu52lv7Z9jqpq1nc3lr9qtrmqldBaV5OJxVj1cNhjlbqzuT/AKTb1y3iz7To/wBk1GC5/wCPmvVtum2Yrz74mavpo8NAW/8ApXNaZdVeJr2aOuTWEw92VfD/AMSNQtLb9/8A6XVq7+Kf/H1c/wDpVXid14u+ydKwbrxLdas2Z7mvtf8AV6MnzM+HxPFdDC6RPa7T9oHUrPUbf7P9nFuO2K9ItPjBpl5/pNtc/ZK+P6AxHeunEcOYfEI+focaV7n2Fq3xW0O7ubX7Tbf6VXAar48ufD3ibU511C3Nvc+lfP51Cf8A57frSG8uWP8ApFxiufDcPUMNodGJ4zbPX/EHxVtvER/0a2+yVqWnxI/4lf2a5uftdeFVb+2XVer/AGLh2jzcPxZiD2r/AITC5/5drai78SXOsf6Tc14r/bFz/wA/NWv+Ejuf+fquP+xrHq/62Hq93eXN5XVeCNYtvDd1/af2mvHtJ/0z/j5ua6y0tPtf+jV5OJw3KfRZbmX1r9+eraX8UtTsde/tLw7/AKH9muf+Puv0J/Zw+PFt8YNB+zaj/wAjBbV+ZWl2n2SvSvhl48ufAeqWlzbXNaZfmX1WROd5LQzTD83U/UuiuU+GXxI0z4qeF7S5trn/AImtdXX6phMUsUj+b8XltfB4n2GICiiiu04QooooAKKKKACiiigAooooAKKKKACiiigAooooOUKKKKDqLVFVaKACiiigAooooAKKKKACiiigAooooAKKKKACiiigAooooAKKKKACiiigAooooAKKKKACiiigAooooAKKKKACiiigAooooAKKKKACiiigAooooAKKKKACiiigAooooAKKKKACiiigApLsW1na/adRufslpbf8/dZXxC+JGh/B/wAL/wBua1/x9/8ALtaf8/Nfn/8AFf42eJfi/r11c6jc3Nnaf8+lpXjYnMvq59hk2SV8x3PffjB+2rbaP9q0T4eW32y7+zf8hW66V8xeIfGHi/x5dfafEeuXN3WBaWdWq+IxGcV6+x+r4bK8NhdyraaPbWdWvtlF3VW7vK8HEYuTPZjGKKl3eVUo/wCXmq3/AE81w8x1iXf+mV0FpZ/Y6qaTZ/6V9puatXdGwGVd3n+lUf8AH5S2n/H3VsC2tLqvKxGIeyPXw2GC0tOKt3V7ii8u7azriPEPiS2s7W7rzsPh5YqR6kpRwsbsueLdZtrS1/0m5rwLxV4wufEFyINxEGegpvivxldeIbrM5wa52v1PJ8sWG1Z+OcR8RPE/7Phwooor60/Ofi+IKKKKDlCiiigAooooAKKKKANXSby5s7r/AEeurtNY/wCnmuJrW0m8/wCXavIxOGufX5JmP1b3T1XSbz7ZbfaftNdD/a4/59q5Tw99mvLX/Sa6G6/4+bW2t6+AxMdT9jw0uaNz1/4ZfGDXPhvr1pc21tX6P+CPHmmfFTwxaa5p1zbfavs3+k2lflrpN3bV7V+y5471Pw38WfD+mW2p3P2TU7n/AEm0r1ckzJ4fEfVz5ziTJKGYYb6z1PvairWrf6Hqd3VWv2KLurn84SjyysFFFFMgKKtVVoAKKKtUAVaKtUUAVaKtUUAVatUVVoAKKtUUAFFFFAFWirVFAFWiiigAooooAKKKKACiiigAooooAKKKKACiiigAooooAKKKKACiiigAooooAKKKKACiiigAooooAKKKKACiiigAooooAKKKKACiiigAooooAKKKKACiiigAooooAKKKKBhSXmsab4c0G71zWOLXTKWvmn9tH4kfbLq08D6d/wAelt/pWp1w4uv9XiezleG+tYk+f/jB8UdS+LnjC61ma5uRZj/j1tK4r7HVu0/69qK/NcTifrLP3jCRWEjZFSitf7HWTd/8vdcJruU6q3dWqyq8g9QLuqtpZ/bLqkrW0mz+x2tcoGt/x52tc9/x+XX/AB81b1a8/wBKo/6ef+PSliMT0OzDYa5btLOq2q2n2q1tbm3/AOXai71n/n2+zXd1XJeIfGFzZ/a/tH2avOw2Gr4iWh7spRwsbsreIfEn2T7X9oua8V8V+JW8QXvUrbijxr4xuvEN2SP+Peudr9Ly3LVh1dn4rxFxE8Q/q+HCiiivqz4MKKKP+3WmcgUVaooAq0VaooAq0VaqrQAUUUUAFW7S8+x3VVKKR1xfLqegeHry2r0Lwpd6bq1yLYjAt+9eJeHv+PqvVvD1n/ov+jV8TmOGP1vh3MfrB6taaPbV3/w91j/hG9etNTtv+XavNPD2sXNn/o1el2n2WviYv6tiUffzX1qDifpV9s/tjS9K1P8A5+baivPv2e9Z/wCEj+CelD7T/pWmf6LmvQa/eMtxH1jDH8pZrQ+rYp0CrVqiivXPECiiigAooooAKKKKACiiigAooooAKKKK5QCiiiuoAooorlAq0UUV1AFFFFABRRRQAUUUUAFFFFABRRRQAUUUUAFFFFABRRRQAUUUUAFFFFABRRRQAUUUUAFFFFABRRRQAUUUUAFFFFABRRRQAUUUUAFFFFABRRRQAUUUUAFFFFABRRRQBa+222jWuq6lc/8AHpplt9qr84PG+sXPjDxlquuXP/MTua+1P2j/ABJ/wjfwSu7b7T/peuf6LXwt/o/vXyGcYjofqHCmF/5iCnRRd0WlfJn6MVbusmrerXlZX/LtXk4k6sMgu6y2/wCXurN3WVd15J6oWldXd/6Ha1k+HrP/AJeaLu8/4+6Ryir1q5c6Vpur2v2YH/S6pWn+mVy3je9uvDdraa5p1z9kuv8Aj1rDC0XiMRZHrfWPquHuy14s8H/8I3a3WpXNz/oteE+LPElzrF1T/FfjHU/EL/8AExubh/rXJcg1+l5bl/1f+Ofk/EPEbxP+z4ctUUUV658IFWqKK6gCiiimIKKKt0HKFFFFAFSirdVKAKtFWqq0AVKt1Uq3QBbtP+PqvYPCd5/otePV6X4TvP8ARa+dznY/ROHT1bSegr0Dw9ef8eleVaTeW1ndWtegeHq/MsRvc/WcKfan7HN5/oviDQ/+3q2r3avkr9lvxJ/Y/wAULT/n0uf9Fr6/u/8AQ7qv2PhvE/WMNY/BONMN9XzDmCiiivpD86CiiigAooooAKKKKACiiigAooooAKKKKACiiigAooooAq0UUV1DCiiigAooooAKKKKBBRRVS71i2s/+Pi5pgW6Kqf2xpn/PzR9strz/AJeaBluij/Rv+fqqn2ykBbooooAKKKKBBRRRQAUUUUAFFFFAwooooAKKKK5QCiiiuoAooooAKKKKACiiigAooooAKKKKBBRRVqgCrRRRQAUUUUDCiirVp/pl1aVyjiuZnzV+25rH+leFND/59rb7VXy/d17B+1H4k/4ST4x6r/z62v8AoteP3dfCZj/HP2/JMP8AV8MZVWqKq3d5bfZbqvn5M+miZV3efbLqql3ef6LRd3lVNW/49K8c93DbB/y7Vz/+k3l1aW1tVv8A5df9Jq54Is/9KutSuftNcpRv3d59jtfs1tXPgZq3d/8AH3TlWvMrVm2deHw43/jzta8r+NfiIm1tdNHYZr1S84r5t+IeqHVvEVy5nN1k8NX0HD2G9viOY8biTErDZfynN0VUq3X6afgu/vBRRR9joAKK1bTR7mrf9j3NAGTRXQ/8IfVr/hD6Dr+rHKUV1d34Prn7vR7mzoK+qlSrdVv+vmm11HF9WLdFFFM5CpRVuigDKoq1d1lUAatdt4IvP9Frz+u18J3leVmX8A+tyT/eD1a0vK7Xw9eV5/pPau28PV+XYk/ZsMe1fD3WP7H8UaVqf2n/AI9rmv0Ku/8ATPslz/z821fmr4e/49f9Hr9Cfh3q/wDwkXwx0HU/W2+y19zwriOh+d8d4b9x9YOhooor9FPw0KKKKACiiigAooooAKKKKACiiigAooooAKKKKACiiigCrRRRXUdwUUUVygFFVLvWLaztftNzc1xV38SP+fauqIj0CsnVvEmmaP8A8fNzXlV34w1O8uv9Juayvtldf1c4jqtW8eXN5/x7f6JXP/8AXzc3NVaKBlr7ZR9suf8An5uaq1atKR3RRb+23P8Az81btPtX/PzRaWdatpZ15X1k9RYYt/bbn/n5rVtNYuaqWf8Ax9VbtK5PrJ1fVjVtPEn/AD81btLy1vKyqyaPrJy/2cdtRXE/bLmz/wCXmrdp4krr+snJ9WOrorKtPElr/wA+1av2y29afMcv1UKKKK6h2CiiigQUUUUAFFFFABRRRQAUUUVygFFFFdQBRRRQIKKKKDjCrVVaK5QCirVFAFWrVVaKDsLVFpefY/tdz/z7W32qqtZPxCvP7H+F/ivU/wDp2qMTsVhNcSj4V8Q/8VJ4o1XU/wDn6uftVcpd/wDPzWtaf6HoNcpq15/xK6/P8XufvGDw/uoqWl5/ov2msq7vKtVlat/x82lfJYg+kSC7qrq3Q1au/wDTLr/Sa5/7Z9s/0m5riOouf8wuugu/s2k2trbVk+E/9M1S0uf+fauh8Q/aftX/AC7Xdc1c7MP/ALQc/kVatTWDqmrXNpdf8e32Sm6Vq9yNTtaw+rSkjs+AzPip4sOgaJ9lX/j6ueSfSvn1juOa9C+Nt41144u7cfdg4rzGv1TJsMsNh7n4fxHmEsRiOUt0fY6t2ln9srtfD2j/AGP/AJdq9Y+cw2G+sGBpPg+5vK6q08B3NdBpPQV2uk9qD1vqx5V/wh+p1k3dnqdn/wAfNtX0XaWdtVS78H215QH1Y8KtK6vSbyugu/B9t/x81z/9j/Y/+XagZq/Y6q/2PbXn/T3Vq0/5e61fsdcp66jE4vVvB9r/AM+tc9q3gP7H/wBPdewWlnR/o3vT5hfVqB86Xdnc2f8Ay7UV7Xq2j22sV5/4h8B3Nn/y7V0qufO4nLzlKKqVbrqPH2Kl3VWrV3VWmcwVq+Hv+Pqsq1q3aXn2O6tK48Tsexg8T9XxCPatJvP9F/4+a6vSbz7HXn/h+8/0Wu1tLOvzPFrU/bcJK8bnpfhPWPtlfev7LWsf2x8MNV0z/oGXNfAHh6vr79jHxLbXWu+IND/6dvtVdfDlf/abHkcS0PrGXNn0tRRRX7IfzewooopkhRRRQAUUUUAFFFFABRRRQAUUUUAFFFFABRRRQBVooooO4K4nxZ4w+x/6NbUeLPGH/LtbV5/d/wDPzXVhwKt3/pl19puaKKPsddZxBRRRQBUq3RVr7HXJzHasMH2Ota0s6qWlatpXJiZHq4bDFurdVKt15B7BatKt2lVLSrdAGt/x+Wtc9d/abP8A69K1rP8A49aqatQBlUUUUAH/AE7VatKKLSgmxq/bLn1q3aax/wA/NZX+i1brsWJOT6sdBRWTVu01j/n5rr+snl/Vi3RRRTOMKKKKACiiigAooooAKKKKACiiigAooooAKKKKACiiigAooooAK8+/aa1r/hG/gndj/oJ3P2WvQa8H/bZ1j7Jpng3RPf7VXDi3+4PVyWh9YxJ8r/6N/Zdp/wBe1cp/y7VrateVk3f/AB62n/Tzc1+aYg/cMNpoVK5/Vv8AkKVr3f8AyFP+nSue1b/kKV42JPYRbtLz/iV3dZV3/wAelJaXlVftn/H39ppHZE6Dw9/odr/181bu9YyftNVPD1n9s8L/APHt/wAvNJXJiDsiXdVtLbV7X7TXKHSPsmp11P2P/Ra5jxn4r0+Dw5czD/j8JxWeD5pzUYm2MxMYYW7PC/Ft/wDbNXup/wDazWNaWdWv+PytXSbOv13DK0bH894qv9ZxJb0mzroPtn2OktKq3d5/otYdTrw3umraax/081btPGGmWf8Ay81yuk6P9s/0m5rJ+x/Y/wDl2rpHicSe16T4wtv+gnXa2niT7H/x823/AG91806TZ/bPsleg/wBsan4b+yW2o/6XaUBhsSe1f6NeWtcV4hs65+08YXNn/o1t/pdrWrd6x9s/5da5TqKtpZ/9PNdBaWdZP/LzXV6T2pHZhg+x/wCi1ymrf8+1el6tZ/8AErrzTVrOuU6yraax/Y/2usm71j7Z/wAfNW7vw3/otc/d6Pc2f/LzXqHkSMrxZ4b/AOXm2rz6vQbS8/0q7+01z/iyz+x3X2m2pnz2Jw5z1VatUXddRxFWiqlW6T2KXxXPS/D15/otdv8A2t9ruvs2nal/x815l4T/ANMr0vw9Z22P+nqvgMxSw5+y5JX+sYc7Xw9eanZ/Za+wP2MLMf8AC2PtVv8A8en9m3X2mvkrSP8Aj6ta+qv2Obz/AIu1a23/AD821cWS/wC8nVnf/ItxB9gUUf8ALzRX7Ktj+YgooopgFFFFABRRRQAUUUUAFFFFABRVuqlABRRRQBboqpRQBlVynizxh9jtfstt/wAfdZXizxhc3l19mtq5Suo7Qu/9MuvtNVatfY6q/wDLzQBao+x0fY/9Fq39jrk+snUsMVLSrf2Oqn/HnVu0o+snWsMW7Szq19jq3aVbrl5jrSOfq1VuiuI7Q/5dqt1Uq3aUAWqKKP8AjzoA1rSi7/69aqUXd5QBUqrRR/y80AFWqq0UAav/AF8Vb+2W3rWTVugDV/4/KPsdVa1bSgCp/wAedW7TWP8An5oou7On9ZOLEYYt0Vk/6VWtaXn2yutYk8r6sFFFFdhyBRRRQAUUUUAFFFFABRRRQAUUUUAWqq0VaoAq1aqrVqgCrXyp+3LrH/FZeH7b/n20yvrW0s/tl1Xw/wDtc+L7bxf8Yrr7P/x66ZbfZa8bMpWoH1nDmG/2k8Vu/wDl0rKu7z7Z9k/0arWrf8el3WV/z6W1fmLxJ+trDFS7rL1+z+1232qt+7qpd/8AILu68us7O562GwxytpeUuq2f2PS6p2n/AB9Vq+IP+QZXRE9c6vw9Z/8AFL2lVbv/AI+6taT/AKH4Otf+fuivLxJy0B2lf6Wt3/17V81/EW6ZdTubf/nhc19FWur/AGO5rwj4yWn2PxjdD/n5r2uH0liHdHj8U3/s/Q4i0rrNI7VydpXbaT2r9KPyTDGr9jq3/Y/vVvSbOuq0mzrkPX+rHF/8I3VO78N/bLr/AI9vslerWmj21av9j23+l0zjrxPH/D3hu2s9etLnUf8AS/s3/LpXV+LLy21i1tP9Grf/ALHtqyruzrqFE8/tPtNndfZrmugq3/Y/vR/o1n/x7UHYg+2fY6t6TrFc9d1btLOuQ9bDHsH9sf2xpdcr/o32r/Sf9EqppN59jtfs1YGraxc2dctA5cSdpaWdH9j21cB/wmGpVq6T4kuv+fmus8k6C7+G9rrH/LtXn/izwf8AY7X7NXsGk+JPtn/HzbUat9m1i1/0mg6fYaHyTd/8fX2asq7rq/iFZ/2Pr1cpd11I+VxPxBRaUXdFpXV9kUTq/D3+h2teleHtY+2V5/4f/wCPa0r0DSbP/l5tq+IzI/ZMk/3Y9L8Pf8fVfT37Ht1bW3xh0q5uOtzbXNrXybpOr8fZq9z/AGXPEtzc/GLwVpp+7c3NeBlf+9HrZ4r5Yz9C6Kt6t/yFLuqlftsdj+ZpbhRRRVEhRRRQAUUUUAFFFFABRRRQAUUUUAFFFFABRRRQB8//APL39qq3RR/y7V6oB9jooq39jrkOpFS0q3VStWvLPWw5lXdVLSta7s6ybukM1rS8rVtK5SugtLz7ZXEdhrVUq3VSgAq3VSigDVtP+3ardZVpWrXKAVUu6t3f+mVlXddIBRRRTAKKKKALVW6yqtUAa1pVr7ZWVVu0oA1bSj7HR9sopAFVPsf2OtaqlMOUPtlW6qXdH/HnXYsQePiMMW6KPtlFdZ5dgooopiCiiigAooooAKKKKACiiigAooooA1dLvPslpd3P/Ptbfaq/L/xDrH/CSXV1qf8Az83NfpVq/wDyJvin/sGV+YH/ADC7S2r5DOdj9E4U7mV/y63dVP8AmKf8e1Wz/wAeurVUtP8Aj6r87P1lB/y80Xf/AB60f8vNF3/x61yHZE8//wCXmtfVf9L0yqmq2n+lVa8P/wCmNa21X5nWdXq3+h2tpa/8+1tQLT7XbVZu6LSvIxLtsGGK9raZH/HtXiXx5/5GivoD/l2r51+Md5/xPq9jh9uWJuePxJ/uB59aV22k9q4mus0jtX6afjmF3O10m8rqrTWP+PT7Tc1xVpWraXlI+qR21peW32WrX9se1cV/pN5R/wAedAfVjtrvWKybu8rJqr9s+2Uzl+rFu7vK5+7vPtn/AF6Vau6Psf2y6/0n/RKBlW0s7mugtLO5qp/o3vWtaXltZ2tB1xZa0mzrivG/9p2d1/o1eweE7P7ZWT4s8N/bPtdInE/7QjxXVrP7Hpf2n7Vc3l3dVz/2O6+1f6Nc16B4h8N3Ncp/wjd1Z3VdR8udB4e8eXOj/wDIR/0u0r0u78SW32X/AKdK8q8PaPc2eg3f9o/8vNVPD3iS6+1f2ZXPX3OnD3KnxYvP9KtLmvP7uu1+IV5/pVpXFV0o8bE/xwotKKLSur7JzLc9A8EV6rpP+mf8e1eP+E7z7Ha16t4TvP8ASvtNfnucn7Jkn+7Ha6TZ21fSX7LHg/8Atn446Fc23/MNH2m5r540n/wLr6//AGGhu8Y+Kv8AsGV5eSf70jpz6v7DLGj6gu/9MuqKKK/bY7H85S3CiiiqJCiiigAooooAKKKKACiiigAoqrVqgAooooAq0VaooA+f6t0UV6oFui7o/wCPP/l5qpd1yAFpVu0rJrWtK5MSevhi1VWrVp/plH/LzXkHrGVd2dGk1bu6ybT/AEO6rsA6CrdpVS0rWtK4wKl3Rd3lW7z/AI9aqWln/wAu1ABWraXlZX2OigDVqrd0UUAWv+Pyiqv/AC81a/4/KAKtFWqq0AFWqq/bKKANWiqlFAGrZ/8AH1Vv7HWVVu0rlA1aKKK6QCi7+zUf6VRTAqXdnVu0vP8An5oooOJ4Yt0Vk/6VVu0vPtldsTy/qxbooorqJCiiimAUUUUAFFFFABRRRSAqeLby20f4YeKrm5/49Ps1flrd/wCh/ZK+9f2u/En9j/C/StD/AOgn/wAfNfCniD/j6tK+GzvEH6jwphv3Fxf+XS7rnv8Al5roLSsC7/4+6/PD9MNS7qrRd/8AHrVT7ZXIM5/VrOq3hT/kPWtb+rWf+i1g+Hx9j8Si2rtWzO07O7/4+vs1Fp/x61Uue/8A181btP8Aj6ryWETVr5g+Jv8Apnie6r6Ur5i8X3X2rVLr/r5r6LhuN67Z81xW/wDZrHOV0Ok3n/PtXPVraTeV+mH43hnY7W0rWtLP/Sq5/Sbyug0m8rlPosNiDV/5dqt2lnVS0+y1apHr8wt3/wBfNVLu8+x1bu/+vasrV+9M5Spd3lt9qu7m5rlNW8SXX/PzWrd/6Z/o1crd+G/9K/0iuo4cTiQ0nxJc/aq7XSby5vLW0/0muftNH+x2tdDpP/H19moKwD7m/wD8JJ9j+yf6TXoHh7xJ/bH/AIDV86XfiT7Zql3/AM+lerfCe8+2aXXIer7f6wegat4brlLvwHbV2tpeVb/4/K5Tk+rHml34Puf+fmvP9W0f+x9er6Lu7OvKvG9n/pVdURS/3Y8U8WXn2zVK5+rd3/yFbuqleqfEvcKLT/j1oq1aUpbBHc9B8J2delaTZ21cB4er0rSe1fmmZbn7dln+z4Y6Dw9efbK+1P2D/wDkKeM7n/p2ta+NtJ6Cvsr9hn/j68a/9e1GSf7ycfEn/ItPpWiiiv1qJ/PYUUUV1AFFFFMAoqrVqgAooooAKKKKDqCiiigAooopHKFFFFcoHhVFFFfQAFF3RaVbrkOrDmTd0Wl5Wt9jrJ+x15Uj1TWtLz/Rf9Jq1XP/APHnVu0vK4hmrd2dZX2OtX7Z9suqt/Y/9FoO0qaT2rW+2VUtP9Duqt0AVPtlFFFAGrVW7oooAqVbo/7daKAD/n0ooq1QAUUUUAVbuirVFAFWrVFH2OgC3Raf6HRRQBb/AOPyrX2OqtpVqgA/486PtlFH2y2+yUAH2z7ZRVX7ZVr7ZQBbqp9jotKKA5S39sq3VSiu08mvhi3RRRQcQUUUUAFFFFABRRVrSf8AkKWlBUdz5V/bQ1j7Z8RrTTP+fa2r5U8Wf8fVe1ftG6x/bHxs8Vf9Otz9lrxXxD/x9V+Y53idT9vyOh/swukdq57Vv9Duq1tJ6Cqmrd6+aPrBf+YXWR/y81rWn/HrXP3f/H1QM1f+Xasu0tPsfiaktKtVzqVjtiW6q3WsfY6Lv7N/pdtcXNcvqlr9kt7r/wAl6uEFJ2Z1HQP4k/0W6/69q+c9Y/0u6/7ea9UtdY/0W7rzbSrP+2Lz7NX1uUYdYdtn53xT72hkf8ut3Raf6HXoH/CN/wBsWv2b7T/x7VxV3Z/Y7qvs8PiD8wr4e2pq2l5XQaTeVxNpeV1fh68/0qg68NiT0C0pftlr61z13rFZV3rFcp631k6r+2PasC71iufu9Yqr9subygf1ks/2x9sqt9sqnVquo5DodJvP9Fq1aXlt9luvtNcpVv7ZXKONcX/hG/tn+k16/wDD2z+x6XXlWk3n+lV7XpP+mWtp9mrkxB72GNWj7Z/x6UUXdnSO01bS8/0WuK8Wf8/Nav8Ax51z/iG8/wBFu6pbnJLD6Hztq/8AyFLr/r5qnWrq3/IUu6LT/l7r3lsfnuJ+IyqtWlVataT/AMfdcstisJ8SPV/D1d/aVxXh7/j1+011Wk3lz9q/49q/PcXufu2E+FHb6T/x9fZrmvtP9g1c6X4/uv8At1r4s8Pf6ZX3T+xLZiz+GPinUe9zc/Za68k/3g8Dit/8J57rRRRX6efhwVVq1RQAUUUUAFFFFABRRRQAUUUUAFFFFABRVuigAooooA+f/sf2O6+zUWlaviGz+x6pd1lV9AcoWldBaWdZVpXQV5OJPWwxU+x0Xdna1bq1XkHrnK/2P71U/sf3rq/sdH2OgDlP9J/6dqPtlz610H2O29KP7H96AOftNYuf+farf9se1WvsdH9j+9AB/bFtVX+2Laz/ANJou9H/ANFrJu7OgDoLTWP9KrWtP9Mria6DSdY+2fZKANaj/l5oooAKtVV/5eaKALVFVaPtlAFqiirdAFSj/l5ootKALdFVKKALdFp9p+y1Uq39soAt0VUu6qfbLn1oA1qKqfbKKANWi0oooAP+3WrdFFAB/wAedW6qUf8AHnQcWIwxbooortPJCiiigYVa0n/j6+0/8+1VaTV7v7H4N1+59NMqZbHbhfiR+evxC1j/AISTxl4g1L/n5ubquA8Q10F3/wAelc94h/5e6/J8y3P3fLNIoyrSl8Q0lGrf6Za14x7JUtKq6tZ1b0jtSXdcoGBa/wCh1rfbKybr/j2qra3f+lVaTep2m/8AY/tlrVT+x7b7Ld21W7T/AEyku66YnEeQXf8Aof2q2ua1dJs/sf2S5r0DSfB9teWt3rlzbf8AHt/x7Vz+k2dtea9aW1zbf8Sqvt8L8J+d5nib17GVq3+h3X2auJ8b2f2P/Sfs1el+LLy1/wCEo/6dK8/+IX2b7VXr4Y+exP8AAPP6t2msXVn/AMvNVKK9U+cNb+2Ptn/HzVr7Z9srn6ufbK5SvrJqf6N71rf6P71yn2y6q1aXn2yg9VYk6Ciqv2O5/wCXaqn+k2dB1rEHQfY/tlVPsdVvtlWftlB1BaV7B8PdYtry1+zV4/WtpOsXNnXIXhtz3WrVcrpOsfbLW0rVu7yuQ9ZBd1xXiG8+x/a61dWvP9FrzXxvrH+i/ZqeH3IxOJ+rxOU0nR/+Ek1Si7s/7H+1/aKd4Ivbmz1y5Ft/y8/6LTbv/Q9L+zXP/H3Xvn5/L3pHP1q6R/x92tVKt6T/AMhSuXEnZhP95R6X4evK9B8PV5npNnc/8fX2b/Ra7bSdY+x/6N9mr89xO5+3YTY7W0s/9F/4l1zX6J/siXUF5+zxpVvbW/8ApFtcf6Stfnv4TvLa8tftNfol+yfZ/Y/2eNM/6eZ7m6/nXq5J/HPkeLf4B6bRRRX6KfjYVboqpQAUVbooAKKKKACiiigAooooAKKKKACiiigAooooA8f8b/8AIUrn6t+Ibz7ZqlVK9U5TVtLP/Ra1qqWlW68nEn0GGCrVpRRXGdoUVbqpQAUfY6KKACqtatVKAKt3Z1k3dnXQUfY6AOK+xf8ALtVSu2u7O1qp/Y/vQBUtNY/49PtNa3/H5WT/AGP/AOBdH9j+9AGtR9srn/sdVP8ASf8An6oA6D7Z/otFpeVz/wBsubOtW0vKAOgoqraXn2yrVABRRRQBboqpVugCpRaVb+x1UoAt1UoooAq3dWrT/p5qrd1a/wCXmgDWtKtf6T9qrKrVtPtNABVuj7H9sqpQBbooo+x0AH2yrdVKKDi+rluiiig5ArH+In+h/DHxn/2Dq2K5T4x3f2P4I+Nf+valiX7p24TXEI+ALv8A49K5XxDW/wD8utpWB4hr8oxfxH7zhNjI/wCXarn/ADC6p1btK8c7Sraf8fdJd/8AXtVSrd3QdplVg3X/AB8it67/AOPqql3VwdmAvh68/wBKta1dW6GuWtW+yXVdT/x+WtdXUA8PXn/FG+ILauU/5A9r/o1dBpNnbf8AE1+0/wDLzbVymrf6Ha/6NX22F/3c/MMyw/8AtJleIbz/AImlpc1ynjeur/4/Lquf8b2f+i124Y8XEnn9FFFeqfJhRRRQIKKKKBlu01i6s/8Al5roP+Ek/wCfmuUooH9ZOr/0W8qp/wAef/LzXP8A2yrn2yg7PrRv2l5WrXF/bKs/2x7UfVzqWJPVvCesf6V/x7V0Grax/pVeP6T4w+x3VW9W8YXN5XN9XOr+0jf8Q+JPsdrXn93eXN5/pVzR9s/0qql3XSkeXicT9ZF0n/Q/9Jq1q3/Hrafaaq2ln/otWtW/5dK6jh2Kldb4e8OfbLj7RcdK520s/tl1aW1el+HrOvnsyxNj7Dh3C/WH9YO10mzq3q3g+5/4+barek9BXVWlfn31i7P1jDHAWhuvB9rd/aba5tLWv1n+DNoNJ+BPgK19NN+018wfsZeA9N8YfE7xB/wkWm22raXbab1uxmvsz7Z/z7f8eltX6Fk2Hv7x+S8V5j9YxH1dBRRRX1x+ehRRRQAVbqpRQBboqpRQBboqpRQBbooqpQBbooooAKKKKACiiigDwm8/4+qXSbP/AEqiqlp/odeqcmGOgu/9DotLyqlp/plrVX7ZXlH0EToLS8rVtK5+0vK6C0riO0t/Y6qfY6t3dFAFSj/r4ou6KACiiigAooooAKKKKACqn2OrdFAGVd2dVLuz/wBFroKqfY6AOV+x1Urq7uzrn7uzrsOILS8+x11VpefbK5WrWk3n2OuMDoKKP+Pyig7Qq3VSrdABRRVSgAqrVqj7HQBVotKKKALVa2k9qya1rSuQC1d3n+i1Vou7yqlMDVtKKLSqtdIFr/t6q3VT/j8opgW/+POrdpVSig4i3XJfG+2F18C/Ga2/e1rovtleeftNeOrbwL8KrrT91uNV1ri2WuPE7M7Mtw7eJVj4NtLz7Za2lZfiGm/8edGrf8elflGJ3Z+9YXY5+rlp/wAfdU6t1xHeF3/od1RS6v3qnQBVu+lVKt3fSql3VUdwK11Z2139q+zVa0q8xb2tVLv/AEOq2g3X2q6rss5IlnfaTZ23/E1rzS7/ANM+yf8ATt/x816B4evPseqVz/iyz+2apd21fWZb/APzzMn/ALQc/pNn/pVHxY8N/Y7r7T9p/wCPmtb/AJA9raW1t/pdYHxC1j/hJNL0r/Rv+PavoMOfOYk8Tu/9DuqKt6tZ/wClVk11nyRboqpVug5AooorqAKKKKYBRVqigAqrVqigAooooGFVburVVf8Al5pHSdBaf8gv7NWTq3/H3WtaVlXf+mXVco99DV8PWf2y6r2Dw9Z1xXhPR69K0mzr4fMsSfreSYb6vhzodI7Vv2n+h1lWldr4T8N/8JJr2laH/wBBO5+y189Fc0j6CUvqseY+3P2T/Ar+BPhF/aVxj+0dbn+1H1+zdq9Zq1c2dro1ra6bbf8AHpp1t9lqrX6zhP8AZ8Oj8FxVf6zipYhhRRRXWcYUUUUAFW6qUUAFFW6KACqlW6KACqlW6KACiiqlAFuiqlFAFuiqlFAHhVFFF3X0WIOTDFu0vKKqVbtK8o9YtVrWl5VS0o/4864jtOg+2VbtK5+tW0vKALd3VSrd3VSgAo/486Kt0AVLuirdFAFSj/l2oq3QBUoootKACii7ooAqVVu7OrVF3QcRz93Z0WlW7uqlpXaB0FpVui0oriO0qVboooAP+Xmi7oooAKKKKAKn2P8A0WirdpR9joAqWlW/+PO1/wCPmrf2Oql3XIBlfbf+nmtW0vP9Kqpd0WldQHQf8u1VaLS8q1XMBVotLyj/AJeaK6QLX2yj7ZVWrVAFvSbP7ZqlfCnxu8eXPxI+KGq3P2n/AIlVt/ottX3Xa/8AHtd/9etfmrq32mzurr/r5rwMyr2oH1XDtD/aDlNW/wCQpd1aqrq3/PzR9s/49K/OcQfqJk3dW6Lulu/+PSuU7Q/4/LWsn/l2rVtKyrv/AEO6oAKqVbqrdf8AHtTW4GTq15R4e/0O6qtqverOk9q9jD6WOLEnV2n2bWP9JrA8Q2f2P4jWn+k/6J/x61v2n9m2fhf7Np1t/wBfNZNpo/2O60q5ua+pw1c/PsVQd+Yt/Y7b/hMru5/5dK808Q3lzeXVdv4hvP8ASvs1t/x6VxGrfZq7jxcQeaat/wAfdZVa2r/8fV1VSvVPkipVuqlFAi3RRRQcoUUUV1AWqKq1apgFFFFABRRRQdQVV/5eaK1bSzoKiH/LtVXSbT7XqdqPWtW7/wBDtaPD1nc/8u//AB9VxYlnrYTDc2IR6Z4es7b/AKdq7S0ri9J/ty8/5dq7W08N3P2X7TbV+fYvc/ZMLH3bHVaT0Fez/s1+HPtXxe8Mf9dzd14bpP8Az7XNtX1l+x/4cX/hZv2hv+Ydpv2j865ctjfFHHm3+z4Vn2Hq3+l6ndVUoor9WWx+Dy3YUUUVRIUUUUAFFFFABRRRQAUUUUAFFFFABVuqlFAFuiqlFABRRRQB4VR9jq3R9jr2Aw5Uo/5eat3dn/otVK5DrOgtLyrdc/aVq1xAW6tWlVatUHaW6KqXdVftlAGr9sorK+2VaoA1qKP+XaigAooq1QBlXdFpVuigAqpd1bou6AMmii7ooOIyruqn2Ord3VSu0Dq7Srf/AC7Vk2n+h1rVxHaFWvsdVatUAVfsdZNdBVWgDJq3RVugDJrWtKqfY6t2lAFqsq7q3VquUDn/ALHRaVrXej1k3dnXSBbtLyrf2yufq1aXlAGtRRRXKAWlWvsdVatUAGk/8hS0r4K+NnhC58IfETxBpo/49PtP2qv0A0n/AJClpXwV8Yry51j4i+K7m4/5+a8jOv8Adz6zh3/eTyq7s7n7LWT/AMu1dXXP/wDLzX5ifp5Uu6P+Xard3Z1Uu6DtKtp/z7Umrf8APzS3dn9juqqXf2qgAqrd/wCmUn2yiq2AytW/4+6qXf8AodrVv/j8ou/+XSvUiAvh68/0X7NXqlprGmWfgO6ubn/j7+zV4rq15c2eqf6PXVaTrH2zS7uvYw583mWH/cBd+MLa88L2ltc21tXFat/of2S2/wBJ/wBKrV/sf/Rayrv/AEy6tK9XmsfE8vNoeV+IbP7Hql1b1Tr034leGx9lttStxkkf6RXlBGDivXw1f6wj5vMcveGr3LVFVKK6zyC3RRRQIKKKKDlCrVVaKALVFVaK6gLVFVa1tI7VynShLSz/ANKrtrSz/sf/ALeaPBH/AC96nc/8eltWtafadYurv7Nbfa6OY9nDYY8+1Yf8T26travQvBXh37NbWpPU81yXh7R/tl1d3NeweHtH/wBFtK+UzLFH3GTZb1ZrWlnWraUWlnVqvhsTiT7rDYYt6TZ/2xdfZq+3f2R9I+yeEdd1r/n5ufs1tXydpNn9jtf+fSvvL4H6P/wjnwV0G2/5e7n/AEqvq+Hf9or3PmuLMR9Xw/KdbVqqtFfoh+NlqiqtFAFqiqtWqACiiigAooooAKKKKACiiigAooooAKKKKACiiigDxX/t1oq19jo/7eq9c5CrVStWqtcp1FS0rVtLyqtH/HnRyjNW0vP9KroLSuKtLyu10n/j0riO0qat3rKu66u7s/tlZN3Z0Acr9s+x1q2msVUu7P8A6dqq12gdVaXn2ytb7ZXKWlW/tlcQHQUVU+2UfbKALdFFFAFqj/l2o+2fbKPtlAHP3dnRWt9jo+x0HEc/VSz/AOPmtX7HVX/l5rtA1bSrdpWTafaat2l5XEdpq0UWlFABVW7rVqpd2dAGVRRd0UAW6P8Al5qpVugAooooAtVVu7yj/p5ooAqfY6LSzq3/AMu1FAFr7HVX7HVqiuQCr9joq1R/y80AGk/8fdfCvxC/5HzxB9p/5+q+6tJvPsd1XxV8brP7H8UPEFr/ANPNeRnX+7n1nDv+8nml3WBd/wDH1Wrd1l6t/odfmJ+nlPVrP/l5qpWtd/6Za1k0jtC7qp/y7Vbu6K5gMr7H/wAfdZd1a4reqrd2ddcZWAyf+Xml+x/6VVq7s/8Al5otK6UwON8QfaP7Rt/XtW74T1j7HdVW8VWf+lVTNl9rtrX7PXt4evomZ4nDfWInQXdn9s/0muf+x/Y9UroW1f7Vpdrc29U/tn2z/Sa3xGJPlqGW2lqPtRbXNrdW1x/x63NeQ+NvDJ0LXLq2AJg9q7y78X6baXP/AB83NdDPe23i7Qxb3FzbZFGFnXwD9u9maZjhsNmS+rrdHz7VSuk8XeG7nw/dGC4GKxq+5w+I+sK5+P4rDfVcRYqUUVboOMqVboqpQBbooooAKKqVboDlLek2f2yuq0nw3/bGvWltbf6X/wBPdZWk2dz/AGX/AKNXpdp9m8B+F7T/AKCtzQdmGw4eN7y20e1tND065/0S1/4+a6D4ZWf2P4S+NdS/5ermvNLu8+2fa69V8Pf8Sf4S/Zv+PT+07mvJxMuWgfSYTDXZyvgnR/8ARq9A0mzrJ8PWf+i10H/HnX57isTzM/VsJhuWJbrV0mz/ANK+01lWn+mXVdtpHavH+I9nDaG/pNnc+JNU0rQ7b/j7ubqv0SmtLbSUtNPtxi1gtvsuK+Lf2ctH/tj4saVc/wDLpplr9qr62/ti5+1faq/TuHcPbDn5FxZX5sSatFVP7Ytqt2l5a19afnoUUUVyAFFFFABRRRQAf8u1Wqq1aoAKKq0UAWqKKKACiiigAooooAKKKKAPH/8AjzotK1ruz/5+aqfY/sdewchlXdn/AKVRd/8ATtXQfY/tlZN3Z10o5q5Voo+x1U+x11gi3Wraaxc2dc//AKVRXJ9WOr6wzq/7Y9qLTWPtlcp9so+2Vy/Vg+sM7W7/ANMrn7uqv2yimH1hlr7ZVv7ZXP1btKBfWToPtlH2ysm0q3/y7UvqwfWS39s+x0f2x7Vk3dVaPqw/rJ1X9se1a1pXn9atpeUfVjq+sHV0Xesf8u1vbVz93/pn/XpVq0s64wC7vLq8oq3Vv7HQBUtLOrf2OrVFpQdpV+x1ao+x0XdAFuiqlH2ygCrd1Uq39sqp9soAKKKLSgAq3VSrdAB9jqpVuigAooooAtUVVq1QAVVq1RSAq2lfL/7Umj/2P8UP+vm2r6q/5ea+f/2udJ3apoGpfZs/6NXlZl/ux9Dkv+8ny/d1lXdat3WVd1+X4g/WolW0/wBMtaya1rT/AI+qydW/4+68o7S3VSi0ooAqXdF3VuqlAFb7J/o2aPsvtVm0oq+ZgYXiC0qla2f+jV0GrWf+i1z9p/x9V6uHnpY6g+x/6LWFdfabT/Sbet3/AEmzuqW0vP8ASq64y5Xc4/q1zxe8s/8AiY3H2mt7wSbm0NdT8QrO2s9L+0/8/Nea/bLqvtKEf7Rw1j8yxMv7FzH3j1fxDaf8Jf4Z/f8A/H1bV4peWX2S6Nvcfdr1PwnrH+lfZri5rD8faMC39o2/ANcGBlLDV/q8tjfOcNh8yw/1nDnndFW6K+oPzLbQKKqUUAW6qUUUAW66C00f7Ha/abm2qt4T0j+2Nd9rau0tP9M8ZWlt/wA+tB14Y1vD3hv7Hdfabn/j7/59Kp+LLz+2NU/69v8ARa6vVv8AiT6p/wBettXmn2z7Zdfaa5TtLfh6z+2a9aW1e1+IbP8A49Lb7T/oltXlPw9/0PxRaXP/AD83NerXdn/xPruvks5xPQ+5yXDBaf6HWrVS7pdJ/wBMuq+Gep+nxR1Wk2f2OugtKybSrf8Ay7U8L7zOiXuxufT37Lfh25s/COv61c/8vVz9ltq9itK5X4ZaP/wjfwv8P6Z/07faq36/ZMJQ+r4c/nvNMR9YxTNaj7HVT7Z9jotLyvVPILf+lVa/ti5oqr9jpnEav9sW1W65/wCx0f6T/wAu1zQB0FFZNprFz/y81b+2W15SAt0UUVynYFFFFAwooooAKKKKACrVVaKALVFFFAHn9FVaK9g8ctVVoopgH2Oqn2OrdFdQFT7HR9jq3RXKBk/Y6Psda1H2OgDn/sdH2OtWiukDKtLP7HVq7s/tlW/sdW6ZyBaWdWqq0UAF3o9H9j+9H2yjVrz/AEWgZU+x23pVu0s6NJ/49K1ftlcf1k9VUCpaWdW7P/j2q3af9fVFp/plrXGAUUUUHaFWrS8qraVaoAt0VUo/5eaACqt3Z1aooA5+7/0O6/0mqtdVd2f2y1rlaDiCrX2yqtFdoFr7ZWrZ/wDH1WBVq0riA1qKyftlz61b+2UHYW6tVlWl5Wr/AKLQMKKq/bKLvWKALVFVftn+i1q0AVK8f/a7s/tngPw/c/8ATzXsFef/ALTWj/2x8G7u6/6Blz9qrysX/u52Zbif9psfD93WVd1bu7yqlfmGKP2/C7GV/wAvNF3/AKZa0XdH/H5a15B2lW0/4+6SiigAqpVuigCpaUUUUALd/wDHrXKt9411NcveWv2X7VXbhgG1UqsLy5tLX/p1qz9sr1rWDmOV8b/afstrXn5uyOtel6sPtdcXq2kf6R+4r6zLcRy6H51neWyxX+0IpfbP+XmvQbIm600W+oHFtc8iuBSwuraELP3r1XS9Jtr7TrW3PW2ts08wxC+Ijh/DV7OGIPHtWsvsepfZu1U663x/o/2T7P8ASuHwRXq4bEe3oHxmZYSWHxLsi3VSrm0/8/NL9h+1N/o4rp5keR9UlIpVbrorTwJc3natP/hD/sf/AC7VzPMI7Hv4bJMQZXhS8+x/a/8Ap5roNJvP9Ku9Tqpd6Pc/8+1a1p9m/sG7o+sHX/Z/1U9A+IX2az+1/wDYMryn/jztbSvV/EP/AB9f9fP/AB7V5nd/8et3XL9YHhtz0D4e2f2O6tP9GrttWs/9Ku64n4e/6ZdaV9puf9L+1V1n2P8A4nuq/wDTtc18RmW5+m5bHQtfY/8ARftP/LrWr4es/wDl2rV1a8tv+EXtLb7N/pdZWk3lfNn1+HOgtP8ATK3/AAno/wDbGqaVpn/Pzc1y1p/z817T+zjo/wDbHxG0q5ubb/Rba2+1V62WYe+IPGzTE/V8Mz6ru7P7H/o3/PtVSi8/4+qK/Wo9D+fZO8uYKKKK6iS3aXlav2yufq39sufWmBq0VVtLyrVAFWj7HRVT7ZQcRa+2XPrVv7ZWV9sq3QBq/wDH5Vuufq1aXn2Oj2B2mtRWT9sq3XIBboqpRQBboqpRQBb/ANFoqpRQBxVVKqUfbK+jPHLf/XvRVSigC39soqp9sooAt/bKt1k/bP8ARaPtlAGt9sorJ+2UfbKANaqlVKPtlAFuiqlH2yg5C3Vuufq19soA6Csq7otLyql3/wAhS1pDOhs/+PWrVZX2z/SqtV5B6pbq3/otZP8Ax+Vb/wC3qgC3Vr7HVX/t6q1QdofY6Kt1UoAKKKKACi0oopAW65TxDZ/6VXV1leLP+PW0qsOceJOfooorsOMKPtlFFABRRRQAf8u1WrS8/wCfmqtH2ygZa+2UfbKyv+Pyig6o+8dBaUf6TZ1Uu/suj6X9p1G5trS0/wCnuuK0n48eB9Yuv7M/tz/j2ri+so7fq2JPQPtltZ2v9p6jc21paV81fGP9r/TNYtrvwR4ctvtf2n/j5u7uuK/al+Kn/CYap/ZnhzU/+Kftq+dNJvPsd19pr5zMsx6H2+SZJ/zEYg7WqlL9s+2Wtpc1Ur8zxJ+i4YLv/j1qraf8fdWruqlcZ2Bd0Uf8u1VKALdFFFAFSiirdB1FXj/n2rMuulaVOurT7XWkZWZy2OIu7P7HWVXb3dnc1ymq2X/TtXvYauBkXdZdr/pmqWttcdK1LuuYubv7J4itz6GvZwy5rnzmYYj6tJI7W68KQXWn3MQOHXkGjwAv2u2utOuBi4t+ldTaXf2S6uq5Yk+HfiYBc9JzXPRm8QpUHub41LD1o4hHUf8ACNW15/x81l3fgO2u/wDj3tq7TdTvspr55YmvTdkz2PquGxfvNHn3/CBab/z7VZ/4QO2s7r/j2rts/a/+Pij/AI862/tKv3K/svC9jz+78Oe1xWTd2dzXq3+jXn/HxbVz+raPXXh8W3uS8KrHkF3eXP2r/SK1vh7dfa/FH9m3P/HpqdJ4gs+awbW3NpdW9z/zwOa+uw1dWufmuZYd8x3viHxJc/2DaW1z/wAutzXK3d5/xK7v/p6ua1dW/wBM0v7T/wA/VcrpP2nWLquiR48Yv6we6/D2ztv7etLn7T/x6232qtbwna/bNcutSrivCd5c+G/+vS5/0WvVPCdn9j0uvh8xlY/WMmj3LX/H5dfaat/Y/tn2T7TVS0rVtK+RPo2a1po+mXn/AC7f6JX0r+zL4b/sfQdV1y5/4+7n/Ra+arT/AI9a+yvBGj/8I38OdAtf+Xv7N9qr7vh3DdT884jxP7ix0FFFFfoR+ShRRR/y7UAFFFFABWt9srJorqA1rusmqv2yrV3TAqfbLn1q3af9PNVfsf2y1o+x0HEav2yrdc/Vr7Z/otAGtR9sotKKALX2yiqtFB2mrVSiikAUUUVygef/APTzVWiqlfRnjlv7ZRVSigC3RVSigC3R9sqp9sooOUt/bKPtlVPtlVKANb7ZR9srJooA1vtlVPtlVPtlH2yuoRrfbKqVUo+2Vyga3/LzVT7Z/pVFVKBmtWraXlc/aXlatpeVyHqGtaVq1lWlatcQy3Vq0+zVV+x1aoO0KKKP+POkAUfbLn1oorlAKt0UfY6ACqniL/kF1bo8Q2f2zS/s1dcQOKopPsdz6Utdh5PKwooq1/Y9zef8u1HMg5ZMq0f8vNZOreJND8N/8hLXLa0rn/8Ahdnw+vP9G/tyuP63E66GW4k6uj/SbyvNPFn7SHgfw39k+z3P9r3deFeN/wBpzxL4wuru203/AIp20/6dK5MRmVA9fDZJiMRufVfiHxh4a8B2t3c61qdtaV4/4h/bMtrO1u7bw5of/b3XyV4h1i5vLr/iY3P2ul+2V87ic5Pt8Nw7Qw52niz4p6548uvtOtalc3def6t/od1/o1F3ef6VRq3+maXXgfW2fQYbCRRb+2fbLWueu6t2l5WXqneuSt7zPYw+GNbwnq/2y6utNua3q8lTVjpWuW2oDtzXqH2z7Za2tzb/AOl1zYqm4pPudafQtWlFVKt14hQUVUq3QdQUUUUDKlFW6qUAW6KqVboALuz/ANFrB1XSOOlb1F3VRm4u6EeVeIdHrzDXbknUQP8AnkcV9D6xY/axdV8/eK/+Q7dfWvucnre2umfnfEW6PdfD159ttvtP/TtWF8U7YqNC1L/l6afFN+Gl19p022HoatfFQZ8M2v8A18muGj+4x9j361sTlyZ1dn/x7Wn2f/n2qy3Wqnh3/SvDGk/9e1atfP4t/v2j2cJ/u4UUUV5Z2Fb7JR/pP+1VmiuhSGef+IdHrgbvRzu+zV7obL7XXGXmj213rd19ntrivpMJj9/I8bE5d9YOSu/+PX7Nc0/R7OC2tzB1NW/EFkn/AAn9tbf8sNwxXaLpFtdap9mH/HrXsY3EpUU2ePl+EX1hh4fs7i7Nr/z616R/y7Vz9p/pl1/17V0FfCYufPqfYxjYt2lnVu0/5dKqWlWrSpw0b6HS/dVz0H4T+G/+Ew8eaVpn/b1dV9f3d5/pX/TpXj/7LXhv7J4X1XxLcf8AMT/0W2r2Cv1nLcN9Xw5+H8RYn6xiLIKKKK9c+TCiqtWv+XagCrVqiigAooooAKKKK6gD/l5oqrVqmAUf8u1FFAFv7HVv/jzqpRd/6ZQBbo+x1k2la32ygAq1/otVaKDiCipJPvGig7TzuqlW6qV7B44XdVKKKAD/AJeaKq0UAWqKKq0HIWvtlVaP+3WigAo+2VUorqAt/bKKqf8ALtRQBboqp/x+UUAW6tVlVb/5dq5RlqtbSe1c/WrpN5/pVI9WJ1dpeVq1z9peVq2leQdprWn2b/p5q1VWrVcgBR9soq3/ANutAFSrf/LzR/x+UUAFH2yiqnizxh4a+HGl/afEWp/ZP+nSk3Y64x5tEatpZ215XlHxW/aR8J/C3Tbv7PqFtqmvf8+trXhfx3/a+uvF3/Ej8K2/2XSv+fv/AJ+a+YLv/j6+0/8AL3Xz2JzL6vsfV5bknNriD1a7/ac8cf2pd3X2mug0n9szxLZ/8fNtbXdpXhNVvtlfP/23iD67+wsKfSniH9szU7y1+zadodtaf9PdeaeLPjx4v8Sf6Nc+Jf8ARP8Ap0ryq7rK/tj/AJebij+0sSzq/sTDYc6q7vLm8/4+bm5u6yruztqKK5Prcjr+qRLn2yqerfaby1oq3aXn+i1x/WSlhrGT9sufsv8ApFFV7qzH2j/p2qxTdcOUKKt1UqfrFwKlVburV3Ve663VUtWdsTifENdv8NvEP2jTvstx9225Fcp4jFVfBl4bPU1PtXsSj7fD2Zw/8vz1y7oqraVa/wCXmvm7HcFFFFcZ1Fui7qpRQMKKKt0AFFVKt0AFFFFc4C3hza3X/L3Xyz4lvft2pT3H/PeevfPG95/ZOhXVzXzo53Ma/Q+HcP7jkfl3FeJ1WHPVvhl/yAvxrW+K3+ieGrS2/wCnmsv4VW2/RM+ft/0npVv4v/8AHroWn/3RWDX/AAo2PXh/yJ4nfeE7T/iRaV/07W1bx61lWdn9jtrStU9a+QxbviGz63Cf7sipRRRXEdgUo60lKOtAy3a2n+k/9e1cXb2n2Q12tpZ/bLW7/wCvauV0yy/te8+zV34ZvURwV1/pnxRtv98V6go/sm1rhLVTc/GWc/8APBzXd2n+mXVe9mT0ivI8fLN8Qy7pdp9krSqrVqvkG3J3Z9Cti3aVq6BpNzq2p2um29t9rudTufstZVW7TxJc+G9U0q5065+yarXXhP8AeUGJV8NZH6AWmj23g/S9K0O2/wCPTTLaivj/AEn9rT4g6P8A8fNzbavaV6r4U/bA0S8tf+Kh025s7v8A6da/WMNmNC3KfiWL4exMpXPdaK4rSPjx4H8Sf8e+p3Np/wBfddraXlteWv2nTtTtrv8A69K7FiVI+dxOExOF6BRaUUV1nGFFF3RQAUUVVoAKKtVVoAtVVq1VWgC1RVWrVABaXlFH/LzRQAXd5RRR9srqALS8rW+2fbK5+0/0yrVMDoPtlFVaKAPNKKPtlVLuvYPHCiqtFABRRRQcoUXdVKK6hFuqlFFABRRVSgC3RVSigC3R/wAu1VKt0AFW/wDl2qpVv/l2rlKw4fbKKqf8uv8ApNFI9Q7XSe1dBaVxXh68rq7SvIO01bSrdpVT/l2q1Z/8fVcgFv7ZR/y9f6TRaVb+2f8APtQAfY6LSz+2VatjbWNrd3Oo/wCiWtr/AMvV3XyR8bP2u9Surq60TwZ9mttM/wCPX7Ya5MTieQ9XDYZ4p2R6X8bP2nND+Fq3Wm+H1/tXxB/z818Q+LPGGuePNUu9T8R3P2u6rKu7y5vLq7ubmqlfJYnMvrB+h5bllDDLULuiiqlfPN8x9JyhRVWrn2yuI7Ijawte0i5GmXX2fpXQm5tvWmf6Ln/p1rTD1nF6nVuYPhfVTqmnEHqK06wfD+lf2T4mXP8Ax63FdRXViuW/unNEKq1aorhOkq3Vn9stayt1b9ZmqWuLqri+grIs0fY6qVbtKkf1dFSqt11rfu6q1SdmM4LX7XBufasDTP8AkILXeatZ1xdqfsl1X0eGleFjixMdbnaWl59juv8ASP8Al5roK5+7/wCPqrtpd/ZLmvHxCvsdaNOiiiuEotWlW6y7XoK1K5nowKlFFFIC3RVSigC3S/bf+naqn2s/8/NVro213bVcY3ZLfKcR8Y9Y/wBF+zV4pd13HxNu4BrZtrbpbcVw9fq2WUPq2HPxHiLE/WsUex/CXjS7X/r5qt40tDdfECDTu0GFrU+EQxo8I9zVbwB/xUXxC1LUrn/l3+b+leBJ/v69dn2kHfD4fDnqNpefbKtVgjpVq1u/tdfESV/ePuoq0SzRRRXIUFFF3VfVP9EtvtP/AD810JX0A1bm8+yWuqf9e1ZXhY/ZW/0iqd5efbLW1tqp/bPsel3dzXoYWj0M5/Czj/Bb/bPH+pXHuTXqVrafZK83+C9qM6pqM3ReK9Htegrpzl/vrHm5P/BZaoqt9qt/WrVr/pZ/0ivnGmtz6AtWv+iW1Wruz+2Wv/T3WF4p1X7ILXTrf/j6uK3v+XS0rtoRcUpPqHkZP/XzWtaf8elVNW/4+vtNZmu+ITpmi3Ew6tbYFepHV2RyFjxZ4k/tj/iWW3+iV6r8HPiRqfw3tfs2nf6Xaf8APpXhXhTR7m8+y3Nx/pdeq/bNM8N/6Nc/8fddscT9XOHFYSOKR9reE/GGmePLX7Tp3/H3/wA+lb9fFXhP4kW3hu6+021z9kr3W0/ao8D/AGX/AEm2uftf/LzX2eGzJYhH5TmWSYjDv/Zz2CqtcTafHjwPrH/Htqdzaf8AX3XoFp9mvLX7Tp1z9rr1/rKPnK+ExOHCqtWvsdVao5uWXUKKKKCQq1VWrVAFWrVVaKALVFVatUAFF3RVWgC1RaUUf8vNAGrZ/wCoFFZd1/r2/wBJooA8+ooqrX0Z44f8flFVKKACiiig5Qo/59KKK6gCiiigAqpVuqlAgooooAKKKKACtb/l2rJrWrlOvDlSj/t6oopHWauk9q6u0vK5S0roLSvIO06uql3rFVftn+i1UtLz7ZQBq2l59srWu9Y0zwfoN3qetXP+iWtc/aaxplna3ep6jc/ZLS2r4/8Ajz8VLn4kapd/2d/yL9r/AMe1cmI/unq5fh1iPiLXx3/aP1z4jXH2W2uv7J8P/wDPra14r9s/59q6DSfB/wDxK/7T1Grek2dt9qtPtNtXlf2dXxP8c+geYYfB/wC7nKfY7n7L/wAe1zd0f2NqX/Ptc16r9spf+nqur/VygeX/AK110eJ3dFew+IdHtfEml3Vt9m/0v/n7rx8DNfEZzl39nOyP0PJM5/tIX7Jc1ZqpVuvkrn15mXVpz9nqxVuqlNyudRX+yf8ALx/y9VZtP9MpKrf8epqruQFmirdFZnKVKW7/ANMq1RT5hUDLue9Fr/x7Va+yf6Nmi161XNpYrqJRRRU3OlGBd2dcZqll+4FxXpN2P+3uuM1Wz/0evawlXUnEmpaj7Vptrceltira2n2u2o8Lf8i3b/WtP7HU4h8stDzEVbS8q1VW6tftZpK4nbodRdHSrNr1qsDxVm161ysYXXWkpbrrSVIBRR/y80UAVbusv7Hc/Zv+Pm5rUrM8UaqdL0W4nHU22K9jCK8kjxcXieWLPE/EN79s127ua54datVJZWf2vULa2/Cv0tfCfiU5fWMUemabenQfhs10Bzdn7NXQ/C/TDpvh1rv/AJ+q8+uWOsXem+HtPY/Z89fevclsxZ21pa2/+ifZq+RzJ+xotd2fpWSL6xX9BPthpba13U2nf6R718WfempRVSiuTlAt1btLP7Za3VtVSnXWr/Yx9mt/+PqnBNvQ6jlLW0ubP7VbXFVdfX7N4S1ScdTb4rU+2fbG+03H+l1zPxEut3gyYet3X0mD97EJHkZm7YcsfCu1+zeECT/y83Ndmf8Aj3FYXgM/ZvBGmn1JrUP+l3FcuZe9iWwy2hbDot2n+lXP+kf8e1Wc21pa/abm5+yWtJa9a43x94j+03H9jacSLUf6/wBzXJhsP9YlboeuJpV5/wAJFrv9pXNd9af6HXP+HtH/ALHtf9JroPtn2Ot8S03ZAF3efY64C7vLnxHrv/TrS+Krvm0tq3/Cuk5ta6f93jc5TqdJ+zeG9L+0/aa4vVrz/hJNe+03Nz/x7Va8Q6t9surW2rJ/486KPmB0Fpef8+1a32z/AJ+a5S0vP+fmrn2ympWOTludTafZryur8PeJPEuj/wDIO1y5tK4rSbz7ZS6t4w+x/wDEs077N9r/AOfv/n2rs+syOH6rF7ntNp+0hrnhv/RrnXPtd3/z6V6r8Pf2hLbxJdfZta+zWn/T3XxZpdrbWn+k/wDH3df8vN1XU2l5bV10Myro8jE5Xh8SfoBaXltrFr9p065tryivh/w98SLnwfdfatOua9g0n9tjw19l/wCJ1plzd6r/ANOlfQYbOT4rE8O18P8A7ufQFH/LtXmnh79pz4feJLr7N9mubT7TXqtp9mvLX7Tp1zbXdpX0CxKkePicJicP0KtFFVKo8kt1aqrRQAVaqrRQAVaqrVqgAoqaP7oooA8vqpd3lF3VS7r6M4Qq39sqpRQcpboqp9sq3QAf8vNFFVKALdVKt1UoAKKKKDlCqtWqq0AWqKKq11AWqt3dVKt2n+mWtcp1RCrdpRRXIdRas/8Al0q3aXn+i1UooGa1WrSz+2f8fNc//wButc/8Y/Hn/CN+F/7Ntv8AkK6nXEdeGPNfjd48/wCE81T+w9Oufsnh/TP+PmvNLv8A0PQbT7NbW32Srf2P+x/C93/y93dzR9j+2f2Vbf8APr/pVzSvFHsL+6VNW+03n2W2+021nWtafZv+PmsnVry2vNU+00XfiTTLP/Rra2+111/2lhjl/s3E4k6C0s6q2n/MV+zf8el1c1k3fjz/AI+vs1rWV/wnl1/z7W1ctfO8Mg/1cxJ1d3ef2Ppd3c/8+teQqPtp+03FdRq3jC51jS7u2rAFqR0tq/PeIMxWZNex2P0Lh3Lnlv8AHF+y1Zqr/pHvSfbLmz/5dq+HeHb3P0S6H3VpTT/x7irf2u2pfsltj7Tb1z37nWY//HnTvsdWv+vqqtrafZbqugA0v/RD9muas1VurT/wKo+2f6VmqeuoFv8A49KtVWH+opLbtXG1dXAdRViilzCsZlWiOKWkPStG7iKVYN1Z/bPtdtW9d1lD/j5uq9LDPqUV/Bf/ACDq3awPD/8Ay9W1b/8Ay7VWKd5HIFFFFZnKV/stNrV/5dqqVz3GO+1/6L/x80W3/HtSXX2asw3f2S5qlHm2OlGlVYnFU7u8qtd3lz9n/wBGtv8ASvs1dUMO5E4n3Vct3V59jrzT4m6x/otrbVbtPElzefZba4riPG959s167r6vLcv5a5+e5zmH7g5+tXSbz7Hdfaayq6HSLQ3RzccWtfWS90/O8LQ+tYg6z4f6UTjUs/6ULmvXbSvOPCgt10Pnrb3Oa720r8+zNuVfU/b8rwywuH0LVFW7Sj7HXzZ7cSt9rqzaU66s/wDn3+zf9vVYN1/aN3c/Zq0jHm6nSad3q9satWmr2w+1/wDP1WXpek8/6RTbqm1G9kA4Wlcr8Xrrf4Z0v/r4NdSOhrjfi7/yDtL/AOvg16uWf7wrnzuc/wAA6jSG/wCJHpVt/wAuv2at+1NtaH/j2qppNn/xK7T/AK9qrXmr2w/+Sq5cQnOu7Hq4T/dhfE/iw6XbH7N/x9Tj7Ma53wr4d3XfT7VVe0tv+Eh1Lz7jK2vS3rsrSz+x2tdTaw0OVfM60atrZ5tvs1VdW1j/AEWk+2f6LXK6tef2xdf9e1cNCjfVlEGl2txd6j59dld3n9j6XVTw9Z0ateVcp87OSuc9/wAvNW7uqlW62OsK1rT7TeXVZNp/pl1VfVdXx/o2n3P/AF83VXGLbOQtXfiP/iZf2bp3/Hr/AMvN1Vm0/wBDrKtbT7LbfZrf/j1pK6XbocprfbKt2msXNc9Wt/y7VxgWv+3ql+2Wv/P1VSigDoLS8rtfBHxU1zwf/wAg7U/+3SvKvtlWq7sNi3hzgxOFjI+4fh7+0hofiT/Rtatvsl1Xqv8Ay6/abb/S7SvzftLy5s/9J+1V6X4I+PGp+A/+Xn7Xaf8APpX0WGzm58RmXDvXDn2V9so+1/8ATtXFeE/HmmfEjS/tNt9m+1/8+ldBaXn/AD819SnzHw+Jw31U6CiqlpeVbu7z7Ha1Ryh9s+x2tVLS8/0qufu7y5/5eat2l5/pVAHVUVV8xI+H+9RQB5//AKNZ1k3f/TtVu7vKyru8r6M4hf8AwJqzVX7ZRQchaq3VSigC3VSqv2yj7Z/otAFqiqv2yj7ZQBaoqr/x52tFABd0VU/6+KKALdn/AMetWqq0UHIWqt6TWVVrSf8Aj7oGa1FFFch6haqr9so/48/+Xmi7vPsf+k/aaC4x5nZFTVvElr4PtftNz/pf/PtXiviHxhc3mqfadR/8BKT4hfEj+2Lr/iXf8u1ea3d59sr5vE5j9XPrMJk3/QQW9W8SfbP+Pa2/0Sufu9YpLusq7r4nE5liGfcYbLaBb+2VUqt9spv/AG615P1qR9BhsNEt0VUq3S+sl/Vgopf9I96SuT6wzq+rFuj/AI/KPsdFT9YH9WCiirVpXKdsSr/180Vb/wBG96qXdB0lYDik+x+1KOlWrX/n2rnvYDK0C7+2aZ9mqzadK5i0H9k+JPs3/PzXZ2ln/pF1Xbio8uvcBKKP+XaivNAKrfZT6VZuutFUm1sMqtWXbf8AITua3qyz/wAjNc/9e1d2GdzpMDSv9D1vU63rT/j1rM/48/Ev/XzbVpV2Yk8sKt3dnR9jo+x1wAVKKt1UoEF3WBd/8fVat10NZN3XXQVjmKur/wCl2tcv4h8XXOlad9kTvbYua3mrlPG3hz+17r/Rq+ly5JStLY8/OvrH1b/ZzmPC+t2+mtdG561lXdyby5nuPU1YtNHubu48j7PzXaXWj2xtv+Pavq3iaNB36n5lQwmJxKtI8+ro1uvsttVj+x7azuaLuz+x1y1sT9YaZ14fL/qvvHSeDbxf7DuvO6faBXo9pZ14x4Uuf+JhcQf9MMV7laWf+i2lzXymbLlZ+h5JifrGHsXAOKs1WHSk/wCWFfINXPoC1RVeqt1q1x/y704wbehVyxd6xbWlrXP2t39rqv8AZLnVT/pFWRaf8fX/AD616/KkrdRi1y3xc/5FvSv+vg/yrsh0Ncb8XDt0TS7b/pua7ctd8Qj57OV/s5032z/iV2n/AF7VhXd3/wAJDcf8+ml21VbfVjq2nWtrB/x7WtvWn/yCdMrqa5Za7nqYTXDF3SMXetfZv+XW2rdvLz/yWrB8O2n+j/6RR4h1f7JbcGvLkueukirjbq7zS6VZ81Utvu1v2lKXurlQzV/487X7NbVg6pdZuq1Lu8/0WsC1/wCveoUeoDbSirdVLSulAO1W7+y2v/T3VO0s6r3l2dX1u6uf+eFWK62rAWv+3qi7qrRj/Svs1SIuWv8Apf8ApNWaqf8ALtVuuUAq3WX9rtvStX7Za/8AP1QcolFVftlr/wA/VJ/bHtT5Thcu5q1brn/tlXP+Pz/l5tq7Ixl2I549zv8Aw94wttHuv7Ttrm50i7/6dK+qvBHx48IeJLX/AInXiW2tLv8A6e6+ILSz+2f8vNH/AAjdtef8vNfQ4bMOX4j5bE5Nh8UfpVpP9max/wAgXXNN1b/r0uaNW0e5+1f6T/olfm/aaPc6PdfadO1zUrS7/wCvmvYPBH7cfjjwH9ktvEVt/a+lV62HzA+dxPDtdf7ufWv9j3NVf+POqf7Pv7Quh/tHaXqv9naZ/ZGq2v8Ay611niHR/tleth3zHyWJw2IwujOZkuJZG3P96irUn3jRXWcZwt5/x9VVvP8Al7oou/8Ar1rtEVPtlW7Sqn/LzR/z90zlLf2z/RaKqUV0gFFFFMA/5dqt1UooAKP+XmiigA/5dqKt0UHKFFFFAi1RVWrVAy3/AMvNH/LzRR/z91yHpot/bK8U+MXjz7Zdf2Zbf8elt/x812vxN8Yf8IfoP+jf8fdz/wAe1fNWrax9suvs1fJZlmH1c+7ybLf+Yhhd3lZV3eVb+x/bP+Pn/RKtf6LZ18m5cx9yZf2O6qp9jtv+fmtSqtcB1quH2OiiiuQ7IlT7HVz7Ha+lJR/y81ynYH2Oj7HRRSGF3eUUVarlOuJVoq1Sj/j6uq4jpKlWqd9jo+x0DKd1aYoq1Trunc6jjPHlp9j+z6hb/wDLC4rqNIvPtlt9ppb2y/ta1urYVz/gprnSbe7trivTb9vhrPdAap/4+Ks1m6p/ouo1arhcdEzkLFFFFYjCsG7/AND8cf8AbvW9WF4gH/FXaZ/0821elgvifodJk6rd/wDFXmt2uY1W7/4rC7/6+a3R/wAe1dmKWx5Vc1aP+XmiivOGFpS3P/L1SUf8u1AFSq11aVauutJVxdgMD7H9srJu/DddBdDNF3XqRxDWwHLf2R/o2aqXVpxW/d/8fVZV10NdsZts8bERXQ5a7/4+RWPd1rat3rKu7yvoMNrY+SxPYi8Ij7T4jtzAO+K+j7SvGfAWkn7OJz/y3uMV7NaV8/nc+esl2Po+HMM8PQuy3VY9KB0qr/x9/wCj18pGJ9aVLo/a6bVr/l2qta/8/Nda2AQ9aqfbPsdW7usrVv8AQ7b/AKe66qCuwFF5XI+P/NGkWvmQ7B555/CpbLxZc2vy3H+l23oaX4karpl7odqNP/5+D/KvoMLhnRrHjZlXTw7RP4e+zf2Za+tXdWFtdXNr/pH+jVU8Pi2/sO1/0nnPStVrz/Rv9Hx/29VjW/j3R14Z/wCzFr+17f7L/o9zWZzqupefP/270y00i68R3X2a2rVtNH/0q1tq6VgKy2PKeZUMPuW9Js/+XmrdpdVau/Dep6PWVd/6Hpf/AB7VxV8txC3Q8PmmGxBWu/8AibXX2b/l1tqsVVtP+PX7TQv/AB71xO/wnrgegpdVvP7J0y6+z/8AL1Rb9qytV/0u6tLa3/5dq0ob6gLpdr9kqxRaUVMm27sBbu7+y2v2mjSrP7H/ANff2mqv/H5c/wDTrbVa8QavbWnS5rrSb91HHzLqWru8+x1gfbLnV2+zf+ktZVpZ3PiK6xbC4+y11Np4P1P/AJdrb7J/093derhsuPJxOZ0MOZV5e/ZKqf2x/wBPNav/AAjeh6Pdf8THU7m7u/8Ap0rWtLy2s/8AkHaHbWn/AF9162Hye+rPksRxH2MDSbPXNXP/ABLtMuf+vu7/ANFqz/wjeuf8vOp21p/16V0H2y5vP+Pm5uarf2x/z7V7+Hy3DI+SxOd4jEHK3vg+5/5dvElzc/8AX1XO3fhvXNH/ANJ+zfa7T/p0r0qlu/7c0f8A49q6+SPY8v65PueaaT4wubP/AJeftdpXoGk+MLW8uv8AR7n7XWV/wh+meJLr7N/yCNVrJ1b4b+JfDf8ApP2b7Xaf9OlcuJy2hiNj08vzuvh9z1b7ZbXn/Ht/x91V/wBJ/wCXmvPvD3iT7ZXa6T4ktrz/AEb/AJe6+LxGFr4eVj9OwmL+tULnq37M3i668IftE+DLa3tfsi61c/2Yx/5+a/RXVv8Aj7u6/N/4e/Zv+FjfD+5/6Bmufaq/RXVv+Qpd19VhaH1c/O85r/WMQcLfy+XcstFbd3YW0k7NRXrHyZ5TR/29Vaou69g5DKq3RRQBUoq3RQBUoq3RQBUq39jo/wCXmig5Qoq1RQIq1aoo+x0AVatfY6t2lnWraV1HH9ZKuk+G7m8rqtJ8N22j/wDT3VW01j7Ha1a/tj/RaPq5UcScVef8fNH2y2s7X7Tcf6JaW1W7uvKvjd4kubO1tPDOnXP/AB8/6Vc187itD6zLMN9ZrnmnjfxJc+MNeu7muf8A7H/5ea1aLv8A0P8A5dvtdfKPDfWj9Cr4n6rocrd3n/Xzd1U/tj2rq/8AhMLa80v/AImNrc2lcT9s+2V42ZYf6qexluJ+tB9sopf9H96tV8p7c+sw2GCqlH2yrdTzHdyhRRVquUCrRRVr7H/17UHUVaKufY6bXEAUUUUDCrdVKKALdVKKuXdnXOdRTqt9ktvtP/HtVn/j8qrXQnbYDL8WdLW5q3Zf8e4pNW/0yqmkdK7r/uANa5+7a0g60f8ALtQOtchyjj0rA8U2u3UdNn/59hXUN/x71z/iC0+11thZ8s7nR0OK8Qf8jRd/9fNdVaVxviBs65qc/vXZaT/x6V7uLXuo5jWH/HuadSDpS188SFIRxS0hPFAind/8fNJVf/mJVYu66rWsYGXd/wDH3Vr/AJdqzLn/AJCVtW7XY1ZIDBu7WuVN9betW/EN39r+1W1vXi2q6g890cGvpMuwEq+7Pjs7zL+zTvNWvKwkXMFwPcVj6VeXNdHpVqb020Pqa92UPqqPBwuJ/tN6Hqvha2MEFs5/497e3ya6e0rAs/8ARNM/0etYfacV8Biv3krn6ZhFyxsXPtn0oz/5M1k3d59rNFpa/wDPxXKqOh2WLV1/x9G3q1a2ebaqtr/z81W1TVvsn+jU1FyfLEY28u/td1dfZ6ydW71dtrSsfVv9Muq9KgknoBy11akXJp2paP8A8SW4uvetS1s/tdzW9d6P/wASG6tq9eOI5ZK55GLw/wDszZheGBjw3b3HoTVO7vN3+jW9YGhaz9l0V7f1Oa6vQtIFpe2ttf5E9yf9IB7CvVWG/f3Pk6GYv2HKd78MrO2+y2n/AB7f6TbXVW7Sz/0q0/49v9G/59KPD3+h+PLTTP8Al0/49aNJs7az/tW2trn/AJdrqvoonzmLZ1X9r/8ATzS3f2a8/wCPmqn+jXlraf8AXt/x90Xf/En/ANJ/4+7Svf5VynxfNKL0MnVvDf8Aov2m2rlf+Xr7NXoH2z/l5+01z/iz/Q/9Jr5LMstVvrGHPtckzvEf7viDnyfsgrBtrz/R7rUbirPiC8+x2v2asvVLT/imbo2/NfG4fD3+LqfoeIxP+zm/a3ubasnxBq/9k2v+kXNV9O1cDw3bAf8AH19n4rz5rwXhP2j/AI+q9XD5bd6nyGYZ39Xw+h2uk+JP7Y1S1023uf7Jtf8Al5u61bvSNDs7m6ubjUrnVv8Ap1rzPSf+QpXa6T4b03/j61q6+1/9Ole99WoYc+Ww2ZYnFHbWnjy5vLW0tra1ttJtP+nSrV3rH2z/AI+bn7ZXP/2xbf8AMOtvslpRXXhycTdmtaf8+32mj7ZdVUtP+Pr/AI9qqfbLn/l2tq9U+eLd39qo/wCvm2o/487r7N9p+11ctPstM4hLT7N/x7UXd5rln/pNt/pdp/z91U+2Vq2msXP+ifZq7AKtp4w+2XVpbXNelaTef2xa/wCk/Zq5X/iR6x/yEdMtrS7/AOfuugtNH1PR/wDkHf6XaUzlOf8AiF8H7bWNLu7nRbb7J4gtf/JmvNPCfiT7HdfZtRtvsl3a19QeHv8ATP8Ap0u6t/EL4V6Z8X9B/wCJdbf2R410z/j1u/8An5rixOG+sHsZbmUsvrnmnhPWPtmqaV/pNz9k/tO1r9INWvLb/RLm2/59q/Kr7H4l8H6pquma1bfZNVtv+XSv0q8PXn2zwH4Uuf8AqGVy0D38wdCX+0nSvefN/wAu1Fc19sorqPkjlKt0UV7ByB9jqpVuigCpRRRQAUfY6LuigAooooOUKKt0V1HL7wUUfbKPtlt60HH/ALQW6KKP+XmgX1Zh9sq19sqrVT7ZS5jsw2GC7vLaztftNz/x6W1fNXiHWP7Y1S7ubn/j7ua9q+LGsfY/C/2b/l7uq8Au7yvisxxOp+s5LheXD+3LVp9ps7X7T9m/0u5/49qq3fiS28N3VpbW1t9sroLvWNM/sv7Nban/AKXbW1eaat4k0zw3a/aftP2u7rKOJjh0X9WlisQdr438SfY9L+zfZv8Aia3X/PpXm32yuU8Q+LT9m8+3uftRueue1ZiXuo6rp91ctc/Z1Hb1r5fMf9qP0DLcu+qne2n/AF81atKwdAtoLbTrUwn7MT1Nb1pXyGJSifSxLt1Z/a/+Pe5pLWzz/wAfFWat/Y/tleTd2sdNipTvsdH+k2f2r/l7qz9s+2VIfVypRVuiubmGFFFFSdRUq39jq3R9kqvbAVP+Xmqla1H2OlcCri296Srf2OqlI7SpVW661au6q2ldaAW6/wCPasz/AJiN19K0qzD/AMfFbQe6OFlr7X9r5paKb/y3o9DjLlz/AMe1U7r/AEsfZqtU7/l1u7n/AJdba2pU9yjyDXLv7ZeXZH/Lxc5rvrP/AI9q4KdN1tpx/wCe9xn9a9H0m0/4ldfR4/SETk6lu27Up6Ult2oue9fOfaOkT/l5pbv/AI9Kp2lXLv8A49K6Cipaf8fVGrdDVXS+P9Jourv/AKea05fesBzy/wDHya6K4X7Lpl1cVz1r/wAfNdBcn7XbV11bXVzlOB1r/Q9Du7mvE5PvmvaviZd/ZdM+zV4rJ981+hZQ70eY/IeK3/tBp6T/AMfdem+CtH/0e1/6eK8/8J2X2zU/s1e1aRZ/+S1cecYnoezwphv+Yg1bS0/8Barard/a6tXVpc3X+jf8u1WbSz/6dq+KTtqfp5VtbTNW7v8A59qS7rKuuhqVqxlq7vPsf/HtWXa5vKq/8ff+orUtP9Dta6rWXmdIrf8AL3WVdf8AHv8A8+1an/Hnpf8A181l2o+13NXHucjLOkWeKXxFe/2Ra1q/8edrXn3iG8ufEmqWmmW1dOFovEV7Hk5lifq+Hsctpa41W1H/AD816paaPc6xr1pbfZvsl3a23+lVxfiHw59stTc6d/x96Z/x816V8M/F+navoNpqVz9ms7u1/wBFuf8Ap6r7+Nj8n9u8PiC1d3lt/an9p22p/wCl2v8ApVW7v7NZ6p/yE7n7XWT9j0Oztbu5/tL7XafZv9GtK1vtlzefZLm21O2/49v9J+11hzHViVJlq0vLn7L/AM/dpWt9s/0X/r5rn9J/5Bd3bfaftf8A16VatP8AkF2lfT4bFRsfKV8NK4uk3n+i3dt/z63NVPEP+maXVT+2LazutV/6+qqat4ktvsuq23/TtXPicTh/YHVhMNiY4i5wOrXZu9d+z9ratT/j8tfs1c/4e/5e7mtX7ZX59X30P1agvrEbM82vftNofs1Uq6Pxto5Ot/8AXfmucr6vDvmoXPyDNMNLD4nUuWn/AB912uk6Pc3n/Hz/AMetcT/y8121prFz9l/4+a6+Uzw2J+rHbWn2b/n5pPtlzeXX/Hz/AOS1ef2lnc3l1/o1z/2912v9j/Y9B+0/2nbfa6f1cP7Q5i3afZvtX9mad9pu7v8A5eat/wCjfZbv7Tc/Y/tNef2ln/pV39m/5eq6q70e2s/+Xn7XXScpb/69qqf2Pqd5dWn2m5trS0qt9jtfSrP2z7H/AKNbXP2umcRb+x/2Pa/8fP2urVp/of8Ao3/H3XK3f9p3l1WraWdz/wAfNzc0Aa3/AAkltZ/6Nc21WvD15/pVpc21zVbSdY/0X/iZXP2u0pLvwfbax/pOi6n9ku/+fSu0R7VpOj/8Su01PTbn7XXQeE9YtrzVLS5/5e7b/j5rwrwn8SNT8B6p9m1q2ubSvS9Ws/7Ytf8AhJfCn+l/8/NpQcpq/t46xplndfDbxNp3+l6tc2t1a6lXoH7HPxI/4Tz4c6rbfZv+QFc1xXiHR9M+JHwb8QW2pW3+l22mfarb/p1qt/wTN1a21fwb4/8ADRubb+1bq5tbq1tKn6udn1n9x9XPrOipXs7rd/x60VRy6mLRRRXWcYVUu6t1UvP+PmuU6ipRRRXSBVooopgFH2yqn/LzVugBPtlz60v2yqlW/wDt6oCwUf8ALzRRQBaoqrWrZ/8AHtQFgq39j/0X/Sf+PSrVpZ1yvxj1j/hG/C9pbW1z/pd1Xj4nEnsYTDXkeP8AxN8Yf8JJr3+jf8eleVeIdYttHtbv7TWr4svPsdr/AMe32v7LXhl74jufF2qm4uftBtf+fUGviMVL6wfsWW4a0bG94s8SXNndWltp1YGq2lzd3f8AxMbn7JVvStH1K8P2mf8A0QVbtfAuWzNc/afpXl/WaGH3Po8PhYmCr2HEP2A5m6HPIrT1a9urW2tbY/ZrW1/6da6C08B6b/y8Vq2fhq2tP+XauOtmNB7Hbaxz/gm6uru2+zV2g61X+xW1na/6PVi0r57FYj27ukMtVbrKrVtK887EFO+yfbLj7TVmiua50lT/AJdqW0vKtVl3Wlf8+9ONnowLe72q1n/SKwPtdzZ/8fFvVu61e50jUvstx/pdtV+wbOr6uaeTRk061ura7tv9Hq19jrifuuzLG1VHWrVFTcCrd0v2y2vKQ/8AHtWDqp+y3X2m3rsw61sdRbuR/pVFJpV39rqzddacrp2ZymZd9DWTd/8AH19p+zVrG7rJ1au6hdOwDbui0qt9qai1u/8ASq6eV2PHua6H/SKy/Gmrm08OXWP+Xn/RqnF5/pVc18SLgvf2Fh/cFbYSjzV436EPQ565Y211p8B629ejWf8AyC64LVP+Q4a720/49bSvTxmqRziWlLd/8fNJaVXuv+PivGSuxlm160XX/XtSf8u1Vrr/AI+aErs6ugaX/wAetZN3eVrE/ZLW6rlbvqa7aK5pNnKWtK7Vv3dYGl/8fVauq3n/ABLLqul6sR5X4/uvtsFzce9ee113jUnyLeADpXJbT6V+g5fywoH4lxDGWKxR1vw1BGp3NyfTNeu2ln/otpXB+A9INnozXP8Az34r0nTFxa18nnFa9a5+k8N4b6thlcsf8u1H2yqlFfOH2AfbKyv+Pyl+1/a6q/8AH037iu5ROkt2g/0b/p6rTu7P7Ha07S7OreqC2+zVzOteVkcpz+q/+k1tSaXafZbb7TS3Vn9quvs//gRWnd11392xymXq159ktf8Aj5rA8K3v9kap/aVx/pd1c1V1S9bVbryK0v8Ajzr1cP8A7MvNnj4mh9aFtLz/AI+7b/SbS0uf+Pn7JXG/6R4R1r/p2uP5V2eLak1b7NrFr9mrrw+J1sz5vMMMt0Fp/plWq4HSdYuvDt39muP+Pau0tNYtrz/Sf+PujEUJboMNXjX0kWrT/Q/+Paq32yku7yqn2z/Ra4+aR7CwuGLVZXiG8/0X7NVusD/j81SuqhcVeMUa2lWf+jf8e1adpVW0/wCPWrX/AG9VzvmbOvDSjFFXVtItrz/j5rz+7s/sd1d16bHdWz21cP43s/seqV62XV5KsqLPkuIsNHEUPrCOfroNJ/0y6tLauf8A+Xaur8PXn2Ovsz8o5WdXn/l2+01k6trH/LtbVrfbP+PS5otNHtv+3ulzIXLLsGk2f2P7JVr/AEb7Ld1Vu7z7H/o3+jVk3fiTTNH/AOnu7qhHQWn2m8uv+Pasq71i2s64rVvElzef8vP2S1qpQB2v/CSaZ/x83Nzc/aqq/wBsXN5df8fP/bpXE0VPMiuSXY9AtLz7H/y7V1ek6xbXn/TpXj9p/wBO1zWraeJNTs/+PaqjK4crPoy01jTNYtf7M1H/AEurWk6Pqfw31T+0/Dlz/a+lf8vNpXj+k/EjTP8Al5tvslegeHvEn2PVLT7Nc/a67SD2D7Zbax4X1XU9F/49Lq2/0m0/59q+Nvhj461P4QeMrTxLotwf+Jbc/wCk19p/DK8trzVLv/l0u/8A0qr5V/aas9Es/jFqtrottbfY/s3/AC6UHPh4n6/eEo7b4leGNL8T6dc/6JqcC3C/jRXwx+zf+27/AMKn+Ftj4X1C2tvtNjK6H6cUVxHu/Vq59PUUVar2D5XDlX/jz/0b7TRef8etWrSqtch1mTS/Y7b0rVu6qfY6DqKlVa1fsdVPsf2ygZVoq19jooAq/wDLtRVr7HRQBVo+x1a+x1boAqVrWlVP+fT/AEarVn/x9UAdDaWdeE/tH6x9s8ZWumW3/LtbV9AeHv8AkKV8geN9YudY8Uarqf8A0818jmTPrMlw/wC/OU8Q/wCmWt3/ANPVcrbaTpukWv2bTq6q7/49a5+viMRJn6jhvdKn/LzRRRXjbnrrEjvtn2SrO41Uq3/y81zPD3Or6wH/AC7UWvNFH+je9T9XY/bmrS2n/XzVOiub6udX1g1qKyat/wDHnU/Vh/WS3k0ZNVPtlXLT/l0rl9ixrEiXdn9rNYeu6Tc3X/X1WndXdzaUWt1bXVXCUoe8j1tzldA8R/Y7r7Ncf8fVdnaaz9rrC1bw3bar/wBfX/P1WTa3dzpH/Hx/27V3yp0MTqtxnf8A2v6UZ9q5+11fb/x71qWl59srxZUGhlqs27tOKs3PFtSURbjqjqOK0i7/ALI17/p0rrbs5+01y3jPw99ot/tNv/y7Va0nVzq+mWtwf+Xb/Ra9utBV4qvH5kFi7+zfav8ASayNW/49Kdqt3VO7vP8ARvtNbYeLSVzyjM0u75tv+nmi1vP9IuaydLvPsjWtNr13Q1Z5NeR1dpeVxt1ef2v4wtve5qxd6v8AZNMrjdNvCNT8+uzCYe15HHiMTY7O6/5Clb/2v2rAuz/xNLq5q3aXf+jVy4iLYRxSlsadpeVU/wCXmj/l5orA7C39so+2VUoo+rnJ9ZHXR+1291R9jtqbRTvbQYUf8vNW/sdFICrd2dtef8fNtWb/AMIRo3/PA109H2OtFi5R2Zm8JB6tGX/ZFtaWv+jUWp+yf8e9Wbv/AEy6oqXLm3NI+6V6q3NpqN3/AMe9aVFYRnyu9jp+sGX9j/5dqtWln9jq1Vv7HW31gf1kKrar3qzaWdF3afazXKmk7h9ZMq1rC1zU7eGG5mUZZjgV2X9j+9cxqXhWDUxb7brHkDH2WvYwaUnqcOKxNkcnpY+0k3B6itUD7XWnaaP9j/6+6uWnhu5+y114h8ruc2GlzIyvsdNu62Psdz9pqr/ZFzdn1rkVddzmeHKWraPbava1xt1pGo+H7smxJurf1xXo/wDY/vS/Y7n1rrw+Yew0OGvlv1j4Tz4eMM/8fFXLXxFpq9bnFb934P8Atn/LrWX/AMK5tveutYnCy3OT6tmGH2KereJLb7L/AKNc1g2niSC2+1dT59a154HgtrrEFvcn61qaV4D/ANGz9nzXV9Yw2H2OT6vmOI3MNfFWoXbYsodv0GarXdtqurf8fE7v9TXotp4b/wBFuv8ASfsn/btR/wAIfcf8/FvXM8whfQ9VZdL/AJiGcr4U0m5tG+z0eNNHudYNr9ngNz9K7W28N3Nn/r//ACVqzaWf2Q1wvH8tf26O55fQlh/q55pafDfU7z/j5/0Su30n4b6HZ/8AHzc3N3XU1dFpbVz186xDZw0Mkw2HMj/hG9D+y/ZrnTP+Paku/Adtef8AHtc3NpWx9ltvQ1Z/0j3rj/tPEdzq/svDPoeaXfwf1y8uv9G1y2u6wbv4PeLbP/l3N1/16XNe5/Y/tlH+k2derHO8Qjy3w3hmfO114B1y0P8ApOi3IrW0n4b3N5/pOsXP2S1r3O0vKP8Aj8/4+aK+d17Dw/DmHw+pwVr4G8OWttn+zjn/AKeqs3XgXw2OmmkV2n2Oqv8AZFtXlfXMS+p76wWFXQ4y6+Hfhy6tMC3IuvY1zl38H/8An21KvVv7Huf+fmqn9j3P2muuhmeJw5yYjKsLiOh4Tq3g/U9H/wCPm2/8BKq6T4kudHuv9Gua+gP9Js6wNW8NabrP/Hxa19BheIr/AMc+TxXDf/QOdT8MvHn/AAnn/EsttT/sjxBbf8e13Xj/AMbf7cHjy6/4SK2+x6r9m/0n/p5p2qfC24srhrnR9Rz9m71l+LfFuueJX0u218QMtr/ovTtX1mGzLDYk+Jr5bicKyjaXieQu+2+ais6T7xooOj27P2GotKq0WlfRnxJaooq3aVyHqFSqv2OtWj7HQMyvsf8AotFWruz96q/Y6AKlpR9jrV+yCqv2OuICpRVuqn2OgAo/5eaKK7QLdWqq1atK4jsLf2z+x9B1XU/+fW2r41u7z/yZr6r+MerG0+Et3x/x8V8p18nmR91kmH/cXMr/AJeayrutW7qrd/8AHrXyOJPt4lSqlFFeSdiCj7ZVSjdcXncUHYW/tlW6qVboOL6wWrSrdVbS0+1XVaa6alr/AK+EH6GuPEnZhtStR9jrW+x1atLSvI+snX9WMq0s61bSzq3aWlFcv1k7I4YqfY/+fmszVfDv/PvW9VX7YaqMnF3R65xlyupaQf8An6pLa5t9W/0aupx9ruazdV8OwXM903/Lx613wxEXpLQDnru0+yn9xSWt59kuasi+nt2+yTHNt6CsLXreaz064nhIWu6EfaNRfUWx2tq32sfaK0q4Hwn4jN9a/ZpwSK7Vf+PevPxVB0XY7BK4LTbu3FzqVtb97muyu68w0Q/8THU69HBR5qcvK35nG2bV3eVgXl5/o1F3d1garqxtbXgV7WGw1z53E4nlKpvapf2z7Vl/2sftVcrd6wbs9xX1tDAc+58NmWdUMKdvq3ii2+zfZvtP2qubPiT/AEr/AEeufq1aV69LBUaO7PiMRnNfFbHW6PrGtXhFtBckj2rv9KtPslt9m+0/avpWB4J0oWuk/as/6Rcd66tRkV8pmFVN8qP0LJqHscPzMbS/Zf8AScVZorxEz6QKKKKACrdFFczdwCrdpRRUgFWqX7HSXdcoFb/wJpKKtV1AVvsvtSVaormuBWtbTNWat/Y6PsdJu+oIrf8AHnVn7HRR/wAvNI6kLam2/wCPb/l6ua9Ku9Htja/ZrnTLa7rifD+kjV/GWlWx4H2mu/u9QX7V/wAe4/Ov0/h7D3oXZ+ScVYnEKvZGDq32bR9Bu/8ARv8Ap1rz+0/0O1+zV6B43vP+KXtf+nm5rghGzf6+cn6CvH4ir8teyPo+FZOWH1GXf/Hr/wAe1c/bda63yn/57n8q5z/l5r5Sgz64t2lnVb7J71Z/5dqt3f8Ax60gMmird3RQAVVu7TFWqtVVwOfq3af8ev8Ax7Vb+x1UvLPaftMHH1roAt2lVrv/AEOl0ueC6Gdp+0+vatO7s+Ps1c9rOzAqVq2lZX/HnWtaXdSBa+x0Uf8ATxVquQCrRVv7HSUAZX2OrdWqq/Y6DqCirVFPmAq0VatKKn6ycpVrJroLusD/AI9f9Hp4bU6hf7H/APJmsrVPDn9r232a4tv+3qrP/HnR9uuPUV3wnKDvE4ZYOM9zza7+Fep+e32S5tvI/hor0J5542xuor3f7YxCPB/1ew5//9k="/>
  <p:tag name="MMPROD_10439LOGO" val=""/>
  <p:tag name="MMPROD_UIPERSISTENCEDATA" val="MMPROD_UIPERSISTENCEDATA"/>
  <p:tag name="MMPROD_THEME_BG_IMAGE" val=""/>
  <p:tag name="MMPROD_11911PHOTO" val="/9j/4AAQSkZJRgABAQAAAQABAAD/2wBDAAMCAgMCAgMDAwMEAwMEBQgFBQQEBQoHBwYIDAoMDAsKCwsNDhIQDQ4RDgsLEBYQERMUFRUVDA8XGBYUGBIUFRT/2wBDAQMEBAUEBQkFBQkUDQsNFBQUFBQUFBQUFBQUFBQUFBQUFBQUFBQUFBQUFBQUFBQUFBQUFBQUFBQUFBQUFBQUFBT/wAARCAHSAW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UooooOsKKKKACiiigAooooAKt1UooAKKKt0AFFFFABRRRQAVUq3VW0/0yuQBKt/Y6rfbLX1pP7Y+2UAWqKq3f9p/8u1z/wCStZP2u59aAOgorn/tdz60f2x7VSA6Cisr+2Parn2z610gWaKPtlFABRVuigCpRVuqlAFuiiigCpRVuqlABRRRQAUUUUAFFFFABRRRQAUUUUAVKKKKALdVKt1UoAKKKt0AFFFFABRRRQAUUUUAFH2P7ZVv/iWf8vNz9kq3af2Z/wA+1zd/9fdcoFS00e5q5aWemf8ALzc1Tu9Y/wA2lZX9sXP/AC7UAat3eaZi7+zf+Tdc/pN59ju/9Jq3/wAfn/HzVT7H9jpAat3VW0+zXlr/AMvNFpefbLWk/wCPOgCrd/6Hdf8ALzaUf+Tlav8AY/2y1+023/H3VW0s7a8/5dv+vqgDJqp/pVdD/Y/2O2qpq1n/AKLQBk1VtLy5q39s+x1apgH2z/p5P5VrWl59srlLuz+x/wDHzVS0/wBD/wCPamgPQf8Ar6q1XP6TrH2z/j5rWs/+PWukC1RRRQAUUUUAFFFFAFSirdFAFSirdVKACirdFAFSirdFAFSiiigCpRRVugAqpVuigAooooAKKKKACiiqt3efY6ALVVbu8ubz/j2/49KT/l1+03NYH2z7ZXKBq2l5bWf/AE93dav+k/ZvtNzXP/bPsf8Ao1tS/wCk3n/HzSA1ftmmf9fdVLvWLb7J/o32m0otLO2+1V0FpZ/Y/wDl2/8AJWgDlLT/AEy6/wCfSta7+zWdr9q+0/a6tXej215/pP8ApNpVb/jz/wCnugCzpNn9suv9GroNWs/sdr/pP/gXWBpP+h1q6t/x6/aftP8AolAFT7Zc2f8A091q6tZ23jD/AImenf6Jqv8Ay9WlZVpeW2sf6N/x6XdrVS7s7mz1T+09N/8AASgCr/pVndXf2n7TR9j/AO3S7/5+61f7Y/ti1+0/8vdVftlt/on2agDn/tn/AEEatXf/AB6/8e3/AF9UatZ/8+3/AICVlWn2mztf+vb/AJdKAC7s/wDRayvsY/5+TWp9j/59v+PSlu7P/Rf+fugCpaXldBaXn/LzbVyn/LtVu0vLmz/49qYHa/8Ab1VuuftNY/ti1/6e6t2msU0Bq0VUtLyrf2z7ZXSAUUUUAFFFFABRRRQAUUUUAFFFFABRRRQBUooooAKKKKACiiigAooos/8Aj5NAB/x52v2m5tvtf/PraUaTo/2y6u7m5q3d/wCmVUu9Y+x2v2a2rlAq6to9zef6T/x6WlZP9j/Y7qrf/CSf6V/090Xd5/bH/Xpa0gMr7H/y7Va/se5s7r/j2rW+x3N5/wAe1tWrpN5baP8A8fP/AB90wMr/AEnR61ftmp/8vP8AolW7vWP9F+021t/161U+x3OsXVI6VqVPsdzeWv8Az91Vu9H/AOfm5+yVq/2P9j/4+aq/6T/y7UF/Vrlq0s7mz+yXVtVTVvtOj3X2m2/49Lr/AJ9Kt6T9ps/tdrc21W/+nX/j7tKB/VGcpd/8/Nt/olW7TWLn/t7q19jtry6/0aqn9j+9Avqxb+x/8vNt/ol3/wBPdVf+3b/7lq1/Y9z/AM/P2Sj7Zc2dBJlf8ef/AE92lVbv/j6+021av+jXn/HtWT/o3/TzQcpV+2fYz/06Vb/6eqq/bPrTaAMq7qpWr9jufSsqgC3pPata7/0OuetK1vtn/PzTAufbPrWpaXlc/RaVogO1tLyrdc/pN5/y7V0FbAFFFFABRRRQBUoq3RQAUUUUAFFFFAFSiiigAooooAKKKt0AVKW7/wCPa7pLu8+x1z+raxa/8u1coGXd6xc/8/NU/tlzeVb+x/bKt/Y/+XakOxVtP+nmrX2z7Za1a/4Rv7Zd1q/8If7UHUsNcwPtn+i/ZvtP+iVq6SP+natW08H/AGM/6TbVrWlnbf8AX3UvEJFLChaWdt9l+01q6TZ6n9l+0/8AHpaWtdXaeG/7YtftNz9mtK6D/hG/9F+zW1eY8SerhsuPNLTR7m8uv9Iq3aWf2y6/0a2r0G78N/8AHpbf6N9k/wCXm7rftPDdtZ/8e3/HpXL9aPXw+F7nml34b+x2v2auf/sf7ZdXdr/y6V7Bd+D7m8tftNz/ANutVLvw3baPa/8AHtR9aOz6oeVf2PbXl19mpf8AhHLr/n2NelWng+5+y/6N9prVtPDdz/y80vrYv7OR49/wjdzS3fhv7Ha16XaeG/8An2tv9Eq1aeG/sZo+tHJ/Zp4//wAI3c1lf8I3/nNe66t4brlLvw3XSsUclfLTgLvwH9s/0m2/0O7rn7vw3/pX2a5/0S7r0r7Hc2f/AB71lXf/AFEf+PT/ANJa644k8jEYWx5Vq2j3Oj1Uu7P/AJ9q9Lu7P7Z/o1zXKXej/wClXdt9mrtTPItY4mrdp/plW73/AI+qLSz966gKn2P7HR9s+2Vbu7ysm7oA1rT/ANJa7XSbz7ZXn9pef6VXQ2l59juq51uB2lFLaf6Za0ldAFWirVFAFWrVFFAFWirVVaACiiigCpRRRQAVboooAqUVbqref8etAHPeIbz7Z/o1tVvw94P/ANK/0mjw9Z/8TT/j2roLv/iT/wDHzXINbmTq1n/pX2a2+zfa6q2mj/YxaVq2l5/y8/8AL3/161b8PaP/AGxr3+jUpNJHVTXO7HQaTo/2y6/49v8ARKt/8If9j/0n/j0r0C08B/6L9ptv/JSj+x7n7V9mtv8AS/8At2rwHitT67DZdoef/wDCN23/AC8/aa7Xwn8K7mz/AOJnrVt/pf8Ay62legeHvDdto/8ApP2b/S66v/RtH/0m5/0u7uq4q+KPXw+W9zn9J8H/AOi/abm2trSqt3o/2y6/49v+va0rqv8AiZaxdfabn/j0rftLz7Ha/Zra2rj+snYsK0cr/wAI3c2d1/pNF3Z/8u32auqtLP3q3/Y/vWP1hnUsKc/aeD7b/j5uKP8AhHLb/n1roLuztvtVH2z7HR9YOv6sc/d6P9jNZV3o9teV6B/o3+l1xV3/AKH/AMe3/HpWftBfVyp/Y9t9k+zVlXdn711X/LtXK6t9p+1faa0TORoqfY/9Frn7uz966D7ZWVd3ltWqZycpyl3Z+9cpd2fvXV6t9mrlLuvRwz1PJxOGMC8/5BdZN3Z/bK6Csv7H9a9yLPksRhjz7xDZ1U+2f6LaW1aurf8AH3d1z/2L3/0uu+J5FrFv/l2qpd1r/Y/rVO7/ANDrpAyat2l5Rd1UrmQHoPh68+2Wtb9cB4TvP+JpXf10gFFW6KAKlW6KKAKlFW6KAKlFFFAFWiiigAooooAK5+7vP9KrV1b/AI9K5b7Z9a5QOp8PXn2P/r7rW8Q3n+i/abn/AJdaqeE9H/0X7TXP+Ibz7bdf9OlrTQFX7Zc6xdV7/wDBzwfbfZftNeP+E9H/ALY1S0/4+f8Ar0r6g8J2dto+l/Zra2rxsxZ7WW4Zutc7bSf9Dq1d6Pa6x/x81z9pef6LXQWn+mV8lzH6Xh4FX/hG7az/ANGtv9Eq1pOj/wCl/wDHtWr9j/5+a1rS8+x/8e1tXIeukFp4b+2Wv+k1a/sf/p6o+2XN5/x81bpoZbtLO2szR9jtvSqlpVuuhWAqXdna1lXdn9srVotKYHP3dn71lXf+h3VdVd1latZ1ynLdnKXdZd3Z21dVXP3dn711COfu/wDQ/wDj5rKu7P3rfu65+7qkcRyurWdcpd11erd65S7r1cMeViTKqpVv7HVSvXTPnJI5XVrO2s7q7ua4n/l5r0HVv9MrlLuz/wBKr1sMfPYkSqt3Wr9j+x/6T/x91V8Q2f2P/Sa7DjOeoou6q1ygatpefY7u0ua9WtP9Mta8er0vwRef8SumgOgoq3VSukAooooAt1Uq3RQBUooooAyqKKKACiiigDK8WXn+i1z+k2f2y6q14hs/tl1Vvw9/odcgHQXesfY9L+zW1zXP2mj/AGz/AEm5ufslpRd3n/Pz/wAelFpZ3PiS6/0mgpbnqvw9vLazuv8ARravYLP/AI9q818EaP8AY7WvStJ/0y6r53MmfbZadtpNn9sta1f+vb/j7qppP+h2tFfJH3OGLf8A18Vq2l5a1lfY/tlWrT7NZ0j1jW+2UfbKyftla32y1/59qANW0vKt3d5WTaax/wBO1W/+Py5rVHNZhRRd2fvVSthBd1lXd5Vu7qpq3/HpQchlXd5bVz/2yrV3WVd1zrcZVu7y2vLqufu7P/RatXdVbv8A6dq7qe4jlLuz965+7s/eugu7z7H/AMfNVLuz/wCfb/j0r0onkYk5Sqt3WrWVq3euxHzuJOUu65+9/wCPqugu65+7r18OfJYkP+PO5rWu/s15oN3bVUtP9Mtfs1W9J+zfav8Ar6r1TjPPqKt+IbP7HdVUoAK7bwRef6V9m/5+q4mur8J2f2y1u/8Al0u7WudbgegUUVbroAqUUVboAKKKKAKlFW6KAOfooooAKKKKAOf8QVb/AOYXafaaPsf9sap9mq14svP9K+zW3/Hpa/8AHrXIBz9pZ/2xqn+jV6BpNnbaPa/Zvs1crpP/ABJ/+Pf/AI+/+fuugtP9M/8AkSgpbnpWk3lzeW1egeHrOvKvD1nXquk2f2O1r5XMD7fLTtbSta0rn7T/AEO1q1/bHtXzdj7hOx0FH2Ouf/tj2o/tj/Sv9Jrf6uxrEnbWln71atLO2/5+a5+01j/Rat2njDQ/sv8Ax8/9uldCwzOpYlGt9jtv+fmrVp9mrlNJ8eaZrH2T7NWt/bH+lfZqn2bQfWEdBd2f2Osm7+zVrXd5WTd1mMPtlZV3eWtFVPsdBOhz93WV9jrW1b7TWTd/afsv/HzSSY7o5/xDZ1lf8u1a13rFZP8AotWjl9uZN3XP/wDHnXQXdZV3XYrnkYl3Mq8/49a5TVu9dBd3lcrq15XrYbzPncSc9d1z93Wtd1k17UNz5LEh/wAedW7T/TLr/p7rK/8ASSj7Z9jurSvSOMt+LP8ATP8ASf8At1rlK6DVf+YtWTQAV0PhO8/0querofBFn/xNKAPVbSz96tUWlFAFWirVVaACiiigAoq1RQBz9VaKKACirVFAGXd2f2O6tP8Ap6pLv/j6u7n/AJ9f9Fou/wDTNe0q2o+x/bLr/t6rkBFW7/4+v+nutW0vPsf+jW3/AB91U1az+x/a6q6T/wAfP2ahuyuddNcx7V4Is/tlegWlZXh7R/7H0u0q3d3ltZ/8fNz9kr5fE/7Sz7jDP6rQudBd6xbWdr/pNcpq3xI0Oztf9Jubb7X/AM+leP8Ajfx59surv7Nc/a64q0s//AutcNly6nLXzZ7I9q/4XZ/07Vz938YLm8/0b7T9k/69K4r7Hc/ZOtFpo9z9q/49vtdev9WoI8z61iGeleCPjxqdndfZrm5+1/aqW71i5vLq70y2/wC3W7rlP+EP+2f6Tp1t/wBfVpXa2mj3P2W0ufs3+l1ycqOlYrEFvw9rFzZ2tp/z91reHvHmp6xr1pc1lXf2n/RPs1t/ol1XpXh7wfbWn9lW1cWISPXw2JbParSz/wCJXVTVu9dXaWf/ABK65/VrO2rwGfV4dlS0+zWel/abmvP/ABZ48/sf/j2uba7/ANFrtrv/AJAN39pr5f8AibrH+lXdzbV2YbD3PJxWJcTV8WfFT/l5tv8An1+y0aT8SP8AiV/6TXj+rf6Za2lZWrax/ov2avfWF8j555m0el/8LItry6u7arX/AAmFr714V9suf+Pmi7vLm8/4+bm5tKr+zjy3m1a57X/bH2z/AI9rmsm7vK8V/ti5sz/o1zWraeMLmzP+k0vq1uhP9pN7npd3ef6LXP6t0NVLTxJbXlVLu8ppWJ+s3Mq7rn/tn+lV0F3XKXddUTycTqW/+Py1o/4/LWjw9ef6VWraf6HXdE4zn73/AI+qqUt9/wAfQpK6TlW4V23w9/4+jXKWln716B8PbOg6jtaKW7s/sdVKACiiigAooooAKKKKAOfoq1RQAUUUUAZV3/yFLS5q34f/AOPq7o1az/0Wjwnef6V/261yDW5b1b/TPtf2a2/0usn4T2f9seKLT/p1rW+2W3/Hz/0611XwR8N/Y9U1W5rjxT/cnrYOh+9R7BaWf+i18/8AxN8YXN5r13pltX0Bq3+h6D9prwu78H/8TT7TXhYZ9z6nErRIp+HvhXc6xa/abn/l6r0vSfg/9stf9G/8m66vwRo//PzXpVp9m/59q6niTnw+XXPP/D3wftvsv2a5tqP+FJ/Y/wDSbava9J1i2/5eaTVry2vK5/rR1/2ejxW08N/Y/wDj5tq1rTw39srv/sf+jf6TWVd2f2OsfrJX1U5/+x7Wz/5dq6Dw9Z/6X/pNFp/pldBoFczxLOvDYY9AtP8AQ7W0tq5/X61bSuf8Q/aa4+p9DsjK8WXn/Eh+zf8AL3XzV43s/wDj7r3XxDef6J/pNeKatefbPtderhmfPYnqcBq1nXP3ej9bmu1u7yrfh7wfqesf8e1tXrfWbHz31a55Td2dz/y7W1VbTwfqd5/x721fVXh74P8A2P8A4+a6C78H22j1ax4v7OPiq78H6nZ1z93Z/Y6+wNW8N6Zef8u1eaeLPAdt/wA+1dCxSZx4jL7HhVpefY61bTWPtlGreG/9J/0asr/l5rq908qzTOgu65/Vu9atpVS7rmW509Ct4T/4+fxrVu/9DurSqnh3/kK0atef6V9prtieSZN3/wAhS7qpR/y81brpOVbh/wAu1el+E7OvNLT/AI+/9Gr2vw9Z/wCi2lB1FqirdFAFSirdVKACirdFAFb7H9aKs0UAcpRRRQAUUVboAP8Aj8rlf+QPqn/TpXa2ln9su7S2q38Y/B/9j69aW3/TrXId6wv7n2p5paV9A/BGz/4kNpXz99j+x3VfSvwn/wBD0G0rzcd/DPTyjWsdB4hs/tml/wCk1laT4bubz/p7tK6C0s/+fm2roLT7NZ2v+jaZc/8AbpXzCdj6+vh7syrSz+x2v+k1k2msanrH/IO/0S0/5+6X4hf2neWv/EltrmvHvEOsfEH/AI9vs1zaWn/TpXXh7MmrV+ro9r/487X/AEnXLmrX2z7Ha/6NrlfNX/CN6neaFqtz/adz9rtf+XSuVtdZ/sfS9Vtrm1ubu7uv+PW7+1f8e1df1JPqed/aD7H1r/wmGuWd1/z91q2njC2vLWvkvwn488X/AGq0tvtP2v8A6+67/SfGH+lfZrn/AES7rlrYb2J1YfFe16Htd3rH2O6/0euq8J6x9srzXSbPU/Elr9mtrb7XXoGk+G9T8H3X2bUa4q1rHpw3PX9J7Vz/AIh/4+6t2msfY7WuK8V+JP8Aj6rkPV2ieafELxJ9j+114rd6x9suq1fG+sfbLq7tq81+2f6V9mr6LC0D5XE4jWx6r4I0f/hJNU/0n/j0r2q01jQ/DdrXkHh68/sfS7S2062/0utW00f7Z/pPiO5/0T/n0q6xGHfc7+7+MGmf8u1YF38SLa8rA/4XB4a0e5/szRdM+13d1/x62lpa1xOrftCW15c/Zv7D+yVksKxvHUdjv7vxhpl5WVq2sW15a15//wALI0PWLX/Sbb/S6q/8JJ9j/wCPa5+2V1rDs43iUxPENnXn+rWdel/Y/wC2LX7Tb1gXej3P/PtXctjya6vscpZ/8etJd1rXdn71U+x0jlOf/wCPO5qpVvVu9ZNd0DyK4VbtKKt2X/H1XUSti34Ts/tmqWn2n/j0r2uz/wCPWvPtJs/tl1af6TXoFpXOtxluiqlW66ACqlW6KAKlW6qUUAW6KKKAOJooooAt0UUUXsBb0n/Q9UtLn/p6r0v9o/R/+Rf1y2/5eq80r2v+x/8AhZHwmtLb/j7u7WuHE6e+fV5e/b0ZUz5p1az/ANK/69a92+Ht5/xIbSvH7uzudH167+0/8uv/AB9fa69V+Ht59s0uvLxzvQRpgIezxPKeraT/AKZ9krftLyuV8P8ASuqtK+RPt7XZq2ln/wBO1W7vR7a8/wCPi2q3aaP/ANPNWruzuq0VSwPC33PP7v4P+Gry6+0/8elZWrfBPQ/st39mubmvVfsf2yi70f8A6ea6Vimcv1KlfY8Au/g/bWf/AB7WttaXdVP+FV6Zef8AIRr2C70e5vD/AKNVq0+G/wBj/wCPn/S6HirnSsIlsjK8EeG/DXhv/kHW1zWrq159suvtNzVu7s/sf/HtWVd1xNnZHDB9srz/AMb/AGmzr0D/AJdf9JryrxZrH/gJVYbc6MQvdPFPEX/IVqr4e0e2/wCEytPtP/HpdVb8W/8AH1WrpNn9stftNfQp6HxTw9656Vq3g/xLZ2v2m2tra0tK5+08B3N5dfada/4m9p/z6faq9L+HvjDUv7L+zXP+l2ldV9jrm9odn1a586/EL4b/APCSapaXOi239k2lra14/wD8Kr1OzuvtNzc191f8edtXK+Ifsv8Ay810rG2PKeWanyp/wgf/AC7W32m7uqy7vwHqdn/y7V9P3f2b/l2tqwLuzubz/l2pf2iT/Zp494es7nR/+Pm5rqvsn/USrq/+Ebtvsv8Ax7VlXdn/AM/NaLEXB4b2O5ymraPc/wDPzbVyn2OvQdW/0OuUu/8AQ66EzycQjifENnXKf8vNdZq3+mVz3/LzXrYc8fEIt/Y6tf8AHnS2X/LrVS9/4+qpseHw52uk3n+i/wDHtXbWf/HrVTwRZ21noNpc3NdBd/8AXt9kpomuVKKKK6TlCiiigAooq3QBUoq3RQBxNW6KKACiirdBS3Kle1/s93lz9l1XTLn/ALda8fr0D4T6xa6Pr13/AM+n2WvPxPwntZfifq9QqfG6z+2eMrv7N/y9UeCP9D0v7N/z61leN9YudY1T7T/z9Vq+CLP/AEWvMrfwD1MPWvinUPVfCfeu20ntXFeE7P8A0Wu1tLz7Ha18liD9Bw/vO52tpRd/6ZWVaXn+i1q2ln9s/wCPmuU9Yqf6T9q/4+a1rSz+2UfY6tWn+h0ibRLf2O29KqXdF3eVlXd5QP3TK1a8rn7v/TLqrWrXlVbSmc63KmrfabO1u68V8b3lev8AiztXz/43r0MKYYrY5bVv9Mq34e/0Osiug0ntXt9D5T/l4eweCLz/AI9K9ArgPBFn/wAvNd/aWfvXkttM+jw0boPtlz9l/wBJtq5+7s7n/n2rq/sf+i1Urn9qX9XOK/sfUrz/AJdrarf9j3X/AD811V3ef6LXP3dQL6sc/d/Zvsv/AB7f6XXn+rf8fP2mur1bvXFat0Nevhj5/EoyfEFef3d5XbeIOlef6t0Nexhj5zEmTq3eqtpZ+9GrdDSf8wGvWPncSL9s/wBKouv+QnSf8vNW9Js/tmu2ltXOtz1KHwHtek2f2PS7S2oq1d0V0HlS3KtH2OrVFUhFWirn2P602uk5TKq3VqigCrRVqigDiqKt0UAFFFWqARVrV0n7TZ3X+jf8vX+i1Up//Hl/261xy1R1Ibq15/xPrv8A5e66rwR/odr/ANfVcVpP+h/a7n7T/wBvdegeE7OvNxP8E9rLv4p6V4e/49K7bSe1cp4es/8ARa7XSfs1fG4g/TcKdBaWfvXQWln71lWldBaXn+i1yHrhVS7q3q2sW1nXn/iHxhQch0H2z7HWVq2sf6LXKf8ACSfbLurd3eVSAqXd59sroNJs7auftLP3rtbSz/0Wuka3OK8WfZa+f/G9fQHiH/TPtdfP/jezrswxxZj8J5pWt4evKyv7H+2Vq/8ACN3OjV658zh1qfQHw9/49a9KtK81+E95bXml/wCjV6raWfvXg19z6bDB9j/0r7NVS7s/9Kq3VS7vKyOwyruuL1b/AEOuqu7yuU1a8poDlNWvK5XVuhrfu65XVu9ethjx8UjK1a8rz/VuhrqtW71yl3XtYY+JxRyurd6t/bP+JXaf9OtVL3/j6otPtVeofJ19y59j+tdp8J7P7Z4o+03Nt/olrXP3dn/otpXpfw90f+x9LtLn/n6rBbnqJ/uTv/8ARv8An1qr9jq59j+tNrc4jK+x0fY61/sf1o+x/WgCn9jqpWrTvsf1pgZFFW/sdVKAKlFW/sdFAHFUVaorqOUKt1Uq3QNbhVu7s/sdFFch0oqfY/7H/wCnu7/59K6D4e/8/NzXP+IbP7Za/af+fq6+y11fhP7Ln/R/+PWuPMf4B7GWv9+eq6T2roLS8riq1dJvLa8r4Y/RMNiLHoFpef6LWr/bH+i1ytpeUXesfY7X/j5otc9f6yHiHxJXmuraxc3l1/o1Jq2sfbLn/RqPtlt4P/4+f9Luq2WGZ4+IxSOr0n7NZ2tW7vxJbaP/AMfNzXlPiH4kf9PNcrq3xI+2Wv2bUbb7XaV6Cwuhy/2kfRWk+JLa8/4966u01j7Ha18leCPEmmf8wW5ubT/r7r2C08YfY7X/AI+ax+qSOrD5kjqvEOsW2a+f/iFrFtWt4h8eW32qvFPG/jC2s7r7Nbf6Xd13YXDO55OYZkdB4e/0y6rtbu8+2WtfNX/CSan9p/4+rmu18PeMLn7L/pP+l16FfDbHk4fHnoHhPx5c+G/FH2b/AJdLqvovSfGH2y1r4qtPtN5qn2qvdfBGsfY/sn2mvJxGGPocFil1Poq01i2vLWqt3XFaTrH+i1q/2x7V5vIz2OdBq32mvP7uu1u7yvP9WvKyOpNWMq7vK5TVu9a2rXlcpq15XrYY+dxWJMrVryueu61tW71k3dfRYY+IxLvc5/8A5eat/Y/9FrK/5ea6u0/49bT7T/y612HznU1fCdnbXl1af2j/AMelel2n+mD7L/y91ynwys/tl1d/Zv8Al1rtfD1n/wATT7T/ANOtB19DoKKKKBBRRRQAUUVboAy/sf1o+x/WtSqlAFb7H9aKs0UAeaVbqpVutUcoUUUVsUtwq3VSiudbnQa1pZ/8hX/l0tP+fuug8Pf6Ha2n2asn7H/xS9p/09XX+lV0Gk/6Z/pNefmGx35b/GNX/l5robT/AEO1rn/sf+lVq3d59jtftNfF/aP0BOxbu9Y+x2tc/q15c/6J/o1z/pVWrS8ubzS7vU/+PT7LXmvje8ubz7J/pNz/AKV/pX/brXq4bDXPKxOY2LV34k/0q7+zfZv9Frn7TWLr+1Lu51H/AI+6LTWLaz/0bTra5/0qi7s7n7Vaf8vf/XpXqrDHz7xTZyt3rFz4kuv+XaztLWql3Z3PiT/SftP+iV213/of+jfZv9Eqp/Y+p/6Xbf8AHpaf8vVpaV02Rz+1ZxNp9l0f/SftNdtpPiTU7y1+zaj/AMen/P1XP/8ACN/8fdzqP/Hpa/6VR9sudY/0m5/0S0/69aYliWWrTwfc6wbv7Nqf+iVz/wDwgdteXX/Hz/pdel2l59j0v7N/z9f8fX/TrXKfY7a8urr7Nc/8utBvzXOV8Q+A/wCx/wDl2/0Sqlp9p/49vs1dr9s+2WtpbXNzXFfY7mzuv9G/4+7Wg5dg+2f6N/o1dX4T8SXNndf6Nc1yn/HndWlzbW32u1uq6C08H3OsXX/EuuftdDjc2jiXE7XSfiRc/Zv9JroNJ8eXNndWn2ivKrT+0rO6u/8ARv8AS/8Ap7q39sufsv2a5/49K5Pqp6CzJntVp4w+2UXdef8Aizw3qdmbS5tv9Lu/+Xb7J/y9Vr+HtYuby1+zaj/oledXwrPWw2ZXKfiCuK1boa9K8Q2deaeIf+Put8MrHJmMtjAu7yqlWqq1663PnpmV9j/0qu2u7P8A4ldpc1z2k2f2y1u66DVv9Dtfs3/b1XWeV1O1+GVn/ot31r0u0s/sdZfgjR/seg2lb1BuVaKufY/rR9j+tAGRRVv7HR9joAKKKKACirVZV3QAUVUooA4qiqlW66zlQUUUUHUgooorkA6C0vLn/hF7q2/59bqug8PWf/Er+03P2muKtLz7HdV1fh7/AEy1tLa5/wCXWuPFK6O3CvlaO1+x3P8A29UeIby2/wBFtrb/AMC61dJ0e5/8CqyvsdzeWv2m2uf+PX7VXg0sNqfQzxOhlfELWLaz8B6rpv8A09V4p4evNMvLr+09R+0/a/8Al1tLSvVfG/2m8/0bTra2/wBK/wCPq7/4+q818Q6P9j0v7T9p/wCPWvdw9rHhYj3gu/En/H3c/wCjWlpR/wAJJa/Zf9H+0/a64nSbO61i6/6e66C78N65o/8ApP2b/S6GzfDYa6Og8Q3n/Hp9n/0v/l1rW/4RvU7zS7T7Tc/ZK8q/4TC5/t61+06b/wAvVev6T/ad5pVp9ntrmsKr7HbTw9LqZV3o/wBj/wBGuf8At1tK4q7/ANM+yaZbf8en/L1d16V4s8N6nefZPtOmXNpXP/2P71msQL+zzK8Q6x/x9/8AT1VT/jz+yfZraug8WaPc3lVbv/TNL/0n/l1qvrI1gWc/d2f/ABK/tNVNWs/9F+1XNdBd3n2yql3ef6L9mppmdfD2OV/5hf2n/p6q34evLn+1PtNt/olp/wAvVVLv/wAlKLT/AIk919ptrn/RK6keW0kdVq3iT7Zpf2b/AJe65+78Sf2x/wAvP+iWtc/q2sf8TS0+zf8AHpRd3ltZ3X2m2/4+66kziPTP9F+y2mmf9Ov2q1/0qsm0vNT0fVP+Pn7XaVylpeXN5pf9mW3/AF9V2vh6z+2aX9ppSSsb4Vu56Baf6Zpdea+LP+QrXpWk3n2PQa8q8Rf8hWvNprVnuVnexk1VrVtLP/Rat3ej/wDErrqieRiC34e+y2drd3Nz/wA+tWvD2j/bLr/r1qrd/wCh/wDgLXoHwy/0y1/0n/j7rqPKW56BpNn9jtbS2q1RVug6Q+x1Uq3RQBUqpVuqlABRRRQAVV+x1aooAq/Y6KtUUAeP0VVq1XWcy3LdFFFB0hRRVu0rkAtWldD4T/0O6rJtLP3rV/486Coux6taf8gv/Sf+Pv8A4+qyvD32n+zLv/Rv9K/49batXw9/xONL/wCPn7JaWv8Ax9UXdnc/29aW2nfaftf/AC9XdebyHq3D/hD/APRbv/sJ/wDgTXlXxN0e2+y2v/Xr/wAelpXv+k6P9j1T7N/y6f2n9qr5q+LF5qfiTxRdf2d/olp9q/49KSDQ4rw9Z/2Pqn2a2/0uvoDSfs2saX9muf8AS68U8J+G/wDia/6Nc/ZP+3mvVvD159j/AOPm5+11xYxvoexgKi6nnPj/AOFn2o/6P/ot1/y7XVbXwt+I02j/AGXRPFOnXNpc2xONVP8Ax7Ae9eg6t/xOLauUu9H+2VzYfFXVmfQ/2dDE/vIn0t/wkmh6x4X8P3Nxc6b9k/5+6TVvg/ofjC6+03Ntbf8AHr/y6V8q+IfB/wDbFt9m/wCXSug8EfafDf2v7NqepaRd/wDP3aVucmIy/EUVoegeLP2b9Ms/9J065ua5S7/Zv/0W0uftNzR4h8YfEH+zLu2t/iDpt3/192v+l1lat8SPiV/Zf2a48S+G/wDRf+nag8zkxJz938E/9Ku7b7T/AMetrXmnizwf/Y+qfZq6zVtY+IOsap9puPEp/wC3S2rJ1bR/tl19puLm5u7v/n7u66kzN4DEs8g1W6NqboC4yTRpPhvU9Yuf+Xn7JXf2nhDTbO6/49q7W0vLbR7WqeJRy/UbO9U81/4VwbO0+03NZN3o9tZmvVbu8+2f8+1cVq32X7VW+HberOPEKgkW/h74b/4ST7XbXNz9ktK9A1bR7bR/sn2a2ubS0+1fav8A5FrlPhl/oeqfZrb/AJev+PqvTLT7Neap/wAfP/L1/pVUceHRxGrf6Ha/Zv8An5/0quL/AOPzVK9L8Q/8en/T3/pVefeHv9Muvs1zbU+Uts1fD1nbf8vP/HpR4hs/sf2u2tv+XX/j1rVtLP8A4mn2b/l0rK8Q/wCmeKPtP/P1VUDixDF8Wf8AIKtPs3/PtWp4T/4k9raXNc//AMhjS7S5tv8Aj0+1fZa6uz/49a6zkW56raXn2y1+00VgeEv+QVW/QdIVW+2fWrNZV3SAufbPrTayqt0AWqKq/bKKACiqlW6ALVFVaKAPH6tUVbtK6zmW4Vboq1XKdJVrVtLP3o+x1btKQB9jq1RRQNbnoPw9vPsd1/pP/Hrc10H2y5/t61/69q8/0n/Q9U0q5+011Vpef6L9puf+fb7VQdiZ23/IYuvs3/LpXmnizR7m8tbu5trb7X/z9V6B4IvLnWPtWmW3+iaVa2v+lXf2WrWraP8AbLX7Nc3P/T1/261xDPFbSztv+vT/AEX/AJe6qXd5bf8APt/5K10HiGz+2Wt39m/49PtVcV9j+yf8fNzc1ySVz1cM0joLTWP/AAEroP8Aj8rirv7NZ/8AHzVTSdY/0qvP+ran0eGzH2Gh6raeG/tlW7vwfc2Z/wCPauUtPiRc6Pa1rXf7QlzZ3X/Hz9rosz0/7TUjVtNHtrw1z+raP9jq34h+Kltef6TXKWnjz+2DS1I+tUypq3euKvf+Pqug1bWLb7XXKatrFzXUkzCvmFEq3f8AodVP7Y/0n/j55o+x215c/wDPpRaaPc10LDny2JxVzVtNH1PWP9G06srxDo9zo91aXP8A6V11fh68+x/8TO2uf+PW6tftVdBq3/FSaX9ptvs32v8A5erS7/5eq7MOjxsQzzS0/wBD1S0uba2+yXf/AC9V2uk6xbXmvXf/AC6VxXiGz+2XV1/y52n/AC9fZKqfbLmz8UXdz/x6VXU5FiOh1erf8e32a5/4+/8Aj6rKtLP7HqmlXP8Ax91a0n/icap9p/59a6Dw94b/AOQrqf8Az6/6La10iOV0n/kKfabm5rJ8Q/6H/wCktW7u8+x2v/T3WBd/8+1NIRqeE/tP2X7N/wAun2qu1rK8PWdatdSRylvw94wttHurv7T/AMeldZaeMNDvP+Pa5rx7/j8+11ylpeXNndfZqAWIPqCq32P615R4T8YXNn/y816XpPiTTLz/AI+f9Ernszoug+x0Vq/Y6rfY/rUFFOirVFAFX7HVStWigCrRVqigDx+ta0qpaVbtKYFqrdVKKQGtVqsq0rVoAKKKKALddX4e1j/RfEH/AC91ylegfCfwfc+JLrVbn/l0/wCXqmB1fhS8/sfwbd3Nt/x63X/TrXP+If7c8Sap9mt7b7JpX/L1/otW9W/0P7Lplt/olZNp4ktvDel/6T/262lpSGtw1bR/sel/Zv7M/wCXqvNdW0f/AEq7+0/ZrT/l6/0S6r0rxD4wuf7L+06jbfZLv/0mryq0/wCJxpf2n7NbXf2r/l7u7quI7UzAu/8ATNUtP+Xu7uq3/wDjzurS2q3q1nodndfaftP2u7rW/wBJvLW0+zW3+l1yHUZP2P8A4mn9mXNZOraP9s0u6ufs3/TrXoFpZ/Y9e+1ajc/8fV1XQeLLO2/0Tw1p3/gXS0K1PCruz/6eftZ/59K1fCfhu5vPtdz/AMel3/x9V0N34bttHuvs3/H39qrf8Pf8Se6u/wDp1/59KpWK52cVd+G7b/j2ubb/AI+q5T+x7mz+121z/on/AD817Bd2f9j6Xd3Nz/pdpa2tZWk/aby1tLa5/wCJv9q/5e66UkZnmn9j/Y9Lu/tNt/on2Wj+x/8AiV/2np32n/Ra6C7s7az1670z7T/olHh77To91/x8232S6/5dLutFucrZb0nR/wDiRXep23/L1a/6VaV0HhPR/tl1af6T/ol1a/ZLq0q3aWemXh+zf6T/AKLdf6L/AKVWT4hs/seqf2np3+if9OldRxHP+LPDdzefa7m5tf8ARNT/APSquVu9Huby10r/AEb/AEv7Va/aq9V+IVn/AMfdtbf8gr/l6rirT/icXV3c/wDHp/otByIPCfhv7Ha/6Tc/8/X+iV0GreJPsdra3P8Ao1nafavstraVV+2W1nql3c/aftdpbf6LXEfELxJbaPa2lUjpRgeIdY/0X/p7qp4es/8Al5rn9J+03l19puf+XqvS9J0f/iaWltXSkc1d9joNJs/9Fo1b/Q9Lu66C7/0P/Rq5TxZ/yCrWuo5Dn65TVv8AkKV1dZX/AB+XNcoBpPQV6BpOj3N5a1k+HvDf+k17X4e8N/6NXTYdzitJ+02d1XVWn2m8rW1bwf8A8+1auk2dc31c6liTlPsdVK9W/se2vLX/AI9qytW8B/8APtR9XGsQefUVrXej3Nn/AMfNVK57M3uipRVuioKPH6t2lVKt0AWqKKt2lAFu0q1VW0q1QAVboq3VIAtLO5vLr7Nbf8fd1X1BpOj23w38B/Zv/AquJ+A3g/7Zdf25c/8ALr/x61b+PPjD7HoP2a2/4+66TnW54/pPjC58SePP+nS1uv8ARa9A1bR9D0fS/tNz/pf2X/n0/wCXqvKv+EP/AOEP8L/2n/y9/aqPBHjz/hMLq7tv+Jl/ov8ApX2u7uq5DoSZq3f/ABOPtd1rVt/on/Ppd1yn+jXl19m077Td/wDT3af8eltXV+IbO51j7Xbad/pf2WtXSfDdzZ6D/wAu32ugZxVp/wA+2i23/X1d122k/abPS/8An7uq6q00fTPAeg/9Pdcrd3mp6xdXdzbf8elr/oteVXPXwyLWk/8AILu9T/7dbW7u65/VvtOsXdp/x816r4e0f7Za2umW9z9r/wBFrA1aztry6u9Mtv8Al1tf+XSuI9WyOf1bw3/pVp/pP/E1tf8AyWrJ0n/j1tPtNz/pf/Lrd/8APzXpdp4btrP7Jbf8ff8A06faqydW0e2/t77NbW3/AG900HsEcrd+MP7Huv8An0tLr/j6tLv/AJdaqeE7O2/5Blz9m+yXX+lWtGrWf2PxRd/6T/x9WtZV3Z3P+i6Z9pubS7/4+rWutHlYgueLPs15a/2nbW1t/av/AB61599j/wBFtP8Al0/5erX7XXpWrWf2z/iZ23/L19q+1V5/aWdtrH2vTbm5+yXemf8AL3/2612RPIOgu9H/AOJD9m+0/wCl/wDP3WVaaPqf2X/Sbb/S7WtX4e+JP7Y0v+zNR/0S7tf+XurfhPWLn/RLnUf+vWuoQWmsf2xpd3bXNt/x9f6Va15//wAgfQbv/n6urqur8Q/8SfXvtNt/y614/wDELxhbf29d3NM5S14h8efY9Lrz/wC2XPiTVP7TuKyrT7T4k1T7Tc16B4e0enYDW8EaP/pX/XrXoHh6z/4+9T/8BaqaT4b/ANGtLb/n6rodW+zWdr9mtq9TDo5DI/4/Lmuf8Wf8hT7N/wA+tdXpNn/pVcVq3+mapd3NNgVKPCej/bLqtW7s/wDRfs3/AD9V2/gjR/8ASv8Aj2pJAd/4I8H16VaeG+tHgjR7mvVbTR/9FrqSOU8/u/Df+iVxV3o/2O6r3W70e2rlfEOj/wDPzQNHP6BXQfY/tlrXE/8AIHu67bSbz7Za0HSVNW8H215/x815/wCIfhv9j/49q9rqpd0fV0Fz5wfw/cxsV+zUV79Jo9tuNFcf1cX1g+G6tUUV5Z6wVboq3QAVq2lVLSuh8PeG9T8SXX2bTrb7XWiQFSur8J/DfXPGH/Htbf6J/wA/dev/AA9+A9tZ/wCk61/pd3/z6V7B9jtrP7JbW9t/oldCw5y/WDlbTR/+EP8AC9pbW3/Hpa2teFeLP+Kk8Uf2n/y6WtfRXjf/AJBZr5/8Pf6HdWltc/8AP19qror2sVh9Tn/ib/xJ9LtNM/5dK+f/AAR/xTfxa+zXP/L1a19AfFj/AEy1+zV4f8QrD+yPHfgu6/5+f9FrwcRc+gwyUnY+htWvPtml2n9nW3+iWtatpZ/Y7W7+zW32u7rn/D2sf6LXQeIbz/il/wDRv+Pu6uv/AAFrmoYnodeKwHs1zIqato9z9ltPtP8Apeq3X/Lr/wAulW7v7N/alpplt/x6f9OlVLv7TeaXpVtp3/L1df6VXQeHrP7Ha3dz/wAen+k/6Vd/9Otb1dTjw1Sxq2mj/wDCH6Dd3Nz/AMfd1XAaT9pvLrxB/wA+n/PpXQXd5/bGl6V/pNz9kurqqlpo/wDY9r9mtv8AS7v/AJ+68yzO0PEP+h2ulW1v/wA/P+lXdGk2dzZ6DaXP/L39qqppNn/bHii7/wC3r7NaVq3d5baP4X/7ev8ARag6kziviF/ofxGtP9Guf+Pb/wABqq/2Pbaxqlp9ptvtf+lfa7X7J/y61k2l5qfiS6+03P2n/Srr/Ra6u70f/Sv9G/5dbX/RfslduG8zycQZX2z7H9quba2/0S6uvstzaV5/d+D7nR/GX9uW3+l2n/HrdWldV/o15dXdtc/6Xd/av+PSjVrz+x9e/wCnS6ta9U8c8/8Asf8AY+qXep/6N9k/9uqq+IdY/se7/sz/AI+7StX4hf8AFN6XaXP2n/RLq6/8Ca8K8WeMP9Lu/wDSaANXxZ8SLmzurv8A0mvNLT7T4kuqLSzufEl1XsPw9+G/2z/l2rrw67nLWaMnw94P+2V7B4e8B/Y7X7TXa+HvhvbaPXQatZ/Y9LrrSOQ4q0/49ftNcVq159suq6DxZefY/wDRq5TSf9Muq6Vscp0F3/xJ/C93c1ymk2f2y6rq/Fn/AC6W1Fpo/wBj0v8A6e6YFvwn4b+2ap9pr0rw94b/ANJq34T8H/Y9LtLavSvD3hugDoPCej/6LaV6DZ/8etc9pNn9jta6uz/49q61sNFS7s/euV1a8+x/9eldrd15/wCN/wDQ7aueqdBxXiGz+2fZLm2/49K6Dw9Z/Y6PhlefbPtdtc/8vVdr/wAI39juv9GqDn1Csr7HXQXdn/otZNO7JKv2OitX7HRSA/PSrdVK1tJ0e51i6+zW1t9rrxuU966CtXSfDdzrF19m062+13deq+CP2e7m8/0nWv8ARP8Ap0r3bw94D0zw3a/6NbfZK1WHOf6weP8Agj9nv/l51r/wEr3Xw94b0zR7b7Np1t9jroLTR6Psf2OvUWGVjm9sH/HnbVUtLz/n5uaq+LNYtvDel3dz/wA+tfn/APFj42eL/HmvXf8AxM7m00r/AJ9LS6pnGfavxCvP9F/4+a8fu7P/AIqi7tv+fX/RbWvNf2RPGGp/8J5/Yeo3Nzd6VdWv/L3Xqviz/TLXVfs3/IVtbr/Sa5MRQPVw1U5TVrz+2Lr/AKe68f8A2j7O5s9C0rUv+gZdV6BpN59s1S0uauftLaWZ/hTqjDqttkV5Eloe1RlZ3E8J3n2y1tK9A0n/AEz/AIllzXi3wV1U6n4H0yduq25Br17Sbyvlp3pzaZ91hksVT1Mq7+02f2S2trb/AI9a1bvWPtlraW1zc/8AbpaVb8Q/8Ti1+0/8vdcVd2f2y6+1V0YbE9zxcTl1nodrafaby6tLm5/5dbr/AI9LStXVrz7HXit34k1Kzuv9J/49P/SqrX/CyLm8u7v7Tbf6J/y616acTyLVkdX4evLmzuv7T+0/6VdXX/H1XQeIbO2vP9JuP+QVa2v/AB6Wlef+HviRbax9rtrm2+yWlr/pX/b1Vu7+KltZ6Xd/8vdX7BD9szVtP9Duvs2o/wDLr/pVrVq0/wCJPdfZv+fqvKtW+MFzeaX9m+zf9etc/q3xg1P7L/pNz9ktLWiKscbfMel+LPGGh6P/AKT/AMvdrdf8ulef/E3x5pmj/ZP9J+13X2WvFPFnjz7Zdf6NXK3d5c6x/wAfNz9rrr6HEaviH4kanrGl/wBmfaf9E+1faq5W0s7m8uqtWln9suv9Gr2DwR8N/wCx7X7Tc/8AH3W+GV2ctc5/w94P+x2v/T3XV+HvEmp+D7v7T9p/7dLutW7+zWf/AB7Vz+rWf2O1+019CsMrHl3Z9a+HvEmmeJPC9prlt/y9f8fVp/z7VxWrax/ov2muU/ZavPtnhfxrodz/ANfVrR431j7Gfs1YEnFatefbLqug8EWf/LzXKf8AH5c122k/6HpdAgtLP+2NU+016B4T8N/2xr1p/wA+lrXKaT/of+k17r8MvDf2PS/9J/4+7qmB0Fpo/wDy7V2uk6P/AKLVW0s/9KrqrSz/ANFpAF3Z/wCi1raT/wAelZN3XQaT/wAelMCrd1xPjez/AOJXd1213XKeN/8Aj2pFI80+GX+h3V3XsFpef6LXivhP/Q9Ur2DSbz/p2oOktUVb/wBFqp9soOQX7HbelFVKKBnzV4I/Zjuf+PnxHc/9ulpXuvh7wHpnhu1+zW1tbWlpXQXd5bf8u1tRaWf2yuVI67stWn2azq39sqp9jq39jrqEW/tlVLv/AKdqKt2ln9jqkydDzT43aPqd54N+zaL/AMfd1Xx//wAKfuf+Eou9D+0/bPs1foBq1n9srwq08H/8K3urvxLc/wCl3f2qupbHMZXwy+D9t4P1TStT/wCPS6taPibo/wBj8T6rbW3+iXf/AB9Wtd/d/wCmaXaanbVV8b2f/CSeDbTXLb/kK6ZXLiTtwx81eHrP7Zdf6N/y63VelfE2z/4STwHd21t/z615r9jtdH8Ufabb/RPtX+lVq3fiT7Ha/aba5/0S6r5/qfQQ2PFP2cNY+x213plz/wAut1X0taXlfJPh7/ij/i1d23/P1X1B4evPtlrXy2Yq0z7DLa/uWOr/AOveuf1az+xn+07b/t6roNJ7Vq/Y/tn/AB7f8fdeGj1K+qPP/sdtef8AHzXK6t8N/wDl5trm2r0C78N/8+//AICVU/48/wDRq9GNZnkuB4Vq3hvXLP8A5dq5TVrzXLOvou7s/tlcpq3huvSjiTj+qnz/AHd5rl5/y81z93o9ew3fhuueu9HroWJOT6qeafY6t/2P712v9j+9e7fAb4P21npd3448Rf8AHpa/8etelhr4k8fFf7McT8Pfg/8A8Ifpf9ua1/yFbr/j1tK1tW+1f8e1drq15/wkl1d3P/gLXFXf2azr6fDYax8ziK92c/d2f2OuU8Q/6ZdfZq6vxDefY7WuU8PaPc+JNetLb/n5uq7TE+iv2e/Df/CH/DDxBrlz/wAvVeVeIbz7ZdXdzXu3xjvLbwf4E0rw1bV86f8AH5S0At6TZ1v1lWlW/wDl6+zW3/H3dVxrcD0D4e6P/bGvf9OlrX1B4es/sdrXmnwc8B/Y9Lr2v7H/AKL/AMetdi2AqaTZ10FZWk9q1a4wMr/l5roLP/j1rJtP+QpXV2lAGVd1yniz/j1rq7uuf8Q/Zry1pFrc8p0mz/4n1ewaT/x6V5V/zHq9L8Pax/otB0Grd6PVT+x/eta0vPtlFBzI5/8Ase5oroPsdFB0HP2mj1q2lH2OrdAwo+2Va+x1V+x0HKGk2f8Ay81au6Kq0AFpZ+9ZPjfwfbeJNLrq7SqlNbiPFdW1j/hG9etLb/l0/wCXqu1+x/2Pa/8ATpdVb8WeD7bWLv7TXE/2x/xPrrTLn/kFV19BnlXxN8B/Y9V/0b/j0/5da8qtLP8A4mn2a5r61u9HttY0v/Sf+Puvmr4saP8A8I34yu/+XSvnsTQ6nv4LEdGfP/xj0f8AsfXtK8S23/L1Xtfw91j+2NLtLm2rA8V+HD478HXWmg4I6Yrz74OeJLnw3ql3oeo/6JdWtfO4qHtaR9Hl2I9nWPqq0rVs/wDj5rn9JvPtlrWtaV8nsfcb6nQf8fn/AB81Uu/Df2z/AI9rm2/7e6LS8q3Qjk5TlLvwHc/8+1ZV38N9S/59q9K/7eqqfY7n0rpTDlPK7v4V3P8Ay83NZN38N7az/wCXmva/sdVP7H+2XVdtG9R2RxVP3auzyrwn8H/7Y160+023+if8vVdr8WPEn2y6tPDWnW3+iaZ/x9V2v/CSaZ8N9Bu7m51PTbv7V/x6/wDL1Xzr4h8Sf2xdXf8AZ3/L1X6HluG9jTufmeZYj6xXDVtY/wCfauUu7ytX+x/esq7s/wDl5r6BbHkNHP3dn9suq92/Zw8B239qXfiXUf8Aj00yvNNJ0f8A5ea918Q/8UH8G7TTP+PS61P/AI+q5wPH/ix4w/4STXru5/5+q5W0s/ei7/0y6rtvCfhv7ZXEBk/Y/sdr/pNegfCf4b3OsXX9p3Nt/pV1VrwR4D/4TDXv+oVa/wDk1X1B4T8H22j2tdi2At+HtH/se1+y1q3dW7Sz96P+XamBk2lW7uiql3SAq6T/AMfddr/y7Vz9pZ+9av8Ay7UvdAq1k6t3rW+x1k6t9prjLW55rd/8hT7TXa6BXP6tZ/6VWr4TvKDoO2tKtVV/5dqP+Xn/AI9aDlLVFH+lUUAZVpXQVlWln71a/wCPOgAu6Kt2lH2ygRUotKt0UAFVKt1U+x0AFcV4h8N/6V9prtaq/Y6YHj9peXP/AB7f8+t1/wAfdcpq3gO2+JH/AAkH2nTP+Kg0z/j1u/8An5ta9V8Q+G/sd19pNW/h79ms/FGq/wDP39lrd4fQ3i7M+SvD2j/Y9Uq38Tf2e7bxhdf8JL4c/wBD8QWv/kzX0V8Y/hX9s/4nmi23+l/8+lcp4TvPtlr/AKTXhPCrY9qnikrHgHgjWLmzuv7M1G2+yXdr/wAuleq2ldV4s8B6Z4ktf+Pa2+1/8/dcB9sufB919m1r/j0/5dbuvi8xy90Hc+4y7Mvb6M36t0Wn+mUfY68M+iD7ZR9sq39jq19joAq/8edZXxC/5Fe0tv8An6uq6D7Hc3l1/o1cp42vLa8urW2trn/RLWvsMlwt5+0Z8hneK5aXs1uef3ej215VT7HbaPXQXf2bR7WuK/5DGqV+hH5oVP8ASdYq3aeG/tl19mr0q08N22j+F/7Tuf8Al1rofh78N7m8tf7T1G2/0u6q1uI5/wCHvw3+2apafaaqfG7WLa81W7/6df8ARbWvoq70e28H+F/tNz/19V8wXfg/U/Elr/adzc/6J9qrOs0i7M5TwR4PudYuvtP2b/RK9gtPB9zefZND07/j7uv/ACVta7W08N6Z4P8AC/8Aadz/AMelegfDLwfc6Ppf9p6jbf8AE11P/Srr/p2prYgt+E/B9t4b0u0traug+x1a+x1V+x0wD7HR/wAedFFICp9soq3d/ZvstVLSz964wLdpVr/l2otKLugCrVS7s/etWsrVu9ItbnFat3qp4evK1dW71lWn+h3VB0HoFpeVbtK5/Se1dBQBaooooAKLSrd3/wA+1FByFv8A0Wqn+i0UUDCi7oo+x0CKlW6Kt2lAFS7qpVuimtwMq7s/tlcp8Pf+Ry1X7T/z616B9jrlLT/Q/GVp/wBPVdgHV3dn9j/69K4rxD4DttY/0m2/0S7r0C0721VLuz/sc1xFXPn+7/tLw3df6TRq2j23iS1+zXNtXsGreG7bWLavNNW8N3Nndf6N/wCAlcmJwynuerhcU4bHj93Z3Pw3uv8ASf8AS/D/APz9/wDPrXbaTeW15a/aftNav+jaxa/Zq8/1bw3c+ELr7Tp3/IK/59K+MxuW63pn2+X5l/z8PQKK5/w9rFtrFr9ptq6C71j+x9L+03P/AB93X/HrXFhcHKtWULHsYrMqFGhzrcyvFmsW2j2v9m23/H3/AMvVef3f+h/6Tc1bu/8AQ/8ASbmuJ8Q6x9suvs1fpOFwqwqsflWKxVXFVueWxleIdYudYuvs1tXa/DLwHc/avtNzVv4e/Df7Zdfabm2r6K0nwf8A8I3oN3c/8vdegecef3dn/wAJh4otND/5hWmf6Vdf9PX/AE617X4e0f8A5ec1z/w98H/8I3a/6T/x93X+lXV3/wBPVegWlAHKfE2z+2aD/wAe3/bpXK+LLy20e1u9Mtrm2tNKurr+1ftddr4h1i2s7r7NXlXxY8SW3g/S7u5/4+/+fWuerS9odVKqWvCd5/wsi6tPtP8AyCtM/wBKuv8Ar6/5da9grlfhl4bufDfg3Sra5/4+7r/Srr/r6rqv9KrdKyOdhRR/pVFMkKLuz96KK4gMq7o+x1q0fY6QBaUVb+x0UAVKq3dWqLugtbnK3dn/AKLXP11V3XP3dB0FvSbyurtK4m0rq7SgDVoo+2UUHKW7SrdVKKBot1Uu6t/bLb1qpQdAUUUUHKFFW6qUDCij/l5ou7ygQVUu/Ddteapaan/y9WtW7S8q3/y7UwC0q1af6ZVW0q1Z/wDHzSAyruz/ALHuqyvEOj/bLWuqu/8ATLWsr/jz/wBGp7jPNLvwf9s/0r/l7rldWs7mz/0a5r2q0/0O6rivix4k0Pw3/wAu1td3dT9VudsMTY8f+x6Z8N7q7udO/wCQrdf8un/PtXP3esXOsXX2m4uaLu8/ti6+03NFpZ3N5Tw+FVB3DEYl1lY5/VvtN5Wt4I+G9zrF19pua9f8EfB/7Z/pNzXsHh7wfbaP/wAe1dxxGB4e8H23hu1q1af8Tj/Sf+XT/l1qp43vP+J94f8ADX/P1/pV1/1611f2OgQWlVLu8+x1brn/ABDeUAcV4h/4nGqfZqtXfwr0zxJr2la5qNzc3f8AZn/HraVraTZ/6VXVWlABRR9sooAKKKKACiiiuECrRaUVaoAKKKq0wLX2yi7/ANMoo/486RSMq7s/eufu66u7/wBMrJu7P3oOk5+ta0vKqf8AHnRaUHKdB9soqp/otFAjq7Si7oooAqVboooNC3RRRQSgqp/y80UUGoVUoooMCrWraUUUAH/LzR/y80UU0Bbqpef8e1FFdIFWz/49a+aPip/yOV3/ANfVFFaoDA/5dq7XwR/x80UUMEfS2k/8elat5/x7UUUgPKrr/kvFp/2Av/bqvQLuiigDJrn9W70UUAH/AD6V1dFFABVSiigA/wCXmrdFFAFS7qrd0UVgwCrX/LtRRWKALSiiitgLdVKKKwAyrz/j5q3RRQaGTq3esq0oooMy3RRRQB//2Q=="/>
  <p:tag name="MMPROD_11911LOGO" val=""/>
  <p:tag name="MMPROD_UIDATA" val="&lt;database version=&quot;11.0&quot;&gt;&lt;object type=&quot;1&quot; unique_id=&quot;10001&quot;&gt;&lt;property id=&quot;20141&quot; value=&quot;Geovisualization Laboratory on Microclimate and Vegetation at the Grand Canyon&quot;/&gt;&lt;property id=&quot;20142&quot; value=&quot;This presentation provides students an opportunity to overview the difference parts of the GPH 112 laboratory.  This presentation is not meant to be complete or comprehensive. All of the instructionare provided in the PDF file linked through Canvas.&quot;/&gt;&lt;property id=&quot;20144&quot; value=&quot;1&quot;/&gt;&lt;property id=&quot;20146&quot; value=&quot;0&quot;/&gt;&lt;property id=&quot;20147&quot; value=&quot;0&quot;/&gt;&lt;property id=&quot;20148&quot; value=&quot;5&quot;/&gt;&lt;property id=&quot;20180&quot; value=&quot;1&quot;/&gt;&lt;property id=&quot;20181&quot; value=&quot;3&quot;/&gt;&lt;property id=&quot;20183&quot; value=&quot;1&quot;/&gt;&lt;property id=&quot;20184&quot; value=&quot;7&quot;/&gt;&lt;property id=&quot;20193&quot; value=&quot;-1&quot;/&gt;&lt;property id=&quot;20221&quot; value=&quot;\\.PSF\XPWindows\BREEZE STUFF\Arizona Landscapes Breezes\Scott Kelley Lectures\&quot;/&gt;&lt;property id=&quot;20224&quot; value=&quot;C:\Users\atrid\Documents\BREEZE STUFF\112_Lab Breeze\GrdCyn Microclimate Jan 2020 Presentation\PublishGrdCynMicroclimate&quot;/&gt;&lt;property id=&quot;20250&quot; value=&quot;0&quot;/&gt;&lt;property id=&quot;20251&quot; value=&quot;0&quot;/&gt;&lt;property id=&quot;20259&quot; value=&quot;0&quot;/&gt;&lt;property id=&quot;20263&quot; value=&quot;2&quot;/&gt;&lt;property id=&quot;20264&quot; value=&quot;1&quot;/&gt;&lt;property id=&quot;20519&quot; value=&quot;0&quot;/&gt;&lt;property id=&quot;20700&quot; value=&quot;0&quot;/&gt;&lt;object type=&quot;8&quot; unique_id=&quot;10002&quot;&gt;&lt;/object&gt;&lt;object type=&quot;2&quot; unique_id=&quot;10003&quot;&gt;&lt;object type=&quot;3&quot; unique_id=&quot;10005&quot;&gt;&lt;property id=&quot;20148&quot; value=&quot;5&quot;/&gt;&lt;property id=&quot;20300&quot; value=&quot;Slide 30 - &amp;quot;Stage D Essay &amp;quot;&quot;/&gt;&lt;property id=&quot;20302&quot; value=&quot;0&quot;/&gt;&lt;property id=&quot;20303&quot; value=&quot;Ron Dorn&quot;/&gt;&lt;property id=&quot;20307&quot; value=&quot;259&quot;/&gt;&lt;property id=&quot;20309&quot; value=&quot;11911&quot;/&gt;&lt;property id=&quot;20312&quot; value=&quot;0&quot;/&gt;&lt;property id=&quot;20601&quot; value=&quot;0&quot;/&gt;&lt;/object&gt;&lt;object type=&quot;3&quot; unique_id=&quot;10006&quot;&gt;&lt;property id=&quot;20148&quot; value=&quot;5&quot;/&gt;&lt;property id=&quot;20300&quot; value=&quot;Slide 2 - &amp;quot;Grand Canyon Region&amp;quot;&quot;/&gt;&lt;property id=&quot;20302&quot; value=&quot;0&quot;/&gt;&lt;property id=&quot;20303&quot; value=&quot;Ron Dorn&quot;/&gt;&lt;property id=&quot;20307&quot; value=&quot;260&quot;/&gt;&lt;property id=&quot;20309&quot; value=&quot;11911&quot;/&gt;&lt;property id=&quot;20312&quot; value=&quot;0&quot;/&gt;&lt;property id=&quot;20601&quot; value=&quot;0&quot;/&gt;&lt;/object&gt;&lt;object type=&quot;3&quot; unique_id=&quot;10024&quot;&gt;&lt;property id=&quot;20148&quot; value=&quot;5&quot;/&gt;&lt;property id=&quot;20300&quot; value=&quot;Slide 1&quot;/&gt;&lt;property id=&quot;20302&quot; value=&quot;0&quot;/&gt;&lt;property id=&quot;20303&quot; value=&quot;Ron Dorn&quot;/&gt;&lt;property id=&quot;20307&quot; value=&quot;281&quot;/&gt;&lt;property id=&quot;20309&quot; value=&quot;11911&quot;/&gt;&lt;property id=&quot;20312&quot; value=&quot;0&quot;/&gt;&lt;property id=&quot;20601&quot; value=&quot;0&quot;/&gt;&lt;/object&gt;&lt;object type=&quot;3&quot; unique_id=&quot;10440&quot;&gt;&lt;property id=&quot;20148&quot; value=&quot;5&quot;/&gt;&lt;property id=&quot;20300&quot; value=&quot;Slide 3 - &amp;quot;Study Site: Heart of the Grand Canyon&amp;quot;&quot;/&gt;&lt;property id=&quot;20302&quot; value=&quot;0&quot;/&gt;&lt;property id=&quot;20303&quot; value=&quot;Ron Dorn&quot;/&gt;&lt;property id=&quot;20307&quot; value=&quot;286&quot;/&gt;&lt;property id=&quot;20309&quot; value=&quot;11911&quot;/&gt;&lt;property id=&quot;20312&quot; value=&quot;0&quot;/&gt;&lt;property id=&quot;20601&quot; value=&quot;0&quot;/&gt;&lt;/object&gt;&lt;object type=&quot;3&quot; unique_id=&quot;10441&quot;&gt;&lt;property id=&quot;20148&quot; value=&quot;5&quot;/&gt;&lt;property id=&quot;20300&quot; value=&quot;Slide 4 - &amp;quot;Lab focus on how physical geography landscapes of plants are influenced by microclimate&amp;quot;&quot;/&gt;&lt;property id=&quot;20302&quot; value=&quot;0&quot;/&gt;&lt;property id=&quot;20303&quot; value=&quot;Ron Dorn&quot;/&gt;&lt;property id=&quot;20307&quot; value=&quot;287&quot;/&gt;&lt;property id=&quot;20309&quot; value=&quot;11911&quot;/&gt;&lt;property id=&quot;20312&quot; value=&quot;0&quot;/&gt;&lt;property id=&quot;20601&quot; value=&quot;0&quot;/&gt;&lt;/object&gt;&lt;object type=&quot;3&quot; unique_id=&quot;10442&quot;&gt;&lt;property id=&quot;20148&quot; value=&quot;5&quot;/&gt;&lt;property id=&quot;20300&quot; value=&quot;Slide 5 - &amp;quot;Incredibly rugged topography: months to explore connections, so you analyze in a geovisualization video game &amp;quot;&quot;/&gt;&lt;property id=&quot;20302&quot; value=&quot;0&quot;/&gt;&lt;property id=&quot;20303&quot; value=&quot;Ron Dorn&quot;/&gt;&lt;property id=&quot;20307&quot; value=&quot;303&quot;/&gt;&lt;property id=&quot;20309&quot; value=&quot;11911&quot;/&gt;&lt;property id=&quot;20312&quot; value=&quot;0&quot;/&gt;&lt;property id=&quot;20601&quot; value=&quot;0&quot;/&gt;&lt;/object&gt;&lt;object type=&quot;3&quot; unique_id=&quot;10443&quot;&gt;&lt;property id=&quot;20148&quot; value=&quot;5&quot;/&gt;&lt;property id=&quot;20300&quot; value=&quot;Slide 6 - &amp;quot;PDF Instructions – very detailed&amp;quot;&quot;/&gt;&lt;property id=&quot;20302&quot; value=&quot;0&quot;/&gt;&lt;property id=&quot;20303&quot; value=&quot;Ron Dorn&quot;/&gt;&lt;property id=&quot;20307&quot; value=&quot;288&quot;/&gt;&lt;property id=&quot;20309&quot; value=&quot;11911&quot;/&gt;&lt;property id=&quot;20312&quot; value=&quot;0&quot;/&gt;&lt;property id=&quot;20601&quot; value=&quot;0&quot;/&gt;&lt;/object&gt;&lt;object type=&quot;3&quot; unique_id=&quot;10444&quot;&gt;&lt;property id=&quot;20148&quot; value=&quot;5&quot;/&gt;&lt;property id=&quot;20300&quot; value=&quot;Slide 7 - &amp;quot;Stage A Questions/Tasks&amp;quot;&quot;/&gt;&lt;property id=&quot;20302&quot; value=&quot;0&quot;/&gt;&lt;property id=&quot;20303&quot; value=&quot;Ron Dorn&quot;/&gt;&lt;property id=&quot;20307&quot; value=&quot;298&quot;/&gt;&lt;property id=&quot;20309&quot; value=&quot;11911&quot;/&gt;&lt;property id=&quot;20312&quot; value=&quot;0&quot;/&gt;&lt;property id=&quot;20601&quot; value=&quot;0&quot;/&gt;&lt;/object&gt;&lt;object type=&quot;3&quot; unique_id=&quot;10445&quot;&gt;&lt;property id=&quot;20148&quot; value=&quot;5&quot;/&gt;&lt;property id=&quot;20300&quot; value=&quot;Slide 8 - &amp;quot;Stage A Questions/Tasks&amp;quot;&quot;/&gt;&lt;property id=&quot;20302&quot; value=&quot;0&quot;/&gt;&lt;property id=&quot;20303&quot; value=&quot;Ron Dorn&quot;/&gt;&lt;property id=&quot;20307&quot; value=&quot;289&quot;/&gt;&lt;property id=&quot;20309&quot; value=&quot;11911&quot;/&gt;&lt;property id=&quot;20312&quot; value=&quot;0&quot;/&gt;&lt;property id=&quot;20601&quot; value=&quot;0&quot;/&gt;&lt;/object&gt;&lt;object type=&quot;3&quot; unique_id=&quot;10446&quot;&gt;&lt;property id=&quot;20148&quot; value=&quot;5&quot;/&gt;&lt;property id=&quot;20300&quot; value=&quot;Slide 9 - &amp;quot;Question A1&amp;quot;&quot;/&gt;&lt;property id=&quot;20302&quot; value=&quot;0&quot;/&gt;&lt;property id=&quot;20303&quot; value=&quot;Ron Dorn&quot;/&gt;&lt;property id=&quot;20307&quot; value=&quot;304&quot;/&gt;&lt;property id=&quot;20309&quot; value=&quot;11911&quot;/&gt;&lt;property id=&quot;20312&quot; value=&quot;0&quot;/&gt;&lt;property id=&quot;20601&quot; value=&quot;0&quot;/&gt;&lt;/object&gt;&lt;object type=&quot;3&quot; unique_id=&quot;10447&quot;&gt;&lt;property id=&quot;20148&quot; value=&quot;5&quot;/&gt;&lt;property id=&quot;20300&quot; value=&quot;Slide 10 - &amp;quot;Question A1&amp;quot;&quot;/&gt;&lt;property id=&quot;20302&quot; value=&quot;0&quot;/&gt;&lt;property id=&quot;20303&quot; value=&quot;Ron Dorn&quot;/&gt;&lt;property id=&quot;20307&quot; value=&quot;305&quot;/&gt;&lt;property id=&quot;20309&quot; value=&quot;11911&quot;/&gt;&lt;property id=&quot;20312&quot; value=&quot;0&quot;/&gt;&lt;property id=&quot;20601&quot; value=&quot;0&quot;/&gt;&lt;/object&gt;&lt;object type=&quot;3&quot; unique_id=&quot;10448&quot;&gt;&lt;property id=&quot;20148&quot; value=&quot;5&quot;/&gt;&lt;property id=&quot;20300&quot; value=&quot;Slide 11 - &amp;quot;Stage A Questions/Tasks&amp;quot;&quot;/&gt;&lt;property id=&quot;20302&quot; value=&quot;0&quot;/&gt;&lt;property id=&quot;20303&quot; value=&quot;Ron Dorn&quot;/&gt;&lt;property id=&quot;20307&quot; value=&quot;306&quot;/&gt;&lt;property id=&quot;20309&quot; value=&quot;11911&quot;/&gt;&lt;property id=&quot;20312&quot; value=&quot;0&quot;/&gt;&lt;property id=&quot;20601&quot; value=&quot;0&quot;/&gt;&lt;/object&gt;&lt;object type=&quot;3&quot; unique_id=&quot;10449&quot;&gt;&lt;property id=&quot;20148&quot; value=&quot;5&quot;/&gt;&lt;property id=&quot;20300&quot; value=&quot;Slide 12 - &amp;quot;Question A2&amp;quot;&quot;/&gt;&lt;property id=&quot;20302&quot; value=&quot;0&quot;/&gt;&lt;property id=&quot;20303&quot; value=&quot;Ron Dorn&quot;/&gt;&lt;property id=&quot;20307&quot; value=&quot;307&quot;/&gt;&lt;property id=&quot;20309&quot; value=&quot;11911&quot;/&gt;&lt;property id=&quot;20312&quot; value=&quot;0&quot;/&gt;&lt;property id=&quot;20601&quot; value=&quot;0&quot;/&gt;&lt;/object&gt;&lt;object type=&quot;3&quot; unique_id=&quot;10450&quot;&gt;&lt;property id=&quot;20148&quot; value=&quot;5&quot;/&gt;&lt;property id=&quot;20300&quot; value=&quot;Slide 13 - &amp;quot;A2 How do you explain the temperatures you see? &amp;quot;&quot;/&gt;&lt;property id=&quot;20302&quot; value=&quot;0&quot;/&gt;&lt;property id=&quot;20303&quot; value=&quot;Ron Dorn&quot;/&gt;&lt;property id=&quot;20307&quot; value=&quot;308&quot;/&gt;&lt;property id=&quot;20309&quot; value=&quot;11911&quot;/&gt;&lt;property id=&quot;20312&quot; value=&quot;0&quot;/&gt;&lt;property id=&quot;20601&quot; value=&quot;0&quot;/&gt;&lt;/object&gt;&lt;object type=&quot;3&quot; unique_id=&quot;10451&quot;&gt;&lt;property id=&quot;20148&quot; value=&quot;5&quot;/&gt;&lt;property id=&quot;20300&quot; value=&quot;Slide 14 - &amp;quot;Note: you will not get these examples. Question pools – similar but different&amp;quot;&quot;/&gt;&lt;property id=&quot;20302&quot; value=&quot;0&quot;/&gt;&lt;property id=&quot;20303&quot; value=&quot;Ron Dorn&quot;/&gt;&lt;property id=&quot;20307&quot; value=&quot;309&quot;/&gt;&lt;property id=&quot;20309&quot; value=&quot;11911&quot;/&gt;&lt;property id=&quot;20312&quot; value=&quot;0&quot;/&gt;&lt;property id=&quot;20601&quot; value=&quot;0&quot;/&gt;&lt;/object&gt;&lt;object type=&quot;3&quot; unique_id=&quot;10452&quot;&gt;&lt;property id=&quot;20148&quot; value=&quot;5&quot;/&gt;&lt;property id=&quot;20300&quot; value=&quot;Slide 15 - &amp;quot;Stage A3: Questions/Tasks&amp;quot;&quot;/&gt;&lt;property id=&quot;20302&quot; value=&quot;0&quot;/&gt;&lt;property id=&quot;20303&quot; value=&quot;Ron Dorn&quot;/&gt;&lt;property id=&quot;20307&quot; value=&quot;291&quot;/&gt;&lt;property id=&quot;20309&quot; value=&quot;11911&quot;/&gt;&lt;property id=&quot;20312&quot; value=&quot;0&quot;/&gt;&lt;property id=&quot;20601&quot; value=&quot;0&quot;/&gt;&lt;/object&gt;&lt;object type=&quot;3&quot; unique_id=&quot;10453&quot;&gt;&lt;property id=&quot;20148&quot; value=&quot;5&quot;/&gt;&lt;property id=&quot;20300&quot; value=&quot;Slide 16 - &amp;quot;A3: Interpret biomass &amp;amp; temp&amp;quot;&quot;/&gt;&lt;property id=&quot;20302&quot; value=&quot;0&quot;/&gt;&lt;property id=&quot;20303&quot; value=&quot;Ron Dorn&quot;/&gt;&lt;property id=&quot;20307&quot; value=&quot;310&quot;/&gt;&lt;property id=&quot;20309&quot; value=&quot;11911&quot;/&gt;&lt;property id=&quot;20312&quot; value=&quot;0&quot;/&gt;&lt;property id=&quot;20601&quot; value=&quot;0&quot;/&gt;&lt;/object&gt;&lt;object type=&quot;3&quot; unique_id=&quot;10455&quot;&gt;&lt;property id=&quot;20148&quot; value=&quot;5&quot;/&gt;&lt;property id=&quot;20300&quot; value=&quot;Slide 17 - &amp;quot;A3: Interpret biomass &amp;amp; temp&amp;quot;&quot;/&gt;&lt;property id=&quot;20302&quot; value=&quot;0&quot;/&gt;&lt;property id=&quot;20303&quot; value=&quot;Ron Dorn&quot;/&gt;&lt;property id=&quot;20307&quot; value=&quot;312&quot;/&gt;&lt;property id=&quot;20309&quot; value=&quot;11911&quot;/&gt;&lt;property id=&quot;20312&quot; value=&quot;0&quot;/&gt;&lt;property id=&quot;20601&quot; value=&quot;0&quot;/&gt;&lt;/object&gt;&lt;object type=&quot;3&quot; unique_id=&quot;10456&quot;&gt;&lt;property id=&quot;20148&quot; value=&quot;5&quot;/&gt;&lt;property id=&quot;20300&quot; value=&quot;Slide 18 - &amp;quot;Stage A Questions/Tasks&amp;quot;&quot;/&gt;&lt;property id=&quot;20302&quot; value=&quot;0&quot;/&gt;&lt;property id=&quot;20303&quot; value=&quot;Ron Dorn&quot;/&gt;&lt;property id=&quot;20307&quot; value=&quot;294&quot;/&gt;&lt;property id=&quot;20309&quot; value=&quot;11911&quot;/&gt;&lt;property id=&quot;20312&quot; value=&quot;0&quot;/&gt;&lt;property id=&quot;20601&quot; value=&quot;0&quot;/&gt;&lt;/object&gt;&lt;object type=&quot;3&quot; unique_id=&quot;10457&quot;&gt;&lt;property id=&quot;20148&quot; value=&quot;5&quot;/&gt;&lt;property id=&quot;20300&quot; value=&quot;Slide 19 - &amp;quot;Stage B: Short Quiz on background material about microclimate &amp;amp; plants&amp;quot;&quot;/&gt;&lt;property id=&quot;20302&quot; value=&quot;0&quot;/&gt;&lt;property id=&quot;20303&quot; value=&quot;Ron Dorn&quot;/&gt;&lt;property id=&quot;20307&quot; value=&quot;313&quot;/&gt;&lt;property id=&quot;20309&quot; value=&quot;11911&quot;/&gt;&lt;property id=&quot;20312&quot; value=&quot;0&quot;/&gt;&lt;property id=&quot;20601&quot; value=&quot;0&quot;/&gt;&lt;/object&gt;&lt;object type=&quot;3&quot; unique_id=&quot;10458&quot;&gt;&lt;property id=&quot;20148&quot; value=&quot;5&quot;/&gt;&lt;property id=&quot;20300&quot; value=&quot;Slide 20 - &amp;quot;Stage C: More detailed investigation&amp;quot;&quot;/&gt;&lt;property id=&quot;20302&quot; value=&quot;0&quot;/&gt;&lt;property id=&quot;20303&quot; value=&quot;Ron Dorn&quot;/&gt;&lt;property id=&quot;20307&quot; value=&quot;295&quot;/&gt;&lt;property id=&quot;20309&quot; value=&quot;11911&quot;/&gt;&lt;property id=&quot;20312&quot; value=&quot;0&quot;/&gt;&lt;property id=&quot;20601&quot; value=&quot;0&quot;/&gt;&lt;/object&gt;&lt;object type=&quot;3&quot; unique_id=&quot;10459&quot;&gt;&lt;property id=&quot;20148&quot; value=&quot;5&quot;/&gt;&lt;property id=&quot;20300&quot; value=&quot;Slide 21&quot;/&gt;&lt;property id=&quot;20302&quot; value=&quot;0&quot;/&gt;&lt;property id=&quot;20303&quot; value=&quot;Ron Dorn&quot;/&gt;&lt;property id=&quot;20307&quot; value=&quot;314&quot;/&gt;&lt;property id=&quot;20309&quot; value=&quot;11911&quot;/&gt;&lt;property id=&quot;20312&quot; value=&quot;0&quot;/&gt;&lt;property id=&quot;20601&quot; value=&quot;0&quot;/&gt;&lt;/object&gt;&lt;object type=&quot;3&quot; unique_id=&quot;10460&quot;&gt;&lt;property id=&quot;20148&quot; value=&quot;5&quot;/&gt;&lt;property id=&quot;20300&quot; value=&quot;Slide 22&quot;/&gt;&lt;property id=&quot;20302&quot; value=&quot;0&quot;/&gt;&lt;property id=&quot;20303&quot; value=&quot;Ron Dorn&quot;/&gt;&lt;property id=&quot;20307&quot; value=&quot;316&quot;/&gt;&lt;property id=&quot;20309&quot; value=&quot;11911&quot;/&gt;&lt;property id=&quot;20312&quot; value=&quot;0&quot;/&gt;&lt;property id=&quot;20601&quot; value=&quot;0&quot;/&gt;&lt;/object&gt;&lt;object type=&quot;3&quot; unique_id=&quot;10461&quot;&gt;&lt;property id=&quot;20148&quot; value=&quot;5&quot;/&gt;&lt;property id=&quot;20300&quot; value=&quot;Slide 23&quot;/&gt;&lt;property id=&quot;20302&quot; value=&quot;0&quot;/&gt;&lt;property id=&quot;20303&quot; value=&quot;Ron Dorn&quot;/&gt;&lt;property id=&quot;20307&quot; value=&quot;317&quot;/&gt;&lt;property id=&quot;20309&quot; value=&quot;11911&quot;/&gt;&lt;property id=&quot;20312&quot; value=&quot;0&quot;/&gt;&lt;property id=&quot;20601&quot; value=&quot;0&quot;/&gt;&lt;/object&gt;&lt;object type=&quot;3&quot; unique_id=&quot;10462&quot;&gt;&lt;property id=&quot;20148&quot; value=&quot;5&quot;/&gt;&lt;property id=&quot;20300&quot; value=&quot;Slide 24 - &amp;quot;Another example: investigate temperature stresses to plants&amp;quot;&quot;/&gt;&lt;property id=&quot;20302&quot; value=&quot;0&quot;/&gt;&lt;property id=&quot;20303&quot; value=&quot;Ron Dorn&quot;/&gt;&lt;property id=&quot;20307&quot; value=&quot;296&quot;/&gt;&lt;property id=&quot;20309&quot; value=&quot;11911&quot;/&gt;&lt;property id=&quot;20312&quot; value=&quot;0&quot;/&gt;&lt;property id=&quot;20601&quot; value=&quot;0&quot;/&gt;&lt;/object&gt;&lt;object type=&quot;3&quot; unique_id=&quot;10463&quot;&gt;&lt;property id=&quot;20148&quot; value=&quot;5&quot;/&gt;&lt;property id=&quot;20300&quot; value=&quot;Slide 25 - &amp;quot;Another example: investigate temperature stresses to plants&amp;quot;&quot;/&gt;&lt;property id=&quot;20302&quot; value=&quot;0&quot;/&gt;&lt;property id=&quot;20303&quot; value=&quot;Ron Dorn&quot;/&gt;&lt;property id=&quot;20307&quot; value=&quot;318&quot;/&gt;&lt;property id=&quot;20309&quot; value=&quot;11911&quot;/&gt;&lt;property id=&quot;20312&quot; value=&quot;0&quot;/&gt;&lt;property id=&quot;20601&quot; value=&quot;0&quot;/&gt;&lt;/object&gt;&lt;object type=&quot;3&quot; unique_id=&quot;10464&quot;&gt;&lt;property id=&quot;20148&quot; value=&quot;5&quot;/&gt;&lt;property id=&quot;20300&quot; value=&quot;Slide 26 - &amp;quot;Example of Matching Format &amp;quot;&quot;/&gt;&lt;property id=&quot;20302&quot; value=&quot;0&quot;/&gt;&lt;property id=&quot;20303&quot; value=&quot;Ron Dorn&quot;/&gt;&lt;property id=&quot;20307&quot; value=&quot;319&quot;/&gt;&lt;property id=&quot;20309&quot; value=&quot;11911&quot;/&gt;&lt;property id=&quot;20312&quot; value=&quot;0&quot;/&gt;&lt;property id=&quot;20601&quot; value=&quot;0&quot;/&gt;&lt;/object&gt;&lt;object type=&quot;3&quot; unique_id=&quot;10465&quot;&gt;&lt;property id=&quot;20148&quot; value=&quot;5&quot;/&gt;&lt;property id=&quot;20300&quot; value=&quot;Slide 27 - &amp;quot;Other analyses such as juniper treeline in the Grand Canyon&amp;quot;&quot;/&gt;&lt;property id=&quot;20302&quot; value=&quot;0&quot;/&gt;&lt;property id=&quot;20303&quot; value=&quot;Ron Dorn&quot;/&gt;&lt;property id=&quot;20307&quot; value=&quot;320&quot;/&gt;&lt;property id=&quot;20309&quot; value=&quot;11911&quot;/&gt;&lt;property id=&quot;20312&quot; value=&quot;0&quot;/&gt;&lt;property id=&quot;20601&quot; value=&quot;0&quot;/&gt;&lt;/object&gt;&lt;object type=&quot;3&quot; unique_id=&quot;10466&quot;&gt;&lt;property id=&quot;20148&quot; value=&quot;5&quot;/&gt;&lt;property id=&quot;20300&quot; value=&quot;Slide 28 - &amp;quot;You decide if graph is basically correct or too simple? &amp;quot;&quot;/&gt;&lt;property id=&quot;20302&quot; value=&quot;0&quot;/&gt;&lt;property id=&quot;20303&quot; value=&quot;Ron Dorn&quot;/&gt;&lt;property id=&quot;20307&quot; value=&quot;297&quot;/&gt;&lt;property id=&quot;20309&quot; value=&quot;11911&quot;/&gt;&lt;property id=&quot;20312&quot; value=&quot;0&quot;/&gt;&lt;property id=&quot;20601&quot; value=&quot;0&quot;/&gt;&lt;/object&gt;&lt;object type=&quot;3&quot; unique_id=&quot;10467&quot;&gt;&lt;property id=&quot;20148&quot; value=&quot;5&quot;/&gt;&lt;property id=&quot;20300&quot; value=&quot;Slide 29 - &amp;quot;You decide if graph is basically correct or too simple? &amp;quot;&quot;/&gt;&lt;property id=&quot;20302&quot; value=&quot;0&quot;/&gt;&lt;property id=&quot;20303&quot; value=&quot;Ron Dorn&quot;/&gt;&lt;property id=&quot;20307&quot; value=&quot;321&quot;/&gt;&lt;property id=&quot;20309&quot; value=&quot;11911&quot;/&gt;&lt;property id=&quot;20312&quot; value=&quot;0&quot;/&gt;&lt;property id=&quot;20601&quot; value=&quot;0&quot;/&gt;&lt;/object&gt;&lt;/object&gt;&lt;object type=&quot;4&quot; unique_id=&quot;10408&quot;&gt;&lt;object type=&quot;5&quot; unique_id=&quot;10439&quot;&gt;&lt;property id=&quot;20000&quot; value=&quot;0&quot;/&gt;&lt;property id=&quot;20149&quot; value=&quot;Scott Kelley&quot;/&gt;&lt;property id=&quot;20150&quot; value=&quot;Ph.D. Candidate in Geography&quot;/&gt;&lt;property id=&quot;20151&quot; value=&quot;Scott.jpg&quot;/&gt;&lt;property id=&quot;20155&quot; value=&quot;Scott Kelley is an avid outdoors enthusiast, who enjoys running, biking, hiking and climbing. As long as the views are great, you can find Scott. When he is not exploring new places, Scott has expertise in geospatial technologies -- especially as it pertains to sustainble efforts in energy and transportation.&amp;#x0D;&amp;#x0A;&quot;/&gt;&lt;/object&gt;&lt;object type=&quot;5&quot; unique_id=&quot;11911&quot;&gt;&lt;property id=&quot;20149&quot; value=&quot;Ron Dorn&quot;/&gt;&lt;property id=&quot;20150&quot; value=&quot;Professor&quot;/&gt;&lt;property id=&quot;20151&quot; value=&quot;DornFace.jpg&quot;/&gt;&lt;property id=&quot;20153&quot; value=&quot;ronald.dorn@asu.edu&quot;/&gt;&lt;property id=&quot;20155&quot; value=&quot;Ronald I. Dorn has been a Professor at Arizona State University, Tempe, Arizona since 1988.  His research specialty is desert geomorphology.  He served previously on the faculty at Texas Tech University. His current position is professor in the School of Geographical Sciences and Urban Planning.&amp;#x0D;&amp;#x0A;&quot;/&gt;&lt;/object&gt;&lt;/object&gt;&lt;object type=&quot;10&quot; unique_id=&quot;11908&quot;&gt;&lt;object type=&quot;11&quot; unique_id=&quot;11909&quot;&gt;&lt;property id=&quot;20180&quot; value=&quot;1&quot;/&gt;&lt;property id=&quot;20181&quot; value=&quot;3&quot;/&gt;&lt;property id=&quot;20183&quot; value=&quot;1&quot;/&gt;&lt;/object&gt;&lt;object type=&quot;12&quot; unique_id=&quot;11910&quot;&gt;&lt;/object&gt;&lt;/object&gt;&lt;/object&gt;&lt;/database&gt;"/>
  <p:tag name="MMPROD_TAG_VCONFIG" val="PD94bWwgdmVyc2lvbj0iMS4wIj8+DQo8Y29uZmlndXJhdGlvbj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mZhbHNlIi8+DQoJCTx1aXNob3cgbmFtZT0ibm90ZXMiIHZhbHVlPSJmYWxzZSIvPg0KCQk8dWlzaG93IG5hbWU9InNlYXJjaC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cXVpeiIgdmFsdWU9InRydWUiLz4NCgkJ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PSNARRATION" val="23,1272120168,C:\Users\atrid\Documents\BREEZE STUFF\112_Lab Breeze\GrdCyn Microclimate Jan 2020 Presentation\Time_GrandCanyon_Jan1_20_pptx\Media.ppcx"/>
  <p:tag name="HTML_SHAPEINFO" val="&lt;SlideThumbPath val=&quot;Slide23.PNG&quot;/&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9BC6BF3F-FB27-4B11-AADC-83EE4826FB38}_23.png&quot;/&gt;&lt;left val=&quot;397&quot;/&gt;&lt;top val=&quot;33&quot;/&gt;&lt;width val=&quot;309&quot;/&gt;&lt;height val=&quot;255&quot;/&gt;&lt;hasText val=&quot;1&quot;/&gt;&lt;/Image&gt;&lt;/ThreeDShapeInfo&gt;"/>
  <p:tag name="PRESENTER_SHAPETEXTINFO" val="&lt;ShapeTextInfo&gt;&lt;TableIndex row=&quot;-1&quot; col=&quot;-1&quot;&gt;&lt;linesCount val=&quot;11&quot;/&gt;&lt;lineCharCount val=&quot;27&quot;/&gt;&lt;lineCharCount val=&quot;34&quot;/&gt;&lt;lineCharCount val=&quot;31&quot;/&gt;&lt;lineCharCount val=&quot;34&quot;/&gt;&lt;lineCharCount val=&quot;32&quot;/&gt;&lt;lineCharCount val=&quot;10&quot;/&gt;&lt;lineCharCount val=&quot;1&quot;/&gt;&lt;lineCharCount val=&quot;29&quot;/&gt;&lt;lineCharCount val=&quot;32&quot;/&gt;&lt;lineCharCount val=&quot;34&quot;/&gt;&lt;lineCharCount val=&quot;11&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47145F-D47C-4366-BFAC-9F8019D15334}&quot;/&gt;&lt;isInvalidForFieldText val=&quot;0&quot;/&gt;&lt;Image&gt;&lt;filename val=&quot;C:\Users\atrid\Documents\BREEZE STUFF\112_Lab Breeze\GrdCyn Microclimate Jan 2020 Presentation\PublishGrdCynMicroclimate\data\asimages\{D647145F-D47C-4366-BFAC-9F8019D15334}_23.png&quot;/&gt;&lt;left val=&quot;23&quot;/&gt;&lt;top val=&quot;293&quot;/&gt;&lt;width val=&quot;594&quot;/&gt;&lt;height val=&quot;247&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PSNARRATION" val="24,1272120168,C:\Users\atrid\Documents\BREEZE STUFF\112_Lab Breeze\GrdCyn Microclimate Jan 2020 Presentation\Time_GrandCanyon_Jan1_20_pptx\Media.ppcx"/>
  <p:tag name="HTML_SHAPEINFO" val="&lt;SlideThumbPath val=&quot;Slide24.PNG&quot;/&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03EFA11A-69B1-4121-A2F7-F9D51FE4AF69}_24.png&quot;/&gt;&lt;left val=&quot;-8&quot;/&gt;&lt;top val=&quot;-15&quot;/&gt;&lt;width val=&quot;746&quot;/&gt;&lt;height val=&quot;132&quot;/&gt;&lt;hasText val=&quot;1&quot;/&gt;&lt;/Image&gt;&lt;/ThreeDShapeInfo&gt;"/>
  <p:tag name="PRESENTER_SHAPETEXTINFO" val="&lt;ShapeTextInfo&gt;&lt;TableIndex row=&quot;-1&quot; col=&quot;-1&quot;&gt;&lt;linesCount val=&quot;2&quot;/&gt;&lt;lineCharCount val=&quot;41&quot;/&gt;&lt;lineCharCount val=&quot;18&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21BACB9-07B6-4BE4-9398-265B47DA5AD5}&quot;/&gt;&lt;isInvalidForFieldText val=&quot;0&quot;/&gt;&lt;Image&gt;&lt;filename val=&quot;C:\Users\atrid\Documents\BREEZE STUFF\112_Lab Breeze\GrdCyn Microclimate Jan 2020 Presentation\PublishGrdCynMicroclimate\data\asimages\{C21BACB9-07B6-4BE4-9398-265B47DA5AD5}_24.png&quot;/&gt;&lt;left val=&quot;17&quot;/&gt;&lt;top val=&quot;119&quot;/&gt;&lt;width val=&quot;688&quot;/&gt;&lt;height val=&quot;360&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PSNARRATION" val="25,1272120168,C:\Users\atrid\Documents\BREEZE STUFF\112_Lab Breeze\GrdCyn Microclimate Jan 2020 Presentation\Time_GrandCanyon_Jan1_20_pptx\Media.ppcx"/>
  <p:tag name="HTML_SHAPEINFO" val="&lt;SlideThumbPath val=&quot;Slide25.PNG&quot;/&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397EF81B-A719-41C3-B9D2-1DB17CE06392}_25.png&quot;/&gt;&lt;left val=&quot;-8&quot;/&gt;&lt;top val=&quot;-15&quot;/&gt;&lt;width val=&quot;746&quot;/&gt;&lt;height val=&quot;132&quot;/&gt;&lt;hasText val=&quot;1&quot;/&gt;&lt;/Image&gt;&lt;/ThreeDShapeInfo&gt;"/>
  <p:tag name="PRESENTER_SHAPETEXTINFO" val="&lt;ShapeTextInfo&gt;&lt;TableIndex row=&quot;-1&quot; col=&quot;-1&quot;&gt;&lt;linesCount val=&quot;2&quot;/&gt;&lt;lineCharCount val=&quot;41&quot;/&gt;&lt;lineCharCount val=&quot;18&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95E728-5341-425F-930E-E6F04A4182E7}&quot;/&gt;&lt;isInvalidForFieldText val=&quot;0&quot;/&gt;&lt;Image&gt;&lt;filename val=&quot;C:\Users\atrid\Documents\BREEZE STUFF\112_Lab Breeze\GrdCyn Microclimate Jan 2020 Presentation\PublishGrdCynMicroclimate\data\asimages\{9295E728-5341-425F-930E-E6F04A4182E7}_25.png&quot;/&gt;&lt;left val=&quot;270&quot;/&gt;&lt;top val=&quot;95&quot;/&gt;&lt;width val=&quot;444&quot;/&gt;&lt;height val=&quot;210&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8E6903-7411-449C-A287-351214A44249}&quot;/&gt;&lt;isInvalidForFieldText val=&quot;0&quot;/&gt;&lt;Image&gt;&lt;filename val=&quot;C:\Users\atrid\Documents\BREEZE STUFF\112_Lab Breeze\GrdCyn Microclimate Jan 2020 Presentation\PublishGrdCynMicroclimate\data\asimages\{888E6903-7411-449C-A287-351214A44249}_25.png&quot;/&gt;&lt;left val=&quot;41&quot;/&gt;&lt;top val=&quot;304&quot;/&gt;&lt;width val=&quot;444&quot;/&gt;&lt;height val=&quot;23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C97B90-43D5-4904-A79D-3DCA17F8D5DC}&quot;/&gt;&lt;isInvalidForFieldText val=&quot;0&quot;/&gt;&lt;Image&gt;&lt;filename val=&quot;C:\Users\atrid\Documents\BREEZE STUFF\112_Lab Breeze\GrdCyn Microclimate Jan 2020 Presentation\PublishGrdCynMicroclimate\data\asimages\{13C97B90-43D5-4904-A79D-3DCA17F8D5DC}_25.png&quot;/&gt;&lt;left val=&quot;341&quot;/&gt;&lt;top val=&quot;133&quot;/&gt;&lt;width val=&quot;372&quot;/&gt;&lt;height val=&quot;34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PSNARRATION" val="26,1272120168,C:\Users\atrid\Documents\BREEZE STUFF\112_Lab Breeze\GrdCyn Microclimate Jan 2020 Presentation\Time_GrandCanyon_Jan1_20_pptx\Media.ppcx"/>
  <p:tag name="HTML_SHAPEINFO" val="&lt;SlideThumbPath val=&quot;Slide26.PNG&quot;/&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9F220EFC-E538-4618-A461-E207EB0F6A32}_26.png&quot;/&gt;&lt;left val=&quot;0&quot;/&gt;&lt;top val=&quot;0&quot;/&gt;&lt;width val=&quot;243&quot;/&gt;&lt;height val=&quot;396&quot;/&gt;&lt;hasText val=&quot;1&quot;/&gt;&lt;/Image&gt;&lt;/ThreeDShapeInfo&gt;"/>
  <p:tag name="PRESENTER_SHAPETEXTINFO" val="&lt;ShapeTextInfo&gt;&lt;TableIndex row=&quot;-1&quot; col=&quot;-1&quot;&gt;&lt;linesCount val=&quot;3&quot;/&gt;&lt;lineCharCount val=&quot;11&quot;/&gt;&lt;lineCharCount val=&quot;9&quot;/&gt;&lt;lineCharCount val=&quot;7&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F2C336-E6CE-42A2-8886-47CC0B1E3FE1}&quot;/&gt;&lt;isInvalidForFieldText val=&quot;0&quot;/&gt;&lt;Image&gt;&lt;filename val=&quot;C:\Users\atrid\Documents\BREEZE STUFF\112_Lab Breeze\GrdCyn Microclimate Jan 2020 Presentation\PublishGrdCynMicroclimate\data\asimages\{50F2C336-E6CE-42A2-8886-47CC0B1E3FE1}_26.png&quot;/&gt;&lt;left val=&quot;251&quot;/&gt;&lt;top val=&quot;47&quot;/&gt;&lt;width val=&quot;444&quot;/&gt;&lt;height val=&quot;450&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C86166C0-44D0-49EB-A38A-CDFBF2220523}_26.png&quot;/&gt;&lt;left val=&quot;415&quot;/&gt;&lt;top val=&quot;99&quot;/&gt;&lt;width val=&quot;230&quot;/&gt;&lt;height val=&quot;39&quot;/&gt;&lt;hasText val=&quot;1&quot;/&gt;&lt;/Image&gt;&lt;/ThreeDShapeInfo&gt;"/>
  <p:tag name="PRESENTER_SHAPETEXTINFO" val="&lt;ShapeTextInfo&gt;&lt;TableIndex row=&quot;-1&quot; col=&quot;-1&quot;&gt;&lt;linesCount val=&quot;1&quot;/&gt;&lt;lineCharCount val=&quot;26&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FEAE777-8791-4E7F-99A7-A8C55BB274F6}_26.png&quot;/&gt;&lt;left val=&quot;411&quot;/&gt;&lt;top val=&quot;34&quot;/&gt;&lt;width val=&quot;262&quot;/&gt;&lt;height val=&quot;39&quot;/&gt;&lt;hasText val=&quot;1&quot;/&gt;&lt;/Image&gt;&lt;/ThreeDShapeInfo&gt;"/>
  <p:tag name="PRESENTER_SHAPETEXTINFO" val="&lt;ShapeTextInfo&gt;&lt;TableIndex row=&quot;-1&quot; col=&quot;-1&quot;&gt;&lt;linesCount val=&quot;1&quot;/&gt;&lt;lineCharCount val=&quot;4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F6CBFBD7-1478-42E2-B2F7-3B5544E99E68}_26.png&quot;/&gt;&lt;left val=&quot;415&quot;/&gt;&lt;top val=&quot;40&quot;/&gt;&lt;width val=&quot;262&quot;/&gt;&lt;height val=&quot;39&quot;/&gt;&lt;hasText val=&quot;1&quot;/&gt;&lt;/Image&gt;&lt;/ThreeDShapeInfo&gt;"/>
  <p:tag name="PRESENTER_SHAPETEXTINFO" val="&lt;ShapeTextInfo&gt;&lt;TableIndex row=&quot;-1&quot; col=&quot;-1&quot;&gt;&lt;linesCount val=&quot;1&quot;/&gt;&lt;lineCharCount val=&quot;4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PSNARRATION" val="27,1272120168,C:\Users\atrid\Documents\BREEZE STUFF\112_Lab Breeze\GrdCyn Microclimate Jan 2020 Presentation\Time_GrandCanyon_Jan1_20_pptx\Media.ppcx"/>
  <p:tag name="HTML_SHAPEINFO" val="&lt;SlideThumbPath val=&quot;Slide27.PNG&quot;/&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8EEAD1CE-B727-4DC1-AD6B-0C612474DA79}_27.png&quot;/&gt;&lt;left val=&quot;53&quot;/&gt;&lt;top val=&quot;-12&quot;/&gt;&lt;width val=&quot;594&quot;/&gt;&lt;height val=&quot;132&quot;/&gt;&lt;hasText val=&quot;1&quot;/&gt;&lt;/Image&gt;&lt;/ThreeDShapeInfo&gt;"/>
  <p:tag name="PRESENTER_SHAPETEXTINFO" val="&lt;ShapeTextInfo&gt;&lt;TableIndex row=&quot;-1&quot; col=&quot;-1&quot;&gt;&lt;linesCount val=&quot;2&quot;/&gt;&lt;lineCharCount val=&quot;31&quot;/&gt;&lt;lineCharCount val=&quot;28&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0A26A2-BE82-4038-8F05-C3B9EE9AFAB2}&quot;/&gt;&lt;isInvalidForFieldText val=&quot;0&quot;/&gt;&lt;Image&gt;&lt;filename val=&quot;C:\Users\atrid\Documents\BREEZE STUFF\112_Lab Breeze\GrdCyn Microclimate Jan 2020 Presentation\PublishGrdCynMicroclimate\data\asimages\{320A26A2-BE82-4038-8F05-C3B9EE9AFAB2}_27.png&quot;/&gt;&lt;left val=&quot;650&quot;/&gt;&lt;top val=&quot;334&quot;/&gt;&lt;width val=&quot;43&quot;/&gt;&lt;height val=&quot;103&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PSNARRATION" val="1,1272120168,C:\Users\atrid\Documents\BREEZE STUFF\112_Lab Breeze\GrdCyn Microclimate Jan 2020 Presentation\Time_GrandCanyon_Jan1_20_pptx\Media.ppcx"/>
  <p:tag name="HTML_SHAPEINFO" val="&lt;SlideThumbPath val=&quot;Slide1.PNG&quot;/&gt;"/>
</p:tagLst>
</file>

<file path=ppt/tags/tag1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538D7C-A292-48CD-A60A-FE131659FF47}&quot;/&gt;&lt;isInvalidForFieldText val=&quot;0&quot;/&gt;&lt;Image&gt;&lt;filename val=&quot;C:\Users\atrid\Documents\BREEZE STUFF\112_Lab Breeze\GrdCyn Microclimate Jan 2020 Presentation\PublishGrdCynMicroclimate\data\asimages\{D5538D7C-A292-48CD-A60A-FE131659FF47}_27.png&quot;/&gt;&lt;left val=&quot;464&quot;/&gt;&lt;top val=&quot;340&quot;/&gt;&lt;width val=&quot;228&quot;/&gt;&lt;height val=&quot;43&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3097E8-58F3-4812-AE57-E5D5876C5442}&quot;/&gt;&lt;isInvalidForFieldText val=&quot;0&quot;/&gt;&lt;Image&gt;&lt;filename val=&quot;C:\Users\atrid\Documents\BREEZE STUFF\112_Lab Breeze\GrdCyn Microclimate Jan 2020 Presentation\PublishGrdCynMicroclimate\data\asimages\{913097E8-58F3-4812-AE57-E5D5876C5442}_27.png&quot;/&gt;&lt;left val=&quot;230&quot;/&gt;&lt;top val=&quot;394&quot;/&gt;&lt;width val=&quot;462&quot;/&gt;&lt;height val=&quot;43&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PSNARRATION" val="28,1272120168,C:\Users\atrid\Documents\BREEZE STUFF\112_Lab Breeze\GrdCyn Microclimate Jan 2020 Presentation\Time_GrandCanyon_Jan1_20_pptx\Media.ppcx"/>
  <p:tag name="HTML_SHAPEINFO" val="&lt;SlideThumbPath val=&quot;Slide28.PNG&quot;/&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BF64A3DF-4425-4CA1-9AA3-1D513D279767}_28.png&quot;/&gt;&lt;left val=&quot;53&quot;/&gt;&lt;top val=&quot;-9&quot;/&gt;&lt;width val=&quot;594&quot;/&gt;&lt;height val=&quot;132&quot;/&gt;&lt;hasText val=&quot;1&quot;/&gt;&lt;/Image&gt;&lt;/ThreeDShapeInfo&gt;"/>
  <p:tag name="PRESENTER_SHAPETEXTINFO" val="&lt;ShapeTextInfo&gt;&lt;TableIndex row=&quot;-1&quot; col=&quot;-1&quot;&gt;&lt;linesCount val=&quot;2&quot;/&gt;&lt;lineCharCount val=&quot;33&quot;/&gt;&lt;lineCharCount val=&quot;23&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AC07E5C8-DF8B-4539-9F63-12AEEA91CE96}_28.png&quot;/&gt;&lt;left val=&quot;275&quot;/&gt;&lt;top val=&quot;398&quot;/&gt;&lt;width val=&quot;310&quot;/&gt;&lt;height val=&quot;73&quot;/&gt;&lt;hasText val=&quot;1&quot;/&gt;&lt;/Image&gt;&lt;/ThreeDShapeInfo&gt;"/>
  <p:tag name="PRESENTER_SHAPETEXTINFO" val="&lt;ShapeTextInfo&gt;&lt;TableIndex row=&quot;-1&quot; col=&quot;-1&quot;&gt;&lt;linesCount val=&quot;2&quot;/&gt;&lt;lineCharCount val=&quot;30&quot;/&gt;&lt;lineCharCount val=&quot;18&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PSNARRATION" val="29,1272120168,C:\Users\atrid\Documents\BREEZE STUFF\112_Lab Breeze\GrdCyn Microclimate Jan 2020 Presentation\Time_GrandCanyon_Jan1_20_pptx\Media.ppcx"/>
  <p:tag name="HTML_SHAPEINFO" val="&lt;SlideThumbPath val=&quot;Slide29.PNG&quot;/&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F3A005A0-38CB-487F-9675-E5D491040F36}_29.png&quot;/&gt;&lt;left val=&quot;53&quot;/&gt;&lt;top val=&quot;-9&quot;/&gt;&lt;width val=&quot;594&quot;/&gt;&lt;height val=&quot;132&quot;/&gt;&lt;hasText val=&quot;1&quot;/&gt;&lt;/Image&gt;&lt;/ThreeDShapeInfo&gt;"/>
  <p:tag name="PRESENTER_SHAPETEXTINFO" val="&lt;ShapeTextInfo&gt;&lt;TableIndex row=&quot;-1&quot; col=&quot;-1&quot;&gt;&lt;linesCount val=&quot;2&quot;/&gt;&lt;lineCharCount val=&quot;33&quot;/&gt;&lt;lineCharCount val=&quot;23&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AF42E608-3191-4CBE-95F1-D13C15256349}_29.png&quot;/&gt;&lt;left val=&quot;311&quot;/&gt;&lt;top val=&quot;392&quot;/&gt;&lt;width val=&quot;310&quot;/&gt;&lt;height val=&quot;73&quot;/&gt;&lt;hasText val=&quot;1&quot;/&gt;&lt;/Image&gt;&lt;/ThreeDShapeInfo&gt;"/>
  <p:tag name="PRESENTER_SHAPETEXTINFO" val="&lt;ShapeTextInfo&gt;&lt;TableIndex row=&quot;-1&quot; col=&quot;-1&quot;&gt;&lt;linesCount val=&quot;2&quot;/&gt;&lt;lineCharCount val=&quot;30&quot;/&gt;&lt;lineCharCount val=&quot;18&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PSNARRATION" val="30,1272120168,C:\Users\atrid\Documents\BREEZE STUFF\112_Lab Breeze\GrdCyn Microclimate Jan 2020 Presentation\Time_GrandCanyon_Jan1_20_pptx\Media.ppcx"/>
  <p:tag name="HTML_SHAPEINFO" val="&lt;SlideThumbPath val=&quot;Slide30.PNG&quot;/&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A57804F8-D37A-43B3-A644-FBE957F50937}_30.png&quot;/&gt;&lt;left val=&quot;35&quot;/&gt;&lt;top val=&quot;32&quot;/&gt;&lt;width val=&quot;648&quot;/&gt;&lt;height val=&quot;111&quot;/&gt;&lt;hasText val=&quot;1&quot;/&gt;&lt;/Image&gt;&lt;/ThreeDShapeInfo&gt;"/>
  <p:tag name="PRESENTER_SHAPETEXTINFO" val="&lt;ShapeTextInfo&gt;&lt;TableIndex row=&quot;-1&quot; col=&quot;-1&quot;&gt;&lt;linesCount val=&quot;1&quot;/&gt;&lt;lineCharCount val=&quot;1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BA4F4F29-3929-403F-9D38-990D846E911C}_1.png&quot;/&gt;&lt;left val=&quot;9&quot;/&gt;&lt;top val=&quot;160&quot;/&gt;&lt;width val=&quot;627&quot;/&gt;&lt;height val=&quot;206&quot;/&gt;&lt;hasText val=&quot;1&quot;/&gt;&lt;/Image&gt;&lt;/ThreeDShapeInfo&gt;"/>
  <p:tag name="PRESENTER_SHAPETEXTINFO" val="&lt;ShapeTextInfo&gt;&lt;TableIndex row=&quot;-1&quot; col=&quot;-1&quot;&gt;&lt;linesCount val=&quot;4&quot;/&gt;&lt;lineCharCount val=&quot;18&quot;/&gt;&lt;lineCharCount val=&quot;24&quot;/&gt;&lt;lineCharCount val=&quot;25&quot;/&gt;&lt;lineCharCount val=&quot;10&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0EE5D3CF-A8FD-4293-8A94-75B7F3D3FE9D}_30.png&quot;/&gt;&lt;left val=&quot;43&quot;/&gt;&lt;top val=&quot;105&quot;/&gt;&lt;width val=&quot;628&quot;/&gt;&lt;height val=&quot;406&quot;/&gt;&lt;hasText val=&quot;1&quot;/&gt;&lt;/Image&gt;&lt;/ThreeDShapeInfo&gt;"/>
  <p:tag name="PRESENTER_SHAPETEXTINFO" val="&lt;ShapeTextInfo&gt;&lt;TableIndex row=&quot;-1&quot; col=&quot;-1&quot;&gt;&lt;linesCount val=&quot;18&quot;/&gt;&lt;lineCharCount val=&quot;75&quot;/&gt;&lt;lineCharCount val=&quot;70&quot;/&gt;&lt;lineCharCount val=&quot;57&quot;/&gt;&lt;lineCharCount val=&quot;1&quot;/&gt;&lt;lineCharCount val=&quot;76&quot;/&gt;&lt;lineCharCount val=&quot;71&quot;/&gt;&lt;lineCharCount val=&quot;69&quot;/&gt;&lt;lineCharCount val=&quot;14&quot;/&gt;&lt;lineCharCount val=&quot;1&quot;/&gt;&lt;lineCharCount val=&quot;68&quot;/&gt;&lt;lineCharCount val=&quot;66&quot;/&gt;&lt;lineCharCount val=&quot;66&quot;/&gt;&lt;lineCharCount val=&quot;75&quot;/&gt;&lt;lineCharCount val=&quot;1&quot;/&gt;&lt;lineCharCount val=&quot;75&quot;/&gt;&lt;lineCharCount val=&quot;69&quot;/&gt;&lt;lineCharCount val=&quot;72&quot;/&gt;&lt;lineCharCount val=&quot;6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PSNARRATION" val="2,1272120168,C:\Users\atrid\Documents\BREEZE STUFF\112_Lab Breeze\GrdCyn Microclimate Jan 2020 Presentation\Time_GrandCanyon_Jan1_20_pptx\Media.ppcx"/>
  <p:tag name="HTML_SHAPEINFO" val="&lt;SlideThumbPath val=&quot;Slide2.PNG&quot;/&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C9ECE8D6-632F-40E0-AD69-CEBC62FB82A0}_2.png&quot;/&gt;&lt;left val=&quot;41&quot;/&gt;&lt;top val=&quot;0&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3B497502-30E1-4F21-AC65-DEE56D827530}_2.png&quot;/&gt;&lt;left val=&quot;450&quot;/&gt;&lt;top val=&quot;89&quot;/&gt;&lt;width val=&quot;233&quot;/&gt;&lt;height val=&quot;363&quot;/&gt;&lt;hasText val=&quot;1&quot;/&gt;&lt;/Image&gt;&lt;/ThreeDShapeInfo&gt;"/>
  <p:tag name="PRESENTER_SHAPETEXTINFO" val="&lt;ShapeTextInfo&gt;&lt;TableIndex row=&quot;-1&quot; col=&quot;-1&quot;&gt;&lt;linesCount val=&quot;4&quot;/&gt;&lt;lineCharCount val=&quot;9&quot;/&gt;&lt;lineCharCount val=&quot;12&quot;/&gt;&lt;lineCharCount val=&quot;9&quot;/&gt;&lt;lineCharCount val=&quot;7&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61DCA21B-29B2-4531-AA35-E5C9B9F484D7}_2.png&quot;/&gt;&lt;left val=&quot;601&quot;/&gt;&lt;top val=&quot;449&quot;/&gt;&lt;width val=&quot;93&quot;/&gt;&lt;height val=&quot;26&quot;/&gt;&lt;hasText val=&quot;1&quot;/&gt;&lt;/Image&gt;&lt;/ThreeDShapeInfo&gt;"/>
  <p:tag name="PRESENTER_SHAPETEXTINFO" val="&lt;ShapeTextInfo&gt;&lt;TableIndex row=&quot;-1&quot; col=&quot;-1&quot;&gt;&lt;linesCount val=&quot;1&quot;/&gt;&lt;lineCharCount val=&quot;1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PSNARRATION" val="3,1272120168,C:\Users\atrid\Documents\BREEZE STUFF\112_Lab Breeze\GrdCyn Microclimate Jan 2020 Presentation\Time_GrandCanyon_Jan1_20_pptx\Media.ppcx"/>
  <p:tag name="HTML_SHAPEINFO" val="&lt;SlideThumbPath val=&quot;Slide3.PNG&quot;/&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9DE79BBC-D4DB-4463-8D90-182F0D9A6918}_3.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9C61BEE5-C338-429C-BE45-F5D53DDEDCAF}_3.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PSNARRATION" val="4,1272120168,C:\Users\atrid\Documents\BREEZE STUFF\112_Lab Breeze\GrdCyn Microclimate Jan 2020 Presentation\Time_GrandCanyon_Jan1_20_pptx\Media.ppcx"/>
  <p:tag name="HTML_SHAPEINFO" val="&lt;SlideThumbPath val=&quot;Slide4.PNG&quot;/&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F81FF9E7-73E8-4093-A5DA-A94C8F59F77E}_4.png&quot;/&gt;&lt;left val=&quot;29&quot;/&gt;&lt;top val=&quot;22&quot;/&gt;&lt;width val=&quot;666&quot;/&gt;&lt;height val=&quot;163&quot;/&gt;&lt;hasText val=&quot;1&quot;/&gt;&lt;/Image&gt;&lt;/ThreeDShapeInfo&gt;"/>
  <p:tag name="PRESENTER_SHAPETEXTINFO" val="&lt;ShapeTextInfo&gt;&lt;TableIndex row=&quot;-1&quot; col=&quot;-1&quot;&gt;&lt;linesCount val=&quot;3&quot;/&gt;&lt;lineCharCount val=&quot;36&quot;/&gt;&lt;lineCharCount val=&quot;39&quot;/&gt;&lt;lineCharCount val=&quot;1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AAB4488B-28F9-47A6-915B-2DB7E96920E3}_4.png&quot;/&gt;&lt;left val=&quot;-10&quot;/&gt;&lt;top val=&quot;174&quot;/&gt;&lt;width val=&quot;358&quot;/&gt;&lt;height val=&quot;282&quot;/&gt;&lt;hasText val=&quot;1&quot;/&gt;&lt;/Image&gt;&lt;/ThreeDShapeInfo&gt;"/>
  <p:tag name="PRESENTER_SHAPETEXTINFO" val="&lt;ShapeTextInfo&gt;&lt;TableIndex row=&quot;-1&quot; col=&quot;-1&quot;&gt;&lt;linesCount val=&quot;7&quot;/&gt;&lt;lineCharCount val=&quot;25&quot;/&gt;&lt;lineCharCount val=&quot;4&quot;/&gt;&lt;lineCharCount val=&quot;21&quot;/&gt;&lt;lineCharCount val=&quot;23&quot;/&gt;&lt;lineCharCount val=&quot;14&quot;/&gt;&lt;lineCharCount val=&quot;18&quot;/&gt;&lt;lineCharCount val=&quot;15&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PSNARRATION" val="5,1272120168,C:\Users\atrid\Documents\BREEZE STUFF\112_Lab Breeze\GrdCyn Microclimate Jan 2020 Presentation\Time_GrandCanyon_Jan1_20_pptx\Media.ppcx"/>
  <p:tag name="HTML_SHAPEINFO" val="&lt;SlideThumbPath val=&quot;Slide5.PNG&quot;/&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122CF38D-D503-4A59-95DC-B2A6E8D665DE}_5.png&quot;/&gt;&lt;left val=&quot;47&quot;/&gt;&lt;top val=&quot;-2&quot;/&gt;&lt;width val=&quot;624&quot;/&gt;&lt;height val=&quot;127&quot;/&gt;&lt;hasText val=&quot;1&quot;/&gt;&lt;/Image&gt;&lt;/ThreeDShapeInfo&gt;"/>
  <p:tag name="PRESENTER_SHAPETEXTINFO" val="&lt;ShapeTextInfo&gt;&lt;TableIndex row=&quot;-1&quot; col=&quot;-1&quot;&gt;&lt;linesCount val=&quot;3&quot;/&gt;&lt;lineCharCount val=&quot;30&quot;/&gt;&lt;lineCharCount val=&quot;34&quot;/&gt;&lt;lineCharCount val=&quot;45&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081E2C2D-73F3-4BE7-9319-C48D63A2D11F}_5.png&quot;/&gt;&lt;left val=&quot;492&quot;/&gt;&lt;top val=&quot;207&quot;/&gt;&lt;width val=&quot;130&quot;/&gt;&lt;height val=&quot;39&quot;/&gt;&lt;hasText val=&quot;1&quot;/&gt;&lt;/Image&gt;&lt;/ThreeDShapeInfo&gt;"/>
  <p:tag name="PRESENTER_SHAPETEXTINFO" val="&lt;ShapeTextInfo&gt;&lt;TableIndex row=&quot;-1&quot; col=&quot;-1&quot;&gt;&lt;linesCount val=&quot;1&quot;/&gt;&lt;lineCharCount val=&quot;1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ED441B15-98AB-4CD5-A59E-76895E391F2C}_5.png&quot;/&gt;&lt;left val=&quot;456&quot;/&gt;&lt;top val=&quot;453&quot;/&gt;&lt;width val=&quot;206&quot;/&gt;&lt;height val=&quot;39&quot;/&gt;&lt;hasText val=&quot;1&quot;/&gt;&lt;/Image&gt;&lt;/ThreeDShapeInfo&gt;"/>
  <p:tag name="PRESENTER_SHAPETEXTINFO" val="&lt;ShapeTextInfo&gt;&lt;TableIndex row=&quot;-1&quot; col=&quot;-1&quot;&gt;&lt;linesCount val=&quot;1&quot;/&gt;&lt;lineCharCount val=&quot;2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403A9361-6CBE-4BC9-ACB0-098EDBD6672C}_5.png&quot;/&gt;&lt;left val=&quot;66&quot;/&gt;&lt;top val=&quot;441&quot;/&gt;&lt;width val=&quot;226&quot;/&gt;&lt;height val=&quot;82&quot;/&gt;&lt;hasText val=&quot;1&quot;/&gt;&lt;/Image&gt;&lt;/ThreeDShapeInfo&gt;"/>
  <p:tag name="PRESENTER_SHAPETEXTINFO" val="&lt;ShapeTextInfo&gt;&lt;TableIndex row=&quot;-1&quot; col=&quot;-1&quot;&gt;&lt;linesCount val=&quot;3&quot;/&gt;&lt;lineCharCount val=&quot;23&quot;/&gt;&lt;lineCharCount val=&quot;25&quot;/&gt;&lt;lineCharCount val=&quot;6&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E647C3-B4C8-4960-8AF1-E22D1C25BA94}&quot;/&gt;&lt;isInvalidForFieldText val=&quot;0&quot;/&gt;&lt;Image&gt;&lt;filename val=&quot;C:\Users\atrid\Documents\BREEZE STUFF\112_Lab Breeze\GrdCyn Microclimate Jan 2020 Presentation\PublishGrdCynMicroclimate\data\asimages\{72E647C3-B4C8-4960-8AF1-E22D1C25BA94}_5.png&quot;/&gt;&lt;left val=&quot;238&quot;/&gt;&lt;top val=&quot;134&quot;/&gt;&lt;width val=&quot;238&quot;/&gt;&lt;height val=&quot;5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3A0B0EF-4EED-413F-88F7-D5EF66EA243E}&quot;/&gt;&lt;isInvalidForFieldText val=&quot;0&quot;/&gt;&lt;Image&gt;&lt;filename val=&quot;C:\Users\atrid\Documents\BREEZE STUFF\112_Lab Breeze\GrdCyn Microclimate Jan 2020 Presentation\PublishGrdCynMicroclimate\data\asimages\{33A0B0EF-4EED-413F-88F7-D5EF66EA243E}_5.png&quot;/&gt;&lt;left val=&quot;298&quot;/&gt;&lt;top val=&quot;181&quot;/&gt;&lt;width val=&quot;101&quot;/&gt;&lt;height val=&quot;304&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22723A-B63D-4999-A261-6498CD39C8A7}&quot;/&gt;&lt;isInvalidForFieldText val=&quot;0&quot;/&gt;&lt;Image&gt;&lt;filename val=&quot;C:\Users\atrid\Documents\BREEZE STUFF\112_Lab Breeze\GrdCyn Microclimate Jan 2020 Presentation\PublishGrdCynMicroclimate\data\asimages\{6C22723A-B63D-4999-A261-6498CD39C8A7}_5.png&quot;/&gt;&lt;left val=&quot;162&quot;/&gt;&lt;top val=&quot;187&quot;/&gt;&lt;width val=&quot;107&quot;/&gt;&lt;height val=&quot;17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PSNARRATION" val="6,1272120168,C:\Users\atrid\Documents\BREEZE STUFF\112_Lab Breeze\GrdCyn Microclimate Jan 2020 Presentation\Time_GrandCanyon_Jan1_20_pptx\Media.ppcx"/>
  <p:tag name="HTML_SHAPEINFO" val="&lt;SlideThumbPath val=&quot;Slide6.PNG&quot;/&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4A468612-8B43-4FD4-9CC4-ACFD61118447}_6.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E1E5F9AA-6964-481E-807A-BEE004956DDA}_6.png&quot;/&gt;&lt;left val=&quot;53&quot;/&gt;&lt;top val=&quot;136&quot;/&gt;&lt;width val=&quot;511&quot;/&gt;&lt;height val=&quot;314&quot;/&gt;&lt;hasText val=&quot;1&quot;/&gt;&lt;/Image&gt;&lt;/ThreeDShapeInfo&gt;"/>
  <p:tag name="PRESENTER_SHAPETEXTINFO" val="&lt;ShapeTextInfo&gt;&lt;TableIndex row=&quot;-1&quot; col=&quot;-1&quot;&gt;&lt;linesCount val=&quot;7&quot;/&gt;&lt;lineCharCount val=&quot;28&quot;/&gt;&lt;lineCharCount val=&quot;32&quot;/&gt;&lt;lineCharCount val=&quot;17&quot;/&gt;&lt;lineCharCount val=&quot;32&quot;/&gt;&lt;lineCharCount val=&quot;29&quot;/&gt;&lt;lineCharCount val=&quot;31&quot;/&gt;&lt;lineCharCount val=&quot;17&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PSNARRATION" val="7,1272120168,C:\Users\atrid\Documents\BREEZE STUFF\112_Lab Breeze\GrdCyn Microclimate Jan 2020 Presentation\Time_GrandCanyon_Jan1_20_pptx\Media.ppcx"/>
  <p:tag name="HTML_SHAPEINFO" val="&lt;SlideThumbPath val=&quot;Slide7.PNG&quot;/&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6EB6F1B3-5DE5-4C18-B5AB-E6F405F4232B}_7.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2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884E44DA-0BC5-4F95-A278-E434A53A155E}_7.png&quot;/&gt;&lt;left val=&quot;17&quot;/&gt;&lt;top val=&quot;89&quot;/&gt;&lt;width val=&quot;678&quot;/&gt;&lt;height val=&quot;144&quot;/&gt;&lt;hasText val=&quot;1&quot;/&gt;&lt;/Image&gt;&lt;/ThreeDShapeInfo&gt;"/>
  <p:tag name="PRESENTER_SHAPETEXTINFO" val="&lt;ShapeTextInfo&gt;&lt;TableIndex row=&quot;-1&quot; col=&quot;-1&quot;&gt;&lt;linesCount val=&quot;3&quot;/&gt;&lt;lineCharCount val=&quot;50&quot;/&gt;&lt;lineCharCount val=&quot;51&quot;/&gt;&lt;lineCharCount val=&quot;25&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7A6BAEC2-8348-4B41-9911-09D70DFBEFDA}_7.png&quot;/&gt;&lt;left val=&quot;31&quot;/&gt;&lt;top val=&quot;231&quot;/&gt;&lt;width val=&quot;565&quot;/&gt;&lt;height val=&quot;103&quot;/&gt;&lt;hasText val=&quot;1&quot;/&gt;&lt;/Image&gt;&lt;/ThreeDShapeInfo&gt;"/>
  <p:tag name="PRESENTER_SHAPETEXTINFO" val="&lt;ShapeTextInfo&gt;&lt;TableIndex row=&quot;-1&quot; col=&quot;-1&quot;&gt;&lt;linesCount val=&quot;4&quot;/&gt;&lt;lineCharCount val=&quot;64&quot;/&gt;&lt;lineCharCount val=&quot;46&quot;/&gt;&lt;lineCharCount val=&quot;1&quot;/&gt;&lt;lineCharCount val=&quot;39&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D3CAA1-EE73-4ECF-BA51-B629E8EDEA1E}&quot;/&gt;&lt;isInvalidForFieldText val=&quot;0&quot;/&gt;&lt;Image&gt;&lt;filename val=&quot;C:\Users\atrid\Documents\BREEZE STUFF\112_Lab Breeze\GrdCyn Microclimate Jan 2020 Presentation\PublishGrdCynMicroclimate\data\asimages\{91D3CAA1-EE73-4ECF-BA51-B629E8EDEA1E}_7.png&quot;/&gt;&lt;left val=&quot;125&quot;/&gt;&lt;top val=&quot;323&quot;/&gt;&lt;width val=&quot;444&quot;/&gt;&lt;height val=&quot;20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PSNARRATION" val="8,1272120168,C:\Users\atrid\Documents\BREEZE STUFF\112_Lab Breeze\GrdCyn Microclimate Jan 2020 Presentation\Time_GrandCanyon_Jan1_20_pptx\Media.ppcx"/>
  <p:tag name="HTML_SHAPEINFO" val="&lt;SlideThumbPath val=&quot;Slide8.PNG&quot;/&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DAD298C2-B51D-480B-8E11-E601CE412428}_8.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23&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0E28CD17-4427-4E6C-91A5-851C39602F6F}_8.png&quot;/&gt;&lt;left val=&quot;11&quot;/&gt;&lt;top val=&quot;89&quot;/&gt;&lt;width val=&quot;696&quot;/&gt;&lt;height val=&quot;144&quot;/&gt;&lt;hasText val=&quot;1&quot;/&gt;&lt;/Image&gt;&lt;/ThreeDShapeInfo&gt;"/>
  <p:tag name="PRESENTER_SHAPETEXTINFO" val="&lt;ShapeTextInfo&gt;&lt;TableIndex row=&quot;-1&quot; col=&quot;-1&quot;&gt;&lt;linesCount val=&quot;3&quot;/&gt;&lt;lineCharCount val=&quot;53&quot;/&gt;&lt;lineCharCount val=&quot;44&quot;/&gt;&lt;lineCharCount val=&quot;26&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PSNARRATION" val="9,1272120168,C:\Users\atrid\Documents\BREEZE STUFF\112_Lab Breeze\GrdCyn Microclimate Jan 2020 Presentation\Time_GrandCanyon_Jan1_20_pptx\Media.ppcx"/>
  <p:tag name="HTML_SHAPEINFO" val="&lt;SlideThumbPath val=&quot;Slide9.PNG&quot;/&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58460D84-F6AA-46CC-9ED8-78542EFF958D}_9.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PSNARRATION" val="10,1272120168,C:\Users\atrid\Documents\BREEZE STUFF\112_Lab Breeze\GrdCyn Microclimate Jan 2020 Presentation\Time_GrandCanyon_Jan1_20_pptx\Media.ppcx"/>
  <p:tag name="HTML_SHAPEINFO" val="&lt;SlideThumbPath val=&quot;Slide10.PNG&quot;/&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E3A09DBE-FD5A-4E3E-9C1C-68200394BD8E}_10.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359E9D71-0D44-4C16-8EE3-5B147D309F4D}&quot;/&gt;&lt;isInvalidForFieldText val=&quot;0&quot;/&gt;&lt;Image&gt;&lt;filename val=&quot;C:\Users\atrid\Documents\BREEZE STUFF\112_Lab Breeze\GrdCyn Microclimate Jan 2020 Presentation\PublishGrdCynMicroclimate\data\asimages\{359E9D71-0D44-4C16-8EE3-5B147D309F4D}.png&quot;/&gt;&lt;left val=&quot;131&quot;/&gt;&lt;top val=&quot;89&quot;/&gt;&lt;width val=&quot;432&quot;/&gt;&lt;height val=&quot;173&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7293A069-CC97-428F-9C0F-F7001B86AA0C}_10.png&quot;/&gt;&lt;left val=&quot;181&quot;/&gt;&lt;top val=&quot;453&quot;/&gt;&lt;width val=&quot;118&quot;/&gt;&lt;height val=&quot;39&quot;/&gt;&lt;hasText val=&quot;1&quot;/&gt;&lt;/Image&gt;&lt;/ThreeDShapeInfo&gt;"/>
  <p:tag name="PRESENTER_SHAPETEXTINFO" val="&lt;ShapeTextInfo&gt;&lt;TableIndex row=&quot;-1&quot; col=&quot;-1&quot;&gt;&lt;linesCount val=&quot;1&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F821976B-0E1A-447F-A20A-A8452EFA0337}_10.png&quot;/&gt;&lt;left val=&quot;337&quot;/&gt;&lt;top val=&quot;459&quot;/&gt;&lt;width val=&quot;123&quot;/&gt;&lt;height val=&quot;39&quot;/&gt;&lt;hasText val=&quot;1&quot;/&gt;&lt;/Image&gt;&lt;/ThreeDShapeInfo&gt;"/>
  <p:tag name="PRESENTER_SHAPETEXTINFO" val="&lt;ShapeTextInfo&gt;&lt;TableIndex row=&quot;-1&quot; col=&quot;-1&quot;&gt;&lt;linesCount val=&quot;1&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7992ED-3BEA-41ED-B0F8-DA7B25D68CD8}&quot;/&gt;&lt;isInvalidForFieldText val=&quot;0&quot;/&gt;&lt;Image&gt;&lt;filename val=&quot;C:\Users\atrid\Documents\BREEZE STUFF\112_Lab Breeze\GrdCyn Microclimate Jan 2020 Presentation\PublishGrdCynMicroclimate\data\asimages\{737992ED-3BEA-41ED-B0F8-DA7B25D68CD8}_10.png&quot;/&gt;&lt;left val=&quot;70&quot;/&gt;&lt;top val=&quot;287&quot;/&gt;&lt;width val=&quot;175&quot;/&gt;&lt;height val=&quot;169&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PSNARRATION" val="11,1272120168,C:\Users\atrid\Documents\BREEZE STUFF\112_Lab Breeze\GrdCyn Microclimate Jan 2020 Presentation\Time_GrandCanyon_Jan1_20_pptx\Media.ppcx"/>
  <p:tag name="HTML_SHAPEINFO" val="&lt;SlideThumbPath val=&quot;Slide11.PNG&quot;/&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54B0E68C-C636-486A-802D-5DFB02752386}_11.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2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4B781533-D934-4704-B2F3-726833A1B848}_11.png&quot;/&gt;&lt;left val=&quot;11&quot;/&gt;&lt;top val=&quot;89&quot;/&gt;&lt;width val=&quot;684&quot;/&gt;&lt;height val=&quot;144&quot;/&gt;&lt;hasText val=&quot;1&quot;/&gt;&lt;/Image&gt;&lt;/ThreeDShapeInfo&gt;"/>
  <p:tag name="PRESENTER_SHAPETEXTINFO" val="&lt;ShapeTextInfo&gt;&lt;TableIndex row=&quot;-1&quot; col=&quot;-1&quot;&gt;&lt;linesCount val=&quot;3&quot;/&gt;&lt;lineCharCount val=&quot;48&quot;/&gt;&lt;lineCharCount val=&quot;38&quot;/&gt;&lt;lineCharCount val=&quot;2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PSNARRATION" val="12,1272120168,C:\Users\atrid\Documents\BREEZE STUFF\112_Lab Breeze\GrdCyn Microclimate Jan 2020 Presentation\Time_GrandCanyon_Jan1_20_pptx\Media.ppcx"/>
  <p:tag name="HTML_SHAPEINFO" val="&lt;SlideThumbPath val=&quot;Slide12.PNG&quot;/&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E5D68D09-AF25-4348-9AAD-E01F4352A004}_12.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BF2066-55AD-44B9-A658-CD130BBCF2C4}&quot;/&gt;&lt;isInvalidForFieldText val=&quot;0&quot;/&gt;&lt;Image&gt;&lt;filename val=&quot;C:\Users\atrid\Documents\BREEZE STUFF\112_Lab Breeze\GrdCyn Microclimate Jan 2020 Presentation\PublishGrdCynMicroclimate\data\asimages\{3DBF2066-55AD-44B9-A658-CD130BBCF2C4}_12.png&quot;/&gt;&lt;left val=&quot;53&quot;/&gt;&lt;top val=&quot;101&quot;/&gt;&lt;width val=&quot;631&quot;/&gt;&lt;height val=&quot;222&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HTML_AUTOSHAPE_INFO" val="&lt;ThreeDShapeInfo&gt;&lt;uuid val=&quot;{0EABF88F-A810-4848-97E8-A12FC72FF517}&quot;/&gt;&lt;isInvalidForFieldText val=&quot;0&quot;/&gt;&lt;Image&gt;&lt;filename val=&quot;C:\Users\atrid\Documents\BREEZE STUFF\112_Lab Breeze\GrdCyn Microclimate Jan 2020 Presentation\PublishGrdCynMicroclimate\data\asimages\{0EABF88F-A810-4848-97E8-A12FC72FF517}.png&quot;/&gt;&lt;left val=&quot;155&quot;/&gt;&lt;top val=&quot;353&quot;/&gt;&lt;width val=&quot;358&quot;/&gt;&lt;height val=&quot;163&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PSNARRATION" val="13,1272120168,C:\Users\atrid\Documents\BREEZE STUFF\112_Lab Breeze\GrdCyn Microclimate Jan 2020 Presentation\Time_GrandCanyon_Jan1_20_pptx\Media.ppcx"/>
  <p:tag name="HTML_SHAPEINFO" val="&lt;SlideThumbPath val=&quot;Slide13.PNG&quot;/&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1688BD1D-FFEC-4185-9960-CCB9E1421069}_13.png&quot;/&gt;&lt;left val=&quot;0&quot;/&gt;&lt;top val=&quot;-15&quot;/&gt;&lt;width val=&quot;726&quot;/&gt;&lt;height val=&quot;132&quot;/&gt;&lt;hasText val=&quot;1&quot;/&gt;&lt;/Image&gt;&lt;/ThreeDShapeInfo&gt;"/>
  <p:tag name="PRESENTER_SHAPETEXTINFO" val="&lt;ShapeTextInfo&gt;&lt;TableIndex row=&quot;-1&quot; col=&quot;-1&quot;&gt;&lt;linesCount val=&quot;2&quot;/&gt;&lt;lineCharCount val=&quot;39&quot;/&gt;&lt;lineCharCount val=&quot;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C80AC4-8450-42D5-9008-889AD01F6673}&quot;/&gt;&lt;isInvalidForFieldText val=&quot;0&quot;/&gt;&lt;Image&gt;&lt;filename val=&quot;C:\Users\atrid\Documents\BREEZE STUFF\112_Lab Breeze\GrdCyn Microclimate Jan 2020 Presentation\PublishGrdCynMicroclimate\data\asimages\{84C80AC4-8450-42D5-9008-889AD01F6673}_13.png&quot;/&gt;&lt;left val=&quot;101&quot;/&gt;&lt;top val=&quot;101&quot;/&gt;&lt;width val=&quot;538&quot;/&gt;&lt;height val=&quot;138&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D667CD-58A3-4BD7-87A9-AD315BC1C4BC}&quot;/&gt;&lt;isInvalidForFieldText val=&quot;0&quot;/&gt;&lt;Image&gt;&lt;filename val=&quot;C:\Users\atrid\Documents\BREEZE STUFF\112_Lab Breeze\GrdCyn Microclimate Jan 2020 Presentation\PublishGrdCynMicroclimate\data\asimages\{4CD667CD-58A3-4BD7-87A9-AD315BC1C4BC}_13.png&quot;/&gt;&lt;left val=&quot;386&quot;/&gt;&lt;top val=&quot;417&quot;/&gt;&lt;width val=&quot;78&quot;/&gt;&lt;height val=&quot;127&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A349070-4821-4CBB-BA5B-8A49E1578D9F}_13.png&quot;/&gt;&lt;left val=&quot;457&quot;/&gt;&lt;top val=&quot;429&quot;/&gt;&lt;width val=&quot;33&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PSNARRATION" val="14,1272120168,C:\Users\atrid\Documents\BREEZE STUFF\112_Lab Breeze\GrdCyn Microclimate Jan 2020 Presentation\Time_GrandCanyon_Jan1_20_pptx\Media.ppcx"/>
  <p:tag name="HTML_SHAPEINFO" val="&lt;SlideThumbPath val=&quot;Slide14.PNG&quot;/&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64F4223C-356A-4852-815F-DB7DA271E3A1}_14.png&quot;/&gt;&lt;left val=&quot;0&quot;/&gt;&lt;top val=&quot;-15&quot;/&gt;&lt;width val=&quot;720&quot;/&gt;&lt;height val=&quot;132&quot;/&gt;&lt;hasText val=&quot;1&quot;/&gt;&lt;/Image&gt;&lt;/ThreeDShapeInfo&gt;"/>
  <p:tag name="PRESENTER_SHAPETEXTINFO" val="&lt;ShapeTextInfo&gt;&lt;TableIndex row=&quot;-1&quot; col=&quot;-1&quot;&gt;&lt;linesCount val=&quot;2&quot;/&gt;&lt;lineCharCount val=&quot;39&quot;/&gt;&lt;lineCharCount val=&quot;38&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E8E80AC1-3760-4B2F-8491-7902D7CF6A3F}_14.png&quot;/&gt;&lt;left val=&quot;139&quot;/&gt;&lt;top val=&quot;327&quot;/&gt;&lt;width val=&quot;118&quot;/&gt;&lt;height val=&quot;39&quot;/&gt;&lt;hasText val=&quot;1&quot;/&gt;&lt;/Image&gt;&lt;/ThreeDShapeInfo&gt;"/>
  <p:tag name="PRESENTER_SHAPETEXTINFO" val="&lt;ShapeTextInfo&gt;&lt;TableIndex row=&quot;-1&quot; col=&quot;-1&quot;&gt;&lt;linesCount val=&quot;1&quot;/&gt;&lt;lineCharCount val=&quot;11&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D27C261-3418-401F-B85D-630325C6BCD1}_14.png&quot;/&gt;&lt;left val=&quot;301&quot;/&gt;&lt;top val=&quot;327&quot;/&gt;&lt;width val=&quot;70&quot;/&gt;&lt;height val=&quot;60&quot;/&gt;&lt;hasText val=&quot;1&quot;/&gt;&lt;/Image&gt;&lt;/ThreeDShapeInfo&gt;"/>
  <p:tag name="PRESENTER_SHAPETEXTINFO" val="&lt;ShapeTextInfo&gt;&lt;TableIndex row=&quot;-1&quot; col=&quot;-1&quot;&gt;&lt;linesCount val=&quot;2&quot;/&gt;&lt;lineCharCount val=&quot;6&quot;/&gt;&lt;lineCharCount val=&quot;6&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02344C46-8C0F-448A-A16E-45E5997802CE}_14.png&quot;/&gt;&lt;left val=&quot;652&quot;/&gt;&lt;top val=&quot;303&quot;/&gt;&lt;width val=&quot;72&quot;/&gt;&lt;height val=&quot;60&quot;/&gt;&lt;hasText val=&quot;1&quot;/&gt;&lt;/Image&gt;&lt;/ThreeDShapeInfo&gt;"/>
  <p:tag name="PRESENTER_SHAPETEXTINFO" val="&lt;ShapeTextInfo&gt;&lt;TableIndex row=&quot;-1&quot; col=&quot;-1&quot;&gt;&lt;linesCount val=&quot;2&quot;/&gt;&lt;lineCharCount val=&quot;7&quot;/&gt;&lt;lineCharCount val=&quot;6&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759EBDED-27A9-4621-8639-BEA0895CBD76}_14.png&quot;/&gt;&lt;left val=&quot;499&quot;/&gt;&lt;top val=&quot;327&quot;/&gt;&lt;width val=&quot;75&quot;/&gt;&lt;height val=&quot;60&quot;/&gt;&lt;hasText val=&quot;1&quot;/&gt;&lt;/Image&gt;&lt;/ThreeDShapeInfo&gt;"/>
  <p:tag name="PRESENTER_SHAPETEXTINFO" val="&lt;ShapeTextInfo&gt;&lt;TableIndex row=&quot;-1&quot; col=&quot;-1&quot;&gt;&lt;linesCount val=&quot;2&quot;/&gt;&lt;lineCharCount val=&quot;7&quot;/&gt;&lt;lineCharCount val=&quot;6&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PSNARRATION" val="15,1272120168,C:\Users\atrid\Documents\BREEZE STUFF\112_Lab Breeze\GrdCyn Microclimate Jan 2020 Presentation\Time_GrandCanyon_Jan1_20_pptx\Media.ppcx"/>
  <p:tag name="HTML_SHAPEINFO" val="&lt;SlideThumbPath val=&quot;Slide15.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0E8FB805-FB8E-4234-A35D-6E2CCD1DC720}_15.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71C4F01B-273D-495A-AA5B-8CB049B1C10F}_15.png&quot;/&gt;&lt;left val=&quot;11&quot;/&gt;&lt;top val=&quot;77&quot;/&gt;&lt;width val=&quot;660&quot;/&gt;&lt;height val=&quot;114&quot;/&gt;&lt;hasText val=&quot;1&quot;/&gt;&lt;/Image&gt;&lt;/ThreeDShapeInfo&gt;"/>
  <p:tag name="PRESENTER_SHAPETEXTINFO" val="&lt;ShapeTextInfo&gt;&lt;TableIndex row=&quot;-1&quot; col=&quot;-1&quot;&gt;&lt;linesCount val=&quot;2&quot;/&gt;&lt;lineCharCount val=&quot;47&quot;/&gt;&lt;lineCharCount val=&quot;36&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5983A3B-2D5B-403C-91C9-967FC441E666}_15.png&quot;/&gt;&lt;left val=&quot;19&quot;/&gt;&lt;top val=&quot;441&quot;/&gt;&lt;width val=&quot;448&quot;/&gt;&lt;height val=&quot;82&quot;/&gt;&lt;hasText val=&quot;1&quot;/&gt;&lt;/Image&gt;&lt;/ThreeDShapeInfo&gt;"/>
  <p:tag name="PRESENTER_SHAPETEXTINFO" val="&lt;ShapeTextInfo&gt;&lt;TableIndex row=&quot;-1&quot; col=&quot;-1&quot;&gt;&lt;linesCount val=&quot;3&quot;/&gt;&lt;lineCharCount val=&quot;38&quot;/&gt;&lt;lineCharCount val=&quot;37&quot;/&gt;&lt;lineCharCount val=&quot;49&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PSNARRATION" val="16,1272120168,C:\Users\atrid\Documents\BREEZE STUFF\112_Lab Breeze\GrdCyn Microclimate Jan 2020 Presentation\Time_GrandCanyon_Jan1_20_pptx\Media.ppcx"/>
  <p:tag name="HTML_SHAPEINFO" val="&lt;SlideThumbPath val=&quot;Slide16.PNG&quot;/&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A38BC8FC-0CE2-4144-9B5E-3B7D72E20572}_16.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83CDBF-9FDC-43C6-A1A9-C23B0DA32E33}&quot;/&gt;&lt;isInvalidForFieldText val=&quot;0&quot;/&gt;&lt;Image&gt;&lt;filename val=&quot;C:\Users\atrid\Documents\BREEZE STUFF\112_Lab Breeze\GrdCyn Microclimate Jan 2020 Presentation\PublishGrdCynMicroclimate\data\asimages\{3083CDBF-9FDC-43C6-A1A9-C23B0DA32E33}_16.png&quot;/&gt;&lt;left val=&quot;338&quot;/&gt;&lt;top val=&quot;196&quot;/&gt;&lt;width val=&quot;168&quot;/&gt;&lt;height val=&quot;270&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PSNARRATION" val="17,1272120168,C:\Users\atrid\Documents\BREEZE STUFF\112_Lab Breeze\GrdCyn Microclimate Jan 2020 Presentation\Time_GrandCanyon_Jan1_20_pptx\Media.ppcx"/>
  <p:tag name="HTML_SHAPEINFO" val="&lt;SlideThumbPath val=&quot;Slide17.PNG&quot;/&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60681FD0-258A-4256-BE6F-F2CED82CF9A0}_17.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3232824-5D03-4B77-9FA9-7B5FCD83D4F3}&quot;/&gt;&lt;isInvalidForFieldText val=&quot;0&quot;/&gt;&lt;Image&gt;&lt;filename val=&quot;C:\Users\atrid\Documents\BREEZE STUFF\112_Lab Breeze\GrdCyn Microclimate Jan 2020 Presentation\PublishGrdCynMicroclimate\data\asimages\{B3232824-5D03-4B77-9FA9-7B5FCD83D4F3}_17.png&quot;/&gt;&lt;left val=&quot;224&quot;/&gt;&lt;top val=&quot;76&quot;/&gt;&lt;width val=&quot;264&quot;/&gt;&lt;height val=&quot;432&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4AB040-976D-42DE-9CE5-923D43E14D7D}&quot;/&gt;&lt;isInvalidForFieldText val=&quot;0&quot;/&gt;&lt;Image&gt;&lt;filename val=&quot;C:\Users\atrid\Documents\BREEZE STUFF\112_Lab Breeze\GrdCyn Microclimate Jan 2020 Presentation\PublishGrdCynMicroclimate\data\asimages\{634AB040-976D-42DE-9CE5-923D43E14D7D}_17.png&quot;/&gt;&lt;left val=&quot;206&quot;/&gt;&lt;top val=&quot;82&quot;/&gt;&lt;width val=&quot;444&quot;/&gt;&lt;height val=&quot;28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74BA403-B36A-4539-9301-F024B48FFF1D}_17.png&quot;/&gt;&lt;left val=&quot;421&quot;/&gt;&lt;top val=&quot;243&quot;/&gt;&lt;width val=&quot;280&quot;/&gt;&lt;height val=&quot;211&quot;/&gt;&lt;hasText val=&quot;1&quot;/&gt;&lt;/Image&gt;&lt;/ThreeDShapeInfo&gt;"/>
  <p:tag name="PRESENTER_SHAPETEXTINFO" val="&lt;ShapeTextInfo&gt;&lt;TableIndex row=&quot;-1&quot; col=&quot;-1&quot;&gt;&lt;linesCount val=&quot;9&quot;/&gt;&lt;lineCharCount val=&quot;31&quot;/&gt;&lt;lineCharCount val=&quot;26&quot;/&gt;&lt;lineCharCount val=&quot;15&quot;/&gt;&lt;lineCharCount val=&quot;31&quot;/&gt;&lt;lineCharCount val=&quot;15&quot;/&gt;&lt;lineCharCount val=&quot;1&quot;/&gt;&lt;lineCharCount val=&quot;27&quot;/&gt;&lt;lineCharCount val=&quot;30&quot;/&gt;&lt;lineCharCount val=&quot;24&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PSNARRATION" val="18,1272120168,C:\Users\atrid\Documents\BREEZE STUFF\112_Lab Breeze\GrdCyn Microclimate Jan 2020 Presentation\Time_GrandCanyon_Jan1_20_pptx\Media.ppcx"/>
  <p:tag name="HTML_SHAPEINFO" val="&lt;SlideThumbPath val=&quot;Slide18.PNG&quot;/&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6557F96A-5D88-4F67-9713-6CE370ECA59C}_18.png&quot;/&gt;&lt;left val=&quot;0&quot;/&gt;&lt;top val=&quot;-30&quot;/&gt;&lt;width val=&quot;720&quot;/&gt;&lt;height val=&quot;93&quot;/&gt;&lt;hasText val=&quot;1&quot;/&gt;&lt;/Image&gt;&lt;/ThreeDShapeInfo&gt;"/>
  <p:tag name="PRESENTER_SHAPETEXTINFO" val="&lt;ShapeTextInfo&gt;&lt;TableIndex row=&quot;-1&quot; col=&quot;-1&quot;&gt;&lt;linesCount val=&quot;1&quot;/&gt;&lt;lineCharCount val=&quot;23&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D21AB3B1-4F24-4399-A269-11A9A44ABC17}_18.png&quot;/&gt;&lt;left val=&quot;23&quot;/&gt;&lt;top val=&quot;29&quot;/&gt;&lt;width val=&quot;630&quot;/&gt;&lt;height val=&quot;106&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6D0F7DB4-3ABA-4D89-B8D5-ECEEDD650BEE}_18.png&quot;/&gt;&lt;left val=&quot;193&quot;/&gt;&lt;top val=&quot;393&quot;/&gt;&lt;width val=&quot;197&quot;/&gt;&lt;height val=&quot;39&quot;/&gt;&lt;hasText val=&quot;1&quot;/&gt;&lt;/Image&gt;&lt;/ThreeDShapeInfo&gt;"/>
  <p:tag name="PRESENTER_SHAPETEXTINFO" val="&lt;ShapeTextInfo&gt;&lt;TableIndex row=&quot;-1&quot; col=&quot;-1&quot;&gt;&lt;linesCount val=&quot;1&quot;/&gt;&lt;lineCharCount val=&quot;2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4A7E2D0-7107-4E40-8A10-483F9714B72F}_18.png&quot;/&gt;&lt;left val=&quot;61&quot;/&gt;&lt;top val=&quot;183&quot;/&gt;&lt;width val=&quot;167&quot;/&gt;&lt;height val=&quot;39&quot;/&gt;&lt;hasText val=&quot;1&quot;/&gt;&lt;/Image&gt;&lt;/ThreeDShapeInfo&gt;"/>
  <p:tag name="PRESENTER_SHAPETEXTINFO" val="&lt;ShapeTextInfo&gt;&lt;TableIndex row=&quot;-1&quot; col=&quot;-1&quot;&gt;&lt;linesCount val=&quot;1&quot;/&gt;&lt;lineCharCount val=&quot;16&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85F8A873-A77A-4ADD-83B6-D77B2267F5D1}_18.png&quot;/&gt;&lt;left val=&quot;457&quot;/&gt;&lt;top val=&quot;129&quot;/&gt;&lt;width val=&quot;162&quot;/&gt;&lt;height val=&quot;60&quot;/&gt;&lt;hasText val=&quot;1&quot;/&gt;&lt;/Image&gt;&lt;/ThreeDShapeInfo&gt;"/>
  <p:tag name="PRESENTER_SHAPETEXTINFO" val="&lt;ShapeTextInfo&gt;&lt;TableIndex row=&quot;-1&quot; col=&quot;-1&quot;&gt;&lt;linesCount val=&quot;2&quot;/&gt;&lt;lineCharCount val=&quot;14&quot;/&gt;&lt;lineCharCount val=&quot;15&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F98FB9-B686-4104-9041-B3D8D4B1CC8D}&quot;/&gt;&lt;isInvalidForFieldText val=&quot;0&quot;/&gt;&lt;Image&gt;&lt;filename val=&quot;C:\Users\atrid\Documents\BREEZE STUFF\112_Lab Breeze\GrdCyn Microclimate Jan 2020 Presentation\PublishGrdCynMicroclimate\data\asimages\{7EF98FB9-B686-4104-9041-B3D8D4B1CC8D}_18.png&quot;/&gt;&lt;left val=&quot;623&quot;/&gt;&lt;top val=&quot;224&quot;/&gt;&lt;width val=&quot;70&quot;/&gt;&lt;height val=&quot;35&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DD1C3F-9C49-456F-A527-15A592311458}&quot;/&gt;&lt;isInvalidForFieldText val=&quot;0&quot;/&gt;&lt;Image&gt;&lt;filename val=&quot;C:\Users\atrid\Documents\BREEZE STUFF\112_Lab Breeze\GrdCyn Microclimate Jan 2020 Presentation\PublishGrdCynMicroclimate\data\asimages\{77DD1C3F-9C49-456F-A527-15A592311458}_18.png&quot;/&gt;&lt;left val=&quot;635&quot;/&gt;&lt;top val=&quot;278&quot;/&gt;&lt;width val=&quot;70&quot;/&gt;&lt;height val=&quot;35&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BE07C1C6-5E30-433D-AED1-D55B97DC0E45}_18.png&quot;/&gt;&lt;left val=&quot;499&quot;/&gt;&lt;top val=&quot;267&quot;/&gt;&lt;width val=&quot;177&quot;/&gt;&lt;height val=&quot;39&quot;/&gt;&lt;hasText val=&quot;1&quot;/&gt;&lt;/Image&gt;&lt;/ThreeDShapeInfo&gt;"/>
  <p:tag name="PRESENTER_SHAPETEXTINFO" val="&lt;ShapeTextInfo&gt;&lt;TableIndex row=&quot;-1&quot; col=&quot;-1&quot;&gt;&lt;linesCount val=&quot;1&quot;/&gt;&lt;lineCharCount val=&quot;1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D294DFED-B94F-4964-A6B8-6FD20625DF03}_18.png&quot;/&gt;&lt;left val=&quot;-4&quot;/&gt;&lt;top val=&quot;429&quot;/&gt;&lt;width val=&quot;724&quot;/&gt;&lt;height val=&quot;103&quot;/&gt;&lt;hasText val=&quot;1&quot;/&gt;&lt;/Image&gt;&lt;/ThreeDShapeInfo&gt;"/>
  <p:tag name="PRESENTER_SHAPETEXTINFO" val="&lt;ShapeTextInfo&gt;&lt;TableIndex row=&quot;-1&quot; col=&quot;-1&quot;&gt;&lt;linesCount val=&quot;4&quot;/&gt;&lt;lineCharCount val=&quot;78&quot;/&gt;&lt;lineCharCount val=&quot;2&quot;/&gt;&lt;lineCharCount val=&quot;36&quot;/&gt;&lt;lineCharCount val=&quot;64&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PSNARRATION" val="19,1272120168,C:\Users\atrid\Documents\BREEZE STUFF\112_Lab Breeze\GrdCyn Microclimate Jan 2020 Presentation\Time_GrandCanyon_Jan1_20_pptx\Media.ppcx"/>
  <p:tag name="HTML_SHAPEINFO" val="&lt;SlideThumbPath val=&quot;Slide19.PNG&quot;/&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3C36319-7F93-464C-BB67-2C15CD99ABF8}_19.png&quot;/&gt;&lt;left val=&quot;-16&quot;/&gt;&lt;top val=&quot;20&quot;/&gt;&lt;width val=&quot;762&quot;/&gt;&lt;height val=&quot;132&quot;/&gt;&lt;hasText val=&quot;1&quot;/&gt;&lt;/Image&gt;&lt;/ThreeDShapeInfo&gt;"/>
  <p:tag name="PRESENTER_SHAPETEXTINFO" val="&lt;ShapeTextInfo&gt;&lt;TableIndex row=&quot;-1&quot; col=&quot;-1&quot;&gt;&lt;linesCount val=&quot;2&quot;/&gt;&lt;lineCharCount val=&quot;43&quot;/&gt;&lt;lineCharCount val=&quot;27&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PSNARRATION" val="20,1272120168,C:\Users\atrid\Documents\BREEZE STUFF\112_Lab Breeze\GrdCyn Microclimate Jan 2020 Presentation\Time_GrandCanyon_Jan1_20_pptx\Media.ppcx"/>
  <p:tag name="HTML_SHAPEINFO" val="&lt;SlideThumbPath val=&quot;Slide20.PNG&quot;/&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A0BA6FE8-7562-405E-88ED-8D28C338AE19}_20.png&quot;/&gt;&lt;left val=&quot;0&quot;/&gt;&lt;top val=&quot;-3&quot;/&gt;&lt;width val=&quot;720&quot;/&gt;&lt;height val=&quot;84&quot;/&gt;&lt;hasText val=&quot;1&quot;/&gt;&lt;/Image&gt;&lt;/ThreeDShapeInfo&gt;"/>
  <p:tag name="PRESENTER_SHAPETEXTINFO" val="&lt;ShapeTextInfo&gt;&lt;TableIndex row=&quot;-1&quot; col=&quot;-1&quot;&gt;&lt;linesCount val=&quot;1&quot;/&gt;&lt;lineCharCount val=&quot;36&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GrdCyn Microclimate Jan 2020 Presentation\PublishGrdCynMicroclimate\data\asimages\{276EF3BC-A8A4-46C4-B60D-CA021523B513}_20.png&quot;/&gt;&lt;left val=&quot;55&quot;/&gt;&lt;top val=&quot;63&quot;/&gt;&lt;width val=&quot;568&quot;/&gt;&lt;height val=&quot;82&quot;/&gt;&lt;hasText val=&quot;1&quot;/&gt;&lt;/Image&gt;&lt;/ThreeDShapeInfo&gt;"/>
  <p:tag name="PRESENTER_SHAPETEXTINFO" val="&lt;ShapeTextInfo&gt;&lt;TableIndex row=&quot;-1&quot; col=&quot;-1&quot;&gt;&lt;linesCount val=&quot;3&quot;/&gt;&lt;lineCharCount val=&quot;61&quot;/&gt;&lt;lineCharCount val=&quot;64&quot;/&gt;&lt;lineCharCount val=&quot;53&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PSNARRATION" val="21,1272120168,C:\Users\atrid\Documents\BREEZE STUFF\112_Lab Breeze\GrdCyn Microclimate Jan 2020 Presentation\Time_GrandCanyon_Jan1_20_pptx\Media.ppcx"/>
  <p:tag name="HTML_SHAPEINFO" val="&lt;SlideThumbPath val=&quot;Slide21.PNG&quot;/&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7F322E-F736-4016-B068-62190A01F013}&quot;/&gt;&lt;isInvalidForFieldText val=&quot;0&quot;/&gt;&lt;Image&gt;&lt;filename val=&quot;C:\Users\atrid\Documents\BREEZE STUFF\112_Lab Breeze\GrdCyn Microclimate Jan 2020 Presentation\PublishGrdCynMicroclimate\data\asimages\{5E7F322E-F736-4016-B068-62190A01F013}_21.png&quot;/&gt;&lt;left val=&quot;17&quot;/&gt;&lt;top val=&quot;335&quot;/&gt;&lt;width val=&quot;444&quot;/&gt;&lt;height val=&quot;184&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PSNARRATION" val="22,1272120168,C:\Users\atrid\Documents\BREEZE STUFF\112_Lab Breeze\GrdCyn Microclimate Jan 2020 Presentation\Time_GrandCanyon_Jan1_20_pptx\Media.ppcx"/>
  <p:tag name="HTML_SHAPEINFO" val="&lt;SlideThumbPath val=&quot;Slide22.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4F3501-60DD-4F99-95A2-6D32089DF128}&quot;/&gt;&lt;isInvalidForFieldText val=&quot;0&quot;/&gt;&lt;Image&gt;&lt;filename val=&quot;C:\Users\atrid\Documents\BREEZE STUFF\112_Lab Breeze\GrdCyn Microclimate Jan 2020 Presentation\PublishGrdCynMicroclimate\data\asimages\{ED4F3501-60DD-4F99-95A2-6D32089DF128}_22.png&quot;/&gt;&lt;left val=&quot;371&quot;/&gt;&lt;top val=&quot;41&quot;/&gt;&lt;width val=&quot;333&quot;/&gt;&lt;height val=&quot;480&quot;/&gt;&lt;hasText val=&quot;1&quot;/&gt;&lt;/Image&gt;&lt;/ThreeDShapeInfo&gt;"/>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1510</TotalTime>
  <Words>787</Words>
  <Application>Microsoft Office PowerPoint</Application>
  <PresentationFormat>On-screen Show (4:3)</PresentationFormat>
  <Paragraphs>98</Paragraphs>
  <Slides>30</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Links</vt:lpstr>
      </vt:variant>
      <vt:variant>
        <vt:i4>10</vt:i4>
      </vt:variant>
      <vt:variant>
        <vt:lpstr>Slide Titles</vt:lpstr>
      </vt:variant>
      <vt:variant>
        <vt:i4>30</vt:i4>
      </vt:variant>
    </vt:vector>
  </HeadingPairs>
  <TitlesOfParts>
    <vt:vector size="45" baseType="lpstr">
      <vt:lpstr>Aharoni</vt:lpstr>
      <vt:lpstr>Arial</vt:lpstr>
      <vt:lpstr>Calibri</vt:lpstr>
      <vt:lpstr>ヒラギノ角ゴ Pro W3</vt:lpstr>
      <vt:lpstr>Office Theme</vt:lpstr>
      <vt:lpstr>???</vt:lpstr>
      <vt:lpstr>!OLE_LINK1</vt:lpstr>
      <vt:lpstr>!OLE_LINK2</vt:lpstr>
      <vt:lpstr>!OLE_LINK4</vt:lpstr>
      <vt:lpstr>!OLE_LINK5</vt:lpstr>
      <vt:lpstr>!OLE_LINK6</vt:lpstr>
      <vt:lpstr>!OLE_LINK7</vt:lpstr>
      <vt:lpstr>!OLE_LINK8</vt:lpstr>
      <vt:lpstr>!OLE_LINK9</vt:lpstr>
      <vt:lpstr>!OLE_LINK10</vt:lpstr>
      <vt:lpstr>PowerPoint Presentation</vt:lpstr>
      <vt:lpstr>Grand Canyon Region</vt:lpstr>
      <vt:lpstr>Study Site: Heart of the Grand Canyon</vt:lpstr>
      <vt:lpstr>Lab focus on how physical geography landscapes of plants are influenced by microclimate</vt:lpstr>
      <vt:lpstr>Incredibly rugged topography: months to explore connections, so you analyze in a geovisualization video game </vt:lpstr>
      <vt:lpstr>PDF Instructions – very detailed</vt:lpstr>
      <vt:lpstr>Stage A Questions/Tasks</vt:lpstr>
      <vt:lpstr>Stage A Questions/Tasks</vt:lpstr>
      <vt:lpstr>Question A1</vt:lpstr>
      <vt:lpstr>Question A1</vt:lpstr>
      <vt:lpstr>Stage A Questions/Tasks</vt:lpstr>
      <vt:lpstr>Question A2</vt:lpstr>
      <vt:lpstr>A2 How do you explain the temperatures you see? </vt:lpstr>
      <vt:lpstr>Note: you will not get these examples. Question pools – similar but different</vt:lpstr>
      <vt:lpstr>Stage A3: Questions/Tasks</vt:lpstr>
      <vt:lpstr>A3: Interpret biomass &amp; temp</vt:lpstr>
      <vt:lpstr>A3: Interpret biomass &amp; temp</vt:lpstr>
      <vt:lpstr>Stage A Questions/Tasks</vt:lpstr>
      <vt:lpstr>Stage B: Short Quiz on background material about microclimate &amp; plants</vt:lpstr>
      <vt:lpstr>Stage C: More detailed investigation</vt:lpstr>
      <vt:lpstr>PowerPoint Presentation</vt:lpstr>
      <vt:lpstr>PowerPoint Presentation</vt:lpstr>
      <vt:lpstr>PowerPoint Presentation</vt:lpstr>
      <vt:lpstr>Another example: investigate temperature stresses to plants</vt:lpstr>
      <vt:lpstr>Another example: investigate temperature stresses to plants</vt:lpstr>
      <vt:lpstr>Example of Matching Format </vt:lpstr>
      <vt:lpstr>Other analyses such as juniper treeline in the Grand Canyon</vt:lpstr>
      <vt:lpstr>You decide if graph is basically correct or too simple? </vt:lpstr>
      <vt:lpstr>You decide if graph is basically correct or too simple? </vt:lpstr>
      <vt:lpstr>Stage D Essay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sbkelley55@gmail.com</dc:creator>
  <cp:lastModifiedBy>Ronald Dorn</cp:lastModifiedBy>
  <cp:revision>236</cp:revision>
  <dcterms:created xsi:type="dcterms:W3CDTF">2019-12-31T21:55:55Z</dcterms:created>
  <dcterms:modified xsi:type="dcterms:W3CDTF">2020-01-01T01:19:53Z</dcterms:modified>
</cp:coreProperties>
</file>