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75" r:id="rId9"/>
    <p:sldId id="266" r:id="rId10"/>
    <p:sldId id="276" r:id="rId11"/>
    <p:sldId id="277" r:id="rId12"/>
    <p:sldId id="278" r:id="rId13"/>
    <p:sldId id="270" r:id="rId14"/>
    <p:sldId id="286" r:id="rId15"/>
    <p:sldId id="279" r:id="rId16"/>
    <p:sldId id="287" r:id="rId17"/>
    <p:sldId id="288" r:id="rId18"/>
    <p:sldId id="289" r:id="rId19"/>
    <p:sldId id="290" r:id="rId20"/>
    <p:sldId id="282" r:id="rId21"/>
    <p:sldId id="291" r:id="rId22"/>
    <p:sldId id="292" r:id="rId23"/>
    <p:sldId id="293" r:id="rId24"/>
    <p:sldId id="294" r:id="rId25"/>
    <p:sldId id="295" r:id="rId26"/>
    <p:sldId id="296" r:id="rId27"/>
    <p:sldId id="297" r:id="rId28"/>
    <p:sldId id="298" r:id="rId29"/>
    <p:sldId id="299" r:id="rId30"/>
    <p:sldId id="284" r:id="rId31"/>
    <p:sldId id="300" r:id="rId32"/>
    <p:sldId id="301" r:id="rId33"/>
    <p:sldId id="263" r:id="rId34"/>
    <p:sldId id="264" r:id="rId35"/>
    <p:sldId id="302" r:id="rId36"/>
  </p:sldIdLst>
  <p:sldSz cx="9144000" cy="6858000" type="screen4x3"/>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72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png"/></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5.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6"/>
          <a:stretch>
            <a:fillRect/>
          </a:stretch>
        </p:blipFill>
        <p:spPr>
          <a:xfrm>
            <a:off x="0" y="0"/>
            <a:ext cx="9144000" cy="6858000"/>
          </a:xfrm>
          <a:prstGeom prst="rect">
            <a:avLst/>
          </a:prstGeom>
        </p:spPr>
      </p:pic>
      <p:sp>
        <p:nvSpPr>
          <p:cNvPr id="2" name="Title 1"/>
          <p:cNvSpPr>
            <a:spLocks noGrp="1"/>
          </p:cNvSpPr>
          <p:nvPr>
            <p:ph type="ctrTitle"/>
            <p:custDataLst>
              <p:tags r:id="rId1"/>
            </p:custDataLst>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custDataLst>
              <p:tags r:id="rId2"/>
            </p:custDataLst>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custDataLst>
              <p:tags r:id="rId3"/>
            </p:custDataLst>
          </p:nvPr>
        </p:nvSpPr>
        <p:spPr>
          <a:xfrm>
            <a:off x="5988423" y="6221506"/>
            <a:ext cx="2743200" cy="365125"/>
          </a:xfrm>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custDataLst>
              <p:tags r:id="rId4"/>
            </p:custDataLst>
          </p:nvPr>
        </p:nvSpPr>
        <p:spPr>
          <a:xfrm>
            <a:off x="1295400" y="6221506"/>
            <a:ext cx="2743200" cy="365125"/>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spcBef>
                <a:spcPts val="3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7"/>
          <a:stretch>
            <a:fillRect/>
          </a:stretch>
        </p:blipFill>
        <p:spPr>
          <a:xfrm>
            <a:off x="0" y="0"/>
            <a:ext cx="9144000" cy="6858000"/>
          </a:xfrm>
          <a:prstGeom prst="rect">
            <a:avLst/>
          </a:prstGeom>
        </p:spPr>
      </p:pic>
      <p:sp>
        <p:nvSpPr>
          <p:cNvPr id="2" name="Title 1"/>
          <p:cNvSpPr>
            <a:spLocks noGrp="1"/>
          </p:cNvSpPr>
          <p:nvPr>
            <p:ph type="title"/>
            <p:custDataLst>
              <p:tags r:id="rId1"/>
            </p:custDataLst>
          </p:nvPr>
        </p:nvSpPr>
        <p:spPr/>
        <p:txBody>
          <a:bodyPr/>
          <a:lstStyle/>
          <a:p>
            <a:r>
              <a:rPr lang="en-US" smtClean="0"/>
              <a:t>Click to edit Master title style</a:t>
            </a:r>
            <a:endParaRPr/>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custDataLst>
              <p:tags r:id="rId3"/>
            </p:custDataLst>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D8A66E-CFA9-1B41-99C7-514097528FF3}"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en-US" smtClean="0"/>
              <a:t>Click to edit Master title style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43D8A66E-CFA9-1B41-99C7-514097528FF3}" type="datetimeFigureOut">
              <a:rPr lang="en-US" smtClean="0"/>
              <a:pPr/>
              <a:t>2/27/2020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43D8A66E-CFA9-1B41-99C7-514097528FF3}" type="datetimeFigureOut">
              <a:rPr lang="en-US" smtClean="0"/>
              <a:pPr/>
              <a:t>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3D8A66E-CFA9-1B41-99C7-514097528FF3}" type="datetimeFigureOut">
              <a:rPr lang="en-US" smtClean="0"/>
              <a:pPr/>
              <a:t>2/27/2020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en-US" smtClean="0"/>
              <a:t>Click to edit Master title style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43D8A66E-CFA9-1B41-99C7-514097528FF3}"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9C7715-5177-5344-8E49-4A34C20D22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1089024" y="274637"/>
            <a:ext cx="7272339" cy="1339009"/>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custDataLst>
              <p:tags r:id="rId15"/>
            </p:custDataLst>
          </p:nvPr>
        </p:nvSpPr>
        <p:spPr>
          <a:xfrm>
            <a:off x="1089024" y="1801906"/>
            <a:ext cx="7272339" cy="432425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custDataLst>
              <p:tags r:id="rId16"/>
            </p:custDataLst>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43D8A66E-CFA9-1B41-99C7-514097528FF3}" type="datetimeFigureOut">
              <a:rPr lang="en-US" smtClean="0"/>
              <a:pPr/>
              <a:t>2/27/2020</a:t>
            </a:fld>
            <a:endParaRPr lang="en-US"/>
          </a:p>
        </p:txBody>
      </p:sp>
      <p:sp>
        <p:nvSpPr>
          <p:cNvPr id="5" name="Footer Placeholder 4"/>
          <p:cNvSpPr>
            <a:spLocks noGrp="1"/>
          </p:cNvSpPr>
          <p:nvPr>
            <p:ph type="ftr" sz="quarter" idx="3"/>
            <p:custDataLst>
              <p:tags r:id="rId17"/>
            </p:custDataLst>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custDataLst>
              <p:tags r:id="rId18"/>
            </p:custDataLst>
          </p:nvPr>
        </p:nvSpPr>
        <p:spPr>
          <a:xfrm>
            <a:off x="4420393" y="6356350"/>
            <a:ext cx="6096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09C7715-5177-5344-8E49-4A34C20D224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200"/>
        </a:lnSpc>
        <a:spcBef>
          <a:spcPct val="0"/>
        </a:spcBef>
        <a:buNone/>
        <a:defRPr sz="4800" b="1" i="0" u="none"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b="0" i="0" u="none"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oleObject" Target="DornMaster:RonFiles:CLASS%20MATERIAL:112%20Online%20labs:Jeremy%20Game%20Labs:Hawaii%20Big%20Island%20Physical%20Geography%20Lab:Hawaii%20211%20Geomorphology%20Lab:211HawaiiGameFireIceFeb16.docx!OLE_LINK4" TargetMode="External"/><Relationship Id="rId5" Type="http://schemas.openxmlformats.org/officeDocument/2006/relationships/slideLayout" Target="../slideLayouts/slideLayout1.xml"/><Relationship Id="rId4" Type="http://schemas.openxmlformats.org/officeDocument/2006/relationships/tags" Target="../tags/tag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37.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43.png"/><Relationship Id="rId2" Type="http://schemas.openxmlformats.org/officeDocument/2006/relationships/tags" Target="../tags/tag78.xml"/><Relationship Id="rId1" Type="http://schemas.openxmlformats.org/officeDocument/2006/relationships/vmlDrawing" Target="../drawings/vmlDrawing2.vml"/><Relationship Id="rId6" Type="http://schemas.openxmlformats.org/officeDocument/2006/relationships/oleObject" Target="DornMaster:RonFiles:CLASS%20MATERIAL:112%20Online%20labs:Jeremy%20Game%20Labs:Hawaii%20Big%20Island%20Physical%20Geography%20Lab:Hawaii%20211%20Geomorphology%20Lab:211HawaiiGameFireIceFeb16.docx!OLE_LINK5" TargetMode="External"/><Relationship Id="rId5" Type="http://schemas.openxmlformats.org/officeDocument/2006/relationships/slideLayout" Target="../slideLayouts/slideLayout2.xml"/><Relationship Id="rId4" Type="http://schemas.openxmlformats.org/officeDocument/2006/relationships/tags" Target="../tags/tag8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82.xml"/><Relationship Id="rId7" Type="http://schemas.openxmlformats.org/officeDocument/2006/relationships/oleObject" Target="DornMaster:RonFiles:CLASS%20MATERIAL:112%20Online%20labs:Jeremy%20Game%20Labs:Hawaii%20Big%20Island%20Physical%20Geography%20Lab:Hawaii%20211%20Geomorphology%20Lab:211HawaiiGameFireIceFeb16.docx!OLE_LINK6" TargetMode="External"/><Relationship Id="rId2" Type="http://schemas.openxmlformats.org/officeDocument/2006/relationships/tags" Target="../tags/tag81.xml"/><Relationship Id="rId1" Type="http://schemas.openxmlformats.org/officeDocument/2006/relationships/vmlDrawing" Target="../drawings/vmlDrawing3.vml"/><Relationship Id="rId6" Type="http://schemas.openxmlformats.org/officeDocument/2006/relationships/slideLayout" Target="../slideLayouts/slideLayout2.xml"/><Relationship Id="rId11" Type="http://schemas.openxmlformats.org/officeDocument/2006/relationships/image" Target="../media/image45.png"/><Relationship Id="rId5" Type="http://schemas.openxmlformats.org/officeDocument/2006/relationships/tags" Target="../tags/tag84.xml"/><Relationship Id="rId10" Type="http://schemas.openxmlformats.org/officeDocument/2006/relationships/oleObject" Target="DornMaster:RonFiles:CLASS%20MATERIAL:112%20Online%20labs:Jeremy%20Game%20Labs:Hawaii%20Big%20Island%20Physical%20Geography%20Lab:Hawaii%20211%20Geomorphology%20Lab:211HawaiiGameFireIceFeb16.docx!OLE_LINK7" TargetMode="External"/><Relationship Id="rId4" Type="http://schemas.openxmlformats.org/officeDocument/2006/relationships/tags" Target="../tags/tag83.xml"/><Relationship Id="rId9" Type="http://schemas.openxmlformats.org/officeDocument/2006/relationships/image" Target="../media/image46.jpeg"/></Relationships>
</file>

<file path=ppt/slides/_rels/slide27.xml.rels><?xml version="1.0" encoding="UTF-8" standalone="yes"?>
<Relationships xmlns="http://schemas.openxmlformats.org/package/2006/relationships"><Relationship Id="rId8" Type="http://schemas.openxmlformats.org/officeDocument/2006/relationships/oleObject" Target="DornMaster:RonFiles:CLASS%20MATERIAL:112%20Online%20labs:Jeremy%20Game%20Labs:Hawaii%20Big%20Island%20Physical%20Geography%20Lab:Hawaii%20211%20Geomorphology%20Lab:211HawaiiGameFireIceFeb16.docx!OLE_LINK8" TargetMode="External"/><Relationship Id="rId13" Type="http://schemas.openxmlformats.org/officeDocument/2006/relationships/image" Target="../media/image49.png"/><Relationship Id="rId3" Type="http://schemas.openxmlformats.org/officeDocument/2006/relationships/tags" Target="../tags/tag86.xml"/><Relationship Id="rId7" Type="http://schemas.openxmlformats.org/officeDocument/2006/relationships/slideLayout" Target="../slideLayouts/slideLayout2.xml"/><Relationship Id="rId12" Type="http://schemas.openxmlformats.org/officeDocument/2006/relationships/oleObject" Target="DornMaster:RonFiles:CLASS%20MATERIAL:112%20Online%20labs:Jeremy%20Game%20Labs:Hawaii%20Big%20Island%20Physical%20Geography%20Lab:Hawaii%20211%20Geomorphology%20Lab:211HawaiiGameFireIceFeb16.docx!OLE_LINK10" TargetMode="External"/><Relationship Id="rId2" Type="http://schemas.openxmlformats.org/officeDocument/2006/relationships/tags" Target="../tags/tag85.xml"/><Relationship Id="rId1" Type="http://schemas.openxmlformats.org/officeDocument/2006/relationships/vmlDrawing" Target="../drawings/vmlDrawing4.vml"/><Relationship Id="rId6" Type="http://schemas.openxmlformats.org/officeDocument/2006/relationships/tags" Target="../tags/tag89.xml"/><Relationship Id="rId11" Type="http://schemas.openxmlformats.org/officeDocument/2006/relationships/image" Target="../media/image48.png"/><Relationship Id="rId5" Type="http://schemas.openxmlformats.org/officeDocument/2006/relationships/tags" Target="../tags/tag88.xml"/><Relationship Id="rId10" Type="http://schemas.openxmlformats.org/officeDocument/2006/relationships/oleObject" Target="DornMaster:RonFiles:CLASS%20MATERIAL:112%20Online%20labs:Jeremy%20Game%20Labs:Hawaii%20Big%20Island%20Physical%20Geography%20Lab:Hawaii%20211%20Geomorphology%20Lab:211HawaiiGameFireIceFeb16.docx!OLE_LINK9" TargetMode="External"/><Relationship Id="rId4" Type="http://schemas.openxmlformats.org/officeDocument/2006/relationships/tags" Target="../tags/tag87.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91.xml"/><Relationship Id="rId7" Type="http://schemas.openxmlformats.org/officeDocument/2006/relationships/oleObject" Target="DornMaster:RonFiles:CLASS%20MATERIAL:112%20Online%20labs:Jeremy%20Game%20Labs:Hawaii%20Big%20Island%20Physical%20Geography%20Lab:Hawaii%20211%20Geomorphology%20Lab:211HawaiiGameFireIceFeb16.docx!OLE_LINK11" TargetMode="External"/><Relationship Id="rId2" Type="http://schemas.openxmlformats.org/officeDocument/2006/relationships/tags" Target="../tags/tag90.xml"/><Relationship Id="rId1" Type="http://schemas.openxmlformats.org/officeDocument/2006/relationships/vmlDrawing" Target="../drawings/vmlDrawing5.vml"/><Relationship Id="rId6" Type="http://schemas.openxmlformats.org/officeDocument/2006/relationships/slideLayout" Target="../slideLayouts/slideLayout2.xml"/><Relationship Id="rId11" Type="http://schemas.openxmlformats.org/officeDocument/2006/relationships/image" Target="../media/image51.png"/><Relationship Id="rId5" Type="http://schemas.openxmlformats.org/officeDocument/2006/relationships/tags" Target="../tags/tag93.xml"/><Relationship Id="rId10" Type="http://schemas.openxmlformats.org/officeDocument/2006/relationships/oleObject" Target="DornMaster:RonFiles:CLASS%20MATERIAL:112%20Online%20labs:Jeremy%20Game%20Labs:Hawaii%20Big%20Island%20Physical%20Geography%20Lab:Hawaii%20211%20Geomorphology%20Lab:211HawaiiGameFireIceFeb16.docx!OLE_LINK12" TargetMode="External"/><Relationship Id="rId4" Type="http://schemas.openxmlformats.org/officeDocument/2006/relationships/tags" Target="../tags/tag92.xml"/><Relationship Id="rId9"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53.png"/><Relationship Id="rId2" Type="http://schemas.openxmlformats.org/officeDocument/2006/relationships/tags" Target="../tags/tag94.xml"/><Relationship Id="rId1" Type="http://schemas.openxmlformats.org/officeDocument/2006/relationships/vmlDrawing" Target="../drawings/vmlDrawing6.vml"/><Relationship Id="rId6" Type="http://schemas.openxmlformats.org/officeDocument/2006/relationships/oleObject" Target="DornMaster:RonFiles:CLASS%20MATERIAL:112%20Online%20labs:Jeremy%20Game%20Labs:Hawaii%20Big%20Island%20Physical%20Geography%20Lab:Hawaii%20211%20Geomorphology%20Lab:211HawaiiGameFireIceFeb16.docx!OLE_LINK13" TargetMode="External"/><Relationship Id="rId5" Type="http://schemas.openxmlformats.org/officeDocument/2006/relationships/slideLayout" Target="../slideLayouts/slideLayout2.xml"/><Relationship Id="rId4" Type="http://schemas.openxmlformats.org/officeDocument/2006/relationships/tags" Target="../tags/tag9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98.xml"/><Relationship Id="rId7" Type="http://schemas.openxmlformats.org/officeDocument/2006/relationships/oleObject" Target="DornMaster:RonFiles:CLASS%20MATERIAL:112%20Online%20labs:Jeremy%20Game%20Labs:Hawaii%20Big%20Island%20Physical%20Geography%20Lab:Hawaii%20211%20Geomorphology%20Lab:211HawaiiGameFireIceFeb16.docx!OLE_LINK15" TargetMode="External"/><Relationship Id="rId2" Type="http://schemas.openxmlformats.org/officeDocument/2006/relationships/tags" Target="../tags/tag97.xml"/><Relationship Id="rId1" Type="http://schemas.openxmlformats.org/officeDocument/2006/relationships/vmlDrawing" Target="../drawings/vmlDrawing7.vml"/><Relationship Id="rId6" Type="http://schemas.openxmlformats.org/officeDocument/2006/relationships/image" Target="../media/image55.jpeg"/><Relationship Id="rId5" Type="http://schemas.openxmlformats.org/officeDocument/2006/relationships/slideLayout" Target="../slideLayouts/slideLayout2.xml"/><Relationship Id="rId4" Type="http://schemas.openxmlformats.org/officeDocument/2006/relationships/tags" Target="../tags/tag99.xml"/></Relationships>
</file>

<file path=ppt/slides/_rels/slide31.xml.rels><?xml version="1.0" encoding="UTF-8" standalone="yes"?>
<Relationships xmlns="http://schemas.openxmlformats.org/package/2006/relationships"><Relationship Id="rId8" Type="http://schemas.openxmlformats.org/officeDocument/2006/relationships/oleObject" Target="DornMaster:RonFiles:CLASS%20MATERIAL:112%20Online%20labs:Jeremy%20Game%20Labs:Hawaii%20Big%20Island%20Physical%20Geography%20Lab:Hawaii%20211%20Geomorphology%20Lab:211HawaiiGameFireIceFeb16.docx!OLE_LINK16" TargetMode="External"/><Relationship Id="rId3" Type="http://schemas.openxmlformats.org/officeDocument/2006/relationships/tags" Target="../tags/tag101.xml"/><Relationship Id="rId7" Type="http://schemas.openxmlformats.org/officeDocument/2006/relationships/slideLayout" Target="../slideLayouts/slideLayout2.xml"/><Relationship Id="rId12" Type="http://schemas.openxmlformats.org/officeDocument/2006/relationships/image" Target="../media/image58.jpeg"/><Relationship Id="rId2" Type="http://schemas.openxmlformats.org/officeDocument/2006/relationships/tags" Target="../tags/tag100.xml"/><Relationship Id="rId1" Type="http://schemas.openxmlformats.org/officeDocument/2006/relationships/vmlDrawing" Target="../drawings/vmlDrawing8.vml"/><Relationship Id="rId6" Type="http://schemas.openxmlformats.org/officeDocument/2006/relationships/tags" Target="../tags/tag104.xml"/><Relationship Id="rId11" Type="http://schemas.openxmlformats.org/officeDocument/2006/relationships/image" Target="../media/image57.png"/><Relationship Id="rId5" Type="http://schemas.openxmlformats.org/officeDocument/2006/relationships/tags" Target="../tags/tag103.xml"/><Relationship Id="rId10" Type="http://schemas.openxmlformats.org/officeDocument/2006/relationships/oleObject" Target="DornMaster:RonFiles:CLASS%20MATERIAL:112%20Online%20labs:Jeremy%20Game%20Labs:Hawaii%20Big%20Island%20Physical%20Geography%20Lab:Hawaii%20211%20Geomorphology%20Lab:211HawaiiGameFireIceFeb16.docx!OLE_LINK17" TargetMode="External"/><Relationship Id="rId4" Type="http://schemas.openxmlformats.org/officeDocument/2006/relationships/tags" Target="../tags/tag102.xml"/><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tags" Target="../tags/tag106.xml"/><Relationship Id="rId7" Type="http://schemas.openxmlformats.org/officeDocument/2006/relationships/oleObject" Target="DornMaster:RonFiles:CLASS%20MATERIAL:112%20Online%20labs:Jeremy%20Game%20Labs:Hawaii%20Big%20Island%20Physical%20Geography%20Lab:Hawaii%20211%20Geomorphology%20Lab:211HawaiiGameFireIceFeb16.docx!OLE_LINK19" TargetMode="External"/><Relationship Id="rId2" Type="http://schemas.openxmlformats.org/officeDocument/2006/relationships/tags" Target="../tags/tag105.xml"/><Relationship Id="rId1" Type="http://schemas.openxmlformats.org/officeDocument/2006/relationships/vmlDrawing" Target="../drawings/vmlDrawing9.vml"/><Relationship Id="rId6" Type="http://schemas.openxmlformats.org/officeDocument/2006/relationships/slideLayout" Target="../slideLayouts/slideLayout2.xml"/><Relationship Id="rId5" Type="http://schemas.openxmlformats.org/officeDocument/2006/relationships/tags" Target="../tags/tag108.xml"/><Relationship Id="rId4" Type="http://schemas.openxmlformats.org/officeDocument/2006/relationships/tags" Target="../tags/tag107.xml"/><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image" Target="../media/image61.png"/><Relationship Id="rId2" Type="http://schemas.openxmlformats.org/officeDocument/2006/relationships/tags" Target="../tags/tag109.xml"/><Relationship Id="rId1" Type="http://schemas.openxmlformats.org/officeDocument/2006/relationships/vmlDrawing" Target="../drawings/vmlDrawing10.vml"/><Relationship Id="rId6" Type="http://schemas.openxmlformats.org/officeDocument/2006/relationships/oleObject" Target="DornMaster:RonFiles:CLASS%20MATERIAL:112%20Online%20labs:Jeremy%20Game%20Labs:Hawaii%20Big%20Island%20Physical%20Geography%20Lab:Hawaii%20211%20Geomorphology%20Lab:211HawaiiGameFireIceFeb16.docx!OLE_LINK20" TargetMode="External"/><Relationship Id="rId5" Type="http://schemas.openxmlformats.org/officeDocument/2006/relationships/slideLayout" Target="../slideLayouts/slideLayout2.xml"/><Relationship Id="rId4" Type="http://schemas.openxmlformats.org/officeDocument/2006/relationships/tags" Target="../tags/tag111.xml"/></Relationships>
</file>

<file path=ppt/slides/_rels/slide34.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62.jpe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oleObject" Target="DornMaster:RonFiles:CLASS%20MATERIAL:112%20Online%20labs:Jeremy%20Game%20Labs:Hawaii%20Big%20Island%20Physical%20Geography%20Lab:Hawaii%20211%20Geomorphology%20Lab:211HawaiiGameFireIceFeb16.docx!OLE_LINK4" TargetMode="External"/><Relationship Id="rId3" Type="http://schemas.openxmlformats.org/officeDocument/2006/relationships/tags" Target="../tags/tag116.xml"/><Relationship Id="rId7" Type="http://schemas.openxmlformats.org/officeDocument/2006/relationships/image" Target="../media/image63.png"/><Relationship Id="rId2" Type="http://schemas.openxmlformats.org/officeDocument/2006/relationships/tags" Target="../tags/tag115.xml"/><Relationship Id="rId1" Type="http://schemas.openxmlformats.org/officeDocument/2006/relationships/vmlDrawing" Target="../drawings/vmlDrawing11.vml"/><Relationship Id="rId6" Type="http://schemas.openxmlformats.org/officeDocument/2006/relationships/image" Target="../media/image11.jpeg"/><Relationship Id="rId5" Type="http://schemas.openxmlformats.org/officeDocument/2006/relationships/slideLayout" Target="../slideLayouts/slideLayout2.xml"/><Relationship Id="rId4" Type="http://schemas.openxmlformats.org/officeDocument/2006/relationships/tags" Target="../tags/tag117.xm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2.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13.png"/><Relationship Id="rId5" Type="http://schemas.openxmlformats.org/officeDocument/2006/relationships/slideLayout" Target="../slideLayouts/slideLayout2.xml"/><Relationship Id="rId4" Type="http://schemas.openxmlformats.org/officeDocument/2006/relationships/tags" Target="../tags/tag36.xml"/></Relationships>
</file>

<file path=ppt/slides/_rels/slide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2.xml"/><Relationship Id="rId7" Type="http://schemas.openxmlformats.org/officeDocument/2006/relationships/image" Target="../media/image15.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2.xml"/><Relationship Id="rId5" Type="http://schemas.openxmlformats.org/officeDocument/2006/relationships/tags" Target="../tags/tag44.xml"/><Relationship Id="rId4"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3"/>
            </p:custDataLst>
          </p:nvPr>
        </p:nvSpPr>
        <p:spPr>
          <a:xfrm>
            <a:off x="1316750" y="1040255"/>
            <a:ext cx="7086600" cy="1847850"/>
          </a:xfrm>
        </p:spPr>
        <p:txBody>
          <a:bodyPr/>
          <a:lstStyle/>
          <a:p>
            <a:r>
              <a:rPr lang="en-US" dirty="0" smtClean="0"/>
              <a:t>GPH 211</a:t>
            </a:r>
            <a:br>
              <a:rPr lang="en-US" dirty="0" smtClean="0"/>
            </a:br>
            <a:r>
              <a:rPr lang="en-US" dirty="0" smtClean="0"/>
              <a:t>Fire and Ice Multistep lab FAQ presentation</a:t>
            </a:r>
            <a:endParaRPr lang="en-US" dirty="0"/>
          </a:p>
        </p:txBody>
      </p:sp>
      <p:graphicFrame>
        <p:nvGraphicFramePr>
          <p:cNvPr id="26626" name="Object 2"/>
          <p:cNvGraphicFramePr>
            <a:graphicFrameLocks noChangeAspect="1"/>
          </p:cNvGraphicFramePr>
          <p:nvPr>
            <p:custDataLst>
              <p:tags r:id="rId4"/>
            </p:custDataLst>
            <p:extLst>
              <p:ext uri="{D42A27DB-BD31-4B8C-83A1-F6EECF244321}">
                <p14:modId xmlns:p14="http://schemas.microsoft.com/office/powerpoint/2010/main" val="1579278216"/>
              </p:ext>
            </p:extLst>
          </p:nvPr>
        </p:nvGraphicFramePr>
        <p:xfrm>
          <a:off x="2737325" y="3301061"/>
          <a:ext cx="4245450" cy="3243052"/>
        </p:xfrm>
        <a:graphic>
          <a:graphicData uri="http://schemas.openxmlformats.org/presentationml/2006/ole">
            <mc:AlternateContent xmlns:mc="http://schemas.openxmlformats.org/markup-compatibility/2006">
              <mc:Choice xmlns:v="urn:schemas-microsoft-com:vml" Requires="v">
                <p:oleObj spid="_x0000_s26652" name="Document" r:id="rId6" imgW="5486400" imgH="4191000" progId="Word.Document.12">
                  <p:link updateAutomatic="1"/>
                </p:oleObj>
              </mc:Choice>
              <mc:Fallback>
                <p:oleObj name="Document" r:id="rId6" imgW="5486400" imgH="4191000"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7325" y="3301061"/>
                        <a:ext cx="4245450" cy="3243052"/>
                      </a:xfrm>
                      <a:prstGeom prst="rect">
                        <a:avLst/>
                      </a:prstGeom>
                      <a:noFill/>
                      <a:ln>
                        <a:noFill/>
                      </a:ln>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Other hints</a:t>
            </a:r>
            <a:endParaRPr lang="en-US" dirty="0"/>
          </a:p>
        </p:txBody>
      </p:sp>
      <p:pic>
        <p:nvPicPr>
          <p:cNvPr id="4" name="Content Placeholder 3" descr="Screen Shot 2020-02-25 at 6.44.42 PM.png"/>
          <p:cNvPicPr>
            <a:picLocks noGrp="1" noChangeAspect="1"/>
          </p:cNvPicPr>
          <p:nvPr>
            <p:ph idx="1"/>
          </p:nvPr>
        </p:nvPicPr>
        <p:blipFill>
          <a:blip r:embed="rId4"/>
          <a:srcRect l="-4960" r="-4960"/>
          <a:stretch>
            <a:fillRect/>
          </a:stretch>
        </p:blipFill>
        <p:spPr>
          <a:xfrm>
            <a:off x="0" y="1613646"/>
            <a:ext cx="7272339" cy="4324257"/>
          </a:xfrm>
        </p:spPr>
      </p:pic>
      <p:pic>
        <p:nvPicPr>
          <p:cNvPr id="5" name="Picture 4" descr="Screen Shot 2020-02-25 at 6.45.16 PM.png"/>
          <p:cNvPicPr>
            <a:picLocks noChangeAspect="1"/>
          </p:cNvPicPr>
          <p:nvPr/>
        </p:nvPicPr>
        <p:blipFill>
          <a:blip r:embed="rId5"/>
          <a:stretch>
            <a:fillRect/>
          </a:stretch>
        </p:blipFill>
        <p:spPr>
          <a:xfrm>
            <a:off x="368153" y="5370418"/>
            <a:ext cx="8393888" cy="1041865"/>
          </a:xfrm>
          <a:prstGeom prst="rect">
            <a:avLst/>
          </a:prstGeom>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PDF File</a:t>
            </a:r>
            <a:endParaRPr lang="en-US" dirty="0"/>
          </a:p>
        </p:txBody>
      </p:sp>
      <p:pic>
        <p:nvPicPr>
          <p:cNvPr id="7" name="Content Placeholder 6" descr="Screen Shot 2020-02-27 at 2.26.46 PM.png"/>
          <p:cNvPicPr>
            <a:picLocks noGrp="1" noChangeAspect="1"/>
          </p:cNvPicPr>
          <p:nvPr>
            <p:ph idx="1"/>
          </p:nvPr>
        </p:nvPicPr>
        <p:blipFill>
          <a:blip r:embed="rId4"/>
          <a:srcRect l="-68874" r="-68874"/>
          <a:stretch>
            <a:fillRect/>
          </a:stretch>
        </p:blipFill>
        <p:spPr>
          <a:xfrm>
            <a:off x="-1503741" y="1613646"/>
            <a:ext cx="7272339" cy="4324257"/>
          </a:xfrm>
        </p:spPr>
      </p:pic>
      <p:pic>
        <p:nvPicPr>
          <p:cNvPr id="8" name="Picture 7" descr="Screen Shot 2020-02-27 at 2.27.10 PM.png"/>
          <p:cNvPicPr>
            <a:picLocks noChangeAspect="1"/>
          </p:cNvPicPr>
          <p:nvPr/>
        </p:nvPicPr>
        <p:blipFill>
          <a:blip r:embed="rId5"/>
          <a:stretch>
            <a:fillRect/>
          </a:stretch>
        </p:blipFill>
        <p:spPr>
          <a:xfrm>
            <a:off x="4102398" y="1399983"/>
            <a:ext cx="4531212" cy="5149104"/>
          </a:xfrm>
          <a:prstGeom prst="rect">
            <a:avLst/>
          </a:prstGeom>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976873"/>
          </a:xfrm>
        </p:spPr>
        <p:txBody>
          <a:bodyPr/>
          <a:lstStyle/>
          <a:p>
            <a:r>
              <a:rPr lang="en-US" dirty="0" smtClean="0"/>
              <a:t>Background info</a:t>
            </a:r>
            <a:endParaRPr lang="en-US" dirty="0"/>
          </a:p>
        </p:txBody>
      </p:sp>
      <p:pic>
        <p:nvPicPr>
          <p:cNvPr id="7" name="Content Placeholder 6" descr="Screen Shot 2020-02-27 at 2.27.20 PM.png"/>
          <p:cNvPicPr>
            <a:picLocks noGrp="1" noChangeAspect="1"/>
          </p:cNvPicPr>
          <p:nvPr>
            <p:ph idx="1"/>
          </p:nvPr>
        </p:nvPicPr>
        <p:blipFill>
          <a:blip r:embed="rId4"/>
          <a:srcRect l="-11341" r="-11341"/>
          <a:stretch>
            <a:fillRect/>
          </a:stretch>
        </p:blipFill>
        <p:spPr>
          <a:xfrm>
            <a:off x="-487888" y="1251509"/>
            <a:ext cx="6321656" cy="3758965"/>
          </a:xfrm>
        </p:spPr>
      </p:pic>
      <p:pic>
        <p:nvPicPr>
          <p:cNvPr id="8" name="Picture 7" descr="Screen Shot 2020-02-27 at 2.27.48 PM.png"/>
          <p:cNvPicPr>
            <a:picLocks noChangeAspect="1"/>
          </p:cNvPicPr>
          <p:nvPr/>
        </p:nvPicPr>
        <p:blipFill>
          <a:blip r:embed="rId5"/>
          <a:stretch>
            <a:fillRect/>
          </a:stretch>
        </p:blipFill>
        <p:spPr>
          <a:xfrm>
            <a:off x="4110969" y="1251509"/>
            <a:ext cx="4705349" cy="5061216"/>
          </a:xfrm>
          <a:prstGeom prst="rect">
            <a:avLst/>
          </a:prstGeom>
        </p:spPr>
      </p:pic>
      <p:pic>
        <p:nvPicPr>
          <p:cNvPr id="9" name="Picture 8" descr="Screen Shot 2020-02-27 at 2.27.30 PM.png"/>
          <p:cNvPicPr>
            <a:picLocks noChangeAspect="1"/>
          </p:cNvPicPr>
          <p:nvPr/>
        </p:nvPicPr>
        <p:blipFill>
          <a:blip r:embed="rId6"/>
          <a:stretch>
            <a:fillRect/>
          </a:stretch>
        </p:blipFill>
        <p:spPr>
          <a:xfrm>
            <a:off x="586109" y="3573222"/>
            <a:ext cx="3524860" cy="3139918"/>
          </a:xfrm>
          <a:prstGeom prst="rect">
            <a:avLst/>
          </a:prstGeo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55202" y="274637"/>
            <a:ext cx="8091130" cy="717469"/>
          </a:xfrm>
        </p:spPr>
        <p:txBody>
          <a:bodyPr/>
          <a:lstStyle/>
          <a:p>
            <a:r>
              <a:rPr lang="en-US" sz="3600" dirty="0" smtClean="0"/>
              <a:t>Part 1. Hawaiian Volcano questions</a:t>
            </a:r>
            <a:endParaRPr lang="en-US" sz="3600" dirty="0"/>
          </a:p>
        </p:txBody>
      </p:sp>
      <p:pic>
        <p:nvPicPr>
          <p:cNvPr id="7" name="Content Placeholder 6" descr="Screen Shot 2020-02-27 at 2.30.13 PM.png"/>
          <p:cNvPicPr>
            <a:picLocks noGrp="1" noChangeAspect="1"/>
          </p:cNvPicPr>
          <p:nvPr>
            <p:ph idx="1"/>
          </p:nvPr>
        </p:nvPicPr>
        <p:blipFill>
          <a:blip r:embed="rId4"/>
          <a:srcRect t="-76288" b="-76288"/>
          <a:stretch>
            <a:fillRect/>
          </a:stretch>
        </p:blipFill>
        <p:spPr>
          <a:xfrm>
            <a:off x="588033" y="274637"/>
            <a:ext cx="8058300" cy="4791603"/>
          </a:xfrm>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55202" y="274637"/>
            <a:ext cx="8091130" cy="717469"/>
          </a:xfrm>
        </p:spPr>
        <p:txBody>
          <a:bodyPr/>
          <a:lstStyle/>
          <a:p>
            <a:r>
              <a:rPr lang="en-US" sz="3600" dirty="0" smtClean="0"/>
              <a:t>Part 1. Hawaiian Volcano questions</a:t>
            </a:r>
            <a:endParaRPr lang="en-US" sz="3600" dirty="0"/>
          </a:p>
        </p:txBody>
      </p:sp>
      <p:pic>
        <p:nvPicPr>
          <p:cNvPr id="5" name="Content Placeholder 4" descr="Screen Shot 2020-02-27 at 2.30.30 PM.png"/>
          <p:cNvPicPr>
            <a:picLocks noGrp="1" noChangeAspect="1"/>
          </p:cNvPicPr>
          <p:nvPr>
            <p:ph idx="1"/>
          </p:nvPr>
        </p:nvPicPr>
        <p:blipFill>
          <a:blip r:embed="rId4"/>
          <a:srcRect t="-18020" b="-18020"/>
          <a:stretch>
            <a:fillRect/>
          </a:stretch>
        </p:blipFill>
        <p:spPr>
          <a:xfrm>
            <a:off x="887574" y="761638"/>
            <a:ext cx="7272339" cy="4324257"/>
          </a:xfrm>
        </p:spPr>
      </p:pic>
      <p:pic>
        <p:nvPicPr>
          <p:cNvPr id="6" name="Picture 5" descr="Screen Shot 2020-02-27 at 2.35.40 PM.png"/>
          <p:cNvPicPr>
            <a:picLocks noChangeAspect="1"/>
          </p:cNvPicPr>
          <p:nvPr/>
        </p:nvPicPr>
        <p:blipFill>
          <a:blip r:embed="rId5"/>
          <a:stretch>
            <a:fillRect/>
          </a:stretch>
        </p:blipFill>
        <p:spPr>
          <a:xfrm>
            <a:off x="4414153" y="3792587"/>
            <a:ext cx="3556597" cy="2586616"/>
          </a:xfrm>
          <a:prstGeom prst="rect">
            <a:avLst/>
          </a:prstGeom>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custDataLst>
              <p:tags r:id="rId2"/>
            </p:custDataLst>
          </p:nvPr>
        </p:nvSpPr>
        <p:spPr>
          <a:xfrm>
            <a:off x="5500284" y="2539874"/>
            <a:ext cx="2647233" cy="3432975"/>
          </a:xfrm>
        </p:spPr>
        <p:txBody>
          <a:bodyPr/>
          <a:lstStyle/>
          <a:p>
            <a:r>
              <a:rPr lang="en-US" dirty="0" smtClean="0"/>
              <a:t>Practice using fast travel to jump to the tops of the five volcanoes in pre-sets</a:t>
            </a:r>
          </a:p>
          <a:p>
            <a:endParaRPr lang="en-US" dirty="0"/>
          </a:p>
        </p:txBody>
      </p:sp>
      <p:pic>
        <p:nvPicPr>
          <p:cNvPr id="4" name="Picture 3" descr="Screen Shot 2020-02-27 at 2.30.41 PM.png"/>
          <p:cNvPicPr>
            <a:picLocks noChangeAspect="1"/>
          </p:cNvPicPr>
          <p:nvPr/>
        </p:nvPicPr>
        <p:blipFill>
          <a:blip r:embed="rId5"/>
          <a:stretch>
            <a:fillRect/>
          </a:stretch>
        </p:blipFill>
        <p:spPr>
          <a:xfrm>
            <a:off x="3165619" y="592004"/>
            <a:ext cx="5651500" cy="1485900"/>
          </a:xfrm>
          <a:prstGeom prst="rect">
            <a:avLst/>
          </a:prstGeom>
        </p:spPr>
      </p:pic>
      <p:pic>
        <p:nvPicPr>
          <p:cNvPr id="5" name="Picture 4" descr="Screen Shot 2020-02-27 at 2.30.51 PM.png"/>
          <p:cNvPicPr>
            <a:picLocks noChangeAspect="1"/>
          </p:cNvPicPr>
          <p:nvPr/>
        </p:nvPicPr>
        <p:blipFill>
          <a:blip r:embed="rId6"/>
          <a:stretch>
            <a:fillRect/>
          </a:stretch>
        </p:blipFill>
        <p:spPr>
          <a:xfrm>
            <a:off x="216187" y="2294063"/>
            <a:ext cx="5041900" cy="4305300"/>
          </a:xfrm>
          <a:prstGeom prst="rect">
            <a:avLst/>
          </a:prstGeom>
        </p:spPr>
      </p:pic>
      <p:sp>
        <p:nvSpPr>
          <p:cNvPr id="6" name="Title 1"/>
          <p:cNvSpPr>
            <a:spLocks noGrp="1"/>
          </p:cNvSpPr>
          <p:nvPr>
            <p:ph type="title"/>
            <p:custDataLst>
              <p:tags r:id="rId3"/>
            </p:custDataLst>
          </p:nvPr>
        </p:nvSpPr>
        <p:spPr>
          <a:xfrm>
            <a:off x="216187" y="797088"/>
            <a:ext cx="2610417" cy="717469"/>
          </a:xfrm>
        </p:spPr>
        <p:txBody>
          <a:bodyPr/>
          <a:lstStyle/>
          <a:p>
            <a:r>
              <a:rPr lang="en-US" sz="3600" dirty="0" smtClean="0"/>
              <a:t>Question 2</a:t>
            </a:r>
            <a:endParaRPr lang="en-US" sz="3600" dirty="0"/>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ualalaiRoughAges.jpg"/>
          <p:cNvPicPr/>
          <p:nvPr/>
        </p:nvPicPr>
        <p:blipFill>
          <a:blip r:embed="rId4"/>
          <a:stretch>
            <a:fillRect/>
          </a:stretch>
        </p:blipFill>
        <p:spPr>
          <a:xfrm>
            <a:off x="396662" y="1612156"/>
            <a:ext cx="5486400" cy="5038725"/>
          </a:xfrm>
          <a:prstGeom prst="rect">
            <a:avLst/>
          </a:prstGeom>
        </p:spPr>
      </p:pic>
      <p:sp>
        <p:nvSpPr>
          <p:cNvPr id="8" name="Title 1"/>
          <p:cNvSpPr>
            <a:spLocks noGrp="1"/>
          </p:cNvSpPr>
          <p:nvPr>
            <p:ph type="title"/>
            <p:custDataLst>
              <p:tags r:id="rId2"/>
            </p:custDataLst>
          </p:nvPr>
        </p:nvSpPr>
        <p:spPr>
          <a:xfrm>
            <a:off x="608035" y="513378"/>
            <a:ext cx="2610417" cy="717469"/>
          </a:xfrm>
        </p:spPr>
        <p:txBody>
          <a:bodyPr/>
          <a:lstStyle/>
          <a:p>
            <a:r>
              <a:rPr lang="en-US" sz="3600" dirty="0" smtClean="0"/>
              <a:t>Question 3</a:t>
            </a:r>
            <a:endParaRPr lang="en-US" sz="3600" dirty="0"/>
          </a:p>
        </p:txBody>
      </p:sp>
      <p:pic>
        <p:nvPicPr>
          <p:cNvPr id="9" name="Picture 8" descr="Screen Shot 2020-02-27 at 2.31.09 PM.png"/>
          <p:cNvPicPr>
            <a:picLocks noChangeAspect="1"/>
          </p:cNvPicPr>
          <p:nvPr/>
        </p:nvPicPr>
        <p:blipFill>
          <a:blip r:embed="rId5"/>
          <a:stretch>
            <a:fillRect/>
          </a:stretch>
        </p:blipFill>
        <p:spPr>
          <a:xfrm>
            <a:off x="702605" y="466093"/>
            <a:ext cx="8211697" cy="676886"/>
          </a:xfrm>
          <a:prstGeom prst="rect">
            <a:avLst/>
          </a:prstGeom>
        </p:spPr>
      </p:pic>
      <p:pic>
        <p:nvPicPr>
          <p:cNvPr id="12" name="Picture 11" descr="SilicaGlaze.jpg"/>
          <p:cNvPicPr/>
          <p:nvPr/>
        </p:nvPicPr>
        <p:blipFill>
          <a:blip r:embed="rId6"/>
          <a:stretch>
            <a:fillRect/>
          </a:stretch>
        </p:blipFill>
        <p:spPr>
          <a:xfrm>
            <a:off x="5053502" y="1367495"/>
            <a:ext cx="3860800" cy="4123010"/>
          </a:xfrm>
          <a:prstGeom prst="rect">
            <a:avLst/>
          </a:prstGeom>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2"/>
            </p:custDataLst>
          </p:nvPr>
        </p:nvSpPr>
        <p:spPr>
          <a:xfrm>
            <a:off x="608035" y="513378"/>
            <a:ext cx="2610417" cy="717469"/>
          </a:xfrm>
        </p:spPr>
        <p:txBody>
          <a:bodyPr/>
          <a:lstStyle/>
          <a:p>
            <a:r>
              <a:rPr lang="en-US" sz="3600" dirty="0" smtClean="0"/>
              <a:t>Question 3</a:t>
            </a:r>
            <a:endParaRPr lang="en-US" sz="3600" dirty="0"/>
          </a:p>
        </p:txBody>
      </p:sp>
      <p:pic>
        <p:nvPicPr>
          <p:cNvPr id="6" name="Picture 5" descr="Screen Shot 2020-02-27 at 2.31.34 PM.png"/>
          <p:cNvPicPr>
            <a:picLocks noChangeAspect="1"/>
          </p:cNvPicPr>
          <p:nvPr/>
        </p:nvPicPr>
        <p:blipFill>
          <a:blip r:embed="rId4"/>
          <a:stretch>
            <a:fillRect/>
          </a:stretch>
        </p:blipFill>
        <p:spPr>
          <a:xfrm>
            <a:off x="3218452" y="235853"/>
            <a:ext cx="5867400" cy="2603500"/>
          </a:xfrm>
          <a:prstGeom prst="rect">
            <a:avLst/>
          </a:prstGeom>
        </p:spPr>
      </p:pic>
      <p:pic>
        <p:nvPicPr>
          <p:cNvPr id="10" name="Picture 9" descr="1.jpg"/>
          <p:cNvPicPr>
            <a:picLocks noChangeAspect="1"/>
          </p:cNvPicPr>
          <p:nvPr/>
        </p:nvPicPr>
        <p:blipFill>
          <a:blip r:embed="rId5"/>
          <a:stretch>
            <a:fillRect/>
          </a:stretch>
        </p:blipFill>
        <p:spPr>
          <a:xfrm>
            <a:off x="202674" y="3334862"/>
            <a:ext cx="8660959" cy="2975139"/>
          </a:xfrm>
          <a:prstGeom prst="rect">
            <a:avLst/>
          </a:prstGeom>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2"/>
            </p:custDataLst>
          </p:nvPr>
        </p:nvSpPr>
        <p:spPr>
          <a:xfrm>
            <a:off x="405355" y="513379"/>
            <a:ext cx="2607734" cy="553910"/>
          </a:xfrm>
        </p:spPr>
        <p:txBody>
          <a:bodyPr/>
          <a:lstStyle/>
          <a:p>
            <a:r>
              <a:rPr lang="en-US" sz="3600" dirty="0" smtClean="0"/>
              <a:t>Question 4</a:t>
            </a:r>
            <a:endParaRPr lang="en-US" sz="3600" dirty="0"/>
          </a:p>
        </p:txBody>
      </p:sp>
      <p:pic>
        <p:nvPicPr>
          <p:cNvPr id="7" name="Picture 6" descr="MaunaLoaRiftZoneFeatures.jpg"/>
          <p:cNvPicPr>
            <a:picLocks noChangeAspect="1"/>
          </p:cNvPicPr>
          <p:nvPr/>
        </p:nvPicPr>
        <p:blipFill>
          <a:blip r:embed="rId4"/>
          <a:stretch>
            <a:fillRect/>
          </a:stretch>
        </p:blipFill>
        <p:spPr>
          <a:xfrm>
            <a:off x="27024" y="1726752"/>
            <a:ext cx="4537967" cy="5131248"/>
          </a:xfrm>
          <a:prstGeom prst="rect">
            <a:avLst/>
          </a:prstGeom>
        </p:spPr>
      </p:pic>
      <p:pic>
        <p:nvPicPr>
          <p:cNvPr id="9" name="Picture 8" descr="Screen Shot 2020-02-27 at 2.31.42 PM.png"/>
          <p:cNvPicPr>
            <a:picLocks noChangeAspect="1"/>
          </p:cNvPicPr>
          <p:nvPr/>
        </p:nvPicPr>
        <p:blipFill>
          <a:blip r:embed="rId5"/>
          <a:stretch>
            <a:fillRect/>
          </a:stretch>
        </p:blipFill>
        <p:spPr>
          <a:xfrm>
            <a:off x="2985549" y="241590"/>
            <a:ext cx="5956300" cy="5537200"/>
          </a:xfrm>
          <a:prstGeom prst="rect">
            <a:avLst/>
          </a:prstGeom>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custDataLst>
              <p:tags r:id="rId2"/>
            </p:custDataLst>
          </p:nvPr>
        </p:nvSpPr>
        <p:spPr>
          <a:xfrm>
            <a:off x="405355" y="513379"/>
            <a:ext cx="2607734" cy="553910"/>
          </a:xfrm>
        </p:spPr>
        <p:txBody>
          <a:bodyPr/>
          <a:lstStyle/>
          <a:p>
            <a:r>
              <a:rPr lang="en-US" sz="3600" dirty="0" smtClean="0"/>
              <a:t>Question 5</a:t>
            </a:r>
            <a:endParaRPr lang="en-US" sz="3600" dirty="0"/>
          </a:p>
        </p:txBody>
      </p:sp>
      <p:pic>
        <p:nvPicPr>
          <p:cNvPr id="5" name="Picture 4" descr="Screen Shot 2020-02-27 at 2.31.51 PM.png"/>
          <p:cNvPicPr>
            <a:picLocks noChangeAspect="1"/>
          </p:cNvPicPr>
          <p:nvPr/>
        </p:nvPicPr>
        <p:blipFill>
          <a:blip r:embed="rId4"/>
          <a:stretch>
            <a:fillRect/>
          </a:stretch>
        </p:blipFill>
        <p:spPr>
          <a:xfrm>
            <a:off x="3081296" y="513378"/>
            <a:ext cx="5796098" cy="3795353"/>
          </a:xfrm>
          <a:prstGeom prst="rect">
            <a:avLst/>
          </a:prstGeom>
        </p:spPr>
      </p:pic>
      <p:pic>
        <p:nvPicPr>
          <p:cNvPr id="6" name="Picture 5" descr="Screen Shot 2020-02-27 at 2.27.30 PM.png"/>
          <p:cNvPicPr>
            <a:picLocks noChangeAspect="1"/>
          </p:cNvPicPr>
          <p:nvPr/>
        </p:nvPicPr>
        <p:blipFill>
          <a:blip r:embed="rId5"/>
          <a:stretch>
            <a:fillRect/>
          </a:stretch>
        </p:blipFill>
        <p:spPr>
          <a:xfrm>
            <a:off x="4866115" y="3613752"/>
            <a:ext cx="3524860" cy="3139918"/>
          </a:xfrm>
          <a:prstGeom prst="rect">
            <a:avLst/>
          </a:prstGeom>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729513"/>
          </a:xfrm>
        </p:spPr>
        <p:txBody>
          <a:bodyPr/>
          <a:lstStyle/>
          <a:p>
            <a:r>
              <a:rPr lang="en-US" dirty="0" smtClean="0"/>
              <a:t>Big Island</a:t>
            </a:r>
            <a:endParaRPr lang="en-US" dirty="0"/>
          </a:p>
        </p:txBody>
      </p:sp>
      <p:sp>
        <p:nvSpPr>
          <p:cNvPr id="10" name="Content Placeholder 9"/>
          <p:cNvSpPr>
            <a:spLocks noGrp="1"/>
          </p:cNvSpPr>
          <p:nvPr>
            <p:ph idx="1"/>
            <p:custDataLst>
              <p:tags r:id="rId3"/>
            </p:custDataLst>
          </p:nvPr>
        </p:nvSpPr>
        <p:spPr/>
        <p:txBody>
          <a:bodyPr/>
          <a:lstStyle/>
          <a:p>
            <a:endParaRPr lang="en-US"/>
          </a:p>
        </p:txBody>
      </p:sp>
      <p:pic>
        <p:nvPicPr>
          <p:cNvPr id="11" name="Picture 10" descr="2.jpg"/>
          <p:cNvPicPr/>
          <p:nvPr/>
        </p:nvPicPr>
        <p:blipFill>
          <a:blip r:embed="rId5"/>
          <a:stretch>
            <a:fillRect/>
          </a:stretch>
        </p:blipFill>
        <p:spPr>
          <a:xfrm>
            <a:off x="131452" y="2385913"/>
            <a:ext cx="4628232" cy="2874973"/>
          </a:xfrm>
          <a:prstGeom prst="rect">
            <a:avLst/>
          </a:prstGeom>
        </p:spPr>
      </p:pic>
      <p:pic>
        <p:nvPicPr>
          <p:cNvPr id="12" name="Picture 11" descr="1.jpg"/>
          <p:cNvPicPr/>
          <p:nvPr/>
        </p:nvPicPr>
        <p:blipFill>
          <a:blip r:embed="rId6"/>
          <a:stretch>
            <a:fillRect/>
          </a:stretch>
        </p:blipFill>
        <p:spPr>
          <a:xfrm>
            <a:off x="4842774" y="1321066"/>
            <a:ext cx="4002024" cy="4343400"/>
          </a:xfrm>
          <a:prstGeom prst="rect">
            <a:avLst/>
          </a:prstGeom>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717469"/>
          </a:xfrm>
        </p:spPr>
        <p:txBody>
          <a:bodyPr/>
          <a:lstStyle/>
          <a:p>
            <a:r>
              <a:rPr lang="en-US" sz="3600" dirty="0" smtClean="0"/>
              <a:t>Part 2 &amp; 3 Volcanic Hazards</a:t>
            </a:r>
            <a:endParaRPr lang="en-US" sz="3600" dirty="0"/>
          </a:p>
        </p:txBody>
      </p:sp>
      <p:sp>
        <p:nvSpPr>
          <p:cNvPr id="6" name="Content Placeholder 2"/>
          <p:cNvSpPr txBox="1">
            <a:spLocks/>
          </p:cNvSpPr>
          <p:nvPr>
            <p:custDataLst>
              <p:tags r:id="rId3"/>
            </p:custDataLst>
          </p:nvPr>
        </p:nvSpPr>
        <p:spPr>
          <a:xfrm>
            <a:off x="216186" y="1214701"/>
            <a:ext cx="4485863" cy="5229556"/>
          </a:xfrm>
          <a:prstGeom prst="rect">
            <a:avLst/>
          </a:prstGeom>
        </p:spPr>
        <p:txBody>
          <a:bodyPr vert="horz" lIns="91440" tIns="45720" rIns="91440" bIns="45720" rtlCol="0">
            <a:normAutofit/>
          </a:bodyPr>
          <a:lstStyle/>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r>
              <a:rPr lang="en-US" sz="2400" dirty="0" smtClean="0">
                <a:solidFill>
                  <a:schemeClr val="tx1">
                    <a:lumMod val="75000"/>
                    <a:lumOff val="25000"/>
                  </a:schemeClr>
                </a:solidFill>
              </a:rPr>
              <a:t>Part 2 is a study of the volcanic hazards of </a:t>
            </a:r>
            <a:r>
              <a:rPr lang="en-US" sz="2400" dirty="0" err="1" smtClean="0">
                <a:solidFill>
                  <a:schemeClr val="tx1">
                    <a:lumMod val="75000"/>
                    <a:lumOff val="25000"/>
                  </a:schemeClr>
                </a:solidFill>
              </a:rPr>
              <a:t>Hualalai</a:t>
            </a:r>
            <a:r>
              <a:rPr lang="en-US" sz="2400" dirty="0" smtClean="0">
                <a:solidFill>
                  <a:schemeClr val="tx1">
                    <a:lumMod val="75000"/>
                    <a:lumOff val="25000"/>
                  </a:schemeClr>
                </a:solidFill>
              </a:rPr>
              <a:t> Volcano. </a:t>
            </a:r>
          </a:p>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r>
              <a:rPr lang="en-US" sz="2400" dirty="0" smtClean="0">
                <a:solidFill>
                  <a:schemeClr val="tx1">
                    <a:lumMod val="75000"/>
                    <a:lumOff val="25000"/>
                  </a:schemeClr>
                </a:solidFill>
              </a:rPr>
              <a:t>Part 3 is a Science &amp; Society essay where you are tasked with a consulting project for a developer in the Kailua-Kona area</a:t>
            </a:r>
            <a:endPar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8" name="Picture 7" descr="VolcanoHazardRiskMap.jpg"/>
          <p:cNvPicPr/>
          <p:nvPr/>
        </p:nvPicPr>
        <p:blipFill>
          <a:blip r:embed="rId5"/>
          <a:stretch>
            <a:fillRect/>
          </a:stretch>
        </p:blipFill>
        <p:spPr>
          <a:xfrm>
            <a:off x="5004048" y="1214701"/>
            <a:ext cx="3949700" cy="4978267"/>
          </a:xfrm>
          <a:prstGeom prst="rect">
            <a:avLst/>
          </a:prstGeo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717469"/>
          </a:xfrm>
        </p:spPr>
        <p:txBody>
          <a:bodyPr/>
          <a:lstStyle/>
          <a:p>
            <a:r>
              <a:rPr lang="en-US" sz="3600" dirty="0" smtClean="0"/>
              <a:t>Part 2</a:t>
            </a:r>
            <a:endParaRPr lang="en-US" sz="3600" dirty="0"/>
          </a:p>
        </p:txBody>
      </p:sp>
      <p:sp>
        <p:nvSpPr>
          <p:cNvPr id="6" name="Content Placeholder 2"/>
          <p:cNvSpPr txBox="1">
            <a:spLocks/>
          </p:cNvSpPr>
          <p:nvPr>
            <p:custDataLst>
              <p:tags r:id="rId3"/>
            </p:custDataLst>
          </p:nvPr>
        </p:nvSpPr>
        <p:spPr>
          <a:xfrm>
            <a:off x="216186" y="1214701"/>
            <a:ext cx="4485863" cy="5229556"/>
          </a:xfrm>
          <a:prstGeom prst="rect">
            <a:avLst/>
          </a:prstGeom>
        </p:spPr>
        <p:txBody>
          <a:bodyPr vert="horz" lIns="91440" tIns="45720" rIns="91440" bIns="45720" rtlCol="0">
            <a:normAutofit/>
          </a:bodyPr>
          <a:lstStyle/>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r>
              <a:rPr lang="en-US" sz="2400" dirty="0" smtClean="0">
                <a:solidFill>
                  <a:schemeClr val="tx1">
                    <a:lumMod val="75000"/>
                    <a:lumOff val="25000"/>
                  </a:schemeClr>
                </a:solidFill>
              </a:rPr>
              <a:t>Question 6 – stage of </a:t>
            </a:r>
            <a:r>
              <a:rPr lang="en-US" sz="2400" dirty="0" err="1" smtClean="0">
                <a:solidFill>
                  <a:schemeClr val="tx1">
                    <a:lumMod val="75000"/>
                    <a:lumOff val="25000"/>
                  </a:schemeClr>
                </a:solidFill>
              </a:rPr>
              <a:t>Hualalai</a:t>
            </a:r>
            <a:r>
              <a:rPr lang="en-US" sz="2400" dirty="0" smtClean="0">
                <a:solidFill>
                  <a:schemeClr val="tx1">
                    <a:lumMod val="75000"/>
                    <a:lumOff val="25000"/>
                  </a:schemeClr>
                </a:solidFill>
              </a:rPr>
              <a:t> Volcano</a:t>
            </a:r>
          </a:p>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r>
              <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rPr>
              <a:t>Question 7</a:t>
            </a:r>
            <a:r>
              <a:rPr kumimoji="0" lang="en-US" sz="2400" b="0" i="0" u="none" strike="noStrike" kern="1200" cap="none" spc="0" normalizeH="0" noProof="0" dirty="0" smtClean="0">
                <a:ln>
                  <a:noFill/>
                </a:ln>
                <a:solidFill>
                  <a:schemeClr val="tx1">
                    <a:lumMod val="75000"/>
                    <a:lumOff val="25000"/>
                  </a:schemeClr>
                </a:solidFill>
                <a:effectLst/>
                <a:uLnTx/>
                <a:uFillTx/>
                <a:latin typeface="+mn-lt"/>
                <a:ea typeface="+mn-ea"/>
                <a:cs typeface="+mn-cs"/>
              </a:rPr>
              <a:t> – can you outrun a lava flow</a:t>
            </a:r>
          </a:p>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r>
              <a:rPr lang="en-US" sz="2400" baseline="0" dirty="0" smtClean="0">
                <a:solidFill>
                  <a:schemeClr val="tx1">
                    <a:lumMod val="75000"/>
                    <a:lumOff val="25000"/>
                  </a:schemeClr>
                </a:solidFill>
              </a:rPr>
              <a:t>Question 8 – download a KML file to the game and see locations</a:t>
            </a:r>
            <a:r>
              <a:rPr lang="en-US" sz="2400" dirty="0" smtClean="0">
                <a:solidFill>
                  <a:schemeClr val="tx1">
                    <a:lumMod val="75000"/>
                    <a:lumOff val="25000"/>
                  </a:schemeClr>
                </a:solidFill>
              </a:rPr>
              <a:t> of all radiocarbon ages &amp; you analyze them via making a histogram</a:t>
            </a:r>
            <a:endParaRPr kumimoji="0" lang="en-US" sz="2400" b="0" i="0" u="none" strike="noStrike" kern="1200" cap="none" spc="0" normalizeH="0" baseline="0" noProof="0" dirty="0" smtClean="0">
              <a:ln>
                <a:noFill/>
              </a:ln>
              <a:solidFill>
                <a:schemeClr val="tx1">
                  <a:lumMod val="75000"/>
                  <a:lumOff val="25000"/>
                </a:schemeClr>
              </a:solidFill>
              <a:effectLst/>
              <a:uLnTx/>
              <a:uFillTx/>
              <a:latin typeface="+mn-lt"/>
              <a:ea typeface="+mn-ea"/>
              <a:cs typeface="+mn-cs"/>
            </a:endParaRPr>
          </a:p>
          <a:p>
            <a:pPr marL="282575" marR="0" lvl="0" indent="-282575" algn="l" defTabSz="914400" rtl="0" eaLnBrk="1" fontAlgn="auto" latinLnBrk="0" hangingPunct="1">
              <a:lnSpc>
                <a:spcPct val="100000"/>
              </a:lnSpc>
              <a:spcBef>
                <a:spcPts val="200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pic>
        <p:nvPicPr>
          <p:cNvPr id="5" name="Picture 4" descr="1.jpg"/>
          <p:cNvPicPr/>
          <p:nvPr/>
        </p:nvPicPr>
        <p:blipFill>
          <a:blip r:embed="rId5"/>
          <a:stretch>
            <a:fillRect/>
          </a:stretch>
        </p:blipFill>
        <p:spPr>
          <a:xfrm>
            <a:off x="4702049" y="1214701"/>
            <a:ext cx="4089400" cy="4391845"/>
          </a:xfrm>
          <a:prstGeom prst="rect">
            <a:avLst/>
          </a:prstGeom>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67489" y="5174320"/>
            <a:ext cx="3045537" cy="717469"/>
          </a:xfrm>
        </p:spPr>
        <p:txBody>
          <a:bodyPr/>
          <a:lstStyle/>
          <a:p>
            <a:r>
              <a:rPr lang="en-US" sz="3600" dirty="0" smtClean="0"/>
              <a:t>Question 8 </a:t>
            </a:r>
            <a:endParaRPr lang="en-US" sz="3600" dirty="0"/>
          </a:p>
        </p:txBody>
      </p:sp>
      <p:pic>
        <p:nvPicPr>
          <p:cNvPr id="7" name="Picture 6" descr="Screen Shot 2020-02-27 at 2.56.01 PM.png"/>
          <p:cNvPicPr>
            <a:picLocks noChangeAspect="1"/>
          </p:cNvPicPr>
          <p:nvPr/>
        </p:nvPicPr>
        <p:blipFill>
          <a:blip r:embed="rId4"/>
          <a:stretch>
            <a:fillRect/>
          </a:stretch>
        </p:blipFill>
        <p:spPr>
          <a:xfrm>
            <a:off x="154047" y="207087"/>
            <a:ext cx="5715000" cy="2959100"/>
          </a:xfrm>
          <a:prstGeom prst="rect">
            <a:avLst/>
          </a:prstGeom>
        </p:spPr>
      </p:pic>
      <p:pic>
        <p:nvPicPr>
          <p:cNvPr id="8" name="Picture 7" descr="Screen Shot 2020-02-27 at 2.56.11 PM.png"/>
          <p:cNvPicPr>
            <a:picLocks noChangeAspect="1"/>
          </p:cNvPicPr>
          <p:nvPr/>
        </p:nvPicPr>
        <p:blipFill>
          <a:blip r:embed="rId5"/>
          <a:stretch>
            <a:fillRect/>
          </a:stretch>
        </p:blipFill>
        <p:spPr>
          <a:xfrm>
            <a:off x="3473239" y="2280659"/>
            <a:ext cx="5012069" cy="4420516"/>
          </a:xfrm>
          <a:prstGeom prst="rect">
            <a:avLst/>
          </a:prstGeom>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3915" y="905168"/>
            <a:ext cx="3045537" cy="717469"/>
          </a:xfrm>
        </p:spPr>
        <p:txBody>
          <a:bodyPr/>
          <a:lstStyle/>
          <a:p>
            <a:r>
              <a:rPr lang="en-US" sz="3600" dirty="0" smtClean="0"/>
              <a:t>Question </a:t>
            </a:r>
            <a:br>
              <a:rPr lang="en-US" sz="3600" dirty="0" smtClean="0"/>
            </a:br>
            <a:r>
              <a:rPr lang="en-US" sz="3600" dirty="0" smtClean="0"/>
              <a:t>8 </a:t>
            </a:r>
            <a:endParaRPr lang="en-US" sz="3600" dirty="0"/>
          </a:p>
        </p:txBody>
      </p:sp>
      <p:pic>
        <p:nvPicPr>
          <p:cNvPr id="5" name="Picture 4" descr="Screen Shot 2020-02-27 at 2.56.19 PM.png"/>
          <p:cNvPicPr>
            <a:picLocks noChangeAspect="1"/>
          </p:cNvPicPr>
          <p:nvPr/>
        </p:nvPicPr>
        <p:blipFill>
          <a:blip r:embed="rId4"/>
          <a:stretch>
            <a:fillRect/>
          </a:stretch>
        </p:blipFill>
        <p:spPr>
          <a:xfrm>
            <a:off x="3031622" y="381000"/>
            <a:ext cx="5918200" cy="2032000"/>
          </a:xfrm>
          <a:prstGeom prst="rect">
            <a:avLst/>
          </a:prstGeom>
        </p:spPr>
      </p:pic>
      <p:pic>
        <p:nvPicPr>
          <p:cNvPr id="6" name="Picture 5" descr="Screen Shot 2020-02-27 at 2.56.25 PM.png"/>
          <p:cNvPicPr>
            <a:picLocks noChangeAspect="1"/>
          </p:cNvPicPr>
          <p:nvPr/>
        </p:nvPicPr>
        <p:blipFill>
          <a:blip r:embed="rId5"/>
          <a:stretch>
            <a:fillRect/>
          </a:stretch>
        </p:blipFill>
        <p:spPr>
          <a:xfrm>
            <a:off x="3018922" y="2694253"/>
            <a:ext cx="5930900" cy="3695700"/>
          </a:xfrm>
          <a:prstGeom prst="rect">
            <a:avLst/>
          </a:prstGeom>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3915" y="905168"/>
            <a:ext cx="3045537" cy="717469"/>
          </a:xfrm>
        </p:spPr>
        <p:txBody>
          <a:bodyPr/>
          <a:lstStyle/>
          <a:p>
            <a:r>
              <a:rPr lang="en-US" sz="3600" dirty="0" smtClean="0"/>
              <a:t>Question </a:t>
            </a:r>
            <a:br>
              <a:rPr lang="en-US" sz="3600" dirty="0" smtClean="0"/>
            </a:br>
            <a:r>
              <a:rPr lang="en-US" sz="3600" dirty="0" smtClean="0"/>
              <a:t>9 </a:t>
            </a:r>
            <a:endParaRPr lang="en-US" sz="3600" dirty="0"/>
          </a:p>
        </p:txBody>
      </p:sp>
      <p:pic>
        <p:nvPicPr>
          <p:cNvPr id="7" name="Picture 6" descr="Screen Shot 2020-02-27 at 2.56.34 PM.png"/>
          <p:cNvPicPr>
            <a:picLocks noChangeAspect="1"/>
          </p:cNvPicPr>
          <p:nvPr/>
        </p:nvPicPr>
        <p:blipFill>
          <a:blip r:embed="rId4"/>
          <a:stretch>
            <a:fillRect/>
          </a:stretch>
        </p:blipFill>
        <p:spPr>
          <a:xfrm>
            <a:off x="3614262" y="189138"/>
            <a:ext cx="4628048" cy="6493231"/>
          </a:xfrm>
          <a:prstGeom prst="rect">
            <a:avLst/>
          </a:prstGeo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189160" y="247618"/>
            <a:ext cx="9427743" cy="811232"/>
          </a:xfrm>
        </p:spPr>
        <p:txBody>
          <a:bodyPr/>
          <a:lstStyle/>
          <a:p>
            <a:r>
              <a:rPr lang="en-US" sz="3600" dirty="0" smtClean="0"/>
              <a:t>Part 4 Will Mauna Kea </a:t>
            </a:r>
            <a:br>
              <a:rPr lang="en-US" sz="3600" dirty="0" smtClean="0"/>
            </a:br>
            <a:r>
              <a:rPr lang="en-US" sz="3600" dirty="0" smtClean="0"/>
              <a:t>be glaciated again?</a:t>
            </a:r>
            <a:endParaRPr lang="en-US" sz="3600" dirty="0"/>
          </a:p>
        </p:txBody>
      </p:sp>
      <p:graphicFrame>
        <p:nvGraphicFramePr>
          <p:cNvPr id="62466" name="Object 2"/>
          <p:cNvGraphicFramePr>
            <a:graphicFrameLocks noChangeAspect="1"/>
          </p:cNvGraphicFramePr>
          <p:nvPr>
            <p:custDataLst>
              <p:tags r:id="rId4"/>
            </p:custDataLst>
          </p:nvPr>
        </p:nvGraphicFramePr>
        <p:xfrm>
          <a:off x="1828800" y="2233938"/>
          <a:ext cx="5486400" cy="4254500"/>
        </p:xfrm>
        <a:graphic>
          <a:graphicData uri="http://schemas.openxmlformats.org/presentationml/2006/ole">
            <mc:AlternateContent xmlns:mc="http://schemas.openxmlformats.org/markup-compatibility/2006">
              <mc:Choice xmlns:v="urn:schemas-microsoft-com:vml" Requires="v">
                <p:oleObj spid="_x0000_s62492" name="Document" r:id="rId6" imgW="5486400" imgH="4254500" progId="Word.Document.12">
                  <p:link updateAutomatic="1"/>
                </p:oleObj>
              </mc:Choice>
              <mc:Fallback>
                <p:oleObj name="Document" r:id="rId6" imgW="5486400" imgH="4254500"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2233938"/>
                        <a:ext cx="5486400" cy="425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49277" y="247618"/>
            <a:ext cx="2959045" cy="811232"/>
          </a:xfrm>
        </p:spPr>
        <p:txBody>
          <a:bodyPr/>
          <a:lstStyle/>
          <a:p>
            <a:r>
              <a:rPr lang="en-US" sz="3600" dirty="0" smtClean="0"/>
              <a:t>Question 10</a:t>
            </a:r>
            <a:endParaRPr lang="en-US" sz="3600" dirty="0"/>
          </a:p>
        </p:txBody>
      </p:sp>
      <p:graphicFrame>
        <p:nvGraphicFramePr>
          <p:cNvPr id="63491" name="Object 3"/>
          <p:cNvGraphicFramePr>
            <a:graphicFrameLocks noChangeAspect="1"/>
          </p:cNvGraphicFramePr>
          <p:nvPr>
            <p:custDataLst>
              <p:tags r:id="rId4"/>
            </p:custDataLst>
          </p:nvPr>
        </p:nvGraphicFramePr>
        <p:xfrm>
          <a:off x="3308322" y="474650"/>
          <a:ext cx="5486400" cy="584200"/>
        </p:xfrm>
        <a:graphic>
          <a:graphicData uri="http://schemas.openxmlformats.org/presentationml/2006/ole">
            <mc:AlternateContent xmlns:mc="http://schemas.openxmlformats.org/markup-compatibility/2006">
              <mc:Choice xmlns:v="urn:schemas-microsoft-com:vml" Requires="v">
                <p:oleObj spid="_x0000_s63543" name="Document" r:id="rId7" imgW="5486400" imgH="584200" progId="Word.Document.12">
                  <p:link updateAutomatic="1"/>
                </p:oleObj>
              </mc:Choice>
              <mc:Fallback>
                <p:oleObj name="Document" r:id="rId7" imgW="5486400" imgH="584200" progId="Word.Document.12">
                  <p:link updateAutomatic="1"/>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08322" y="474650"/>
                        <a:ext cx="54864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5" name="Picture 4" descr="MaunaKeaTill_NASA.jpg"/>
          <p:cNvPicPr/>
          <p:nvPr/>
        </p:nvPicPr>
        <p:blipFill>
          <a:blip r:embed="rId9"/>
          <a:stretch>
            <a:fillRect/>
          </a:stretch>
        </p:blipFill>
        <p:spPr>
          <a:xfrm>
            <a:off x="3308322" y="1256911"/>
            <a:ext cx="3555309" cy="2190880"/>
          </a:xfrm>
          <a:prstGeom prst="rect">
            <a:avLst/>
          </a:prstGeom>
        </p:spPr>
      </p:pic>
      <p:graphicFrame>
        <p:nvGraphicFramePr>
          <p:cNvPr id="63492" name="Object 4"/>
          <p:cNvGraphicFramePr>
            <a:graphicFrameLocks noChangeAspect="1"/>
          </p:cNvGraphicFramePr>
          <p:nvPr>
            <p:custDataLst>
              <p:tags r:id="rId5"/>
            </p:custDataLst>
          </p:nvPr>
        </p:nvGraphicFramePr>
        <p:xfrm>
          <a:off x="295229" y="3528851"/>
          <a:ext cx="5626100" cy="3225800"/>
        </p:xfrm>
        <a:graphic>
          <a:graphicData uri="http://schemas.openxmlformats.org/presentationml/2006/ole">
            <mc:AlternateContent xmlns:mc="http://schemas.openxmlformats.org/markup-compatibility/2006">
              <mc:Choice xmlns:v="urn:schemas-microsoft-com:vml" Requires="v">
                <p:oleObj spid="_x0000_s63544" name="Document" r:id="rId10" imgW="5626100" imgH="3225800" progId="Word.Document.12">
                  <p:link updateAutomatic="1"/>
                </p:oleObj>
              </mc:Choice>
              <mc:Fallback>
                <p:oleObj name="Document" r:id="rId10" imgW="5626100" imgH="3225800" progId="Word.Document.12">
                  <p:link updateAutomatic="1"/>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5229" y="3528851"/>
                        <a:ext cx="5626100" cy="322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49277" y="247618"/>
            <a:ext cx="2959045" cy="811232"/>
          </a:xfrm>
        </p:spPr>
        <p:txBody>
          <a:bodyPr/>
          <a:lstStyle/>
          <a:p>
            <a:r>
              <a:rPr lang="en-US" sz="3600" dirty="0" smtClean="0"/>
              <a:t>Question 11</a:t>
            </a:r>
            <a:endParaRPr lang="en-US" sz="3600" dirty="0"/>
          </a:p>
        </p:txBody>
      </p:sp>
      <p:graphicFrame>
        <p:nvGraphicFramePr>
          <p:cNvPr id="64516" name="Object 4"/>
          <p:cNvGraphicFramePr>
            <a:graphicFrameLocks noChangeAspect="1"/>
          </p:cNvGraphicFramePr>
          <p:nvPr>
            <p:custDataLst>
              <p:tags r:id="rId4"/>
            </p:custDataLst>
          </p:nvPr>
        </p:nvGraphicFramePr>
        <p:xfrm>
          <a:off x="3308322" y="247618"/>
          <a:ext cx="5486400" cy="3543300"/>
        </p:xfrm>
        <a:graphic>
          <a:graphicData uri="http://schemas.openxmlformats.org/presentationml/2006/ole">
            <mc:AlternateContent xmlns:mc="http://schemas.openxmlformats.org/markup-compatibility/2006">
              <mc:Choice xmlns:v="urn:schemas-microsoft-com:vml" Requires="v">
                <p:oleObj spid="_x0000_s64594" name="Document" r:id="rId8" imgW="5486400" imgH="3543300" progId="Word.Document.12">
                  <p:link updateAutomatic="1"/>
                </p:oleObj>
              </mc:Choice>
              <mc:Fallback>
                <p:oleObj name="Document" r:id="rId8" imgW="5486400" imgH="3543300" progId="Word.Document.12">
                  <p:link updateAutomatic="1"/>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8322" y="247618"/>
                        <a:ext cx="5486400"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4517" name="Object 5"/>
          <p:cNvGraphicFramePr>
            <a:graphicFrameLocks noChangeAspect="1"/>
          </p:cNvGraphicFramePr>
          <p:nvPr>
            <p:custDataLst>
              <p:tags r:id="rId5"/>
            </p:custDataLst>
          </p:nvPr>
        </p:nvGraphicFramePr>
        <p:xfrm>
          <a:off x="349277" y="2583413"/>
          <a:ext cx="4121049" cy="4063812"/>
        </p:xfrm>
        <a:graphic>
          <a:graphicData uri="http://schemas.openxmlformats.org/presentationml/2006/ole">
            <mc:AlternateContent xmlns:mc="http://schemas.openxmlformats.org/markup-compatibility/2006">
              <mc:Choice xmlns:v="urn:schemas-microsoft-com:vml" Requires="v">
                <p:oleObj spid="_x0000_s64595" name="Document" r:id="rId10" imgW="5486400" imgH="5410200" progId="Word.Document.12">
                  <p:link updateAutomatic="1"/>
                </p:oleObj>
              </mc:Choice>
              <mc:Fallback>
                <p:oleObj name="Document" r:id="rId10" imgW="5486400" imgH="5410200" progId="Word.Document.12">
                  <p:link updateAutomatic="1"/>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77" y="2583413"/>
                        <a:ext cx="4121049" cy="4063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4518" name="Object 6"/>
          <p:cNvGraphicFramePr>
            <a:graphicFrameLocks noChangeAspect="1"/>
          </p:cNvGraphicFramePr>
          <p:nvPr>
            <p:custDataLst>
              <p:tags r:id="rId6"/>
            </p:custDataLst>
          </p:nvPr>
        </p:nvGraphicFramePr>
        <p:xfrm>
          <a:off x="5093211" y="4938139"/>
          <a:ext cx="5486400" cy="533400"/>
        </p:xfrm>
        <a:graphic>
          <a:graphicData uri="http://schemas.openxmlformats.org/presentationml/2006/ole">
            <mc:AlternateContent xmlns:mc="http://schemas.openxmlformats.org/markup-compatibility/2006">
              <mc:Choice xmlns:v="urn:schemas-microsoft-com:vml" Requires="v">
                <p:oleObj spid="_x0000_s64596" name="Document" r:id="rId12" imgW="5486400" imgH="533400" progId="Word.Document.12">
                  <p:link updateAutomatic="1"/>
                </p:oleObj>
              </mc:Choice>
              <mc:Fallback>
                <p:oleObj name="Document" r:id="rId12" imgW="5486400" imgH="533400" progId="Word.Document.12">
                  <p:link updateAutomatic="1"/>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93211" y="4938139"/>
                        <a:ext cx="54864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49277" y="247618"/>
            <a:ext cx="2959045" cy="811232"/>
          </a:xfrm>
        </p:spPr>
        <p:txBody>
          <a:bodyPr/>
          <a:lstStyle/>
          <a:p>
            <a:r>
              <a:rPr lang="en-US" sz="3600" dirty="0" smtClean="0"/>
              <a:t>Question 12</a:t>
            </a:r>
            <a:endParaRPr lang="en-US" sz="3600" dirty="0"/>
          </a:p>
        </p:txBody>
      </p:sp>
      <p:graphicFrame>
        <p:nvGraphicFramePr>
          <p:cNvPr id="65541" name="Object 5"/>
          <p:cNvGraphicFramePr>
            <a:graphicFrameLocks noChangeAspect="1"/>
          </p:cNvGraphicFramePr>
          <p:nvPr>
            <p:custDataLst>
              <p:tags r:id="rId4"/>
            </p:custDataLst>
          </p:nvPr>
        </p:nvGraphicFramePr>
        <p:xfrm>
          <a:off x="3490731" y="186890"/>
          <a:ext cx="5486400" cy="520700"/>
        </p:xfrm>
        <a:graphic>
          <a:graphicData uri="http://schemas.openxmlformats.org/presentationml/2006/ole">
            <mc:AlternateContent xmlns:mc="http://schemas.openxmlformats.org/markup-compatibility/2006">
              <mc:Choice xmlns:v="urn:schemas-microsoft-com:vml" Requires="v">
                <p:oleObj spid="_x0000_s65593" name="Document" r:id="rId7" imgW="5486400" imgH="520700" progId="Word.Document.12">
                  <p:link updateAutomatic="1"/>
                </p:oleObj>
              </mc:Choice>
              <mc:Fallback>
                <p:oleObj name="Document" r:id="rId7" imgW="5486400" imgH="520700" progId="Word.Document.12">
                  <p:link updateAutomatic="1"/>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0731" y="186890"/>
                        <a:ext cx="548640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 name="Picture 6" descr="CompositeInsolation37.jpg"/>
          <p:cNvPicPr/>
          <p:nvPr/>
        </p:nvPicPr>
        <p:blipFill>
          <a:blip r:embed="rId9"/>
          <a:stretch>
            <a:fillRect/>
          </a:stretch>
        </p:blipFill>
        <p:spPr>
          <a:xfrm>
            <a:off x="3308322" y="561453"/>
            <a:ext cx="5486400" cy="3546475"/>
          </a:xfrm>
          <a:prstGeom prst="rect">
            <a:avLst/>
          </a:prstGeom>
        </p:spPr>
      </p:pic>
      <p:graphicFrame>
        <p:nvGraphicFramePr>
          <p:cNvPr id="65542" name="Object 6"/>
          <p:cNvGraphicFramePr>
            <a:graphicFrameLocks noChangeAspect="1"/>
          </p:cNvGraphicFramePr>
          <p:nvPr>
            <p:custDataLst>
              <p:tags r:id="rId5"/>
            </p:custDataLst>
          </p:nvPr>
        </p:nvGraphicFramePr>
        <p:xfrm>
          <a:off x="27024" y="4037790"/>
          <a:ext cx="5486400" cy="2806700"/>
        </p:xfrm>
        <a:graphic>
          <a:graphicData uri="http://schemas.openxmlformats.org/presentationml/2006/ole">
            <mc:AlternateContent xmlns:mc="http://schemas.openxmlformats.org/markup-compatibility/2006">
              <mc:Choice xmlns:v="urn:schemas-microsoft-com:vml" Requires="v">
                <p:oleObj spid="_x0000_s65594" name="Document" r:id="rId10" imgW="5486400" imgH="2806700" progId="Word.Document.12">
                  <p:link updateAutomatic="1"/>
                </p:oleObj>
              </mc:Choice>
              <mc:Fallback>
                <p:oleObj name="Document" r:id="rId10" imgW="5486400" imgH="2806700" progId="Word.Document.12">
                  <p:link updateAutomatic="1"/>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4" y="4037790"/>
                        <a:ext cx="5486400" cy="280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349277" y="247618"/>
            <a:ext cx="8176566" cy="811232"/>
          </a:xfrm>
        </p:spPr>
        <p:txBody>
          <a:bodyPr/>
          <a:lstStyle/>
          <a:p>
            <a:r>
              <a:rPr lang="en-US" sz="3600" dirty="0" smtClean="0"/>
              <a:t>Question 13: will there be a future </a:t>
            </a:r>
            <a:r>
              <a:rPr lang="en-US" sz="3600" dirty="0" err="1" smtClean="0"/>
              <a:t>glaciation</a:t>
            </a:r>
            <a:r>
              <a:rPr lang="en-US" sz="3600" dirty="0" smtClean="0"/>
              <a:t> of Mauna Kea</a:t>
            </a:r>
            <a:endParaRPr lang="en-US" sz="3600" dirty="0"/>
          </a:p>
        </p:txBody>
      </p:sp>
      <p:graphicFrame>
        <p:nvGraphicFramePr>
          <p:cNvPr id="66564" name="Object 4"/>
          <p:cNvGraphicFramePr>
            <a:graphicFrameLocks noChangeAspect="1"/>
          </p:cNvGraphicFramePr>
          <p:nvPr>
            <p:custDataLst>
              <p:tags r:id="rId4"/>
            </p:custDataLst>
          </p:nvPr>
        </p:nvGraphicFramePr>
        <p:xfrm>
          <a:off x="949355" y="1543511"/>
          <a:ext cx="7757543" cy="3968558"/>
        </p:xfrm>
        <a:graphic>
          <a:graphicData uri="http://schemas.openxmlformats.org/presentationml/2006/ole">
            <mc:AlternateContent xmlns:mc="http://schemas.openxmlformats.org/markup-compatibility/2006">
              <mc:Choice xmlns:v="urn:schemas-microsoft-com:vml" Requires="v">
                <p:oleObj spid="_x0000_s66590" name="Document" r:id="rId6" imgW="5486400" imgH="2806700" progId="Word.Document.12">
                  <p:link updateAutomatic="1"/>
                </p:oleObj>
              </mc:Choice>
              <mc:Fallback>
                <p:oleObj name="Document" r:id="rId6" imgW="5486400" imgH="2806700" progId="Word.Document.12">
                  <p:link updateAutomatic="1"/>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355" y="1543511"/>
                        <a:ext cx="7757543" cy="3968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610420" y="274638"/>
            <a:ext cx="8250522" cy="778736"/>
          </a:xfrm>
        </p:spPr>
        <p:txBody>
          <a:bodyPr/>
          <a:lstStyle/>
          <a:p>
            <a:r>
              <a:rPr lang="en-US" dirty="0" smtClean="0"/>
              <a:t>Five volcanoes</a:t>
            </a:r>
            <a:endParaRPr lang="en-US" dirty="0"/>
          </a:p>
        </p:txBody>
      </p:sp>
      <p:pic>
        <p:nvPicPr>
          <p:cNvPr id="7" name="Picture 6" descr="1.jpg"/>
          <p:cNvPicPr/>
          <p:nvPr/>
        </p:nvPicPr>
        <p:blipFill>
          <a:blip r:embed="rId4"/>
          <a:stretch>
            <a:fillRect/>
          </a:stretch>
        </p:blipFill>
        <p:spPr>
          <a:xfrm>
            <a:off x="1595288" y="1056980"/>
            <a:ext cx="5953423" cy="5067300"/>
          </a:xfrm>
          <a:prstGeom prst="rect">
            <a:avLst/>
          </a:prstGeom>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280822" y="1017686"/>
            <a:ext cx="3624041" cy="2197687"/>
          </a:xfrm>
        </p:spPr>
        <p:txBody>
          <a:bodyPr/>
          <a:lstStyle/>
          <a:p>
            <a:r>
              <a:rPr lang="en-US" sz="3600" dirty="0" smtClean="0"/>
              <a:t>Part 5: How fast does it take to make a river valley? </a:t>
            </a:r>
            <a:endParaRPr lang="en-US" sz="3600" dirty="0"/>
          </a:p>
        </p:txBody>
      </p:sp>
      <p:pic>
        <p:nvPicPr>
          <p:cNvPr id="4" name="Picture 3" descr="ObTropHighIsland.jpg"/>
          <p:cNvPicPr/>
          <p:nvPr/>
        </p:nvPicPr>
        <p:blipFill>
          <a:blip r:embed="rId6"/>
          <a:stretch>
            <a:fillRect/>
          </a:stretch>
        </p:blipFill>
        <p:spPr>
          <a:xfrm>
            <a:off x="4850675" y="67550"/>
            <a:ext cx="3983163" cy="4032156"/>
          </a:xfrm>
          <a:prstGeom prst="rect">
            <a:avLst/>
          </a:prstGeom>
        </p:spPr>
      </p:pic>
      <p:graphicFrame>
        <p:nvGraphicFramePr>
          <p:cNvPr id="46083" name="Object 3"/>
          <p:cNvGraphicFramePr>
            <a:graphicFrameLocks noChangeAspect="1"/>
          </p:cNvGraphicFramePr>
          <p:nvPr>
            <p:custDataLst>
              <p:tags r:id="rId4"/>
            </p:custDataLst>
          </p:nvPr>
        </p:nvGraphicFramePr>
        <p:xfrm>
          <a:off x="280822" y="4032156"/>
          <a:ext cx="5486400" cy="2603500"/>
        </p:xfrm>
        <a:graphic>
          <a:graphicData uri="http://schemas.openxmlformats.org/presentationml/2006/ole">
            <mc:AlternateContent xmlns:mc="http://schemas.openxmlformats.org/markup-compatibility/2006">
              <mc:Choice xmlns:v="urn:schemas-microsoft-com:vml" Requires="v">
                <p:oleObj spid="_x0000_s46109" name="Document" r:id="rId7" imgW="5486400" imgH="2603500" progId="Word.Document.12">
                  <p:link updateAutomatic="1"/>
                </p:oleObj>
              </mc:Choice>
              <mc:Fallback>
                <p:oleObj name="Document" r:id="rId7" imgW="5486400" imgH="2603500" progId="Word.Document.12">
                  <p:link updateAutomatic="1"/>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822" y="4032156"/>
                        <a:ext cx="5486400" cy="260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280822" y="1017686"/>
            <a:ext cx="3624041" cy="2197687"/>
          </a:xfrm>
        </p:spPr>
        <p:txBody>
          <a:bodyPr/>
          <a:lstStyle/>
          <a:p>
            <a:r>
              <a:rPr lang="en-US" sz="3600" dirty="0" smtClean="0"/>
              <a:t>Questions</a:t>
            </a:r>
            <a:br>
              <a:rPr lang="en-US" sz="3600" dirty="0" smtClean="0"/>
            </a:br>
            <a:r>
              <a:rPr lang="en-US" sz="3600" dirty="0" smtClean="0"/>
              <a:t>14, 15, 16</a:t>
            </a:r>
            <a:endParaRPr lang="en-US" sz="3600" dirty="0"/>
          </a:p>
        </p:txBody>
      </p:sp>
      <p:graphicFrame>
        <p:nvGraphicFramePr>
          <p:cNvPr id="67587" name="Object 3"/>
          <p:cNvGraphicFramePr>
            <a:graphicFrameLocks noChangeAspect="1"/>
          </p:cNvGraphicFramePr>
          <p:nvPr>
            <p:custDataLst>
              <p:tags r:id="rId4"/>
            </p:custDataLst>
          </p:nvPr>
        </p:nvGraphicFramePr>
        <p:xfrm>
          <a:off x="347921" y="307918"/>
          <a:ext cx="8647447" cy="2502155"/>
        </p:xfrm>
        <a:graphic>
          <a:graphicData uri="http://schemas.openxmlformats.org/presentationml/2006/ole">
            <mc:AlternateContent xmlns:mc="http://schemas.openxmlformats.org/markup-compatibility/2006">
              <mc:Choice xmlns:v="urn:schemas-microsoft-com:vml" Requires="v">
                <p:oleObj spid="_x0000_s67639" name="Document" r:id="rId8" imgW="5486400" imgH="1587500" progId="Word.Document.12">
                  <p:link updateAutomatic="1"/>
                </p:oleObj>
              </mc:Choice>
              <mc:Fallback>
                <p:oleObj name="Document" r:id="rId8" imgW="5486400" imgH="1587500" progId="Word.Document.12">
                  <p:link updateAutomatic="1"/>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921" y="307918"/>
                        <a:ext cx="8647447" cy="250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67588" name="Object 4"/>
          <p:cNvGraphicFramePr>
            <a:graphicFrameLocks noChangeAspect="1"/>
          </p:cNvGraphicFramePr>
          <p:nvPr>
            <p:custDataLst>
              <p:tags r:id="rId5"/>
            </p:custDataLst>
          </p:nvPr>
        </p:nvGraphicFramePr>
        <p:xfrm>
          <a:off x="280822" y="2810073"/>
          <a:ext cx="5626100" cy="2006600"/>
        </p:xfrm>
        <a:graphic>
          <a:graphicData uri="http://schemas.openxmlformats.org/presentationml/2006/ole">
            <mc:AlternateContent xmlns:mc="http://schemas.openxmlformats.org/markup-compatibility/2006">
              <mc:Choice xmlns:v="urn:schemas-microsoft-com:vml" Requires="v">
                <p:oleObj spid="_x0000_s67640" name="Document" r:id="rId10" imgW="5626100" imgH="2006600" progId="Word.Document.12">
                  <p:link updateAutomatic="1"/>
                </p:oleObj>
              </mc:Choice>
              <mc:Fallback>
                <p:oleObj name="Document" r:id="rId10" imgW="5626100" imgH="2006600" progId="Word.Document.12">
                  <p:link updateAutomatic="1"/>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822" y="2810073"/>
                        <a:ext cx="5626100" cy="200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0" name="Picture 9" descr="EastSideRiver35m.jpg"/>
          <p:cNvPicPr>
            <a:picLocks noChangeAspect="1"/>
          </p:cNvPicPr>
          <p:nvPr/>
        </p:nvPicPr>
        <p:blipFill>
          <a:blip r:embed="rId12"/>
          <a:stretch>
            <a:fillRect/>
          </a:stretch>
        </p:blipFill>
        <p:spPr>
          <a:xfrm>
            <a:off x="5373638" y="4012462"/>
            <a:ext cx="3621730" cy="2514146"/>
          </a:xfrm>
          <a:prstGeom prst="rect">
            <a:avLst/>
          </a:prstGeom>
        </p:spPr>
      </p:pic>
      <p:sp>
        <p:nvSpPr>
          <p:cNvPr id="11" name="Content Placeholder 2"/>
          <p:cNvSpPr>
            <a:spLocks noGrp="1"/>
          </p:cNvSpPr>
          <p:nvPr>
            <p:ph idx="1"/>
            <p:custDataLst>
              <p:tags r:id="rId6"/>
            </p:custDataLst>
          </p:nvPr>
        </p:nvSpPr>
        <p:spPr>
          <a:xfrm>
            <a:off x="1235108" y="5441325"/>
            <a:ext cx="4138530" cy="1249305"/>
          </a:xfrm>
        </p:spPr>
        <p:txBody>
          <a:bodyPr/>
          <a:lstStyle/>
          <a:p>
            <a:pPr>
              <a:buNone/>
            </a:pPr>
            <a:r>
              <a:rPr lang="en-US" dirty="0" smtClean="0">
                <a:solidFill>
                  <a:schemeClr val="tx1"/>
                </a:solidFill>
              </a:rPr>
              <a:t>216-35= ~180 </a:t>
            </a:r>
            <a:r>
              <a:rPr lang="en-US" dirty="0" err="1" smtClean="0">
                <a:solidFill>
                  <a:schemeClr val="tx1"/>
                </a:solidFill>
              </a:rPr>
              <a:t>m</a:t>
            </a:r>
            <a:r>
              <a:rPr lang="en-US" dirty="0" smtClean="0">
                <a:solidFill>
                  <a:schemeClr val="tx1"/>
                </a:solidFill>
              </a:rPr>
              <a:t> deep valley</a:t>
            </a:r>
            <a:endParaRPr lang="en-US" dirty="0">
              <a:solidFill>
                <a:schemeClr val="tx1"/>
              </a:solidFill>
            </a:endParaRPr>
          </a:p>
        </p:txBody>
      </p:sp>
    </p:spTree>
    <p:custDataLst>
      <p:tags r:id="rId2"/>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529391" y="324239"/>
            <a:ext cx="7861335" cy="2197687"/>
          </a:xfrm>
        </p:spPr>
        <p:txBody>
          <a:bodyPr/>
          <a:lstStyle/>
          <a:p>
            <a:r>
              <a:rPr lang="en-US" sz="3600" dirty="0" smtClean="0"/>
              <a:t>Don’t be obsessed with precision.</a:t>
            </a:r>
            <a:br>
              <a:rPr lang="en-US" sz="3600" dirty="0" smtClean="0"/>
            </a:br>
            <a:r>
              <a:rPr lang="en-US" sz="3600" dirty="0" smtClean="0"/>
              <a:t>You cannot be precise. The averaging will blend differences &amp; answer choices are VERY far apart </a:t>
            </a:r>
            <a:endParaRPr lang="en-US" sz="3600" dirty="0"/>
          </a:p>
        </p:txBody>
      </p:sp>
      <p:graphicFrame>
        <p:nvGraphicFramePr>
          <p:cNvPr id="68612" name="Object 4"/>
          <p:cNvGraphicFramePr>
            <a:graphicFrameLocks noChangeAspect="1"/>
          </p:cNvGraphicFramePr>
          <p:nvPr>
            <p:custDataLst>
              <p:tags r:id="rId4"/>
            </p:custDataLst>
          </p:nvPr>
        </p:nvGraphicFramePr>
        <p:xfrm>
          <a:off x="529391" y="2823583"/>
          <a:ext cx="5626100" cy="2006600"/>
        </p:xfrm>
        <a:graphic>
          <a:graphicData uri="http://schemas.openxmlformats.org/presentationml/2006/ole">
            <mc:AlternateContent xmlns:mc="http://schemas.openxmlformats.org/markup-compatibility/2006">
              <mc:Choice xmlns:v="urn:schemas-microsoft-com:vml" Requires="v">
                <p:oleObj spid="_x0000_s68638" name="Document" r:id="rId7" imgW="5626100" imgH="2006600" progId="Word.Document.12">
                  <p:link updateAutomatic="1"/>
                </p:oleObj>
              </mc:Choice>
              <mc:Fallback>
                <p:oleObj name="Document" r:id="rId7" imgW="5626100" imgH="2006600" progId="Word.Document.12">
                  <p:link updateAutomatic="1"/>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9391" y="2823583"/>
                        <a:ext cx="5626100" cy="200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 name="Picture 6" descr="WestSide95m.jpg"/>
          <p:cNvPicPr>
            <a:picLocks noChangeAspect="1"/>
          </p:cNvPicPr>
          <p:nvPr/>
        </p:nvPicPr>
        <p:blipFill>
          <a:blip r:embed="rId9"/>
          <a:stretch>
            <a:fillRect/>
          </a:stretch>
        </p:blipFill>
        <p:spPr>
          <a:xfrm>
            <a:off x="3704654" y="4255640"/>
            <a:ext cx="5210746" cy="2442129"/>
          </a:xfrm>
          <a:prstGeom prst="rect">
            <a:avLst/>
          </a:prstGeom>
        </p:spPr>
      </p:pic>
      <p:sp>
        <p:nvSpPr>
          <p:cNvPr id="9" name="Content Placeholder 2"/>
          <p:cNvSpPr>
            <a:spLocks noGrp="1"/>
          </p:cNvSpPr>
          <p:nvPr>
            <p:ph idx="1"/>
            <p:custDataLst>
              <p:tags r:id="rId5"/>
            </p:custDataLst>
          </p:nvPr>
        </p:nvSpPr>
        <p:spPr>
          <a:xfrm>
            <a:off x="343340" y="5441325"/>
            <a:ext cx="4138530" cy="1249305"/>
          </a:xfrm>
        </p:spPr>
        <p:txBody>
          <a:bodyPr/>
          <a:lstStyle/>
          <a:p>
            <a:pPr>
              <a:buNone/>
            </a:pPr>
            <a:r>
              <a:rPr lang="en-US" dirty="0" smtClean="0">
                <a:solidFill>
                  <a:schemeClr val="tx1"/>
                </a:solidFill>
              </a:rPr>
              <a:t>213-95= ~120 </a:t>
            </a:r>
            <a:r>
              <a:rPr lang="en-US" dirty="0" err="1" smtClean="0">
                <a:solidFill>
                  <a:schemeClr val="tx1"/>
                </a:solidFill>
              </a:rPr>
              <a:t>m</a:t>
            </a:r>
            <a:r>
              <a:rPr lang="en-US" dirty="0" smtClean="0">
                <a:solidFill>
                  <a:schemeClr val="tx1"/>
                </a:solidFill>
              </a:rPr>
              <a:t> deep </a:t>
            </a:r>
          </a:p>
          <a:p>
            <a:pPr>
              <a:buNone/>
            </a:pPr>
            <a:r>
              <a:rPr lang="en-US" dirty="0" smtClean="0">
                <a:solidFill>
                  <a:schemeClr val="tx1"/>
                </a:solidFill>
              </a:rPr>
              <a:t>valley</a:t>
            </a:r>
            <a:endParaRPr lang="en-US" dirty="0">
              <a:solidFill>
                <a:schemeClr val="tx1"/>
              </a:solidFill>
            </a:endParaRPr>
          </a:p>
        </p:txBody>
      </p:sp>
    </p:spTree>
    <p:custDataLst>
      <p:tags r:id="rId2"/>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1089024" y="274637"/>
            <a:ext cx="7272339" cy="1339009"/>
          </a:xfrm>
        </p:spPr>
        <p:txBody>
          <a:bodyPr/>
          <a:lstStyle/>
          <a:p>
            <a:r>
              <a:rPr lang="en-US" dirty="0" smtClean="0"/>
              <a:t>Questions 16 &amp; 17</a:t>
            </a:r>
            <a:endParaRPr lang="en-US" dirty="0"/>
          </a:p>
        </p:txBody>
      </p:sp>
      <p:graphicFrame>
        <p:nvGraphicFramePr>
          <p:cNvPr id="48130" name="Object 2"/>
          <p:cNvGraphicFramePr>
            <a:graphicFrameLocks noChangeAspect="1"/>
          </p:cNvGraphicFramePr>
          <p:nvPr>
            <p:custDataLst>
              <p:tags r:id="rId4"/>
            </p:custDataLst>
          </p:nvPr>
        </p:nvGraphicFramePr>
        <p:xfrm>
          <a:off x="1089024" y="1613646"/>
          <a:ext cx="6851284" cy="4546902"/>
        </p:xfrm>
        <a:graphic>
          <a:graphicData uri="http://schemas.openxmlformats.org/presentationml/2006/ole">
            <mc:AlternateContent xmlns:mc="http://schemas.openxmlformats.org/markup-compatibility/2006">
              <mc:Choice xmlns:v="urn:schemas-microsoft-com:vml" Requires="v">
                <p:oleObj spid="_x0000_s48156" name="Document" r:id="rId6" imgW="5626100" imgH="3733800" progId="Word.Document.12">
                  <p:link updateAutomatic="1"/>
                </p:oleObj>
              </mc:Choice>
              <mc:Fallback>
                <p:oleObj name="Document" r:id="rId6" imgW="5626100" imgH="3733800"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024" y="1613646"/>
                        <a:ext cx="6851284" cy="454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927751"/>
          </a:xfrm>
        </p:spPr>
        <p:txBody>
          <a:bodyPr/>
          <a:lstStyle/>
          <a:p>
            <a:r>
              <a:rPr lang="en-US" dirty="0" err="1" smtClean="0"/>
              <a:t>Isohyet</a:t>
            </a:r>
            <a:r>
              <a:rPr lang="en-US" dirty="0" smtClean="0"/>
              <a:t> layer &amp; readout</a:t>
            </a:r>
            <a:endParaRPr lang="en-US" dirty="0"/>
          </a:p>
        </p:txBody>
      </p:sp>
      <p:pic>
        <p:nvPicPr>
          <p:cNvPr id="11" name="Picture 10" descr="A2OrographicEffect.jpg"/>
          <p:cNvPicPr>
            <a:picLocks noChangeAspect="1"/>
          </p:cNvPicPr>
          <p:nvPr/>
        </p:nvPicPr>
        <p:blipFill>
          <a:blip r:embed="rId5"/>
          <a:stretch>
            <a:fillRect/>
          </a:stretch>
        </p:blipFill>
        <p:spPr>
          <a:xfrm>
            <a:off x="382552" y="1461417"/>
            <a:ext cx="8373453" cy="4699131"/>
          </a:xfrm>
          <a:prstGeom prst="rect">
            <a:avLst/>
          </a:prstGeom>
        </p:spPr>
      </p:pic>
      <p:sp>
        <p:nvSpPr>
          <p:cNvPr id="13" name="Lightning Bolt 12"/>
          <p:cNvSpPr/>
          <p:nvPr>
            <p:custDataLst>
              <p:tags r:id="rId3"/>
            </p:custDataLst>
          </p:nvPr>
        </p:nvSpPr>
        <p:spPr>
          <a:xfrm flipH="1">
            <a:off x="2711959" y="1461246"/>
            <a:ext cx="737243" cy="914400"/>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3"/>
            </p:custDataLst>
          </p:nvPr>
        </p:nvSpPr>
        <p:spPr>
          <a:xfrm>
            <a:off x="1089024" y="274637"/>
            <a:ext cx="7272339" cy="1339009"/>
          </a:xfrm>
        </p:spPr>
        <p:txBody>
          <a:bodyPr/>
          <a:lstStyle/>
          <a:p>
            <a:r>
              <a:rPr lang="en-US" dirty="0" smtClean="0"/>
              <a:t>Have fun exploring the Big Island! </a:t>
            </a:r>
            <a:endParaRPr lang="en-US" dirty="0"/>
          </a:p>
        </p:txBody>
      </p:sp>
      <p:pic>
        <p:nvPicPr>
          <p:cNvPr id="7" name="Picture 6" descr="A3_KohalaDrainage.jpg"/>
          <p:cNvPicPr>
            <a:picLocks noChangeAspect="1"/>
          </p:cNvPicPr>
          <p:nvPr/>
        </p:nvPicPr>
        <p:blipFill>
          <a:blip r:embed="rId6"/>
          <a:stretch>
            <a:fillRect/>
          </a:stretch>
        </p:blipFill>
        <p:spPr>
          <a:xfrm>
            <a:off x="381000" y="148111"/>
            <a:ext cx="7315200" cy="2931069"/>
          </a:xfrm>
          <a:prstGeom prst="rect">
            <a:avLst/>
          </a:prstGeom>
        </p:spPr>
      </p:pic>
      <p:pic>
        <p:nvPicPr>
          <p:cNvPr id="69634" name="Picture 2"/>
          <p:cNvPicPr>
            <a:picLocks noChangeAspect="1" noChangeArrowheads="1"/>
          </p:cNvPicPr>
          <p:nvPr/>
        </p:nvPicPr>
        <p:blipFill>
          <a:blip r:embed="rId7"/>
          <a:srcRect/>
          <a:stretch>
            <a:fillRect/>
          </a:stretch>
        </p:blipFill>
        <p:spPr bwMode="auto">
          <a:xfrm>
            <a:off x="4038600" y="25400"/>
            <a:ext cx="5105400" cy="6819900"/>
          </a:xfrm>
          <a:prstGeom prst="rect">
            <a:avLst/>
          </a:prstGeom>
          <a:noFill/>
          <a:ln w="9525">
            <a:noFill/>
            <a:miter lim="800000"/>
            <a:headEnd/>
            <a:tailEnd/>
          </a:ln>
        </p:spPr>
      </p:pic>
      <p:graphicFrame>
        <p:nvGraphicFramePr>
          <p:cNvPr id="69635" name="Object 3"/>
          <p:cNvGraphicFramePr>
            <a:graphicFrameLocks noChangeAspect="1"/>
          </p:cNvGraphicFramePr>
          <p:nvPr>
            <p:custDataLst>
              <p:tags r:id="rId4"/>
            </p:custDataLst>
          </p:nvPr>
        </p:nvGraphicFramePr>
        <p:xfrm>
          <a:off x="826884" y="3877362"/>
          <a:ext cx="2874529" cy="2195894"/>
        </p:xfrm>
        <a:graphic>
          <a:graphicData uri="http://schemas.openxmlformats.org/presentationml/2006/ole">
            <mc:AlternateContent xmlns:mc="http://schemas.openxmlformats.org/markup-compatibility/2006">
              <mc:Choice xmlns:v="urn:schemas-microsoft-com:vml" Requires="v">
                <p:oleObj spid="_x0000_s69661" name="Document" r:id="rId8" imgW="5486400" imgH="4191000" progId="Word.Document.12">
                  <p:link updateAutomatic="1"/>
                </p:oleObj>
              </mc:Choice>
              <mc:Fallback>
                <p:oleObj name="Document" r:id="rId8" imgW="5486400" imgH="4191000" progId="Word.Document.12">
                  <p:link updateAutomatic="1"/>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884" y="3877362"/>
                        <a:ext cx="2874529" cy="219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274637"/>
            <a:ext cx="5148840" cy="1339009"/>
          </a:xfrm>
        </p:spPr>
        <p:txBody>
          <a:bodyPr/>
          <a:lstStyle/>
          <a:p>
            <a:r>
              <a:rPr lang="en-US" dirty="0" smtClean="0"/>
              <a:t>Lab Focus</a:t>
            </a:r>
            <a:endParaRPr lang="en-US" dirty="0"/>
          </a:p>
        </p:txBody>
      </p:sp>
      <p:sp>
        <p:nvSpPr>
          <p:cNvPr id="3" name="Content Placeholder 2"/>
          <p:cNvSpPr>
            <a:spLocks noGrp="1"/>
          </p:cNvSpPr>
          <p:nvPr>
            <p:ph idx="1"/>
            <p:custDataLst>
              <p:tags r:id="rId3"/>
            </p:custDataLst>
          </p:nvPr>
        </p:nvSpPr>
        <p:spPr>
          <a:xfrm>
            <a:off x="292389" y="1801906"/>
            <a:ext cx="4406611" cy="4324257"/>
          </a:xfrm>
        </p:spPr>
        <p:txBody>
          <a:bodyPr>
            <a:normAutofit fontScale="92500"/>
          </a:bodyPr>
          <a:lstStyle/>
          <a:p>
            <a:r>
              <a:rPr lang="en-US" dirty="0" smtClean="0"/>
              <a:t>Part 1: Big Island Volcanoes</a:t>
            </a:r>
          </a:p>
          <a:p>
            <a:r>
              <a:rPr lang="en-US" dirty="0" smtClean="0"/>
              <a:t>Part 2. Volcanic Hazards science analysis</a:t>
            </a:r>
          </a:p>
          <a:p>
            <a:r>
              <a:rPr lang="en-US" dirty="0" smtClean="0"/>
              <a:t>Part 3. Science &amp; Society essay ~ volcanic hazards</a:t>
            </a:r>
          </a:p>
          <a:p>
            <a:r>
              <a:rPr lang="en-US" dirty="0" smtClean="0"/>
              <a:t>Part 4. Will Mauna Kea ever be glaciated again? </a:t>
            </a:r>
          </a:p>
          <a:p>
            <a:r>
              <a:rPr lang="en-US" dirty="0" smtClean="0"/>
              <a:t>Part 5. How fast does it take to erode a river valley in Hawai’i</a:t>
            </a:r>
            <a:endParaRPr lang="en-US" dirty="0"/>
          </a:p>
        </p:txBody>
      </p:sp>
      <p:pic>
        <p:nvPicPr>
          <p:cNvPr id="7" name="Picture 6" descr="1.jpg"/>
          <p:cNvPicPr/>
          <p:nvPr/>
        </p:nvPicPr>
        <p:blipFill>
          <a:blip r:embed="rId5"/>
          <a:stretch>
            <a:fillRect/>
          </a:stretch>
        </p:blipFill>
        <p:spPr>
          <a:xfrm>
            <a:off x="5835362" y="3278909"/>
            <a:ext cx="2526001" cy="1645742"/>
          </a:xfrm>
          <a:prstGeom prst="rect">
            <a:avLst/>
          </a:prstGeom>
        </p:spPr>
      </p:pic>
      <p:pic>
        <p:nvPicPr>
          <p:cNvPr id="8" name="Picture 7" descr="A3_KohalaDrainage.jpg"/>
          <p:cNvPicPr/>
          <p:nvPr/>
        </p:nvPicPr>
        <p:blipFill>
          <a:blip r:embed="rId6"/>
          <a:stretch>
            <a:fillRect/>
          </a:stretch>
        </p:blipFill>
        <p:spPr>
          <a:xfrm>
            <a:off x="4699000" y="5201741"/>
            <a:ext cx="4045382" cy="1524813"/>
          </a:xfrm>
          <a:prstGeom prst="rect">
            <a:avLst/>
          </a:prstGeom>
        </p:spPr>
      </p:pic>
      <p:pic>
        <p:nvPicPr>
          <p:cNvPr id="9" name="Picture 8" descr="1.jpg"/>
          <p:cNvPicPr/>
          <p:nvPr/>
        </p:nvPicPr>
        <p:blipFill>
          <a:blip r:embed="rId7"/>
          <a:stretch>
            <a:fillRect/>
          </a:stretch>
        </p:blipFill>
        <p:spPr>
          <a:xfrm>
            <a:off x="6130636" y="215419"/>
            <a:ext cx="2613746" cy="2796454"/>
          </a:xfrm>
          <a:prstGeom prst="rect">
            <a:avLst/>
          </a:prstGeom>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Pieces of the lab</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normAutofit/>
          </a:bodyPr>
          <a:lstStyle/>
          <a:p>
            <a:r>
              <a:rPr lang="en-US" dirty="0" smtClean="0"/>
              <a:t>This presentation gives you an overview and tries to answer typical questions</a:t>
            </a:r>
          </a:p>
          <a:p>
            <a:r>
              <a:rPr lang="en-US" dirty="0" smtClean="0"/>
              <a:t>PDF file goes over all of the questions you will be asked in canvas and how to answer them</a:t>
            </a:r>
          </a:p>
          <a:p>
            <a:r>
              <a:rPr lang="en-US" dirty="0" err="1" smtClean="0"/>
              <a:t>Geovisualization</a:t>
            </a:r>
            <a:r>
              <a:rPr lang="en-US" dirty="0" smtClean="0"/>
              <a:t> “video game” – you purchase, download and play to obtain information (how to purchase – information on canvas page in module)</a:t>
            </a:r>
          </a:p>
          <a:p>
            <a:r>
              <a:rPr lang="en-US" dirty="0" smtClean="0"/>
              <a:t>Canvas quiz – where the questions are graded</a:t>
            </a:r>
            <a:endParaRPr lang="en-US" dirty="0"/>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How to “do” the lab</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lstStyle/>
          <a:p>
            <a:r>
              <a:rPr lang="en-US" dirty="0" err="1" smtClean="0"/>
              <a:t>Geovisualization</a:t>
            </a:r>
            <a:r>
              <a:rPr lang="en-US" dirty="0" smtClean="0"/>
              <a:t> plays on laptop/desktop with 4 GB RAM (at least) </a:t>
            </a:r>
          </a:p>
          <a:p>
            <a:r>
              <a:rPr lang="en-US" dirty="0" smtClean="0"/>
              <a:t>Students tell me that they find it easiest to use another device (e.g. phone) to access the PDF file &amp; canvas questions … taking physical notes on their observations in the game environment</a:t>
            </a:r>
          </a:p>
          <a:p>
            <a:r>
              <a:rPr lang="en-US" dirty="0" smtClean="0"/>
              <a:t>You do not have to submit the lab right away. You can return after asking questions, after re-reading the PDF file. </a:t>
            </a:r>
            <a:endParaRPr lang="en-US" dirty="0"/>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How to purchase game</a:t>
            </a:r>
            <a:endParaRPr lang="en-US" dirty="0"/>
          </a:p>
        </p:txBody>
      </p:sp>
      <p:sp>
        <p:nvSpPr>
          <p:cNvPr id="3" name="Content Placeholder 2"/>
          <p:cNvSpPr>
            <a:spLocks noGrp="1"/>
          </p:cNvSpPr>
          <p:nvPr>
            <p:ph idx="1"/>
            <p:custDataLst>
              <p:tags r:id="rId3"/>
            </p:custDataLst>
          </p:nvPr>
        </p:nvSpPr>
        <p:spPr>
          <a:xfrm>
            <a:off x="1089024" y="1801906"/>
            <a:ext cx="7272339" cy="4324257"/>
          </a:xfrm>
        </p:spPr>
        <p:txBody>
          <a:bodyPr/>
          <a:lstStyle/>
          <a:p>
            <a:r>
              <a:rPr lang="en-US" dirty="0" smtClean="0"/>
              <a:t>SEPARATE PAGE ON CANVAS ON HOW TO PURCHASE</a:t>
            </a:r>
            <a:endParaRPr lang="en-US" dirty="0"/>
          </a:p>
        </p:txBody>
      </p:sp>
      <p:pic>
        <p:nvPicPr>
          <p:cNvPr id="6" name="Picture 5" descr="Screen Shot 2020-02-25 at 6.43.48 PM.png"/>
          <p:cNvPicPr>
            <a:picLocks noChangeAspect="1"/>
          </p:cNvPicPr>
          <p:nvPr/>
        </p:nvPicPr>
        <p:blipFill>
          <a:blip r:embed="rId6"/>
          <a:stretch>
            <a:fillRect/>
          </a:stretch>
        </p:blipFill>
        <p:spPr>
          <a:xfrm>
            <a:off x="1711912" y="2621890"/>
            <a:ext cx="5853633" cy="3960042"/>
          </a:xfrm>
          <a:prstGeom prst="rect">
            <a:avLst/>
          </a:prstGeom>
        </p:spPr>
      </p:pic>
      <p:sp>
        <p:nvSpPr>
          <p:cNvPr id="7" name="Lightning Bolt 6"/>
          <p:cNvSpPr/>
          <p:nvPr>
            <p:custDataLst>
              <p:tags r:id="rId4"/>
            </p:custDataLst>
          </p:nvPr>
        </p:nvSpPr>
        <p:spPr>
          <a:xfrm flipH="1">
            <a:off x="6937539" y="2895349"/>
            <a:ext cx="1182380" cy="914400"/>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0" y="274637"/>
            <a:ext cx="2722403" cy="4234481"/>
          </a:xfrm>
        </p:spPr>
        <p:txBody>
          <a:bodyPr/>
          <a:lstStyle/>
          <a:p>
            <a:r>
              <a:rPr lang="en-US" dirty="0" smtClean="0"/>
              <a:t>Heads up</a:t>
            </a:r>
            <a:endParaRPr lang="en-US" dirty="0"/>
          </a:p>
        </p:txBody>
      </p:sp>
      <p:pic>
        <p:nvPicPr>
          <p:cNvPr id="6" name="Picture 5" descr="Screen Shot 2020-02-25 at 6.44.22 PM.png"/>
          <p:cNvPicPr>
            <a:picLocks noChangeAspect="1"/>
          </p:cNvPicPr>
          <p:nvPr/>
        </p:nvPicPr>
        <p:blipFill>
          <a:blip r:embed="rId5"/>
          <a:stretch>
            <a:fillRect/>
          </a:stretch>
        </p:blipFill>
        <p:spPr>
          <a:xfrm>
            <a:off x="2556731" y="257670"/>
            <a:ext cx="6421597" cy="5882558"/>
          </a:xfrm>
          <a:prstGeom prst="rect">
            <a:avLst/>
          </a:prstGeom>
        </p:spPr>
      </p:pic>
      <p:sp>
        <p:nvSpPr>
          <p:cNvPr id="7" name="Content Placeholder 2"/>
          <p:cNvSpPr>
            <a:spLocks noGrp="1"/>
          </p:cNvSpPr>
          <p:nvPr>
            <p:ph idx="1"/>
            <p:custDataLst>
              <p:tags r:id="rId3"/>
            </p:custDataLst>
          </p:nvPr>
        </p:nvSpPr>
        <p:spPr>
          <a:xfrm>
            <a:off x="5890448" y="1801906"/>
            <a:ext cx="2470915" cy="4324257"/>
          </a:xfrm>
        </p:spPr>
        <p:txBody>
          <a:bodyPr/>
          <a:lstStyle/>
          <a:p>
            <a:pPr>
              <a:buNone/>
            </a:pPr>
            <a:r>
              <a:rPr lang="en-US" dirty="0" smtClean="0"/>
              <a:t>Save zipped file!</a:t>
            </a:r>
          </a:p>
          <a:p>
            <a:pPr>
              <a:buNone/>
            </a:pPr>
            <a:endParaRPr lang="en-US" dirty="0" smtClean="0"/>
          </a:p>
          <a:p>
            <a:pPr>
              <a:buNone/>
            </a:pPr>
            <a:r>
              <a:rPr lang="en-US" dirty="0" smtClean="0"/>
              <a:t>Scroll to bottom &amp; hit download</a:t>
            </a:r>
          </a:p>
          <a:p>
            <a:pPr>
              <a:buNone/>
            </a:pPr>
            <a:endParaRPr lang="en-US" dirty="0" smtClean="0"/>
          </a:p>
          <a:p>
            <a:pPr>
              <a:buNone/>
            </a:pPr>
            <a:r>
              <a:rPr lang="en-US" dirty="0" smtClean="0"/>
              <a:t>You do not have to do this lab. Other options</a:t>
            </a:r>
            <a:endParaRPr lang="en-US" dirty="0"/>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89024" y="274637"/>
            <a:ext cx="7272339" cy="1339009"/>
          </a:xfrm>
        </p:spPr>
        <p:txBody>
          <a:bodyPr/>
          <a:lstStyle/>
          <a:p>
            <a:r>
              <a:rPr lang="en-US" dirty="0" smtClean="0"/>
              <a:t>How to play the game</a:t>
            </a:r>
            <a:endParaRPr lang="en-US" dirty="0"/>
          </a:p>
        </p:txBody>
      </p:sp>
      <p:pic>
        <p:nvPicPr>
          <p:cNvPr id="5" name="Picture 8" descr="1.jpg"/>
          <p:cNvPicPr>
            <a:picLocks noChangeAspect="1"/>
          </p:cNvPicPr>
          <p:nvPr/>
        </p:nvPicPr>
        <p:blipFill>
          <a:blip r:embed="rId7"/>
          <a:srcRect/>
          <a:stretch>
            <a:fillRect/>
          </a:stretch>
        </p:blipFill>
        <p:spPr bwMode="auto">
          <a:xfrm>
            <a:off x="4661111" y="2560187"/>
            <a:ext cx="3700252" cy="2069532"/>
          </a:xfrm>
          <a:prstGeom prst="rect">
            <a:avLst/>
          </a:prstGeom>
          <a:noFill/>
          <a:ln w="9525">
            <a:noFill/>
            <a:miter lim="800000"/>
            <a:headEnd/>
            <a:tailEnd/>
          </a:ln>
        </p:spPr>
      </p:pic>
      <p:sp>
        <p:nvSpPr>
          <p:cNvPr id="6" name="TextBox 9"/>
          <p:cNvSpPr txBox="1">
            <a:spLocks noChangeArrowheads="1"/>
          </p:cNvSpPr>
          <p:nvPr>
            <p:custDataLst>
              <p:tags r:id="rId3"/>
            </p:custDataLst>
          </p:nvPr>
        </p:nvSpPr>
        <p:spPr bwMode="auto">
          <a:xfrm>
            <a:off x="769727" y="1914074"/>
            <a:ext cx="7121525" cy="646113"/>
          </a:xfrm>
          <a:prstGeom prst="rect">
            <a:avLst/>
          </a:prstGeom>
          <a:noFill/>
          <a:ln w="9525">
            <a:noFill/>
            <a:miter lim="800000"/>
            <a:headEnd/>
            <a:tailEnd/>
          </a:ln>
        </p:spPr>
        <p:txBody>
          <a:bodyPr>
            <a:prstTxWarp prst="textNoShape">
              <a:avLst/>
            </a:prstTxWarp>
            <a:spAutoFit/>
          </a:bodyPr>
          <a:lstStyle/>
          <a:p>
            <a:r>
              <a:rPr lang="en-US" dirty="0"/>
              <a:t>Escape key on your keyboard – (on/off) giving you access to the menu (via the left arrow) or   Play the game.</a:t>
            </a:r>
          </a:p>
        </p:txBody>
      </p:sp>
      <p:sp>
        <p:nvSpPr>
          <p:cNvPr id="7" name="TextBox 10"/>
          <p:cNvSpPr txBox="1">
            <a:spLocks noChangeArrowheads="1"/>
          </p:cNvSpPr>
          <p:nvPr>
            <p:custDataLst>
              <p:tags r:id="rId4"/>
            </p:custDataLst>
          </p:nvPr>
        </p:nvSpPr>
        <p:spPr bwMode="auto">
          <a:xfrm>
            <a:off x="769727" y="2999944"/>
            <a:ext cx="3124200" cy="923925"/>
          </a:xfrm>
          <a:prstGeom prst="rect">
            <a:avLst/>
          </a:prstGeom>
          <a:noFill/>
          <a:ln w="9525">
            <a:noFill/>
            <a:miter lim="800000"/>
            <a:headEnd/>
            <a:tailEnd/>
          </a:ln>
        </p:spPr>
        <p:txBody>
          <a:bodyPr>
            <a:prstTxWarp prst="textNoShape">
              <a:avLst/>
            </a:prstTxWarp>
            <a:spAutoFit/>
          </a:bodyPr>
          <a:lstStyle/>
          <a:p>
            <a:r>
              <a:rPr lang="en-US" dirty="0"/>
              <a:t>Fast travel – paste in or type</a:t>
            </a:r>
          </a:p>
          <a:p>
            <a:r>
              <a:rPr lang="en-US" dirty="0"/>
              <a:t>Latitude</a:t>
            </a:r>
          </a:p>
          <a:p>
            <a:r>
              <a:rPr lang="en-US" dirty="0"/>
              <a:t>Longitude from PDF file</a:t>
            </a:r>
          </a:p>
        </p:txBody>
      </p:sp>
      <p:sp>
        <p:nvSpPr>
          <p:cNvPr id="8" name="Content Placeholder 2"/>
          <p:cNvSpPr>
            <a:spLocks noGrp="1"/>
          </p:cNvSpPr>
          <p:nvPr>
            <p:ph idx="1"/>
            <p:custDataLst>
              <p:tags r:id="rId5"/>
            </p:custDataLst>
          </p:nvPr>
        </p:nvSpPr>
        <p:spPr>
          <a:xfrm>
            <a:off x="1089024" y="1303384"/>
            <a:ext cx="7272339" cy="4324257"/>
          </a:xfrm>
        </p:spPr>
        <p:txBody>
          <a:bodyPr/>
          <a:lstStyle/>
          <a:p>
            <a:pPr>
              <a:buNone/>
            </a:pPr>
            <a:r>
              <a:rPr lang="en-US" dirty="0" smtClean="0"/>
              <a:t>SEPARATE PAGE IN CANVAS ON HOW TO PLAY</a:t>
            </a:r>
            <a:endParaRPr lang="en-US" dirty="0"/>
          </a:p>
        </p:txBody>
      </p:sp>
      <p:pic>
        <p:nvPicPr>
          <p:cNvPr id="9" name="Picture 8" descr="Screen Shot 2020-02-25 at 6.44.56 PM.png"/>
          <p:cNvPicPr>
            <a:picLocks noChangeAspect="1"/>
          </p:cNvPicPr>
          <p:nvPr/>
        </p:nvPicPr>
        <p:blipFill>
          <a:blip r:embed="rId8"/>
          <a:stretch>
            <a:fillRect/>
          </a:stretch>
        </p:blipFill>
        <p:spPr>
          <a:xfrm>
            <a:off x="492813" y="4007032"/>
            <a:ext cx="6802228" cy="2646685"/>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THEME_BG_IMAGE" val=""/>
  <p:tag name="MMPROD_11491PHOTO" val="/9j/4AAQSkZJRgABAQAAAQABAAD/2wBDAAMCAgMCAgMDAwMEAwMEBQgFBQQEBQoHBwYIDAoMDAsKCwsNDhIQDQ4RDgsLEBYQERMUFRUVDA8XGBYUGBIUFRT/2wBDAQMEBAUEBQkFBQkUDQsNFBQUFBQUFBQUFBQUFBQUFBQUFBQUFBQUFBQUFBQUFBQUFBQUFBQUFBQUFBQUFBQUFBT/wAARCAHSAW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UooooOsKKKKACiiigAooooAKt1UooAKKKt0AFFFFABRRRQAVUq3VW0/0yuQBKt/Y6rfbLX1pP7Y+2UAWqKq3f9p/8u1z/wCStZP2u59aAOgorn/tdz60f2x7VSA6Cisr+2Parn2z610gWaKPtlFABRVuigCpRVuqlAFuiiigCpRVuqlABRRRQAUUUUAFFFFABRRRQAUUUUAVKKKKALdVKt1UoAKKKt0AFFFFABRRRQAUUUUAFH2P7ZVv/iWf8vNz9kq3af2Z/wA+1zd/9fdcoFS00e5q5aWemf8ALzc1Tu9Y/wA2lZX9sXP/AC7UAat3eaZi7+zf+Tdc/pN59ju/9Jq3/wAfn/HzVT7H9jpAat3VW0+zXlr/AMvNFpefbLWk/wCPOgCrd/6Hdf8ALzaUf+Tlav8AY/2y1+023/H3VW0s7a8/5dv+vqgDJqp/pVdD/Y/2O2qpq1n/AKLQBk1VtLy5q39s+x1apgH2z/p5P5VrWl59srlLuz+x/wDHzVS0/wBD/wCPamgPQf8Ar6q1XP6TrH2z/j5rWs/+PWukC1RRRQAUUUUAFFFFAFSirdFAFSirdVKACirdFAFSirdFAFSiiigCpRRVugAqpVuigAooooAKKKKACiiqt3efY6ALVVbu8ubz/j2/49KT/l1+03NYH2z7ZXKBq2l5bWf/AE93dav+k/ZvtNzXP/bPsf8Ao1tS/wCk3n/HzSA1ftmmf9fdVLvWLb7J/o32m0otLO2+1V0FpZ/Y/wDl2/8AJWgDlLT/AEy6/wCfSta7+zWdr9q+0/a6tXej215/pP8ApNpVb/jz/wCnugCzpNn9suv9GroNWs/sdr/pP/gXWBpP+h1q6t/x6/aftP8AolAFT7Zc2f8A091q6tZ23jD/AImenf6Jqv8Ay9WlZVpeW2sf6N/x6XdrVS7s7mz1T+09N/8AASgCr/pVndXf2n7TR9j/AO3S7/5+61f7Y/ti1+0/8vdVftlt/on2agDn/tn/AEEatXf/AB6/8e3/AF9UatZ/8+3/AICVlWn2mztf+vb/AJdKAC7s/wDRayvsY/5+TWp9j/59v+PSlu7P/Rf+fugCpaXldBaXn/LzbVyn/LtVu0vLmz/49qYHa/8Ab1VuuftNY/ti1/6e6t2msU0Bq0VUtLyrf2z7ZXSAUUUUAFFFFABRRRQAUUUUAFFFFABRRRQBUooooAKKKKACiiigAooos/8Aj5NAB/x52v2m5tvtf/PraUaTo/2y6u7m5q3d/wCmVUu9Y+x2v2a2rlAq6to9zef6T/x6WlZP9j/Y7qrf/CSf6V/090Xd5/bH/Xpa0gMr7H/y7Va/se5s7r/j2rW+x3N5/wAe1tWrpN5baP8A8fP/AB90wMr/AEnR61ftmp/8vP8AolW7vWP9F+021t/161U+x3OsXVI6VqVPsdzeWv8Az91Vu9H/AOfm5+yVq/2P9j/4+aq/6T/y7UF/Vrlq0s7mz+yXVtVTVvtOj3X2m2/49Lr/AJ9Kt6T9ps/tdrc21W/+nX/j7tKB/VGcpd/8/Nt/olW7TWLn/t7q19jtry6/0aqn9j+9Avqxb+x/8vNt/ol3/wBPdVf+3b/7lq1/Y9z/AM/P2Sj7Zc2dBJlf8ef/AE92lVbv/j6+021av+jXn/HtWT/o3/TzQcpV+2fYz/06Vb/6eqq/bPrTaAMq7qpWr9jufSsqgC3pPata7/0OuetK1vtn/PzTAufbPrWpaXlc/RaVogO1tLyrdc/pN5/y7V0FbAFFFFABRRRQBUoq3RQAUUUUAFFFFAFSiiigAooooAKKKt0AVKW7/wCPa7pLu8+x1z+raxa/8u1coGXd6xc/8/NU/tlzeVb+x/bKt/Y/+XakOxVtP+nmrX2z7Za1a/4Rv7Zd1q/8If7UHUsNcwPtn+i/ZvtP+iVq6SP+natW08H/AGM/6TbVrWlnbf8AX3UvEJFLChaWdt9l+01q6TZ6n9l+0/8AHpaWtdXaeG/7YtftNz9mtK6D/hG/9F+zW1eY8SerhsuPNLTR7m8uv9Iq3aWf2y6/0a2r0G78N/8AHpbf6N9k/wCXm7rftPDdtZ/8e3/HpXL9aPXw+F7nml34b+x2v2auf/sf7ZdXdr/y6V7Bd+D7m8tftNz/ANutVLvw3baPa/8AHtR9aOz6oeVf2PbXl19mpf8AhHLr/n2NelWng+5+y/6N9prVtPDdz/y80vrYv7OR49/wjdzS3fhv7Ha16XaeG/8An2tv9Eq1aeG/sZo+tHJ/Zp4//wAI3c1lf8I3/nNe66t4brlLvw3XSsUclfLTgLvwH9s/0m2/0O7rn7vw3/pX2a5/0S7r0r7Hc2f/AB71lXf/AFEf+PT/ANJa644k8jEYWx5Vq2j3Oj1Uu7P/AJ9q9Lu7P7Z/o1zXKXej/wClXdt9mrtTPItY4mrdp/plW73/AI+qLSz966gKn2P7HR9s+2Vbu7ysm7oA1rT/ANJa7XSbz7ZXn9pef6VXQ2l59juq51uB2lFLaf6Za0ldAFWirVFAFWrVFFAFWirVVaACiiigCpRRRQAVboooAqUVbqref8etAHPeIbz7Z/o1tVvw94P/ANK/0mjw9Z/8TT/j2roLv/iT/wDHzXINbmTq1n/pX2a2+zfa6q2mj/YxaVq2l5/y8/8AL3/161b8PaP/AGxr3+jUpNJHVTXO7HQaTo/2y6/49v8ARKt/8If9j/0n/j0r0C08B/6L9ptv/JSj+x7n7V9mtv8AS/8At2rwHitT67DZdoef/wDCN23/AC8/aa7Xwn8K7mz/AOJnrVt/pf8Ay62legeHvDdto/8ApP2b/S66v/RtH/0m5/0u7uq4q+KPXw+W9zn9J8H/AOi/abm2trSqt3o/2y6/49v+va0rqv8AiZaxdfabn/j0rftLz7Ha/Zra2rj+snYsK0cr/wAI3c2d1/pNF3Z/8u32auqtLP3q3/Y/vWP1hnUsKc/aeD7b/j5uKP8AhHLb/n1roLuztvtVH2z7HR9YOv6sc/d6P9jNZV3o9teV6B/o3+l1xV3/AKH/AMe3/HpWftBfVyp/Y9t9k+zVlXdn711X/LtXK6t9p+1faa0TORoqfY/9Frn7uz966D7ZWVd3ltWqZycpyl3Z+9cpd2fvXV6t9mrlLuvRwz1PJxOGMC8/5BdZN3Z/bK6Csv7H9a9yLPksRhjz7xDZ1U+2f6LaW1aurf8AH3d1z/2L3/0uu+J5FrFv/l2qpd1r/Y/rVO7/ANDrpAyat2l5Rd1UrmQHoPh68+2Wtb9cB4TvP+JpXf10gFFW6KAKlW6KKAKlFW6KAKlFFFAFWiiigAooooAK5+7vP9KrV1b/AI9K5b7Z9a5QOp8PXn2P/r7rW8Q3n+i/abn/AJdaqeE9H/0X7TXP+Ibz7bdf9OlrTQFX7Zc6xdV7/wDBzwfbfZftNeP+E9H/ALY1S0/4+f8Ar0r6g8J2dto+l/Zra2rxsxZ7WW4Zutc7bSf9Dq1d6Pa6x/x81z9pef6LXQWn+mV8lzH6Xh4FX/hG7az/ANGtv9Eq1pOj/wCl/wDHtWr9j/5+a1rS8+x/8e1tXIeukFp4b+2Wv+k1a/sf/p6o+2XN5/x81bpoZbtLO2szR9jtvSqlpVuuhWAqXdna1lXdn9srVotKYHP3dn71lXf+h3VdVd1latZ1ynLdnKXdZd3Z21dVXP3dn711COfu/wDQ/wDj5rKu7P3rfu65+7qkcRyurWdcpd11erd65S7r1cMeViTKqpVv7HVSvXTPnJI5XVrO2s7q7ua4n/l5r0HVv9MrlLuz/wBKr1sMfPYkSqt3Wr9j+x/6T/x91V8Q2f2P/Sa7DjOeoou6q1ygatpefY7u0ua9WtP9Mta8er0vwRef8SumgOgoq3VSukAooooAt1Uq3RQBUooooAyqKKKACiiigDK8WXn+i1z+k2f2y6q14hs/tl1Vvw9/odcgHQXesfY9L+zW1zXP2mj/AGz/AEm5ufslpRd3n/Pz/wAelFpZ3PiS6/0mgpbnqvw9vLazuv8ARravYLP/AI9q818EaP8AY7WvStJ/0y6r53MmfbZadtpNn9sta1f+vb/j7qppP+h2tFfJH3OGLf8A18Vq2l5a1lfY/tlWrT7NZ0j1jW+2UfbKyftla32y1/59qANW0vKt3d5WTaax/wBO1W/+Py5rVHNZhRRd2fvVSthBd1lXd5Vu7qpq3/HpQchlXd5bVz/2yrV3WVd1zrcZVu7y2vLqufu7P/RatXdVbv8A6dq7qe4jlLuz965+7s/eugu7z7H/AMfNVLuz/wCfb/j0r0onkYk5Sqt3WrWVq3euxHzuJOUu65+9/wCPqugu65+7r18OfJYkP+PO5rWu/s15oN3bVUtP9Mtfs1W9J+zfav8Ar6r1TjPPqKt+IbP7HdVUoAK7bwRef6V9m/5+q4mur8J2f2y1u/8Al0u7WudbgegUUVbroAqUUVboAKKKKAKlFW6KAOfooooAKKKKAOf8QVb/AOYXafaaPsf9sap9mq14svP9K+zW3/Hpa/8AHrXIBz9pZ/2xqn+jV6BpNnbaPa/Zvs1crpP/ABJ/+Pf/AI+/+fuugtP9M/8AkSgpbnpWk3lzeW1egeHrOvKvD1nXquk2f2O1r5XMD7fLTtbSta0rn7T/AEO1q1/bHtXzdj7hOx0FH2Ouf/tj2o/tj/Sv9Jrf6uxrEnbWln71atLO2/5+a5+01j/Rat2njDQ/sv8Ax8/9uldCwzOpYlGt9jtv+fmrVp9mrlNJ8eaZrH2T7NWt/bH+lfZqn2bQfWEdBd2f2Osm7+zVrXd5WTd1mMPtlZV3eWtFVPsdBOhz93WV9jrW1b7TWTd/afsv/HzSSY7o5/xDZ1lf8u1a13rFZP8AotWjl9uZN3XP/wDHnXQXdZV3XYrnkYl3Mq8/49a5TVu9dBd3lcrq15XrYbzPncSc9d1z93Wtd1k17UNz5LEh/wAedW7T/TLr/p7rK/8ASSj7Z9jurSvSOMt+LP8ATP8ASf8At1rlK6DVf+YtWTQAV0PhO8/0querofBFn/xNKAPVbSz96tUWlFAFWirVVaACiiigAoq1RQBz9VaKKACirVFAGXd2f2O6tP8Ap6pLv/j6u7n/AJ9f9Fou/wDTNe0q2o+x/bLr/t6rkBFW7/4+v+nutW0vPsf+jW3/AB91U1az+x/a6q6T/wAfP2ahuyuddNcx7V4Is/tlegWlZXh7R/7H0u0q3d3ltZ/8fNz9kr5fE/7Sz7jDP6rQudBd6xbWdr/pNcpq3xI0Oztf9Jubb7X/AM+leP8Ajfx59surv7Nc/a64q0s//AutcNly6nLXzZ7I9q/4XZ/07Vz938YLm8/0b7T9k/69K4r7Hc/ZOtFpo9z9q/49vtdev9WoI8z61iGeleCPjxqdndfZrm5+1/aqW71i5vLq70y2/wC3W7rlP+EP+2f6Tp1t/wBfVpXa2mj3P2W0ufs3+l1ycqOlYrEFvw9rFzZ2tp/z91reHvHmp6xr1pc1lXf2n/RPs1t/ol1XpXh7wfbWn9lW1cWISPXw2JbParSz/wCJXVTVu9dXaWf/ABK65/VrO2rwGfV4dlS0+zWel/abmvP/ABZ48/sf/j2uba7/ANFrtrv/AJAN39pr5f8AibrH+lXdzbV2YbD3PJxWJcTV8WfFT/l5tv8An1+y0aT8SP8AiV/6TXj+rf6Za2lZWrax/ov2avfWF8j555m0el/8LItry6u7arX/AAmFr714V9suf+Pmi7vLm8/4+bm5tKr+zjy3m1a57X/bH2z/AI9rmsm7vK8V/ti5sz/o1zWraeMLmzP+k0vq1uhP9pN7npd3ef6LXP6t0NVLTxJbXlVLu8ppWJ+s3Mq7rn/tn+lV0F3XKXddUTycTqW/+Py1o/4/LWjw9ef6VWraf6HXdE4zn73/AI+qqUt9/wAfQpK6TlW4V23w9/4+jXKWln716B8PbOg6jtaKW7s/sdVKACiiigAooooAKKKKAOfoq1RQAUUUUAZV3/yFLS5q34f/AOPq7o1az/0Wjwnef6V/261yDW5b1b/TPtf2a2/0usn4T2f9seKLT/p1rW+2W3/Hz/0611XwR8N/Y9U1W5rjxT/cnrYOh+9R7BaWf+i18/8AxN8YXN5r13pltX0Bq3+h6D9prwu78H/8TT7TXhYZ9z6nErRIp+HvhXc6xa/abn/l6r0vSfg/9stf9G/8m66vwRo//PzXpVp9m/59q6niTnw+XXPP/D3wftvsv2a5tqP+FJ/Y/wDSbava9J1i2/5eaTVry2vK5/rR1/2ejxW08N/Y/wDj5tq1rTw39srv/sf+jf6TWVd2f2OsfrJX1U5/+x7Wz/5dq6Dw9Z/6X/pNFp/pldBoFczxLOvDYY9AtP8AQ7W0tq5/X61bSuf8Q/aa4+p9DsjK8WXn/Eh+zf8AL3XzV43s/wDj7r3XxDef6J/pNeKatefbPtderhmfPYnqcBq1nXP3ej9bmu1u7yrfh7wfqesf8e1tXrfWbHz31a55Td2dz/y7W1VbTwfqd5/x721fVXh74P8A2P8A4+a6C78H22j1ax4v7OPiq78H6nZ1z93Z/Y6+wNW8N6Zef8u1eaeLPAdt/wA+1dCxSZx4jL7HhVpefY61bTWPtlGreG/9J/0asr/l5rq908qzTOgu65/Vu9atpVS7rmW509Ct4T/4+fxrVu/9DurSqnh3/kK0atef6V9prtieSZN3/wAhS7qpR/y81brpOVbh/wAu1el+E7OvNLT/AI+/9Gr2vw9Z/wCi2lB1FqirdFAFSirdVKACirdFAFb7H9aKs0UAcpRRRQAUUVboAP8Aj8rlf+QPqn/TpXa2ln9su7S2q38Y/B/9j69aW3/TrXId6wv7n2p5paV9A/BGz/4kNpXz99j+x3VfSvwn/wBD0G0rzcd/DPTyjWsdB4hs/tml/wCk1laT4bubz/p7tK6C0s/+fm2roLT7NZ2v+jaZc/8AbpXzCdj6+vh7syrSz+x2v+k1k2msanrH/IO/0S0/5+6X4hf2neWv/EltrmvHvEOsfEH/AI9vs1zaWn/TpXXh7MmrV+ro9r/487X/AEnXLmrX2z7Ha/6NrlfNX/CN6neaFqtz/adz9rtf+XSuVtdZ/sfS9Vtrm1ubu7uv+PW7+1f8e1df1JPqed/aD7H1r/wmGuWd1/z91q2njC2vLWvkvwn488X/AGq0tvtP2v8A6+67/SfGH+lfZrn/AES7rlrYb2J1YfFe16Htd3rH2O6/0euq8J6x9srzXSbPU/Elr9mtrb7XXoGk+G9T8H3X2bUa4q1rHpw3PX9J7Vz/AIh/4+6t2msfY7WuK8V+JP8Aj6rkPV2ieafELxJ9j+114rd6x9suq1fG+sfbLq7tq81+2f6V9mr6LC0D5XE4jWx6r4I0f/hJNU/0n/j0r2q01jQ/DdrXkHh68/sfS7S2062/0utW00f7Z/pPiO5/0T/n0q6xGHfc7+7+MGmf8u1YF38SLa8rA/4XB4a0e5/szRdM+13d1/x62lpa1xOrftCW15c/Zv7D+yVksKxvHUdjv7vxhpl5WVq2sW15a15//wALI0PWLX/Sbb/S6q/8JJ9j/wCPa5+2V1rDs43iUxPENnXn+rWdel/Y/wC2LX7Tb1gXej3P/PtXctjya6vscpZ/8etJd1rXdn71U+x0jlOf/wCPO5qpVvVu9ZNd0DyK4VbtKKt2X/H1XUSti34Ts/tmqWn2n/j0r2uz/wCPWvPtJs/tl1af6TXoFpXOtxluiqlW66ACqlW6KAKlW6qUUAW6KKKAOJooooAt0UUUXsBb0n/Q9UtLn/p6r0v9o/R/+Rf1y2/5eq80r2v+x/8AhZHwmtLb/j7u7WuHE6e+fV5e/b0ZUz5p1az/ANK/69a92+Ht5/xIbSvH7uzudH167+0/8uv/AB9fa69V+Ht59s0uvLxzvQRpgIezxPKeraT/AKZ9krftLyuV8P8ASuqtK+RPt7XZq2ln/wBO1W7vR7a8/wCPi2q3aaP/ANPNWruzuq0VSwPC33PP7v4P+Gry6+0/8elZWrfBPQ/st39mubmvVfsf2yi70f8A6ea6Vimcv1KlfY8Au/g/bWf/AB7WttaXdVP+FV6Zef8AIRr2C70e5vD/AKNVq0+G/wBj/wCPn/S6HirnSsIlsjK8EeG/DXhv/kHW1zWrq159suvtNzVu7s/sf/HtWVd1xNnZHDB9srz/AMb/AGmzr0D/AJdf9JryrxZrH/gJVYbc6MQvdPFPEX/IVqr4e0e2/wCEytPtP/HpdVb8W/8AH1WrpNn9stftNfQp6HxTw9656Vq3g/xLZ2v2m2tra0tK5+08B3N5dfada/4m9p/z6faq9L+HvjDUv7L+zXP+l2ldV9jrm9odn1a586/EL4b/APCSapaXOi239k2lra14/wD8Kr1OzuvtNzc191f8edtXK+Ifsv8Ay810rG2PKeWanyp/wgf/AC7W32m7uqy7vwHqdn/y7V9P3f2b/l2tqwLuzubz/l2pf2iT/Zp494es7nR/+Pm5rqvsn/USrq/+Ebtvsv8Ax7VlXdn/AM/NaLEXB4b2O5ymraPc/wDPzbVyn2OvQdW/0OuUu/8AQ66EzycQjifENnXKf8vNdZq3+mVz3/LzXrYc8fEIt/Y6tf8AHnS2X/LrVS9/4+qpseHw52uk3n+i/wDHtXbWf/HrVTwRZ21noNpc3NdBd/8AXt9kpomuVKKKK6TlCiiigAooq3QBUoq3RQBxNW6KKACiirdBS3Kle1/s93lz9l1XTLn/ALda8fr0D4T6xa6Pr13/AM+n2WvPxPwntZfifq9QqfG6z+2eMrv7N/y9UeCP9D0v7N/z61leN9YudY1T7T/z9Vq+CLP/AEWvMrfwD1MPWvinUPVfCfeu20ntXFeE7P8A0Wu1tLz7Ha18liD9Bw/vO52tpRd/6ZWVaXn+i1q2ln9s/wCPmuU9Yqf6T9q/4+a1rSz+2UfY6tWn+h0ibRLf2O29KqXdF3eVlXd5QP3TK1a8rn7v/TLqrWrXlVbSmc63KmrfabO1u68V8b3lev8AiztXz/43r0MKYYrY5bVv9Mq34e/0Osiug0ntXt9D5T/l4eweCLz/AI9K9ArgPBFn/wAvNd/aWfvXkttM+jw0boPtlz9l/wBJtq5+7s7n/n2rq/sf+i1Urn9qX9XOK/sfUrz/AJdrarf9j3X/AD811V3ef6LXP3dQL6sc/d/Zvsv/AB7f6XXn+rf8fP2mur1bvXFat0Nevhj5/EoyfEFef3d5XbeIOlef6t0Nexhj5zEmTq3eqtpZ+9GrdDSf8wGvWPncSL9s/wBKouv+QnSf8vNW9Js/tmu2ltXOtz1KHwHtek2f2PS7S2oq1d0V0HlS3KtH2OrVFUhFWirn2P602uk5TKq3VqigCrRVqigDiqKt0UAFFFWqARVrV0n7TZ3X+jf8vX+i1Up//Hl/261xy1R1Ibq15/xPrv8A5e66rwR/odr/ANfVcVpP+h/a7n7T/wBvdegeE7OvNxP8E9rLv4p6V4e/49K7bSe1cp4es/8ARa7XSfs1fG4g/TcKdBaWfvXQWln71lWldBaXn+i1yHrhVS7q3q2sW1nXn/iHxhQch0H2z7HWVq2sf6LXKf8ACSfbLurd3eVSAqXd59sroNJs7auftLP3rtbSz/0Wuka3OK8WfZa+f/G9fQHiH/TPtdfP/jezrswxxZj8J5pWt4evKyv7H+2Vq/8ACN3OjV658zh1qfQHw9/49a9KtK81+E95bXml/wCjV6raWfvXg19z6bDB9j/0r7NVS7s/9Kq3VS7vKyOwyruuL1b/AEOuqu7yuU1a8poDlNWvK5XVuhrfu65XVu9ethjx8UjK1a8rz/VuhrqtW71yl3XtYY+JxRyurd6t/bP+JXaf9OtVL3/j6otPtVeofJ19y59j+tdp8J7P7Z4o+03Nt/olrXP3dn/otpXpfw90f+x9LtLn/n6rBbnqJ/uTv/8ARv8An1qr9jq59j+tNrc4jK+x0fY61/sf1o+x/WgCn9jqpWrTvsf1pgZFFW/sdVKAKlFW/sdFAHFUVaorqOUKt1Uq3QNbhVu7s/sdFFch0oqfY/7H/wCnu7/59K6D4e/8/NzXP+IbP7Za/af+fq6+y11fhP7Ln/R/+PWuPMf4B7GWv9+eq6T2roLS8riq1dJvLa8r4Y/RMNiLHoFpef6LWr/bH+i1ytpeUXesfY7X/j5otc9f6yHiHxJXmuraxc3l1/o1Jq2sfbLn/RqPtlt4P/4+f9Luq2WGZ4+IxSOr0n7NZ2tW7vxJbaP/AMfNzXlPiH4kf9PNcrq3xI+2Wv2bUbb7XaV6Cwuhy/2kfRWk+JLa8/4966u01j7Ha18leCPEmmf8wW5ubT/r7r2C08YfY7X/AI+ax+qSOrD5kjqvEOsW2a+f/iFrFtWt4h8eW32qvFPG/jC2s7r7Nbf6Xd13YXDO55OYZkdB4e/0y6rtbu8+2WtfNX/CSan9p/4+rmu18PeMLn7L/pP+l16FfDbHk4fHnoHhPx5c+G/FH2b/AJdLqvovSfGH2y1r4qtPtN5qn2qvdfBGsfY/sn2mvJxGGPocFil1Poq01i2vLWqt3XFaTrH+i1q/2x7V5vIz2OdBq32mvP7uu1u7yvP9WvKyOpNWMq7vK5TVu9a2rXlcpq15XrYY+dxWJMrVryueu61tW71k3dfRYY+IxLvc5/8A5eat/Y/9FrK/5ea6u0/49bT7T/y612HznU1fCdnbXl1af2j/AMelel2n+mD7L/y91ynwys/tl1d/Zv8Al1rtfD1n/wATT7T/ANOtB19DoKKKKBBRRRQAUUVboAy/sf1o+x/WtSqlAFb7H9aKs0UAeaVbqpVutUcoUUUVsUtwq3VSiudbnQa1pZ/8hX/l0tP+fuug8Pf6Ha2n2asn7H/xS9p/09XX+lV0Gk/6Z/pNefmGx35b/GNX/l5robT/AEO1rn/sf+lVq3d59jtftNfF/aP0BOxbu9Y+x2tc/q15c/6J/o1z/pVWrS8ubzS7vU/+PT7LXmvje8ubz7J/pNz/AKV/pX/brXq4bDXPKxOY2LV34k/0q7+zfZv9Frn7TWLr+1Lu51H/AI+6LTWLaz/0bTra5/0qi7s7n7Vaf8vf/XpXqrDHz7xTZyt3rFz4kuv+XaztLWql3Z3PiT/SftP+iV213/of+jfZv9Eqp/Y+p/6Xbf8AHpaf8vVpaV02Rz+1ZxNp9l0f/SftNdtpPiTU7y1+zaj/AMen/P1XP/8ACN/8fdzqP/Hpa/6VR9sudY/0m5/0S0/69aYliWWrTwfc6wbv7Nqf+iVz/wDwgdteXX/Hz/pdel2l59j0v7N/z9f8fX/TrXKfY7a8urr7Nc/8utBvzXOV8Q+A/wCx/wDl2/0Sqlp9p/49vs1dr9s+2WtpbXNzXFfY7mzuv9G/4+7Wg5dg+2f6N/o1dX4T8SXNndf6Nc1yn/HndWlzbW32u1uq6C08H3OsXX/EuuftdDjc2jiXE7XSfiRc/Zv9JroNJ8eXNndWn2ivKrT+0rO6u/8ARv8AS/8Ap7q39sufsv2a5/49K5Pqp6CzJntVp4w+2UXdef8Aizw3qdmbS5tv9Lu/+Xb7J/y9Vr+HtYuby1+zaj/oledXwrPWw2ZXKfiCuK1boa9K8Q2deaeIf+Put8MrHJmMtjAu7yqlWqq1663PnpmV9j/0qu2u7P8A4ldpc1z2k2f2y1u66DVv9Dtfs3/b1XWeV1O1+GVn/ot31r0u0s/sdZfgjR/seg2lb1BuVaKufY/rR9j+tAGRRVv7HR9joAKKKKACirVZV3QAUVUooA4qiqlW66zlQUUUUHUgooorkA6C0vLn/hF7q2/59bqug8PWf/Er+03P2muKtLz7HdV1fh7/AEy1tLa5/wCXWuPFK6O3CvlaO1+x3P8A29UeIby2/wBFtrb/AMC61dJ0e5/8CqyvsdzeWv2m2uf+PX7VXg0sNqfQzxOhlfELWLaz8B6rpv8A09V4p4evNMvLr+09R+0/a/8Al1tLSvVfG/2m8/0bTra2/wBK/wCPq7/4+q818Q6P9j0v7T9p/wCPWvdw9rHhYj3gu/En/H3c/wCjWlpR/wAJJa/Zf9H+0/a64nSbO61i6/6e66C78N65o/8ApP2b/S6GzfDYa6Og8Q3n/Hp9n/0v/l1rW/4RvU7zS7T7Tc/ZK8q/4TC5/t61+06b/wAvVev6T/ad5pVp9ntrmsKr7HbTw9LqZV3o/wBj/wBGuf8At1tK4q7/ANM+yaZbf8en/L1d16V4s8N6nefZPtOmXNpXP/2P71msQL+zzK8Q6x/x9/8AT1VT/jz+yfZraug8WaPc3lVbv/TNL/0n/l1qvrI1gWc/d2f/ABK/tNVNWs/9F+1XNdBd3n2yql3ef6L9mppmdfD2OV/5hf2n/p6q34evLn+1PtNt/olp/wAvVVLv/wAlKLT/AIk919ptrn/RK6keW0kdVq3iT7Zpf2b/AJe65+78Sf2x/wAvP+iWtc/q2sf8TS0+zf8AHpRd3ltZ3X2m2/4+66kziPTP9F+y2mmf9Ov2q1/0qsm0vNT0fVP+Pn7XaVylpeXN5pf9mW3/AF9V2vh6z+2aX9ppSSsb4Vu56Baf6Zpdea+LP+QrXpWk3n2PQa8q8Rf8hWvNprVnuVnexk1VrVtLP/Rat3ej/wDErrqieRiC34e+y2drd3Nz/wA+tWvD2j/bLr/r1qrd/wCh/wDgLXoHwy/0y1/0n/j7rqPKW56BpNn9jtbS2q1RVug6Q+x1Uq3RQBUqpVuqlABRRRQAVV+x1aooAq/Y6KtUUAeP0VVq1XWcy3LdFFFB0hRRVu0rkAtWldD4T/0O6rJtLP3rV/486Coux6taf8gv/Sf+Pv8A4+qyvD32n+zLv/Rv9K/49batXw9/xONL/wCPn7JaWv8Ax9UXdnc/29aW2nfaftf/AC9XdebyHq3D/hD/APRbv/sJ/wDgTXlXxN0e2+y2v/Xr/wAelpXv+k6P9j1T7N/y6f2n9qr5q+LF5qfiTxRdf2d/olp9q/49KSDQ4rw9Z/2Pqn2a2/0uvoDSfs2saX9muf8AS68U8J+G/wDia/6Nc/ZP+3mvVvD159j/AOPm5+11xYxvoexgKi6nnPj/AOFn2o/6P/ot1/y7XVbXwt+I02j/AGXRPFOnXNpc2xONVP8Ax7Ae9eg6t/xOLauUu9H+2VzYfFXVmfQ/2dDE/vIn0t/wkmh6x4X8P3Nxc6b9k/5+6TVvg/ofjC6+03Ntbf8AHr/y6V8q+IfB/wDbFt9m/wCXSug8EfafDf2v7NqepaRd/wDP3aVucmIy/EUVoegeLP2b9Ms/9J065ua5S7/Zv/0W0uftNzR4h8YfEH+zLu2t/iDpt3/192v+l1lat8SPiV/Zf2a48S+G/wDRf+nag8zkxJz938E/9Ku7b7T/AMetrXmnizwf/Y+qfZq6zVtY+IOsap9puPEp/wC3S2rJ1bR/tl19puLm5u7v/n7u66kzN4DEs8g1W6NqboC4yTRpPhvU9Yuf+Xn7JXf2nhDTbO6/49q7W0vLbR7WqeJRy/UbO9U81/4VwbO0+03NZN3o9tZmvVbu8+2f8+1cVq32X7VW+HberOPEKgkW/h74b/4ST7XbXNz9ktK9A1bR7bR/sn2a2ubS0+1fav8A5FrlPhl/oeqfZrb/AJev+PqvTLT7Neap/wAfP/L1/pVUceHRxGrf6Ha/Zv8An5/0quL/AOPzVK9L8Q/8en/T3/pVefeHv9Muvs1zbU+Uts1fD1nbf8vP/HpR4hs/sf2u2tv+XX/j1rVtLP8A4mn2b/l0rK8Q/wCmeKPtP/P1VUDixDF8Wf8AIKtPs3/PtWp4T/4k9raXNc//AMhjS7S5tv8Aj0+1fZa6uz/49a6zkW56raXn2y1+00VgeEv+QVW/QdIVW+2fWrNZV3SAufbPrTayqt0AWqKq/bKKACiqlW6ALVFVaKAPH6tUVbtK6zmW4Vboq1XKdJVrVtLP3o+x1btKQB9jq1RRQNbnoPw9vPsd1/pP/Hrc10H2y5/t61/69q8/0n/Q9U0q5+011Vpef6L9puf+fb7VQdiZ23/IYuvs3/LpXmnizR7m8tbu5trb7X/z9V6B4IvLnWPtWmW3+iaVa2v+lXf2WrWraP8AbLX7Nc3P/T1/261xDPFbSztv+vT/AEX/AJe6qXd5bf8APt/5K10HiGz+2Wt39m/49PtVcV9j+yf8fNzc1ySVz1cM0joLTWP/AAEroP8Aj8rirv7NZ/8AHzVTSdY/0qvP+ran0eGzH2Gh6raeG/tlW7vwfc2Z/wCPauUtPiRc6Pa1rXf7QlzZ3X/Hz9rosz0/7TUjVtNHtrw1z+raP9jq34h+Kltef6TXKWnjz+2DS1I+tUypq3euKvf+Pqug1bWLb7XXKatrFzXUkzCvmFEq3f8AodVP7Y/0n/j55o+x215c/wDPpRaaPc10LDny2JxVzVtNH1PWP9G06srxDo9zo91aXP8A6V11fh68+x/8TO2uf+PW6tftVdBq3/FSaX9ptvs32v8A5erS7/5eq7MOjxsQzzS0/wBD1S0uba2+yXf/AC9V2uk6xbXmvXf/AC6VxXiGz+2XV1/y52n/AC9fZKqfbLmz8UXdz/x6VXU5FiOh1erf8e32a5/4+/8Aj6rKtLP7HqmlXP8Ax91a0n/icap9p/59a6Dw94b/AOQrqf8Az6/6La10iOV0n/kKfabm5rJ8Q/6H/wCktW7u8+x2v/T3WBd/8+1NIRqeE/tP2X7N/wAun2qu1rK8PWdatdSRylvw94wttHurv7T/AMeldZaeMNDvP+Pa5rx7/j8+11ylpeXNndfZqAWIPqCq32P615R4T8YXNn/y816XpPiTTLz/AI+f9Ernszoug+x0Vq/Y6rfY/rUFFOirVFAFX7HVStWigCrRVqigDx+ta0qpaVbtKYFqrdVKKQGtVqsq0rVoAKKKKALddX4e1j/RfEH/AC91ylegfCfwfc+JLrVbn/l0/wCXqmB1fhS8/sfwbd3Nt/x63X/TrXP+If7c8Sap9mt7b7JpX/L1/otW9W/0P7Lplt/olZNp4ktvDel/6T/262lpSGtw1bR/sel/Zv7M/wCXqvNdW0f/AEq7+0/ZrT/l6/0S6r0rxD4wuf7L+06jbfZLv/0mryq0/wCJxpf2n7NbXf2r/l7u7quI7UzAu/8ATNUtP+Xu7uq3/wDjzurS2q3q1nodndfaftP2u7rW/wBJvLW0+zW3+l1yHUZP2P8A4mn9mXNZOraP9s0u6ufs3/TrXoFpZ/Y9e+1ajc/8fV1XQeLLO2/0Tw1p3/gXS0K1PCruz/6eftZ/59K1fCfhu5vPtdz/AMel3/x9V0N34bttHuvs3/H39qrf8Pf8Se6u/wDp1/59KpWK52cVd+G7b/j2ubb/AI+q5T+x7mz+121z/on/AD817Bd2f9j6Xd3Nz/pdpa2tZWk/aby1tLa5/wCJv9q/5e66UkZnmn9j/Y9Lu/tNt/on2Wj+x/8AiV/2np32n/Ra6C7s7az1670z7T/olHh77To91/x8232S6/5dLutFucrZb0nR/wDiRXep23/L1a/6VaV0HhPR/tl1af6T/ol1a/ZLq0q3aWemXh+zf6T/AKLdf6L/AKVWT4hs/seqf2np3+if9OldRxHP+LPDdzefa7m5tf8ARNT/APSquVu9Huby10r/AEb/AEv7Va/aq9V+IVn/AMfdtbf8gr/l6rirT/icXV3c/wDHp/otByIPCfhv7Ha/6Tc/8/X+iV0GreJPsdra3P8Ao1nafavstraVV+2W1nql3c/aftdpbf6LXEfELxJbaPa2lUjpRgeIdY/0X/p7qp4es/8Al5rn9J+03l19puf+XqvS9J0f/iaWltXSkc1d9joNJs/9Fo1b/Q9Lu66C7/0P/Rq5TxZ/yCrWuo5Dn65TVv8AkKV1dZX/AB+XNcoBpPQV6BpOj3N5a1k+HvDf+k17X4e8N/6NXTYdzitJ+02d1XVWn2m8rW1bwf8A8+1auk2dc31c6liTlPsdVK9W/se2vLX/AI9qytW8B/8APtR9XGsQefUVrXej3Nn/AMfNVK57M3uipRVuioKPH6t2lVKt0AWqKKt2lAFu0q1VW0q1QAVboq3VIAtLO5vLr7Nbf8fd1X1BpOj23w38B/Zv/AquJ+A3g/7Zdf25c/8ALr/x61b+PPjD7HoP2a2/4+66TnW54/pPjC58SePP+nS1uv8ARa9A1bR9D0fS/tNz/pf2X/n0/wCXqvKv+EP/AOEP8L/2n/y9/aqPBHjz/hMLq7tv+Jl/ov8ApX2u7uq5DoSZq3f/ABOPtd1rVt/on/Ppd1yn+jXl19m077Td/wDT3af8eltXV+IbO51j7Xbad/pf2WtXSfDdzZ6D/wAu32ugZxVp/wA+2i23/X1d122k/abPS/8An7uq6q00fTPAeg/9Pdcrd3mp6xdXdzbf8elr/oteVXPXwyLWk/8AILu9T/7dbW7u65/VvtOsXdp/x816r4e0f7Za2umW9z9r/wBFrA1aztry6u9Mtv8Al1tf+XSuI9WyOf1bw3/pVp/pP/E1tf8AyWrJ0n/j1tPtNz/pf/Lrd/8APzXpdp4btrP7Jbf8ff8A06faqydW0e2/t77NbW3/AG900HsEcrd+MP7Huv8An0tLr/j6tLv/AJdaqeE7O2/5Blz9m+yXX+lWtGrWf2PxRd/6T/x9WtZV3Z3P+i6Z9pubS7/4+rWutHlYgueLPs15a/2nbW1t/av/AB61599j/wBFtP8Al0/5erX7XXpWrWf2z/iZ23/L19q+1V5/aWdtrH2vTbm5+yXemf8AL3/2612RPIOgu9H/AOJD9m+0/wCl/wDP3WVaaPqf2X/Sbb/S7WtX4e+JP7Y0v+zNR/0S7tf+XurfhPWLn/RLnUf+vWuoQWmsf2xpd3bXNt/x9f6Va15//wAgfQbv/n6urqur8Q/8SfXvtNt/y614/wDELxhbf29d3NM5S14h8efY9Lrz/wC2XPiTVP7TuKyrT7T4k1T7Tc16B4e0enYDW8EaP/pX/XrXoHh6z/4+9T/8BaqaT4b/ANGtLb/n6rodW+zWdr9mtq9TDo5DI/4/Lmuf8Wf8hT7N/wA+tdXpNn/pVcVq3+mapd3NNgVKPCej/bLqtW7s/wDRfs3/AD9V2/gjR/8ASv8Aj2pJAd/4I8H16VaeG+tHgjR7mvVbTR/9FrqSOU8/u/Df+iVxV3o/2O6r3W70e2rlfEOj/wDPzQNHP6BXQfY/tlrXE/8AIHu67bSbz7Za0HSVNW8H215/x815/wCIfhv9j/49q9rqpd0fV0Fz5wfw/cxsV+zUV79Jo9tuNFcf1cX1g+G6tUUV5Z6wVboq3QAVq2lVLSuh8PeG9T8SXX2bTrb7XWiQFSur8J/DfXPGH/Htbf6J/wA/dev/AA9+A9tZ/wCk61/pd3/z6V7B9jtrP7JbW9t/oldCw5y/WDlbTR/+EP8AC9pbW3/Hpa2teFeLP+Kk8Uf2n/y6WtfRXjf/AJBZr5/8Pf6HdWltc/8AP19qror2sVh9Tn/ib/xJ9LtNM/5dK+f/AAR/xTfxa+zXP/L1a19AfFj/AEy1+zV4f8QrD+yPHfgu6/5+f9FrwcRc+gwyUnY+htWvPtml2n9nW3+iWtatpZ/Y7W7+zW32u7rn/D2sf6LXQeIbz/il/wDRv+Pu6uv/AAFrmoYnodeKwHs1zIqato9z9ltPtP8Apeq3X/Lr/wAulW7v7N/alpplt/x6f9OlVLv7TeaXpVtp3/L1df6VXQeHrP7Ha3dz/wAen+k/6Vd/9Otb1dTjw1Sxq2mj/wDCH6Dd3Nz/AMfd1XAaT9pvLrxB/wA+n/PpXQXd5/bGl6V/pNz9kurqqlpo/wDY9r9mtv8AS7v/AJ+68yzO0PEP+h2ulW1v/wA/P+lXdGk2dzZ6DaXP/L39qqppNn/bHii7/wC3r7NaVq3d5baP4X/7ev8ARag6kziviF/ofxGtP9Guf+Pb/wABqq/2Pbaxqlp9ptvtf+lfa7X7J/y61k2l5qfiS6+03P2n/Srr/Ra6u70f/Sv9G/5dbX/RfslduG8zycQZX2z7H9quba2/0S6uvstzaV5/d+D7nR/GX9uW3+l2n/HrdWldV/o15dXdtc/6Xd/av+PSjVrz+x9e/wCnS6ta9U8c8/8Asf8AY+qXep/6N9k/9uqq+IdY/se7/sz/AI+7StX4hf8AFN6XaXP2n/RLq6/8Ca8K8WeMP9Lu/wDSaANXxZ8SLmzurv8A0mvNLT7T4kuqLSzufEl1XsPw9+G/2z/l2rrw67nLWaMnw94P+2V7B4e8B/Y7X7TXa+HvhvbaPXQatZ/Y9LrrSOQ4q0/49ftNcVq159suq6DxZefY/wDRq5TSf9Muq6Vscp0F3/xJ/C93c1ymk2f2y6rq/Fn/AC6W1Fpo/wBj0v8A6e6YFvwn4b+2ap9pr0rw94b/ANJq34T8H/Y9LtLavSvD3hugDoPCej/6LaV6DZ/8etc9pNn9jta6uz/49q61sNFS7s/euV1a8+x/9eldrd15/wCN/wDQ7aueqdBxXiGz+2fZLm2/49K6Dw9Z/Y6PhlefbPtdtc/8vVdr/wAI39juv9GqDn1Csr7HXQXdn/otZNO7JKv2OitX7HRSA/PSrdVK1tJ0e51i6+zW1t9rrxuU966CtXSfDdzrF19m062+13deq+CP2e7m8/0nWv8ARP8Ap0r3bw94D0zw3a/6NbfZK1WHOf6weP8Agj9nv/l51r/wEr3Xw94b0zR7b7Np1t9jroLTR6Psf2OvUWGVjm9sH/HnbVUtLz/n5uaq+LNYtvDel3dz/wA+tfn/APFj42eL/HmvXf8AxM7m00r/AJ9LS6pnGfavxCvP9F/4+a8fu7P/AIqi7tv+fX/RbWvNf2RPGGp/8J5/Yeo3Nzd6VdWv/L3Xqviz/TLXVfs3/IVtbr/Sa5MRQPVw1U5TVrz+2Lr/AKe68f8A2j7O5s9C0rUv+gZdV6BpN59s1S0uauftLaWZ/hTqjDqttkV5Eloe1RlZ3E8J3n2y1tK9A0n/AEz/AIllzXi3wV1U6n4H0yduq25Br17Sbyvlp3pzaZ91hksVT1Mq7+02f2S2trb/AI9a1bvWPtlraW1zc/8AbpaVb8Q/8Ti1+0/8vdcVd2f2y6+1V0YbE9zxcTl1nodrafaby6tLm5/5dbr/AI9LStXVrz7HXit34k1Kzuv9J/49P/SqrX/CyLm8u7v7Tbf6J/y616acTyLVkdX4evLmzuv7T+0/6VdXX/H1XQeIbO2vP9JuP+QVa2v/AB6Wlef+HviRbax9rtrm2+yWlr/pX/b1Vu7+KltZ6Xd/8vdX7BD9szVtP9Duvs2o/wDLr/pVrVq0/wCJPdfZv+fqvKtW+MFzeaX9m+zf9etc/q3xg1P7L/pNz9ktLWiKscbfMel+LPGGh6P/AKT/AMvdrdf8ulef/E3x5pmj/ZP9J+13X2WvFPFnjz7Zdf6NXK3d5c6x/wAfNz9rrr6HEaviH4kanrGl/wBmfaf9E+1faq5W0s7m8uqtWln9suv9Gr2DwR8N/wCx7X7Tc/8AH3W+GV2ctc5/w94P+x2v/T3XV+HvEmp+D7v7T9p/7dLutW7+zWf/AB7Vz+rWf2O1+019CsMrHl3Z9a+HvEmmeJPC9prlt/y9f8fVp/z7VxWrax/ov2muU/ZavPtnhfxrodz/ANfVrR431j7Gfs1YEnFatefbLqug8EWf/LzXKf8AH5c122k/6HpdAgtLP+2NU+016B4T8N/2xr1p/wA+lrXKaT/of+k17r8MvDf2PS/9J/4+7qmB0Fpo/wDy7V2uk6P/AKLVW0s/9KrqrSz/ANFpAF3Z/wCi1raT/wAelZN3XQaT/wAelMCrd1xPjez/AOJXd1213XKeN/8Aj2pFI80+GX+h3V3XsFpef6LXivhP/Q9Ur2DSbz/p2oOktUVb/wBFqp9soOQX7HbelFVKKBnzV4I/Zjuf+PnxHc/9ulpXuvh7wHpnhu1+zW1tbWlpXQXd5bf8u1tRaWf2yuVI67stWn2azq39sqp9jq39jrqEW/tlVLv/AKdqKt2ln9jqkydDzT43aPqd54N+zaL/AMfd1Xx//wAKfuf+Eou9D+0/bPs1foBq1n9srwq08H/8K3urvxLc/wCl3f2qupbHMZXwy+D9t4P1TStT/wCPS6taPibo/wBj8T6rbW3+iXf/AB9Wtd/d/wCmaXaanbVV8b2f/CSeDbTXLb/kK6ZXLiTtwx81eHrP7Zdf6N/y63VelfE2z/4STwHd21t/z615r9jtdH8Ufabb/RPtX+lVq3fiT7Ha/aba5/0S6r5/qfQQ2PFP2cNY+x213plz/wAut1X0taXlfJPh7/ij/i1d23/P1X1B4evPtlrXy2Yq0z7DLa/uWOr/AOveuf1az+xn+07b/t6roNJ7Vq/Y/tn/AB7f8fdeGj1K+qPP/sdtef8AHzXK6t8N/wDl5trm2r0C78N/8+//AICVU/48/wDRq9GNZnkuB4Vq3hvXLP8A5dq5TVrzXLOvou7s/tlcpq3huvSjiTj+qnz/AHd5rl5/y81z93o9ew3fhuueu9HroWJOT6qeafY6t/2P712v9j+9e7fAb4P21npd3448Rf8AHpa/8etelhr4k8fFf7McT8Pfg/8A8Ifpf9ua1/yFbr/j1tK1tW+1f8e1drq15/wkl1d3P/gLXFXf2azr6fDYax8ziK92c/d2f2OuU8Q/6ZdfZq6vxDefY7WuU8PaPc+JNetLb/n5uq7TE+iv2e/Df/CH/DDxBrlz/wAvVeVeIbz7ZdXdzXu3xjvLbwf4E0rw1bV86f8AH5S0At6TZ1v1lWlW/wDl6+zW3/H3dVxrcD0D4e6P/bGvf9OlrX1B4es/sdrXmnwc8B/Y9Lr2v7H/AKL/AMetdi2AqaTZ10FZWk9q1a4wMr/l5roLP/j1rJtP+QpXV2lAGVd1yniz/j1rq7uuf8Q/Zry1pFrc8p0mz/4n1ewaT/x6V5V/zHq9L8Pax/otB0Grd6PVT+x/eta0vPtlFBzI5/8Ase5oroPsdFB0HP2mj1q2lH2OrdAwo+2Va+x1V+x0HKGk2f8Ay81au6Kq0AFpZ+9ZPjfwfbeJNLrq7SqlNbiPFdW1j/hG9etLb/l0/wCXqu1+x/2Pa/8ATpdVb8WeD7bWLv7TXE/2x/xPrrTLn/kFV19BnlXxN8B/Y9V/0b/j0/5da8qtLP8A4mn2a5r61u9HttY0v/Sf+Puvmr4saP8A8I34yu/+XSvnsTQ6nv4LEdGfP/xj0f8AsfXtK8S23/L1Xtfw91j+2NLtLm2rA8V+HD478HXWmg4I6Yrz74OeJLnw3ql3oeo/6JdWtfO4qHtaR9Hl2I9nWPqq0rVs/wDj5rn9JvPtlrWtaV8nsfcb6nQf8fn/AB81Uu/Df2z/AI9rm2/7e6LS8q3Qjk5TlLvwHc/8+1ZV38N9S/59q9K/7eqqfY7n0rpTDlPK7v4V3P8Ay83NZN38N7az/wCXmva/sdVP7H+2XVdtG9R2RxVP3auzyrwn8H/7Y160+023+if8vVdr8WPEn2y6tPDWnW3+iaZ/x9V2v/CSaZ8N9Bu7m51PTbv7V/x6/wDL1Xzr4h8Sf2xdXf8AZ3/L1X6HluG9jTufmeZYj6xXDVtY/wCfauUu7ytX+x/esq7s/wDl5r6BbHkNHP3dn9suq92/Zw8B239qXfiXUf8Aj00yvNNJ0f8A5ea918Q/8UH8G7TTP+PS61P/AI+q5wPH/ix4w/4STXru5/5+q5W0s/ei7/0y6rtvCfhv7ZXEBk/Y/sdr/pNegfCf4b3OsXX9p3Nt/pV1VrwR4D/4TDXv+oVa/wDk1X1B4T8H22j2tdi2At+HtH/se1+y1q3dW7Sz96P+XamBk2lW7uiql3SAq6T/AMfddr/y7Vz9pZ+9av8Ay7UvdAq1k6t3rW+x1k6t9prjLW55rd/8hT7TXa6BXP6tZ/6VWr4TvKDoO2tKtVV/5dqP+Xn/AI9aDlLVFH+lUUAZVpXQVlWln71a/wCPOgAu6Kt2lH2ygRUotKt0UAFVKt1U+x0AFcV4h8N/6V9prtaq/Y6YHj9peXP/AB7f8+t1/wAfdcpq3gO2+JH/AAkH2nTP+Kg0z/j1u/8An5ta9V8Q+G/sd19pNW/h79ms/FGq/wDP39lrd4fQ3i7M+SvD2j/Y9Uq38Tf2e7bxhdf8JL4c/wBD8QWv/kzX0V8Y/hX9s/4nmi23+l/8+lcp4TvPtlr/AKTXhPCrY9qnikrHgHgjWLmzuv7M1G2+yXdr/wAuleq2ldV4s8B6Z4ktf+Pa2+1/8/dcB9sufB919m1r/j0/5dbuvi8xy90Hc+4y7Mvb6M36t0Wn+mUfY68M+iD7ZR9sq39jq19joAq/8edZXxC/5Fe0tv8An6uq6D7Hc3l1/o1cp42vLa8urW2trn/RLWvsMlwt5+0Z8hneK5aXs1uef3ej215VT7HbaPXQXf2bR7WuK/5DGqV+hH5oVP8ASdYq3aeG/tl19mr0q08N22j+F/7Tuf8Al1rofh78N7m8tf7T1G2/0u6q1uI5/wCHvw3+2apafaaqfG7WLa81W7/6df8ARbWvoq70e28H+F/tNz/19V8wXfg/U/Elr/adzc/6J9qrOs0i7M5TwR4PudYuvtP2b/RK9gtPB9zefZND07/j7uv/ACVta7W08N6Z4P8AC/8Aadz/AMelegfDLwfc6Ppf9p6jbf8AE11P/Srr/p2prYgt+E/B9t4b0u0traug+x1a+x1V+x0wD7HR/wAedFFICp9soq3d/ZvstVLSz964wLdpVr/l2otKLugCrVS7s/etWsrVu9ItbnFat3qp4evK1dW71lWn+h3VB0HoFpeVbtK5/Se1dBQBaooooAKLSrd3/wA+1FByFv8A0Wqn+i0UUDCi7oo+x0CKlW6Kt2lAFS7qpVuimtwMq7s/tlcp8Pf+Ry1X7T/z616B9jrlLT/Q/GVp/wBPVdgHV3dn9j/69K4rxD4DttY/0m2/0S7r0C0721VLuz/sc1xFXPn+7/tLw3df6TRq2j23iS1+zXNtXsGreG7bWLavNNW8N3Nndf6N/wCAlcmJwynuerhcU4bHj93Z3Pw3uv8ASf8AS/D/APz9/wDPrXbaTeW15a/aftNav+jaxa/Zq8/1bw3c+ELr7Tp3/IK/59K+MxuW63pn2+X5l/z8PQKK5/w9rFtrFr9ptq6C71j+x9L+03P/AB93X/HrXFhcHKtWULHsYrMqFGhzrcyvFmsW2j2v9m23/H3/AMvVef3f+h/6Tc1bu/8AQ/8ASbmuJ8Q6x9suvs1fpOFwqwqsflWKxVXFVueWxleIdYudYuvs1tXa/DLwHc/avtNzVv4e/Df7Zdfabm2r6K0nwf8A8I3oN3c/8vdegecef3dn/wAJh4otND/5hWmf6Vdf9PX/AE617X4e0f8A5ec1z/w98H/8I3a/6T/x93X+lXV3/wBPVegWlAHKfE2z+2aD/wAe3/bpXK+LLy20e1u9Mtrm2tNKurr+1ftddr4h1i2s7r7NXlXxY8SW3g/S7u5/4+/+fWuerS9odVKqWvCd5/wsi6tPtP8AyCtM/wBKuv8Ar6/5da9grlfhl4bufDfg3Sra5/4+7r/Srr/r6rqv9KrdKyOdhRR/pVFMkKLuz96KK4gMq7o+x1q0fY6QBaUVb+x0UAVKq3dWqLugtbnK3dn/AKLXP11V3XP3dB0FvSbyurtK4m0rq7SgDVoo+2UUHKW7SrdVKKBot1Uu6t/bLb1qpQdAUUUUHKFFW6qUDCij/l5ou7ygQVUu/Ddteapaan/y9WtW7S8q3/y7UwC0q1af6ZVW0q1Z/wDHzSAyruz/ALHuqyvEOj/bLWuqu/8ATLWsr/jz/wBGp7jPNLvwf9s/0r/l7rldWs7mz/0a5r2q0/0O6rivix4k0Pw3/wAu1td3dT9VudsMTY8f+x6Z8N7q7udO/wCQrdf8un/PtXP3esXOsXX2m4uaLu8/ti6+03NFpZ3N5Tw+FVB3DEYl1lY5/VvtN5Wt4I+G9zrF19pua9f8EfB/7Z/pNzXsHh7wfbaP/wAe1dxxGB4e8H23hu1q1af8Tj/Sf+XT/l1qp43vP+J94f8ADX/P1/pV1/1611f2OgQWlVLu8+x1brn/ABDeUAcV4h/4nGqfZqtXfwr0zxJr2la5qNzc3f8AZn/HraVraTZ/6VXVWlABRR9sooAKKKKACiiiuECrRaUVaoAKKKq0wLX2yi7/ANMoo/486RSMq7s/eufu66u7/wBMrJu7P3oOk5+ta0vKqf8AHnRaUHKdB9soqp/otFAjq7Si7oooAqVboooNC3RRRQSgqp/y80UUGoVUoooMCrWraUUUAH/LzR/y80UU0Bbqpef8e1FFdIFWz/49a+aPip/yOV3/ANfVFFaoDA/5dq7XwR/x80UUMEfS2k/8elat5/x7UUUgPKrr/kvFp/2Av/bqvQLuiigDJrn9W70UUAH/AD6V1dFFABVSiigA/wCXmrdFFAFS7qrd0UVgwCrX/LtRRWKALSiiitgLdVKKKwAyrz/j5q3RRQaGTq3esq0oooMy3RRRQB//2Q=="/>
  <p:tag name="MMPROD_11491LOGO" val=""/>
  <p:tag name="MMPROD_UIDATA" val="&lt;database version=&quot;11.0&quot;&gt;&lt;object type=&quot;1&quot; unique_id=&quot;10001&quot;&gt;&lt;property id=&quot;20141&quot; value=&quot;GPH 211 Multistep Geovisualization Lab on the Big Island of Hawai'i&quot;/&gt;&lt;property id=&quot;20142&quot; value=&quot;This presentation overviews the multi-step lab and attempts to answer some frequently asked questions.  Full instructions on the lab are found in the PDF file that you download from Canvas.&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3&quot; value=&quot;1&quot;/&gt;&lt;property id=&quot;20184&quot; value=&quot;7&quot;/&gt;&lt;property id=&quot;20193&quot; value=&quot;-1&quot;/&gt;&lt;property id=&quot;20224&quot; value=&quot;C:\Users\atrid\Documents\BREEZE STUFF\211 Lectures and Lab Materials\211 MS Canvas Hawaii GeovizFAQ\Publish211_HawaiiGeoviz&quot;/&gt;&lt;property id=&quot;20250&quot; value=&quot;0&quot;/&gt;&lt;property id=&quot;20251&quot; value=&quot;0&quot;/&gt;&lt;property id=&quot;20259&quot; value=&quot;0&quot;/&gt;&lt;property id=&quot;20263&quot; value=&quot;2&quot;/&gt;&lt;property id=&quot;20264&quot; value=&quot;1&quot;/&gt;&lt;property id=&quot;20519&quot; value=&quot;0&quot;/&gt;&lt;property id=&quot;20600&quot; value=&quot;0&quot;/&gt;&lt;property id=&quot;20700&quot; value=&quot;0&quot;/&gt;&lt;object type=&quot;2&quot; unique_id=&quot;10002&quot;&gt;&lt;object type=&quot;3&quot; unique_id=&quot;10003&quot;&gt;&lt;property id=&quot;20148&quot; value=&quot;5&quot;/&gt;&lt;property id=&quot;20300&quot; value=&quot;Slide 1 - &amp;quot;GPH 211 Fire and Ice Multistep lab FAQ presentation&amp;quot;&quot;/&gt;&lt;property id=&quot;20302&quot; value=&quot;0&quot;/&gt;&lt;property id=&quot;20303&quot; value=&quot;Ron Dorn&quot;/&gt;&lt;property id=&quot;20307&quot; value=&quot;256&quot;/&gt;&lt;property id=&quot;20309&quot; value=&quot;11491&quot;/&gt;&lt;property id=&quot;20312&quot; value=&quot;0&quot;/&gt;&lt;property id=&quot;20601&quot; value=&quot;0&quot;/&gt;&lt;/object&gt;&lt;object type=&quot;3&quot; unique_id=&quot;10004&quot;&gt;&lt;property id=&quot;20148&quot; value=&quot;5&quot;/&gt;&lt;property id=&quot;20300&quot; value=&quot;Slide 2 - &amp;quot;Big Island&amp;quot;&quot;/&gt;&lt;property id=&quot;20302&quot; value=&quot;0&quot;/&gt;&lt;property id=&quot;20303&quot; value=&quot;Ron Dorn&quot;/&gt;&lt;property id=&quot;20307&quot; value=&quot;257&quot;/&gt;&lt;property id=&quot;20309&quot; value=&quot;11491&quot;/&gt;&lt;property id=&quot;20312&quot; value=&quot;0&quot;/&gt;&lt;property id=&quot;20601&quot; value=&quot;0&quot;/&gt;&lt;/object&gt;&lt;object type=&quot;3&quot; unique_id=&quot;10005&quot;&gt;&lt;property id=&quot;20148&quot; value=&quot;5&quot;/&gt;&lt;property id=&quot;20300&quot; value=&quot;Slide 3 - &amp;quot;Five volcanoes&amp;quot;&quot;/&gt;&lt;property id=&quot;20302&quot; value=&quot;0&quot;/&gt;&lt;property id=&quot;20303&quot; value=&quot;Ron Dorn&quot;/&gt;&lt;property id=&quot;20307&quot; value=&quot;258&quot;/&gt;&lt;property id=&quot;20309&quot; value=&quot;11491&quot;/&gt;&lt;property id=&quot;20312&quot; value=&quot;0&quot;/&gt;&lt;property id=&quot;20601&quot; value=&quot;0&quot;/&gt;&lt;/object&gt;&lt;object type=&quot;3&quot; unique_id=&quot;10006&quot;&gt;&lt;property id=&quot;20148&quot; value=&quot;5&quot;/&gt;&lt;property id=&quot;20300&quot; value=&quot;Slide 4 - &amp;quot;Lab Focus&amp;quot;&quot;/&gt;&lt;property id=&quot;20302&quot; value=&quot;0&quot;/&gt;&lt;property id=&quot;20303&quot; value=&quot;Ron Dorn&quot;/&gt;&lt;property id=&quot;20307&quot; value=&quot;259&quot;/&gt;&lt;property id=&quot;20309&quot; value=&quot;11491&quot;/&gt;&lt;property id=&quot;20312&quot; value=&quot;0&quot;/&gt;&lt;property id=&quot;20601&quot; value=&quot;0&quot;/&gt;&lt;/object&gt;&lt;object type=&quot;3&quot; unique_id=&quot;10007&quot;&gt;&lt;property id=&quot;20148&quot; value=&quot;5&quot;/&gt;&lt;property id=&quot;20300&quot; value=&quot;Slide 5 - &amp;quot;Pieces of the lab&amp;quot;&quot;/&gt;&lt;property id=&quot;20302&quot; value=&quot;0&quot;/&gt;&lt;property id=&quot;20303&quot; value=&quot;Ron Dorn&quot;/&gt;&lt;property id=&quot;20307&quot; value=&quot;260&quot;/&gt;&lt;property id=&quot;20309&quot; value=&quot;11491&quot;/&gt;&lt;property id=&quot;20312&quot; value=&quot;0&quot;/&gt;&lt;property id=&quot;20601&quot; value=&quot;0&quot;/&gt;&lt;/object&gt;&lt;object type=&quot;3&quot; unique_id=&quot;10008&quot;&gt;&lt;property id=&quot;20148&quot; value=&quot;5&quot;/&gt;&lt;property id=&quot;20300&quot; value=&quot;Slide 6 - &amp;quot;How to “do” the lab&amp;quot;&quot;/&gt;&lt;property id=&quot;20302&quot; value=&quot;0&quot;/&gt;&lt;property id=&quot;20303&quot; value=&quot;Ron Dorn&quot;/&gt;&lt;property id=&quot;20307&quot; value=&quot;261&quot;/&gt;&lt;property id=&quot;20309&quot; value=&quot;11491&quot;/&gt;&lt;property id=&quot;20312&quot; value=&quot;0&quot;/&gt;&lt;property id=&quot;20601&quot; value=&quot;0&quot;/&gt;&lt;/object&gt;&lt;object type=&quot;3&quot; unique_id=&quot;10009&quot;&gt;&lt;property id=&quot;20148&quot; value=&quot;5&quot;/&gt;&lt;property id=&quot;20300&quot; value=&quot;Slide 7 - &amp;quot;How to purchase game&amp;quot;&quot;/&gt;&lt;property id=&quot;20302&quot; value=&quot;0&quot;/&gt;&lt;property id=&quot;20303&quot; value=&quot;Ron Dorn&quot;/&gt;&lt;property id=&quot;20307&quot; value=&quot;262&quot;/&gt;&lt;property id=&quot;20309&quot; value=&quot;11491&quot;/&gt;&lt;property id=&quot;20312&quot; value=&quot;0&quot;/&gt;&lt;property id=&quot;20601&quot; value=&quot;0&quot;/&gt;&lt;/object&gt;&lt;object type=&quot;3&quot; unique_id=&quot;10010&quot;&gt;&lt;property id=&quot;20148&quot; value=&quot;5&quot;/&gt;&lt;property id=&quot;20300&quot; value=&quot;Slide 8 - &amp;quot;Heads up&amp;quot;&quot;/&gt;&lt;property id=&quot;20302&quot; value=&quot;0&quot;/&gt;&lt;property id=&quot;20303&quot; value=&quot;Ron Dorn&quot;/&gt;&lt;property id=&quot;20307&quot; value=&quot;275&quot;/&gt;&lt;property id=&quot;20309&quot; value=&quot;11491&quot;/&gt;&lt;property id=&quot;20312&quot; value=&quot;0&quot;/&gt;&lt;property id=&quot;20601&quot; value=&quot;0&quot;/&gt;&lt;/object&gt;&lt;object type=&quot;3&quot; unique_id=&quot;10011&quot;&gt;&lt;property id=&quot;20148&quot; value=&quot;5&quot;/&gt;&lt;property id=&quot;20300&quot; value=&quot;Slide 9 - &amp;quot;How to play the game&amp;quot;&quot;/&gt;&lt;property id=&quot;20302&quot; value=&quot;0&quot;/&gt;&lt;property id=&quot;20303&quot; value=&quot;Ron Dorn&quot;/&gt;&lt;property id=&quot;20307&quot; value=&quot;266&quot;/&gt;&lt;property id=&quot;20309&quot; value=&quot;11491&quot;/&gt;&lt;property id=&quot;20312&quot; value=&quot;0&quot;/&gt;&lt;property id=&quot;20601&quot; value=&quot;0&quot;/&gt;&lt;/object&gt;&lt;object type=&quot;3&quot; unique_id=&quot;10012&quot;&gt;&lt;property id=&quot;20148&quot; value=&quot;5&quot;/&gt;&lt;property id=&quot;20300&quot; value=&quot;Slide 10 - &amp;quot;Other hints&amp;quot;&quot;/&gt;&lt;property id=&quot;20302&quot; value=&quot;0&quot;/&gt;&lt;property id=&quot;20303&quot; value=&quot;Ron Dorn&quot;/&gt;&lt;property id=&quot;20307&quot; value=&quot;276&quot;/&gt;&lt;property id=&quot;20309&quot; value=&quot;11491&quot;/&gt;&lt;property id=&quot;20312&quot; value=&quot;0&quot;/&gt;&lt;property id=&quot;20601&quot; value=&quot;0&quot;/&gt;&lt;/object&gt;&lt;object type=&quot;3&quot; unique_id=&quot;10013&quot;&gt;&lt;property id=&quot;20148&quot; value=&quot;5&quot;/&gt;&lt;property id=&quot;20300&quot; value=&quot;Slide 11 - &amp;quot;PDF File&amp;quot;&quot;/&gt;&lt;property id=&quot;20302&quot; value=&quot;0&quot;/&gt;&lt;property id=&quot;20303&quot; value=&quot;Ron Dorn&quot;/&gt;&lt;property id=&quot;20307&quot; value=&quot;277&quot;/&gt;&lt;property id=&quot;20309&quot; value=&quot;11491&quot;/&gt;&lt;property id=&quot;20312&quot; value=&quot;0&quot;/&gt;&lt;property id=&quot;20601&quot; value=&quot;0&quot;/&gt;&lt;/object&gt;&lt;object type=&quot;3&quot; unique_id=&quot;10014&quot;&gt;&lt;property id=&quot;20148&quot; value=&quot;5&quot;/&gt;&lt;property id=&quot;20300&quot; value=&quot;Slide 12 - &amp;quot;Background info&amp;quot;&quot;/&gt;&lt;property id=&quot;20302&quot; value=&quot;0&quot;/&gt;&lt;property id=&quot;20303&quot; value=&quot;Ron Dorn&quot;/&gt;&lt;property id=&quot;20307&quot; value=&quot;278&quot;/&gt;&lt;property id=&quot;20309&quot; value=&quot;11491&quot;/&gt;&lt;property id=&quot;20312&quot; value=&quot;0&quot;/&gt;&lt;property id=&quot;20601&quot; value=&quot;0&quot;/&gt;&lt;/object&gt;&lt;object type=&quot;3&quot; unique_id=&quot;10015&quot;&gt;&lt;property id=&quot;20148&quot; value=&quot;5&quot;/&gt;&lt;property id=&quot;20300&quot; value=&quot;Slide 13 - &amp;quot;Part 1. Hawaiian Volcano questions&amp;quot;&quot;/&gt;&lt;property id=&quot;20302&quot; value=&quot;0&quot;/&gt;&lt;property id=&quot;20303&quot; value=&quot;Ron Dorn&quot;/&gt;&lt;property id=&quot;20307&quot; value=&quot;270&quot;/&gt;&lt;property id=&quot;20309&quot; value=&quot;11491&quot;/&gt;&lt;property id=&quot;20312&quot; value=&quot;0&quot;/&gt;&lt;property id=&quot;20601&quot; value=&quot;0&quot;/&gt;&lt;/object&gt;&lt;object type=&quot;3&quot; unique_id=&quot;10016&quot;&gt;&lt;property id=&quot;20148&quot; value=&quot;5&quot;/&gt;&lt;property id=&quot;20300&quot; value=&quot;Slide 14 - &amp;quot;Part 1. Hawaiian Volcano questions&amp;quot;&quot;/&gt;&lt;property id=&quot;20302&quot; value=&quot;0&quot;/&gt;&lt;property id=&quot;20303&quot; value=&quot;Ron Dorn&quot;/&gt;&lt;property id=&quot;20307&quot; value=&quot;286&quot;/&gt;&lt;property id=&quot;20309&quot; value=&quot;11491&quot;/&gt;&lt;property id=&quot;20312&quot; value=&quot;0&quot;/&gt;&lt;property id=&quot;20601&quot; value=&quot;0&quot;/&gt;&lt;/object&gt;&lt;object type=&quot;3&quot; unique_id=&quot;10017&quot;&gt;&lt;property id=&quot;20148&quot; value=&quot;5&quot;/&gt;&lt;property id=&quot;20300&quot; value=&quot;Slide 15 - &amp;quot;Question 2&amp;quot;&quot;/&gt;&lt;property id=&quot;20302&quot; value=&quot;0&quot;/&gt;&lt;property id=&quot;20303&quot; value=&quot;Ron Dorn&quot;/&gt;&lt;property id=&quot;20307&quot; value=&quot;279&quot;/&gt;&lt;property id=&quot;20309&quot; value=&quot;11491&quot;/&gt;&lt;property id=&quot;20312&quot; value=&quot;0&quot;/&gt;&lt;property id=&quot;20601&quot; value=&quot;0&quot;/&gt;&lt;/object&gt;&lt;object type=&quot;3&quot; unique_id=&quot;10018&quot;&gt;&lt;property id=&quot;20148&quot; value=&quot;5&quot;/&gt;&lt;property id=&quot;20300&quot; value=&quot;Slide 16 - &amp;quot;Question 3&amp;quot;&quot;/&gt;&lt;property id=&quot;20302&quot; value=&quot;0&quot;/&gt;&lt;property id=&quot;20303&quot; value=&quot;Ron Dorn&quot;/&gt;&lt;property id=&quot;20307&quot; value=&quot;287&quot;/&gt;&lt;property id=&quot;20309&quot; value=&quot;11491&quot;/&gt;&lt;property id=&quot;20312&quot; value=&quot;0&quot;/&gt;&lt;property id=&quot;20601&quot; value=&quot;0&quot;/&gt;&lt;/object&gt;&lt;object type=&quot;3&quot; unique_id=&quot;10019&quot;&gt;&lt;property id=&quot;20148&quot; value=&quot;5&quot;/&gt;&lt;property id=&quot;20300&quot; value=&quot;Slide 17 - &amp;quot;Question 3&amp;quot;&quot;/&gt;&lt;property id=&quot;20302&quot; value=&quot;0&quot;/&gt;&lt;property id=&quot;20303&quot; value=&quot;Ron Dorn&quot;/&gt;&lt;property id=&quot;20307&quot; value=&quot;288&quot;/&gt;&lt;property id=&quot;20309&quot; value=&quot;11491&quot;/&gt;&lt;property id=&quot;20312&quot; value=&quot;0&quot;/&gt;&lt;property id=&quot;20601&quot; value=&quot;0&quot;/&gt;&lt;/object&gt;&lt;object type=&quot;3&quot; unique_id=&quot;10020&quot;&gt;&lt;property id=&quot;20148&quot; value=&quot;5&quot;/&gt;&lt;property id=&quot;20300&quot; value=&quot;Slide 18 - &amp;quot;Question 4&amp;quot;&quot;/&gt;&lt;property id=&quot;20302&quot; value=&quot;0&quot;/&gt;&lt;property id=&quot;20303&quot; value=&quot;Ron Dorn&quot;/&gt;&lt;property id=&quot;20307&quot; value=&quot;289&quot;/&gt;&lt;property id=&quot;20309&quot; value=&quot;11491&quot;/&gt;&lt;property id=&quot;20312&quot; value=&quot;0&quot;/&gt;&lt;property id=&quot;20601&quot; value=&quot;0&quot;/&gt;&lt;/object&gt;&lt;object type=&quot;3&quot; unique_id=&quot;10021&quot;&gt;&lt;property id=&quot;20148&quot; value=&quot;5&quot;/&gt;&lt;property id=&quot;20300&quot; value=&quot;Slide 19 - &amp;quot;Question 5&amp;quot;&quot;/&gt;&lt;property id=&quot;20302&quot; value=&quot;0&quot;/&gt;&lt;property id=&quot;20303&quot; value=&quot;Ron Dorn&quot;/&gt;&lt;property id=&quot;20307&quot; value=&quot;290&quot;/&gt;&lt;property id=&quot;20309&quot; value=&quot;11491&quot;/&gt;&lt;property id=&quot;20312&quot; value=&quot;0&quot;/&gt;&lt;property id=&quot;20601&quot; value=&quot;0&quot;/&gt;&lt;/object&gt;&lt;object type=&quot;3&quot; unique_id=&quot;10024&quot;&gt;&lt;property id=&quot;20148&quot; value=&quot;5&quot;/&gt;&lt;property id=&quot;20300&quot; value=&quot;Slide 20 - &amp;quot;Part 2 &amp;amp; 3 Volcanic Hazards&amp;quot;&quot;/&gt;&lt;property id=&quot;20302&quot; value=&quot;0&quot;/&gt;&lt;property id=&quot;20303&quot; value=&quot;Ron Dorn&quot;/&gt;&lt;property id=&quot;20307&quot; value=&quot;282&quot;/&gt;&lt;property id=&quot;20309&quot; value=&quot;11491&quot;/&gt;&lt;property id=&quot;20312&quot; value=&quot;0&quot;/&gt;&lt;property id=&quot;20601&quot; value=&quot;0&quot;/&gt;&lt;/object&gt;&lt;object type=&quot;3&quot; unique_id=&quot;10025&quot;&gt;&lt;property id=&quot;20148&quot; value=&quot;5&quot;/&gt;&lt;property id=&quot;20300&quot; value=&quot;Slide 21 - &amp;quot;Part 2&amp;quot;&quot;/&gt;&lt;property id=&quot;20302&quot; value=&quot;0&quot;/&gt;&lt;property id=&quot;20303&quot; value=&quot;Ron Dorn&quot;/&gt;&lt;property id=&quot;20307&quot; value=&quot;291&quot;/&gt;&lt;property id=&quot;20309&quot; value=&quot;11491&quot;/&gt;&lt;property id=&quot;20312&quot; value=&quot;0&quot;/&gt;&lt;property id=&quot;20601&quot; value=&quot;0&quot;/&gt;&lt;/object&gt;&lt;object type=&quot;3&quot; unique_id=&quot;10026&quot;&gt;&lt;property id=&quot;20148&quot; value=&quot;5&quot;/&gt;&lt;property id=&quot;20300&quot; value=&quot;Slide 22 - &amp;quot;Question 8 &amp;quot;&quot;/&gt;&lt;property id=&quot;20302&quot; value=&quot;0&quot;/&gt;&lt;property id=&quot;20303&quot; value=&quot;Ron Dorn&quot;/&gt;&lt;property id=&quot;20307&quot; value=&quot;292&quot;/&gt;&lt;property id=&quot;20309&quot; value=&quot;11491&quot;/&gt;&lt;property id=&quot;20312&quot; value=&quot;0&quot;/&gt;&lt;property id=&quot;20601&quot; value=&quot;0&quot;/&gt;&lt;/object&gt;&lt;object type=&quot;3&quot; unique_id=&quot;10027&quot;&gt;&lt;property id=&quot;20148&quot; value=&quot;5&quot;/&gt;&lt;property id=&quot;20300&quot; value=&quot;Slide 23 - &amp;quot;Question  8 &amp;quot;&quot;/&gt;&lt;property id=&quot;20302&quot; value=&quot;0&quot;/&gt;&lt;property id=&quot;20303&quot; value=&quot;Ron Dorn&quot;/&gt;&lt;property id=&quot;20307&quot; value=&quot;293&quot;/&gt;&lt;property id=&quot;20309&quot; value=&quot;11491&quot;/&gt;&lt;property id=&quot;20312&quot; value=&quot;0&quot;/&gt;&lt;property id=&quot;20601&quot; value=&quot;0&quot;/&gt;&lt;/object&gt;&lt;object type=&quot;3&quot; unique_id=&quot;10028&quot;&gt;&lt;property id=&quot;20148&quot; value=&quot;5&quot;/&gt;&lt;property id=&quot;20300&quot; value=&quot;Slide 24 - &amp;quot;Question  9 &amp;quot;&quot;/&gt;&lt;property id=&quot;20302&quot; value=&quot;0&quot;/&gt;&lt;property id=&quot;20303&quot; value=&quot;Ron Dorn&quot;/&gt;&lt;property id=&quot;20307&quot; value=&quot;294&quot;/&gt;&lt;property id=&quot;20309&quot; value=&quot;11491&quot;/&gt;&lt;property id=&quot;20312&quot; value=&quot;0&quot;/&gt;&lt;property id=&quot;20601&quot; value=&quot;0&quot;/&gt;&lt;/object&gt;&lt;object type=&quot;3&quot; unique_id=&quot;10031&quot;&gt;&lt;property id=&quot;20148&quot; value=&quot;5&quot;/&gt;&lt;property id=&quot;20300&quot; value=&quot;Slide 25 - &amp;quot;Part 4 Will Mauna Kea  be glaciated again?&amp;quot;&quot;/&gt;&lt;property id=&quot;20302&quot; value=&quot;0&quot;/&gt;&lt;property id=&quot;20303&quot; value=&quot;Ron Dorn&quot;/&gt;&lt;property id=&quot;20307&quot; value=&quot;295&quot;/&gt;&lt;property id=&quot;20309&quot; value=&quot;11491&quot;/&gt;&lt;property id=&quot;20312&quot; value=&quot;0&quot;/&gt;&lt;property id=&quot;20601&quot; value=&quot;0&quot;/&gt;&lt;/object&gt;&lt;object type=&quot;3&quot; unique_id=&quot;10032&quot;&gt;&lt;property id=&quot;20148&quot; value=&quot;5&quot;/&gt;&lt;property id=&quot;20300&quot; value=&quot;Slide 26 - &amp;quot;Question 10&amp;quot;&quot;/&gt;&lt;property id=&quot;20302&quot; value=&quot;0&quot;/&gt;&lt;property id=&quot;20303&quot; value=&quot;Ron Dorn&quot;/&gt;&lt;property id=&quot;20307&quot; value=&quot;296&quot;/&gt;&lt;property id=&quot;20309&quot; value=&quot;11491&quot;/&gt;&lt;property id=&quot;20312&quot; value=&quot;0&quot;/&gt;&lt;property id=&quot;20601&quot; value=&quot;0&quot;/&gt;&lt;/object&gt;&lt;object type=&quot;3&quot; unique_id=&quot;10033&quot;&gt;&lt;property id=&quot;20148&quot; value=&quot;5&quot;/&gt;&lt;property id=&quot;20300&quot; value=&quot;Slide 27 - &amp;quot;Question 11&amp;quot;&quot;/&gt;&lt;property id=&quot;20302&quot; value=&quot;0&quot;/&gt;&lt;property id=&quot;20303&quot; value=&quot;Ron Dorn&quot;/&gt;&lt;property id=&quot;20307&quot; value=&quot;297&quot;/&gt;&lt;property id=&quot;20309&quot; value=&quot;11491&quot;/&gt;&lt;property id=&quot;20312&quot; value=&quot;0&quot;/&gt;&lt;property id=&quot;20601&quot; value=&quot;0&quot;/&gt;&lt;/object&gt;&lt;object type=&quot;3&quot; unique_id=&quot;10034&quot;&gt;&lt;property id=&quot;20148&quot; value=&quot;5&quot;/&gt;&lt;property id=&quot;20300&quot; value=&quot;Slide 28 - &amp;quot;Question 12&amp;quot;&quot;/&gt;&lt;property id=&quot;20302&quot; value=&quot;0&quot;/&gt;&lt;property id=&quot;20303&quot; value=&quot;Ron Dorn&quot;/&gt;&lt;property id=&quot;20307&quot; value=&quot;298&quot;/&gt;&lt;property id=&quot;20309&quot; value=&quot;11491&quot;/&gt;&lt;property id=&quot;20312&quot; value=&quot;0&quot;/&gt;&lt;property id=&quot;20601&quot; value=&quot;0&quot;/&gt;&lt;/object&gt;&lt;object type=&quot;3&quot; unique_id=&quot;10035&quot;&gt;&lt;property id=&quot;20148&quot; value=&quot;5&quot;/&gt;&lt;property id=&quot;20300&quot; value=&quot;Slide 29 - &amp;quot;Question 13: will there be a future glaciation of Mauna Kea&amp;quot;&quot;/&gt;&lt;property id=&quot;20302&quot; value=&quot;0&quot;/&gt;&lt;property id=&quot;20303&quot; value=&quot;Ron Dorn&quot;/&gt;&lt;property id=&quot;20307&quot; value=&quot;299&quot;/&gt;&lt;property id=&quot;20309&quot; value=&quot;11491&quot;/&gt;&lt;property id=&quot;20312&quot; value=&quot;0&quot;/&gt;&lt;property id=&quot;20601&quot; value=&quot;0&quot;/&gt;&lt;/object&gt;&lt;object type=&quot;3&quot; unique_id=&quot;10036&quot;&gt;&lt;property id=&quot;20148&quot; value=&quot;5&quot;/&gt;&lt;property id=&quot;20300&quot; value=&quot;Slide 30 - &amp;quot;Part 5: How fast does it take to make a river valley? &amp;quot;&quot;/&gt;&lt;property id=&quot;20302&quot; value=&quot;0&quot;/&gt;&lt;property id=&quot;20303&quot; value=&quot;Ron Dorn&quot;/&gt;&lt;property id=&quot;20307&quot; value=&quot;284&quot;/&gt;&lt;property id=&quot;20309&quot; value=&quot;11491&quot;/&gt;&lt;property id=&quot;20312&quot; value=&quot;0&quot;/&gt;&lt;property id=&quot;20601&quot; value=&quot;0&quot;/&gt;&lt;/object&gt;&lt;object type=&quot;3&quot; unique_id=&quot;10037&quot;&gt;&lt;property id=&quot;20148&quot; value=&quot;5&quot;/&gt;&lt;property id=&quot;20300&quot; value=&quot;Slide 31 - &amp;quot;Questions 14, 15, 16&amp;quot;&quot;/&gt;&lt;property id=&quot;20302&quot; value=&quot;0&quot;/&gt;&lt;property id=&quot;20303&quot; value=&quot;Ron Dorn&quot;/&gt;&lt;property id=&quot;20307&quot; value=&quot;300&quot;/&gt;&lt;property id=&quot;20309&quot; value=&quot;11491&quot;/&gt;&lt;property id=&quot;20312&quot; value=&quot;0&quot;/&gt;&lt;property id=&quot;20601&quot; value=&quot;0&quot;/&gt;&lt;/object&gt;&lt;object type=&quot;3&quot; unique_id=&quot;10038&quot;&gt;&lt;property id=&quot;20148&quot; value=&quot;5&quot;/&gt;&lt;property id=&quot;20300&quot; value=&quot;Slide 32 - &amp;quot;Don’t be obsessed with precision. You cannot be precise. The averaging will blend differences &amp;amp; answer choices are&quot;/&gt;&lt;property id=&quot;20302&quot; value=&quot;0&quot;/&gt;&lt;property id=&quot;20303&quot; value=&quot;Ron Dorn&quot;/&gt;&lt;property id=&quot;20307&quot; value=&quot;301&quot;/&gt;&lt;property id=&quot;20309&quot; value=&quot;11491&quot;/&gt;&lt;property id=&quot;20312&quot; value=&quot;0&quot;/&gt;&lt;property id=&quot;20601&quot; value=&quot;0&quot;/&gt;&lt;/object&gt;&lt;object type=&quot;3&quot; unique_id=&quot;10040&quot;&gt;&lt;property id=&quot;20148&quot; value=&quot;5&quot;/&gt;&lt;property id=&quot;20300&quot; value=&quot;Slide 33 - &amp;quot;Questions 16 &amp;amp; 17&amp;quot;&quot;/&gt;&lt;property id=&quot;20302&quot; value=&quot;0&quot;/&gt;&lt;property id=&quot;20303&quot; value=&quot;Ron Dorn&quot;/&gt;&lt;property id=&quot;20307&quot; value=&quot;263&quot;/&gt;&lt;property id=&quot;20309&quot; value=&quot;11491&quot;/&gt;&lt;property id=&quot;20312&quot; value=&quot;0&quot;/&gt;&lt;property id=&quot;20601&quot; value=&quot;0&quot;/&gt;&lt;/object&gt;&lt;object type=&quot;3&quot; unique_id=&quot;10041&quot;&gt;&lt;property id=&quot;20148&quot; value=&quot;5&quot;/&gt;&lt;property id=&quot;20300&quot; value=&quot;Slide 34 - &amp;quot;Isohyet layer &amp;amp; readout&amp;quot;&quot;/&gt;&lt;property id=&quot;20302&quot; value=&quot;0&quot;/&gt;&lt;property id=&quot;20303&quot; value=&quot;Ron Dorn&quot;/&gt;&lt;property id=&quot;20307&quot; value=&quot;264&quot;/&gt;&lt;property id=&quot;20309&quot; value=&quot;11491&quot;/&gt;&lt;property id=&quot;20312&quot; value=&quot;0&quot;/&gt;&lt;property id=&quot;20601&quot; value=&quot;0&quot;/&gt;&lt;/object&gt;&lt;object type=&quot;3&quot; unique_id=&quot;10042&quot;&gt;&lt;property id=&quot;20148&quot; value=&quot;5&quot;/&gt;&lt;property id=&quot;20300&quot; value=&quot;Slide 35 - &amp;quot;Have fun exploring the Big Island! &amp;quot;&quot;/&gt;&lt;property id=&quot;20302&quot; value=&quot;0&quot;/&gt;&lt;property id=&quot;20303&quot; value=&quot;Ron Dorn&quot;/&gt;&lt;property id=&quot;20307&quot; value=&quot;302&quot;/&gt;&lt;property id=&quot;20309&quot; value=&quot;11491&quot;/&gt;&lt;property id=&quot;20312&quot; value=&quot;0&quot;/&gt;&lt;property id=&quot;20601&quot; value=&quot;0&quot;/&gt;&lt;/object&gt;&lt;/object&gt;&lt;object type=&quot;8&quot; unique_id=&quot;10084&quot;&gt;&lt;/object&gt;&lt;object type=&quot;10&quot; unique_id=&quot;11487&quot;&gt;&lt;object type=&quot;11&quot; unique_id=&quot;11488&quot;&gt;&lt;property id=&quot;20180&quot; value=&quot;0&quot;/&gt;&lt;property id=&quot;20181&quot; value=&quot;1&quot;/&gt;&lt;property id=&quot;20183&quot; value=&quot;1&quot;/&gt;&lt;/object&gt;&lt;object type=&quot;12&quot; unique_id=&quot;11490&quot;&gt;&lt;/object&gt;&lt;/object&gt;&lt;object type=&quot;4&quot; unique_id=&quot;11489&quot;&gt;&lt;object type=&quot;5&quot; unique_id=&quot;11491&quot;&gt;&lt;property id=&quot;20149&quot; value=&quot;Ron Dorn&quot;/&gt;&lt;property id=&quot;20150&quot; value=&quot;Professor&quot;/&gt;&lt;property id=&quot;20151&quot; value=&quot;DornFace.jpg&quot;/&gt;&lt;property id=&quot;20153&quot; value=&quot;ronald.dorn@asu.edu&quot;/&gt;&lt;property id=&quot;20155&quot; value=&quot;Ronald I. Dorn has been a Professor at Arizona State University, Tempe, Arizona since 1988.  His research specialty is desert geomorphology.  He served previously on the faculty at Texas Tech University. His current position is professor in the School of Geographical Sciences and Urban Planning.&amp;#x0D;&amp;#x0A;&quot;/&gt;&lt;/object&gt;&lt;/object&gt;&lt;/object&gt;&lt;/database&gt;"/>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mZhbHNlIi8+PHVpc2hvdyBuYW1lPSJzZWFyY2giIHZhbHVlPSJmYWxzZSIvPjx1aXNob3cgbmFtZT0icXVpeiIgdmFsdWU9ImZhbHN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PSNARRATION" val="31,813281941,C:\Users\atrid\Documents\BREEZE STUFF\211 Lectures and Lab Materials\211 MS Canvas Hawaii GeovizFAQ\GPH211_Hawaii_FAQ_pptx\Media.ppcx"/>
  <p:tag name="HTML_SHAPEINFO" val="&lt;SlideThumbPath val=&quot;Slide31.PNG&quot;/&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1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F5A9EA68-A6A1-456C-8011-6F8A3B170B2B}_31.png&quot;/&gt;&lt;left val=&quot;21&quot;/&gt;&lt;top val=&quot;79&quot;/&gt;&lt;width val=&quot;286&quot;/&gt;&lt;height val=&quot;174&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1F301FD-6401-4828-A43E-98ADFA611D17}&quot;/&gt;&lt;isInvalidForFieldText val=&quot;0&quot;/&gt;&lt;Image&gt;&lt;filename val=&quot;C:\Users\atrid\Documents\BREEZE STUFF\211 Lectures and Lab Materials\211 MS Canvas Hawaii GeovizFAQ\Publish211_HawaiiGeoviz\data\asimages\{71F301FD-6401-4828-A43E-98ADFA611D17}_31.png&quot;/&gt;&lt;left val=&quot;26&quot;/&gt;&lt;top val=&quot;23&quot;/&gt;&lt;width val=&quot;681&quot;/&gt;&lt;height val=&quot;19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29FC1C-9046-4817-BB3C-37A88ED50114}&quot;/&gt;&lt;isInvalidForFieldText val=&quot;0&quot;/&gt;&lt;Image&gt;&lt;filename val=&quot;C:\Users\atrid\Documents\BREEZE STUFF\211 Lectures and Lab Materials\211 MS Canvas Hawaii GeovizFAQ\Publish211_HawaiiGeoviz\data\asimages\{9B29FC1C-9046-4817-BB3C-37A88ED50114}_31.png&quot;/&gt;&lt;left val=&quot;21&quot;/&gt;&lt;top val=&quot;220&quot;/&gt;&lt;width val=&quot;444&quot;/&gt;&lt;height val=&quot;159&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CB28B99B-2F48-4A1C-8F02-4F07FF06C912}_31.png&quot;/&gt;&lt;left val=&quot;89&quot;/&gt;&lt;top val=&quot;424&quot;/&gt;&lt;width val=&quot;334&quot;/&gt;&lt;height val=&quot;103&quot;/&gt;&lt;hasText val=&quot;1&quot;/&gt;&lt;/Image&gt;&lt;/ThreeDShapeInfo&gt;"/>
</p:tagLst>
</file>

<file path=ppt/tags/tag105.xml><?xml version="1.0" encoding="utf-8"?>
<p:tagLst xmlns:a="http://schemas.openxmlformats.org/drawingml/2006/main" xmlns:r="http://schemas.openxmlformats.org/officeDocument/2006/relationships" xmlns:p="http://schemas.openxmlformats.org/presentationml/2006/main">
  <p:tag name="PPSNARRATION" val="32,813281941,C:\Users\atrid\Documents\BREEZE STUFF\211 Lectures and Lab Materials\211 MS Canvas Hawaii GeovizFAQ\GPH211_Hawaii_FAQ_pptx\Media.ppcx"/>
  <p:tag name="HTML_SHAPEINFO" val="&lt;SlideThumbPath val=&quot;Slide32.PNG&quot;/&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34&quot;/&gt;&lt;lineCharCount val=&quot;37&quot;/&gt;&lt;lineCharCount val=&quot;32&quot;/&gt;&lt;lineCharCount val=&quot;27&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D6FDAA60-6579-4B0D-B76F-562CE3FC8BF2}_32.png&quot;/&gt;&lt;left val=&quot;41&quot;/&gt;&lt;top val=&quot;1&quot;/&gt;&lt;width val=&quot;626&quot;/&gt;&lt;height val=&quot;232&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3E3D1A6-124E-4DD2-A531-E6F1E260CA98}&quot;/&gt;&lt;isInvalidForFieldText val=&quot;0&quot;/&gt;&lt;Image&gt;&lt;filename val=&quot;C:\Users\atrid\Documents\BREEZE STUFF\211 Lectures and Lab Materials\211 MS Canvas Hawaii GeovizFAQ\Publish211_HawaiiGeoviz\data\asimages\{E3E3D1A6-124E-4DD2-A531-E6F1E260CA98}_32.png&quot;/&gt;&lt;left val=&quot;41&quot;/&gt;&lt;top val=&quot;221&quot;/&gt;&lt;width val=&quot;444&quot;/&gt;&lt;height val=&quot;159&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6&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745B1501-D075-4CEA-87E0-68AD65E5F4D4}_32.png&quot;/&gt;&lt;left val=&quot;19&quot;/&gt;&lt;top val=&quot;424&quot;/&gt;&lt;width val=&quot;334&quot;/&gt;&lt;height val=&quot;103&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PSNARRATION" val="33,813281941,C:\Users\atrid\Documents\BREEZE STUFF\211 Lectures and Lab Materials\211 MS Canvas Hawaii GeovizFAQ\GPH211_Hawaii_FAQ_pptx\Media.ppcx"/>
  <p:tag name="HTML_SHAPEINFO" val="&lt;SlideThumbPath val=&quot;Slide33.PNG&quot;/&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C533D2B0-3E41-4F22-AF46-FB6007210AE8}_33.png&quot;/&gt;&lt;left val=&quot;85&quot;/&gt;&lt;top val=&quot;21&quot;/&gt;&lt;width val=&quot;573&quot;/&gt;&lt;height val=&quot;108&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95D3BA-D352-4E8C-AD10-FF033EE8B17B}&quot;/&gt;&lt;isInvalidForFieldText val=&quot;0&quot;/&gt;&lt;Image&gt;&lt;filename val=&quot;C:\Users\atrid\Documents\BREEZE STUFF\211 Lectures and Lab Materials\211 MS Canvas Hawaii GeovizFAQ\Publish211_HawaiiGeoviz\data\asimages\{B595D3BA-D352-4E8C-AD10-FF033EE8B17B}_33.png&quot;/&gt;&lt;left val=&quot;85&quot;/&gt;&lt;top val=&quot;126&quot;/&gt;&lt;width val=&quot;540&quot;/&gt;&lt;height val=&quot;359&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PSNARRATION" val="34,813281941,C:\Users\atrid\Documents\BREEZE STUFF\211 Lectures and Lab Materials\211 MS Canvas Hawaii GeovizFAQ\GPH211_Hawaii_FAQ_pptx\Media.ppcx"/>
  <p:tag name="HTML_SHAPEINFO" val="&lt;SlideThumbPath val=&quot;Slide34.PNG&quot;/&gt;"/>
</p:tagLst>
</file>

<file path=ppt/tags/tag1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E0273660-B991-4596-83F6-99358EF39318}_34.png&quot;/&gt;&lt;left val=&quot;85&quot;/&gt;&lt;top val=&quot;11&quot;/&gt;&lt;width val=&quot;573&quot;/&gt;&lt;height val=&quot;102&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DE51481-9FD8-4768-BC4E-43F128FCA72B}&quot;/&gt;&lt;isInvalidForFieldText val=&quot;0&quot;/&gt;&lt;Image&gt;&lt;filename val=&quot;C:\Users\atrid\Documents\BREEZE STUFF\211 Lectures and Lab Materials\211 MS Canvas Hawaii GeovizFAQ\Publish211_HawaiiGeoviz\data\asimages\{0DE51481-9FD8-4768-BC4E-43F128FCA72B}_34.png&quot;/&gt;&lt;left val=&quot;210&quot;/&gt;&lt;top val=&quot;113&quot;/&gt;&lt;width val=&quot;63&quot;/&gt;&lt;height val=&quot;76&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PSNARRATION" val="35,813281941,C:\Users\atrid\Documents\BREEZE STUFF\211 Lectures and Lab Materials\211 MS Canvas Hawaii GeovizFAQ\GPH211_Hawaii_FAQ_pptx\Media.ppcx"/>
  <p:tag name="HTML_SHAPEINFO" val="&lt;SlideThumbPath val=&quot;Slide35.PNG&quot;/&gt;"/>
</p:tagLst>
</file>

<file path=ppt/tags/tag1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8&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AA3803C1-6C7C-4F82-8A62-60B2455D0C9E}_35.png&quot;/&gt;&lt;left val=&quot;68&quot;/&gt;&lt;top val=&quot;1&quot;/&gt;&lt;width val=&quot;618&quot;/&gt;&lt;height val=&quot;154&quot;/&gt;&lt;hasText val=&quot;1&quot;/&gt;&lt;/Image&gt;&lt;/ThreeDShapeInfo&gt;"/>
</p:tagLst>
</file>

<file path=ppt/tags/tag1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7478BB-E23B-43C4-9EED-30E85B0A67F5}&quot;/&gt;&lt;isInvalidForFieldText val=&quot;0&quot;/&gt;&lt;Image&gt;&lt;filename val=&quot;C:\Users\atrid\Documents\BREEZE STUFF\211 Lectures and Lab Materials\211 MS Canvas Hawaii GeovizFAQ\Publish211_HawaiiGeoviz\data\asimages\{CB7478BB-E23B-43C4-9EED-30E85B0A67F5}_35.png&quot;/&gt;&lt;left val=&quot;64&quot;/&gt;&lt;top val=&quot;304&quot;/&gt;&lt;width val=&quot;227&quot;/&gt;&lt;height val=&quot;174&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PSNARRATION" val="1,813281941,C:\Users\atrid\Documents\BREEZE STUFF\211 Lectures and Lab Materials\211 MS Canvas Hawaii GeovizFAQ\GPH211_Hawaii_FAQ_pptx\Media.ppcx"/>
  <p:tag name="HTML_SHAPEINFO" val="&lt;SlideThumbPath val=&quot;Slide1.PNG&quot;/&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8&quot;/&gt;&lt;lineCharCount val=&quot;23&quot;/&gt;&lt;lineCharCount val=&quot;20&quot;/&gt;&lt;/TableIndex&gt;&lt;/ShapeTextInfo&gt;"/>
  <p:tag name="PRESENTER_SHAPEINFO" val="&lt;ThreeDShapeInfo&gt;&lt;uuid val=&quot;{E1A17FC7-8993-4DA9-9517-DBF7EB097B9D}&quot;/&gt;&lt;isInvalidForFieldText val=&quot;0&quot;/&gt;&lt;Image&gt;&lt;filename val=&quot;C:\Users\atrid\Documents\BREEZE STUFF\211 Lectures and Lab Materials\211 MS Canvas Hawaii GeovizFAQ\Publish211_HawaiiGeoviz\data\asimages\{E1A17FC7-8993-4DA9-9517-DBF7EB097B9D}_1.png&quot;/&gt;&lt;left val=&quot;103&quot;/&gt;&lt;top val=&quot;43&quot;/&gt;&lt;width val=&quot;558&quot;/&gt;&lt;height val=&quot;184&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9064392-495D-4D2E-9021-E48D90C6DBA2}&quot;/&gt;&lt;isInvalidForFieldText val=&quot;0&quot;/&gt;&lt;Image&gt;&lt;filename val=&quot;C:\Users\atrid\Documents\BREEZE STUFF\211 Lectures and Lab Materials\211 MS Canvas Hawaii GeovizFAQ\Publish211_HawaiiGeoviz\data\asimages\{99064392-495D-4D2E-9021-E48D90C6DBA2}_1.png&quot;/&gt;&lt;left val=&quot;214&quot;/&gt;&lt;top val=&quot;259&quot;/&gt;&lt;width val=&quot;335&quot;/&gt;&lt;height val=&quot;25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PSNARRATION" val="2,813281941,C:\Users\atrid\Documents\BREEZE STUFF\211 Lectures and Lab Materials\211 MS Canvas Hawaii GeovizFAQ\GPH211_Hawaii_FAQ_pptx\Media.ppcx"/>
  <p:tag name="HTML_SHAPEINFO" val="&lt;SlideThumbPath val=&quot;Slide2.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F8051119-7030-47E9-A536-E61B6053B02D}_2.png&quot;/&gt;&lt;left val=&quot;85&quot;/&gt;&lt;top val=&quot;3&quot;/&gt;&lt;width val=&quot;573&quot;/&gt;&lt;height val=&quot;102&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PSNARRATION" val="3,813281941,C:\Users\atrid\Documents\BREEZE STUFF\211 Lectures and Lab Materials\211 MS Canvas Hawaii GeovizFAQ\GPH211_Hawaii_FAQ_pptx\Media.ppcx"/>
  <p:tag name="HTML_SHAPEINFO" val="&lt;SlideThumbPath val=&quot;Slide3.PNG&quot;/&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0932D7D7-5003-46DF-9DD2-57D0C673B82E}_3.png&quot;/&gt;&lt;left val=&quot;47&quot;/&gt;&lt;top val=&quot;5&quot;/&gt;&lt;width val=&quot;650&quot;/&gt;&lt;height val=&quot;101&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PSNARRATION" val="4,813281941,C:\Users\atrid\Documents\BREEZE STUFF\211 Lectures and Lab Materials\211 MS Canvas Hawaii GeovizFAQ\GPH211_Hawaii_FAQ_pptx\Media.ppcx"/>
  <p:tag name="HTML_SHAPEINFO" val="&lt;SlideThumbPath val=&quot;Slide4.PNG&quot;/&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B9BC61CD-FAFE-44B5-B23B-6A365D8CEA70}_4.png&quot;/&gt;&lt;left val=&quot;0&quot;/&gt;&lt;top val=&quot;21&quot;/&gt;&lt;width val=&quot;406&quot;/&gt;&lt;height val=&quot;108&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9&quot;/&gt;&lt;lineCharCount val=&quot;33&quot;/&gt;&lt;lineCharCount val=&quot;9&quot;/&gt;&lt;lineCharCount val=&quot;34&quot;/&gt;&lt;lineCharCount val=&quot;17&quot;/&gt;&lt;lineCharCount val=&quot;31&quot;/&gt;&lt;lineCharCount val=&quot;18&quot;/&gt;&lt;lineCharCount val=&quot;33&quot;/&gt;&lt;lineCharCount val=&quot;31&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650E0827-58D8-4DDD-9380-E0ABE4B86DC4}_4.png&quot;/&gt;&lt;left val=&quot;17&quot;/&gt;&lt;top val=&quot;138&quot;/&gt;&lt;width val=&quot;352&quot;/&gt;&lt;height val=&quot;344&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PSNARRATION" val="5,813281941,C:\Users\atrid\Documents\BREEZE STUFF\211 Lectures and Lab Materials\211 MS Canvas Hawaii GeovizFAQ\GPH211_Hawaii_FAQ_pptx\Media.ppcx"/>
  <p:tag name="HTML_SHAPEINFO" val="&lt;SlideThumbPath val=&quot;Slide5.PNG&quot;/&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254045CA-EAC0-4341-8D48-8CF160016624}_5.png&quot;/&gt;&lt;left val=&quot;85&quot;/&gt;&lt;top val=&quot;21&quot;/&gt;&lt;width val=&quot;573&quot;/&gt;&lt;height val=&quot;108&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53&quot;/&gt;&lt;lineCharCount val=&quot;25&quot;/&gt;&lt;lineCharCount val=&quot;52&quot;/&gt;&lt;lineCharCount val=&quot;39&quot;/&gt;&lt;lineCharCount val=&quot;46&quot;/&gt;&lt;lineCharCount val=&quot;48&quot;/&gt;&lt;lineCharCount val=&quot;49&quot;/&gt;&lt;lineCharCount val=&quot;44&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32226E9C-5F96-46DA-AC47-0E3782F5748F}_5.png&quot;/&gt;&lt;left val=&quot;79&quot;/&gt;&lt;top val=&quot;137&quot;/&gt;&lt;width val=&quot;581&quot;/&gt;&lt;height val=&quot;345&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PSNARRATION" val="6,813281941,C:\Users\atrid\Documents\BREEZE STUFF\211 Lectures and Lab Materials\211 MS Canvas Hawaii GeovizFAQ\GPH211_Hawaii_FAQ_pptx\Media.ppcx"/>
  <p:tag name="HTML_SHAPEINFO" val="&lt;SlideThumbPath val=&quot;Slide6.PNG&quot;/&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9CDB78EE-DD76-49BD-B01C-1C23C002B43C}_6.png&quot;/&gt;&lt;left val=&quot;85&quot;/&gt;&lt;top val=&quot;21&quot;/&gt;&lt;width val=&quot;573&quot;/&gt;&lt;height val=&quot;108&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1&quot;/&gt;&lt;lineCharCount val=&quot;16&quot;/&gt;&lt;lineCharCount val=&quot;50&quot;/&gt;&lt;lineCharCount val=&quot;53&quot;/&gt;&lt;lineCharCount val=&quot;50&quot;/&gt;&lt;lineCharCount val=&quot;37&quot;/&gt;&lt;lineCharCount val=&quot;50&quot;/&gt;&lt;lineCharCount val=&quot;52&quot;/&gt;&lt;lineCharCount val=&quot;14&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69F5A326-B7AD-4121-A8A2-818887FB1D91}_6.png&quot;/&gt;&lt;left val=&quot;79&quot;/&gt;&lt;top val=&quot;137&quot;/&gt;&lt;width val=&quot;579&quot;/&gt;&lt;height val=&quot;345&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PSNARRATION" val="7,813281941,C:\Users\atrid\Documents\BREEZE STUFF\211 Lectures and Lab Materials\211 MS Canvas Hawaii GeovizFAQ\GPH211_Hawaii_FAQ_pptx\Media.ppcx"/>
  <p:tag name="HTML_SHAPEINFO" val="&lt;SlideThumbPath val=&quot;Slide7.PNG&quot;/&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1AD38DFD-DE2E-43B8-9DA2-E6E97EF578F5}_7.png&quot;/&gt;&lt;left val=&quot;85&quot;/&gt;&lt;top val=&quot;21&quot;/&gt;&lt;width val=&quot;573&quot;/&gt;&lt;height val=&quot;108&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8&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7ED14848-2637-41E1-A65A-72178EE6DA39}_7.png&quot;/&gt;&lt;left val=&quot;79&quot;/&gt;&lt;top val=&quot;137&quot;/&gt;&lt;width val=&quot;579&quot;/&gt;&lt;height val=&quot;345&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1B7FD80C-2958-42FE-AB8F-DC74E7114521}&quot;/&gt;&lt;isInvalidForFieldText val=&quot;0&quot;/&gt;&lt;Image&gt;&lt;filename val=&quot;C:\Users\atrid\Documents\BREEZE STUFF\211 Lectures and Lab Materials\211 MS Canvas Hawaii GeovizFAQ\Publish211_HawaiiGeoviz\data\asimages\{1B7FD80C-2958-42FE-AB8F-DC74E7114521}_7.png&quot;/&gt;&lt;left val=&quot;542&quot;/&gt;&lt;top val=&quot;226&quot;/&gt;&lt;width val=&quot;99&quot;/&gt;&lt;height val=&quot;76&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PSNARRATION" val="8,813281941,C:\Users\atrid\Documents\BREEZE STUFF\211 Lectures and Lab Materials\211 MS Canvas Hawaii GeovizFAQ\GPH211_Hawaii_FAQ_pptx\Media.ppcx"/>
  <p:tag name="HTML_SHAPEINFO" val="&lt;SlideThumbPath val=&quot;Slide8.PNG&quot;/&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5BC01CF4-25F6-4963-8B8F-D92971D11446}_8.png&quot;/&gt;&lt;left val=&quot;-16&quot;/&gt;&lt;top val=&quot;21&quot;/&gt;&lt;width val=&quot;248&quot;/&gt;&lt;height val=&quot;334&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8&quot;/&gt;&lt;lineCharCount val=&quot;1&quot;/&gt;&lt;lineCharCount val=&quot;17&quot;/&gt;&lt;lineCharCount val=&quot;15&quot;/&gt;&lt;lineCharCount val=&quot;1&quot;/&gt;&lt;lineCharCount val=&quot;16&quot;/&gt;&lt;lineCharCount val=&quot;16&quot;/&gt;&lt;lineCharCount val=&quot;13&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A3EF5B7A-B486-4961-83CB-4D0531F98D4B}_8.png&quot;/&gt;&lt;left val=&quot;456&quot;/&gt;&lt;top val=&quot;137&quot;/&gt;&lt;width val=&quot;207&quot;/&gt;&lt;height val=&quot;34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PSNARRATION" val="9,813281941,C:\Users\atrid\Documents\BREEZE STUFF\211 Lectures and Lab Materials\211 MS Canvas Hawaii GeovizFAQ\GPH211_Hawaii_FAQ_pptx\Media.ppcx"/>
  <p:tag name="HTML_SHAPEINFO" val="&lt;SlideThumbPath val=&quot;Slide9.PNG&quot;/&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E8897626-78AE-428B-A440-2EDCA0084659}_9.png&quot;/&gt;&lt;left val=&quot;85&quot;/&gt;&lt;top val=&quot;21&quot;/&gt;&lt;width val=&quot;573&quot;/&gt;&lt;height val=&quot;108&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69&quot;/&gt;&lt;lineCharCount val=&quot;4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4ADC0FF0-EB17-4B72-A6C7-D1ACF8092599}_9.png&quot;/&gt;&lt;left val=&quot;56&quot;/&gt;&lt;top val=&quot;148&quot;/&gt;&lt;width val=&quot;565&quot;/&gt;&lt;height val=&quot;60&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1&quot;/&gt;&lt;lineCharCount val=&quot;9&quot;/&gt;&lt;lineCharCount val=&quot;23&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113AD283-FBD3-430A-850C-14FF1BE8F0B0}_9.png&quot;/&gt;&lt;left val=&quot;56&quot;/&gt;&lt;top val=&quot;233&quot;/&gt;&lt;width val=&quot;250&quot;/&gt;&lt;height val=&quot;8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8&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CB046DF4-48DD-4075-B565-6993B2B1BF54}_9.png&quot;/&gt;&lt;left val=&quot;78&quot;/&gt;&lt;top val=&quot;98&quot;/&gt;&lt;width val=&quot;580&quot;/&gt;&lt;height val=&quot;345&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PSNARRATION" val="10,813281941,C:\Users\atrid\Documents\BREEZE STUFF\211 Lectures and Lab Materials\211 MS Canvas Hawaii GeovizFAQ\GPH211_Hawaii_FAQ_pptx\Media.ppcx"/>
  <p:tag name="HTML_SHAPEINFO" val="&lt;SlideThumbPath val=&quot;Slide10.PNG&quot;/&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2E8BF7E3-2097-4C2A-8053-1415297B75B8}_10.png&quot;/&gt;&lt;left val=&quot;85&quot;/&gt;&lt;top val=&quot;21&quot;/&gt;&lt;width val=&quot;573&quot;/&gt;&lt;height val=&quot;108&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PSNARRATION" val="11,813281941,C:\Users\atrid\Documents\BREEZE STUFF\211 Lectures and Lab Materials\211 MS Canvas Hawaii GeovizFAQ\GPH211_Hawaii_FAQ_pptx\Media.ppcx"/>
  <p:tag name="HTML_SHAPEINFO" val="&lt;SlideThumbPath val=&quot;Slide11.PNG&quot;/&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AF85701C-BE3F-41AB-80EC-00638CC22ECB}_11.png&quot;/&gt;&lt;left val=&quot;85&quot;/&gt;&lt;top val=&quot;21&quot;/&gt;&lt;width val=&quot;573&quot;/&gt;&lt;height val=&quot;108&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PSNARRATION" val="12,813281941,C:\Users\atrid\Documents\BREEZE STUFF\211 Lectures and Lab Materials\211 MS Canvas Hawaii GeovizFAQ\GPH211_Hawaii_FAQ_pptx\Media.ppcx"/>
  <p:tag name="HTML_SHAPEINFO" val="&lt;SlideThumbPath val=&quot;Slide12.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729DF970-F8B8-4CB8-952E-46C7CC3FB2A4}_12.png&quot;/&gt;&lt;left val=&quot;85&quot;/&gt;&lt;top val=&quot;13&quot;/&gt;&lt;width val=&quot;573&quot;/&gt;&lt;height val=&quot;10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PSNARRATION" val="13,813281941,C:\Users\atrid\Documents\BREEZE STUFF\211 Lectures and Lab Materials\211 MS Canvas Hawaii GeovizFAQ\GPH211_Hawaii_FAQ_pptx\Media.ppcx"/>
  <p:tag name="HTML_SHAPEINFO" val="&lt;SlideThumbPath val=&quot;Slide13.PNG&quot;/&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F8992E9F-1FFA-4A88-AC41-C1C7B9812E84}_13.png&quot;/&gt;&lt;left val=&quot;43&quot;/&gt;&lt;top val=&quot;17&quot;/&gt;&lt;width val=&quot;638&quot;/&gt;&lt;height val=&quot;76&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PSNARRATION" val="14,813281941,C:\Users\atrid\Documents\BREEZE STUFF\211 Lectures and Lab Materials\211 MS Canvas Hawaii GeovizFAQ\GPH211_Hawaii_FAQ_pptx\Media.ppcx"/>
  <p:tag name="HTML_SHAPEINFO" val="&lt;SlideThumbPath val=&quot;Slide14.PNG&quot;/&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40DF15D3-5413-466F-92A8-D7EEBBD7B7D2}_14.png&quot;/&gt;&lt;left val=&quot;43&quot;/&gt;&lt;top val=&quot;17&quot;/&gt;&lt;width val=&quot;638&quot;/&gt;&lt;height val=&quot;76&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PSNARRATION" val="15,813281941,C:\Users\atrid\Documents\BREEZE STUFF\211 Lectures and Lab Materials\211 MS Canvas Hawaii GeovizFAQ\GPH211_Hawaii_FAQ_pptx\Media.ppcx"/>
  <p:tag name="HTML_SHAPEINFO" val="&lt;SlideThumbPath val=&quot;Slide15.PNG&quot;/&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5&quot;/&gt;&lt;lineCharCount val=&quot;15&quot;/&gt;&lt;lineCharCount val=&quot;17&quot;/&gt;&lt;lineCharCount val=&quot;12&quot;/&gt;&lt;lineCharCount val=&quot;17&quot;/&gt;&lt;lineCharCount val=&quot;5&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A1BAAA4C-8AEE-42F5-B7AC-A08E0806FFDB}_15.png&quot;/&gt;&lt;left val=&quot;426&quot;/&gt;&lt;top val=&quot;196&quot;/&gt;&lt;width val=&quot;224&quot;/&gt;&lt;height val=&quot;274&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ABDE6AAE-5B42-4326-8DDF-3F361DDD0B54}_15.png&quot;/&gt;&lt;left val=&quot;15&quot;/&gt;&lt;top val=&quot;58&quot;/&gt;&lt;width val=&quot;209&quot;/&gt;&lt;height val=&quot;76&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PSNARRATION" val="16,813281941,C:\Users\atrid\Documents\BREEZE STUFF\211 Lectures and Lab Materials\211 MS Canvas Hawaii GeovizFAQ\GPH211_Hawaii_FAQ_pptx\Media.ppcx"/>
  <p:tag name="HTML_SHAPEINFO" val="&lt;SlideThumbPath val=&quot;Slide16.PNG&quot;/&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4D76C225-9500-422A-AA22-28A65639DA6B}_16.png&quot;/&gt;&lt;left val=&quot;46&quot;/&gt;&lt;top val=&quot;36&quot;/&gt;&lt;width val=&quot;209&quot;/&gt;&lt;height val=&quot;7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PSNARRATION" val="17,813281941,C:\Users\atrid\Documents\BREEZE STUFF\211 Lectures and Lab Materials\211 MS Canvas Hawaii GeovizFAQ\GPH211_Hawaii_FAQ_pptx\Media.ppcx"/>
  <p:tag name="HTML_SHAPEINFO" val="&lt;SlideThumbPath val=&quot;Slide17.PNG&quot;/&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71572E04-2A29-4748-93C8-400234B1B51E}_17.png&quot;/&gt;&lt;left val=&quot;46&quot;/&gt;&lt;top val=&quot;36&quot;/&gt;&lt;width val=&quot;209&quot;/&gt;&lt;height val=&quot;76&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PSNARRATION" val="18,813281941,C:\Users\atrid\Documents\BREEZE STUFF\211 Lectures and Lab Materials\211 MS Canvas Hawaii GeovizFAQ\GPH211_Hawaii_FAQ_pptx\Media.ppcx"/>
  <p:tag name="HTML_SHAPEINFO" val="&lt;SlideThumbPath val=&quot;Slide18.PNG&quot;/&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3A551C95-3D99-4E95-90B3-91C64C153624}_18.png&quot;/&gt;&lt;left val=&quot;28&quot;/&gt;&lt;top val=&quot;30&quot;/&gt;&lt;width val=&quot;211&quot;/&gt;&lt;height val=&quot;76&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PSNARRATION" val="19,813281941,C:\Users\atrid\Documents\BREEZE STUFF\211 Lectures and Lab Materials\211 MS Canvas Hawaii GeovizFAQ\GPH211_Hawaii_FAQ_pptx\Media.ppcx"/>
  <p:tag name="HTML_SHAPEINFO" val="&lt;SlideThumbPath val=&quot;Slide19.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C09895F0-92B2-401A-8081-20E2F8743D50}_19.png&quot;/&gt;&lt;left val=&quot;30&quot;/&gt;&lt;top val=&quot;30&quot;/&gt;&lt;width val=&quot;209&quot;/&gt;&lt;height val=&quot;76&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PSNARRATION" val="20,813281941,C:\Users\atrid\Documents\BREEZE STUFF\211 Lectures and Lab Materials\211 MS Canvas Hawaii GeovizFAQ\GPH211_Hawaii_FAQ_pptx\Media.ppcx"/>
  <p:tag name="HTML_SHAPEINFO" val="&lt;SlideThumbPath val=&quot;Slide20.PNG&quot;/&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74337840-E418-4BE1-814B-B196E0E449FB}_20.png&quot;/&gt;&lt;left val=&quot;85&quot;/&gt;&lt;top val=&quot;17&quot;/&gt;&lt;width val=&quot;573&quot;/&gt;&lt;height val=&quot;76&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4&quot;/&gt;&lt;lineCharCount val=&quot;30&quot;/&gt;&lt;lineCharCount val=&quot;30&quot;/&gt;&lt;lineCharCount val=&quot;27&quot;/&gt;&lt;lineCharCount val=&quot;32&quot;/&gt;&lt;lineCharCount val=&quot;29&quot;/&gt;&lt;lineCharCount val=&quot;5&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77BAE3F2-20ED-4495-9BCA-A5400E21A1B8}_20.png&quot;/&gt;&lt;left val=&quot;10&quot;/&gt;&lt;top val=&quot;91&quot;/&gt;&lt;width val=&quot;366&quot;/&gt;&lt;height val=&quot;416&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PSNARRATION" val="21,813281941,C:\Users\atrid\Documents\BREEZE STUFF\211 Lectures and Lab Materials\211 MS Canvas Hawaii GeovizFAQ\GPH211_Hawaii_FAQ_pptx\Media.ppcx"/>
  <p:tag name="HTML_SHAPEINFO" val="&lt;SlideThumbPath val=&quot;Slide21.PNG&quot;/&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69501228-905D-418F-AD20-74757BBFEC69}_21.png&quot;/&gt;&lt;left val=&quot;85&quot;/&gt;&lt;top val=&quot;17&quot;/&gt;&lt;width val=&quot;573&quot;/&gt;&lt;height val=&quot;76&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1&quot;/&gt;&lt;lineCharCount val=&quot;8&quot;/&gt;&lt;lineCharCount val=&quot;30&quot;/&gt;&lt;lineCharCount val=&quot;10&quot;/&gt;&lt;lineCharCount val=&quot;28&quot;/&gt;&lt;lineCharCount val=&quot;25&quot;/&gt;&lt;lineCharCount val=&quot;29&quot;/&gt;&lt;lineCharCount val=&quot;28&quot;/&gt;&lt;lineCharCount val=&quot;19&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3E7A2DC4-B47C-4114-8A0C-CD9B4789E9CA}_21.png&quot;/&gt;&lt;left val=&quot;10&quot;/&gt;&lt;top val=&quot;91&quot;/&gt;&lt;width val=&quot;360&quot;/&gt;&lt;height val=&quot;416&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PSNARRATION" val="22,813281941,C:\Users\atrid\Documents\BREEZE STUFF\211 Lectures and Lab Materials\211 MS Canvas Hawaii GeovizFAQ\GPH211_Hawaii_FAQ_pptx\Media.ppcx"/>
  <p:tag name="HTML_SHAPEINFO" val="&lt;SlideThumbPath val=&quot;Slide22.PNG&quot;/&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C28353A4-7345-4792-B326-556718443EED}_22.png&quot;/&gt;&lt;left val=&quot;44&quot;/&gt;&lt;top val=&quot;403&quot;/&gt;&lt;width val=&quot;240&quot;/&gt;&lt;height val=&quot;76&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PSNARRATION" val="23,813281941,C:\Users\atrid\Documents\BREEZE STUFF\211 Lectures and Lab Materials\211 MS Canvas Hawaii GeovizFAQ\GPH211_Hawaii_FAQ_pptx\Media.ppcx"/>
  <p:tag name="HTML_SHAPEINFO" val="&lt;SlideThumbPath val=&quot;Slide23.PNG&quot;/&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2&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3AF4E6CC-4D0C-402B-849D-502C2989A498}_23.png&quot;/&gt;&lt;left val=&quot;-1&quot;/&gt;&lt;top val=&quot;41&quot;/&gt;&lt;width val=&quot;240&quot;/&gt;&lt;height val=&quot;128&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PSNARRATION" val="24,813281941,C:\Users\atrid\Documents\BREEZE STUFF\211 Lectures and Lab Materials\211 MS Canvas Hawaii GeovizFAQ\GPH211_Hawaii_FAQ_pptx\Media.ppcx"/>
  <p:tag name="HTML_SHAPEINFO" val="&lt;SlideThumbPath val=&quot;Slide24.PNG&quot;/&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0&quot;/&gt;&lt;lineCharCount val=&quot;2&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A6D4859D-E056-4DA5-B38C-999F9F0D7326}_24.png&quot;/&gt;&lt;left val=&quot;-1&quot;/&gt;&lt;top val=&quot;41&quot;/&gt;&lt;width val=&quot;240&quot;/&gt;&lt;height val=&quot;128&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PSNARRATION" val="25,813281941,C:\Users\atrid\Documents\BREEZE STUFF\211 Lectures and Lab Materials\211 MS Canvas Hawaii GeovizFAQ\GPH211_Hawaii_FAQ_pptx\Media.ppcx"/>
  <p:tag name="HTML_SHAPEINFO" val="&lt;SlideThumbPath val=&quot;Slide25.PNG&quot;/&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9&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107E3DCE-6F38-4E67-8CAA-ED78DDAFB831}_25.png&quot;/&gt;&lt;left val=&quot;-15&quot;/&gt;&lt;top val=&quot;-6&quot;/&gt;&lt;width val=&quot;743&quot;/&gt;&lt;height val=&quot;12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771087-AA2A-4301-941D-5175E92A2244}&quot;/&gt;&lt;isInvalidForFieldText val=&quot;0&quot;/&gt;&lt;Image&gt;&lt;filename val=&quot;C:\Users\atrid\Documents\BREEZE STUFF\211 Lectures and Lab Materials\211 MS Canvas Hawaii GeovizFAQ\Publish211_HawaiiGeoviz\data\asimages\{85771087-AA2A-4301-941D-5175E92A2244}_25.png&quot;/&gt;&lt;left val=&quot;143&quot;/&gt;&lt;top val=&quot;175&quot;/&gt;&lt;width val=&quot;432&quot;/&gt;&lt;height val=&quot;336&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PSNARRATION" val="26,813281941,C:\Users\atrid\Documents\BREEZE STUFF\211 Lectures and Lab Materials\211 MS Canvas Hawaii GeovizFAQ\GPH211_Hawaii_FAQ_pptx\Media.ppcx"/>
  <p:tag name="HTML_SHAPEINFO" val="&lt;SlideThumbPath val=&quot;Slide26.PNG&quot;/&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263B9EA3-D2FB-429C-8581-A99888846A7F}_26.png&quot;/&gt;&lt;left val=&quot;27&quot;/&gt;&lt;top val=&quot;19&quot;/&gt;&lt;width val=&quot;234&quot;/&gt;&lt;height val=&quot;77&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2ADEEA-F61F-49D8-AE64-F5E992C5A1C8}&quot;/&gt;&lt;isInvalidForFieldText val=&quot;0&quot;/&gt;&lt;Image&gt;&lt;filename val=&quot;C:\Users\atrid\Documents\BREEZE STUFF\211 Lectures and Lab Materials\211 MS Canvas Hawaii GeovizFAQ\Publish211_HawaiiGeoviz\data\asimages\{6B2ADEEA-F61F-49D8-AE64-F5E992C5A1C8}_26.png&quot;/&gt;&lt;left val=&quot;259&quot;/&gt;&lt;top val=&quot;36&quot;/&gt;&lt;width val=&quot;433&quot;/&gt;&lt;height val=&quot;46&quot;/&gt;&lt;hasText val=&quot;1&quot;/&gt;&lt;/Image&gt;&lt;/ThreeDShapeInfo&gt;"/>
</p:tagLst>
</file>

<file path=ppt/tags/tag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430E2DB-57FF-4EC4-B247-8F46673B36F9}&quot;/&gt;&lt;isInvalidForFieldText val=&quot;0&quot;/&gt;&lt;Image&gt;&lt;filename val=&quot;C:\Users\atrid\Documents\BREEZE STUFF\211 Lectures and Lab Materials\211 MS Canvas Hawaii GeovizFAQ\Publish211_HawaiiGeoviz\data\asimages\{C430E2DB-57FF-4EC4-B247-8F46673B36F9}_26.png&quot;/&gt;&lt;left val=&quot;22&quot;/&gt;&lt;top val=&quot;277&quot;/&gt;&lt;width val=&quot;444&quot;/&gt;&lt;height val=&quot;255&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PSNARRATION" val="27,813281941,C:\Users\atrid\Documents\BREEZE STUFF\211 Lectures and Lab Materials\211 MS Canvas Hawaii GeovizFAQ\GPH211_Hawaii_FAQ_pptx\Media.ppcx"/>
  <p:tag name="HTML_SHAPEINFO" val="&lt;SlideThumbPath val=&quot;Slide27.PNG&quot;/&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19003842-561B-4348-8A88-D3C36F4D621C}_27.png&quot;/&gt;&lt;left val=&quot;27&quot;/&gt;&lt;top val=&quot;19&quot;/&gt;&lt;width val=&quot;234&quot;/&gt;&lt;height val=&quot;77&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D53275-1B86-4CCE-8D33-0C57DE50A076}&quot;/&gt;&lt;isInvalidForFieldText val=&quot;0&quot;/&gt;&lt;Image&gt;&lt;filename val=&quot;C:\Users\atrid\Documents\BREEZE STUFF\211 Lectures and Lab Materials\211 MS Canvas Hawaii GeovizFAQ\Publish211_HawaiiGeoviz\data\asimages\{16D53275-1B86-4CCE-8D33-0C57DE50A076}_27.png&quot;/&gt;&lt;left val=&quot;259&quot;/&gt;&lt;top val=&quot;19&quot;/&gt;&lt;width val=&quot;433&quot;/&gt;&lt;height val=&quot;279&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DF3C56-A163-4748-A687-3C54574BDE2B}&quot;/&gt;&lt;isInvalidForFieldText val=&quot;0&quot;/&gt;&lt;Image&gt;&lt;filename val=&quot;C:\Users\atrid\Documents\BREEZE STUFF\211 Lectures and Lab Materials\211 MS Canvas Hawaii GeovizFAQ\Publish211_HawaiiGeoviz\data\asimages\{A2DF3C56-A163-4748-A687-3C54574BDE2B}_27.png&quot;/&gt;&lt;left val=&quot;27&quot;/&gt;&lt;top val=&quot;202&quot;/&gt;&lt;width val=&quot;325&quot;/&gt;&lt;height val=&quot;321&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1291DD8E-1781-4D0D-BD01-E8659103BC94}&quot;/&gt;&lt;isInvalidForFieldText val=&quot;0&quot;/&gt;&lt;Image&gt;&lt;filename val=&quot;C:\Users\atrid\Documents\BREEZE STUFF\211 Lectures and Lab Materials\211 MS Canvas Hawaii GeovizFAQ\Publish211_HawaiiGeoviz\data\asimages\{1291DD8E-1781-4D0D-BD01-E8659103BC94}_27.png&quot;/&gt;&lt;left val=&quot;400&quot;/&gt;&lt;top val=&quot;388&quot;/&gt;&lt;width val=&quot;433&quot;/&gt;&lt;height val=&quot;4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PSNARRATION" val="28,813281941,C:\Users\atrid\Documents\BREEZE STUFF\211 Lectures and Lab Materials\211 MS Canvas Hawaii GeovizFAQ\GPH211_Hawaii_FAQ_pptx\Media.ppcx"/>
  <p:tag name="HTML_SHAPEINFO" val="&lt;SlideThumbPath val=&quot;Slide28.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C2F8D25D-1A59-4AAD-9C70-6A403908B08A}_28.png&quot;/&gt;&lt;left val=&quot;27&quot;/&gt;&lt;top val=&quot;19&quot;/&gt;&lt;width val=&quot;234&quot;/&gt;&lt;height val=&quot;77&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9E0D55-5956-40A0-A81A-19877C1C405B}&quot;/&gt;&lt;isInvalidForFieldText val=&quot;0&quot;/&gt;&lt;Image&gt;&lt;filename val=&quot;C:\Users\atrid\Documents\BREEZE STUFF\211 Lectures and Lab Materials\211 MS Canvas Hawaii GeovizFAQ\Publish211_HawaiiGeoviz\data\asimages\{969E0D55-5956-40A0-A81A-19877C1C405B}_28.png&quot;/&gt;&lt;left val=&quot;274&quot;/&gt;&lt;top val=&quot;14&quot;/&gt;&lt;width val=&quot;433&quot;/&gt;&lt;height val=&quot;42&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B27BA1-10BF-42FA-B221-C2088340FF1D}&quot;/&gt;&lt;isInvalidForFieldText val=&quot;0&quot;/&gt;&lt;Image&gt;&lt;filename val=&quot;C:\Users\atrid\Documents\BREEZE STUFF\211 Lectures and Lab Materials\211 MS Canvas Hawaii GeovizFAQ\Publish211_HawaiiGeoviz\data\asimages\{3AB27BA1-10BF-42FA-B221-C2088340FF1D}_28.png&quot;/&gt;&lt;left val=&quot;1&quot;/&gt;&lt;top val=&quot;317&quot;/&gt;&lt;width val=&quot;433&quot;/&gt;&lt;height val=&quot;222&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PPSNARRATION" val="29,813281941,C:\Users\atrid\Documents\BREEZE STUFF\211 Lectures and Lab Materials\211 MS Canvas Hawaii GeovizFAQ\GPH211_Hawaii_FAQ_pptx\Media.ppcx"/>
  <p:tag name="HTML_SHAPEINFO" val="&lt;SlideThumbPath val=&quot;Slide29.PNG&quot;/&gt;"/>
</p:tagLst>
</file>

<file path=ppt/tags/tag9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6&quot;/&gt;&lt;lineCharCount val=&quot;23&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A53BBC45-7AB1-48B9-BBF5-E22A8E4D3D12}_29.png&quot;/&gt;&lt;left val=&quot;27&quot;/&gt;&lt;top val=&quot;-6&quot;/&gt;&lt;width val=&quot;644&quot;/&gt;&lt;height val=&quot;128&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8055376-9BD4-4FEA-8568-D6DFE0CE3EFC}&quot;/&gt;&lt;isInvalidForFieldText val=&quot;0&quot;/&gt;&lt;Image&gt;&lt;filename val=&quot;C:\Users\atrid\Documents\BREEZE STUFF\211 Lectures and Lab Materials\211 MS Canvas Hawaii GeovizFAQ\Publish211_HawaiiGeoviz\data\asimages\{D8055376-9BD4-4FEA-8568-D6DFE0CE3EFC}_29.png&quot;/&gt;&lt;left val=&quot;74&quot;/&gt;&lt;top val=&quot;121&quot;/&gt;&lt;width val=&quot;611&quot;/&gt;&lt;height val=&quot;313&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PSNARRATION" val="30,813281941,C:\Users\atrid\Documents\BREEZE STUFF\211 Lectures and Lab Materials\211 MS Canvas Hawaii GeovizFAQ\GPH211_Hawaii_FAQ_pptx\Media.ppcx"/>
  <p:tag name="HTML_SHAPEINFO" val="&lt;SlideThumbPath val=&quot;Slide30.PNG&quot;/&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7&quot;/&gt;&lt;lineCharCount val=&quot;16&quot;/&gt;&lt;lineCharCount val=&quot;13&quot;/&gt;&lt;lineCharCount val=&quot;8&quot;/&gt;&lt;/TableIndex&gt;&lt;/ShapeTextInfo&gt;"/>
  <p:tag name="HTML_SHAPEINFO" val="&lt;ThreeDShapeInfo&gt;&lt;uuid val=&quot;&quot;/&gt;&lt;isInvalidForFieldText val=&quot;0&quot;/&gt;&lt;Image&gt;&lt;filename val=&quot;C:\Users\atrid\Documents\BREEZE STUFF\211 Lectures and Lab Materials\211 MS Canvas Hawaii GeovizFAQ\Publish211_HawaiiGeoviz\data\asimages\{C0ED098C-F645-4A53-B8AF-B64FBB1B502B}_30.png&quot;/&gt;&lt;left val=&quot;20&quot;/&gt;&lt;top val=&quot;56&quot;/&gt;&lt;width val=&quot;296&quot;/&gt;&lt;height val=&quot;232&quot;/&gt;&lt;hasText val=&quot;1&quot;/&gt;&lt;/Image&gt;&lt;/ThreeDShapeInfo&gt;"/>
</p:tagLst>
</file>

<file path=ppt/tags/tag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B03D10-B023-4789-9CAF-8DC6278E16FF}&quot;/&gt;&lt;isInvalidForFieldText val=&quot;0&quot;/&gt;&lt;Image&gt;&lt;filename val=&quot;C:\Users\atrid\Documents\BREEZE STUFF\211 Lectures and Lab Materials\211 MS Canvas Hawaii GeovizFAQ\Publish211_HawaiiGeoviz\data\asimages\{2BB03D10-B023-4789-9CAF-8DC6278E16FF}_30.png&quot;/&gt;&lt;left val=&quot;21&quot;/&gt;&lt;top val=&quot;316&quot;/&gt;&lt;width val=&quot;433&quot;/&gt;&lt;height val=&quot;206&quot;/&gt;&lt;hasText val=&quot;1&quot;/&gt;&lt;/Image&gt;&lt;/ThreeDShapeInfo&gt;"/>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adition">
  <a:themeElements>
    <a:clrScheme name="Tradition">
      <a:dk1>
        <a:srgbClr val="FFFFFF"/>
      </a:dk1>
      <a:lt1>
        <a:srgbClr val="000000"/>
      </a:lt1>
      <a:dk2>
        <a:srgbClr val="D28E11"/>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Tradition">
      <a:majorFont>
        <a:latin typeface="Candara"/>
        <a:ea typeface=""/>
        <a:cs typeface=""/>
        <a:font script="Jpan" typeface="メイリオ"/>
      </a:majorFont>
      <a:minorFont>
        <a:latin typeface="Candara"/>
        <a:ea typeface=""/>
        <a:cs typeface=""/>
        <a:font script="Jpan" typeface="メイリオ"/>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Tradition.thmx</Template>
  <TotalTime>246</TotalTime>
  <Words>538</Words>
  <Application>Microsoft Office PowerPoint</Application>
  <PresentationFormat>On-screen Show (4:3)</PresentationFormat>
  <Paragraphs>67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Links</vt:lpstr>
      </vt:variant>
      <vt:variant>
        <vt:i4>16</vt:i4>
      </vt:variant>
      <vt:variant>
        <vt:lpstr>Slide Titles</vt:lpstr>
      </vt:variant>
      <vt:variant>
        <vt:i4>35</vt:i4>
      </vt:variant>
    </vt:vector>
  </HeadingPairs>
  <TitlesOfParts>
    <vt:vector size="55" baseType="lpstr">
      <vt:lpstr>Arial</vt:lpstr>
      <vt:lpstr>Candara</vt:lpstr>
      <vt:lpstr>Wingdings</vt:lpstr>
      <vt:lpstr>Tradition</vt:lpstr>
      <vt:lpstr>DornMaster:RonFiles:CLASS%20MATERIAL:112%20Online%20labs:Jeremy%20Game%20Labs:Hawaii%20Big%20Island%20Physical%20Geography%20Lab:Hawaii%20211%20Geomorphology%20Lab:211HawaiiGameFireIceFeb16.docx!OLE_LINK4</vt:lpstr>
      <vt:lpstr>DornMaster:RonFiles:CLASS%20MATERIAL:112%20Online%20labs:Jeremy%20Game%20Labs:Hawaii%20Big%20Island%20Physical%20Geography%20Lab:Hawaii%20211%20Geomorphology%20Lab:211HawaiiGameFireIceFeb16.docx!OLE_LINK5</vt:lpstr>
      <vt:lpstr>DornMaster:RonFiles:CLASS%20MATERIAL:112%20Online%20labs:Jeremy%20Game%20Labs:Hawaii%20Big%20Island%20Physical%20Geography%20Lab:Hawaii%20211%20Geomorphology%20Lab:211HawaiiGameFireIceFeb16.docx!OLE_LINK6</vt:lpstr>
      <vt:lpstr>DornMaster:RonFiles:CLASS%20MATERIAL:112%20Online%20labs:Jeremy%20Game%20Labs:Hawaii%20Big%20Island%20Physical%20Geography%20Lab:Hawaii%20211%20Geomorphology%20Lab:211HawaiiGameFireIceFeb16.docx!OLE_LINK7</vt:lpstr>
      <vt:lpstr>DornMaster:RonFiles:CLASS%20MATERIAL:112%20Online%20labs:Jeremy%20Game%20Labs:Hawaii%20Big%20Island%20Physical%20Geography%20Lab:Hawaii%20211%20Geomorphology%20Lab:211HawaiiGameFireIceFeb16.docx!OLE_LINK8</vt:lpstr>
      <vt:lpstr>DornMaster:RonFiles:CLASS%20MATERIAL:112%20Online%20labs:Jeremy%20Game%20Labs:Hawaii%20Big%20Island%20Physical%20Geography%20Lab:Hawaii%20211%20Geomorphology%20Lab:211HawaiiGameFireIceFeb16.docx!OLE_LINK9</vt:lpstr>
      <vt:lpstr>DornMaster:RonFiles:CLASS%20MATERIAL:112%20Online%20labs:Jeremy%20Game%20Labs:Hawaii%20Big%20Island%20Physical%20Geography%20Lab:Hawaii%20211%20Geomorphology%20Lab:211HawaiiGameFireIceFeb16.docx!OLE_LINK10</vt:lpstr>
      <vt:lpstr>DornMaster:RonFiles:CLASS%20MATERIAL:112%20Online%20labs:Jeremy%20Game%20Labs:Hawaii%20Big%20Island%20Physical%20Geography%20Lab:Hawaii%20211%20Geomorphology%20Lab:211HawaiiGameFireIceFeb16.docx!OLE_LINK11</vt:lpstr>
      <vt:lpstr>DornMaster:RonFiles:CLASS%20MATERIAL:112%20Online%20labs:Jeremy%20Game%20Labs:Hawaii%20Big%20Island%20Physical%20Geography%20Lab:Hawaii%20211%20Geomorphology%20Lab:211HawaiiGameFireIceFeb16.docx!OLE_LINK12</vt:lpstr>
      <vt:lpstr>DornMaster:RonFiles:CLASS%20MATERIAL:112%20Online%20labs:Jeremy%20Game%20Labs:Hawaii%20Big%20Island%20Physical%20Geography%20Lab:Hawaii%20211%20Geomorphology%20Lab:211HawaiiGameFireIceFeb16.docx!OLE_LINK13</vt:lpstr>
      <vt:lpstr>DornMaster:RonFiles:CLASS%20MATERIAL:112%20Online%20labs:Jeremy%20Game%20Labs:Hawaii%20Big%20Island%20Physical%20Geography%20Lab:Hawaii%20211%20Geomorphology%20Lab:211HawaiiGameFireIceFeb16.docx!OLE_LINK15</vt:lpstr>
      <vt:lpstr>DornMaster:RonFiles:CLASS%20MATERIAL:112%20Online%20labs:Jeremy%20Game%20Labs:Hawaii%20Big%20Island%20Physical%20Geography%20Lab:Hawaii%20211%20Geomorphology%20Lab:211HawaiiGameFireIceFeb16.docx!OLE_LINK16</vt:lpstr>
      <vt:lpstr>DornMaster:RonFiles:CLASS%20MATERIAL:112%20Online%20labs:Jeremy%20Game%20Labs:Hawaii%20Big%20Island%20Physical%20Geography%20Lab:Hawaii%20211%20Geomorphology%20Lab:211HawaiiGameFireIceFeb16.docx!OLE_LINK17</vt:lpstr>
      <vt:lpstr>DornMaster:RonFiles:CLASS%20MATERIAL:112%20Online%20labs:Jeremy%20Game%20Labs:Hawaii%20Big%20Island%20Physical%20Geography%20Lab:Hawaii%20211%20Geomorphology%20Lab:211HawaiiGameFireIceFeb16.docx!OLE_LINK19</vt:lpstr>
      <vt:lpstr>DornMaster:RonFiles:CLASS%20MATERIAL:112%20Online%20labs:Jeremy%20Game%20Labs:Hawaii%20Big%20Island%20Physical%20Geography%20Lab:Hawaii%20211%20Geomorphology%20Lab:211HawaiiGameFireIceFeb16.docx!OLE_LINK20</vt:lpstr>
      <vt:lpstr>DornMaster:RonFiles:CLASS%20MATERIAL:112%20Online%20labs:Jeremy%20Game%20Labs:Hawaii%20Big%20Island%20Physical%20Geography%20Lab:Hawaii%20211%20Geomorphology%20Lab:211HawaiiGameFireIceFeb16.docx!OLE_LINK4</vt:lpstr>
      <vt:lpstr>GPH 211 Fire and Ice Multistep lab FAQ presentation</vt:lpstr>
      <vt:lpstr>Big Island</vt:lpstr>
      <vt:lpstr>Five volcanoes</vt:lpstr>
      <vt:lpstr>Lab Focus</vt:lpstr>
      <vt:lpstr>Pieces of the lab</vt:lpstr>
      <vt:lpstr>How to “do” the lab</vt:lpstr>
      <vt:lpstr>How to purchase game</vt:lpstr>
      <vt:lpstr>Heads up</vt:lpstr>
      <vt:lpstr>How to play the game</vt:lpstr>
      <vt:lpstr>Other hints</vt:lpstr>
      <vt:lpstr>PDF File</vt:lpstr>
      <vt:lpstr>Background info</vt:lpstr>
      <vt:lpstr>Part 1. Hawaiian Volcano questions</vt:lpstr>
      <vt:lpstr>Part 1. Hawaiian Volcano questions</vt:lpstr>
      <vt:lpstr>Question 2</vt:lpstr>
      <vt:lpstr>Question 3</vt:lpstr>
      <vt:lpstr>Question 3</vt:lpstr>
      <vt:lpstr>Question 4</vt:lpstr>
      <vt:lpstr>Question 5</vt:lpstr>
      <vt:lpstr>Part 2 &amp; 3 Volcanic Hazards</vt:lpstr>
      <vt:lpstr>Part 2</vt:lpstr>
      <vt:lpstr>Question 8 </vt:lpstr>
      <vt:lpstr>Question  8 </vt:lpstr>
      <vt:lpstr>Question  9 </vt:lpstr>
      <vt:lpstr>Part 4 Will Mauna Kea  be glaciated again?</vt:lpstr>
      <vt:lpstr>Question 10</vt:lpstr>
      <vt:lpstr>Question 11</vt:lpstr>
      <vt:lpstr>Question 12</vt:lpstr>
      <vt:lpstr>Question 13: will there be a future glaciation of Mauna Kea</vt:lpstr>
      <vt:lpstr>Part 5: How fast does it take to make a river valley? </vt:lpstr>
      <vt:lpstr>Questions 14, 15, 16</vt:lpstr>
      <vt:lpstr>Don’t be obsessed with precision. You cannot be precise. The averaging will blend differences &amp; answer choices are VERY far apart </vt:lpstr>
      <vt:lpstr>Questions 16 &amp; 17</vt:lpstr>
      <vt:lpstr>Isohyet layer &amp; readout</vt:lpstr>
      <vt:lpstr>Have fun exploring the Big Island! </vt:lpstr>
    </vt:vector>
  </TitlesOfParts>
  <Company>SGSUP, ASU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 Dorn</dc:creator>
  <cp:lastModifiedBy>Ronald Dorn</cp:lastModifiedBy>
  <cp:revision>140</cp:revision>
  <dcterms:created xsi:type="dcterms:W3CDTF">2020-02-27T20:58:40Z</dcterms:created>
  <dcterms:modified xsi:type="dcterms:W3CDTF">2020-02-27T23:37:16Z</dcterms:modified>
</cp:coreProperties>
</file>