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heme/theme2.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sldIdLst>
    <p:sldId id="260" r:id="rId2"/>
    <p:sldId id="366" r:id="rId3"/>
    <p:sldId id="369" r:id="rId4"/>
    <p:sldId id="371" r:id="rId5"/>
    <p:sldId id="372" r:id="rId6"/>
    <p:sldId id="368" r:id="rId7"/>
    <p:sldId id="367" r:id="rId8"/>
    <p:sldId id="392" r:id="rId9"/>
    <p:sldId id="370" r:id="rId10"/>
    <p:sldId id="397" r:id="rId11"/>
    <p:sldId id="430" r:id="rId12"/>
    <p:sldId id="393" r:id="rId13"/>
    <p:sldId id="396" r:id="rId14"/>
    <p:sldId id="384" r:id="rId15"/>
    <p:sldId id="385" r:id="rId16"/>
    <p:sldId id="395" r:id="rId17"/>
    <p:sldId id="398" r:id="rId18"/>
    <p:sldId id="399" r:id="rId19"/>
    <p:sldId id="394" r:id="rId20"/>
    <p:sldId id="374" r:id="rId21"/>
    <p:sldId id="375" r:id="rId22"/>
    <p:sldId id="400" r:id="rId23"/>
    <p:sldId id="401" r:id="rId24"/>
    <p:sldId id="402" r:id="rId25"/>
    <p:sldId id="403" r:id="rId26"/>
    <p:sldId id="432" r:id="rId27"/>
    <p:sldId id="376" r:id="rId28"/>
    <p:sldId id="405" r:id="rId29"/>
    <p:sldId id="404" r:id="rId30"/>
    <p:sldId id="386" r:id="rId31"/>
    <p:sldId id="377" r:id="rId32"/>
    <p:sldId id="378" r:id="rId33"/>
    <p:sldId id="406" r:id="rId34"/>
    <p:sldId id="407" r:id="rId35"/>
    <p:sldId id="379" r:id="rId36"/>
    <p:sldId id="408" r:id="rId37"/>
    <p:sldId id="388" r:id="rId38"/>
    <p:sldId id="389" r:id="rId39"/>
    <p:sldId id="390" r:id="rId40"/>
    <p:sldId id="391" r:id="rId41"/>
    <p:sldId id="409" r:id="rId42"/>
    <p:sldId id="380" r:id="rId43"/>
    <p:sldId id="410" r:id="rId44"/>
    <p:sldId id="265" r:id="rId45"/>
    <p:sldId id="271" r:id="rId46"/>
    <p:sldId id="272" r:id="rId47"/>
    <p:sldId id="273" r:id="rId48"/>
    <p:sldId id="431" r:id="rId49"/>
    <p:sldId id="281" r:id="rId50"/>
    <p:sldId id="282" r:id="rId51"/>
    <p:sldId id="412" r:id="rId52"/>
    <p:sldId id="411" r:id="rId53"/>
    <p:sldId id="413" r:id="rId54"/>
    <p:sldId id="414" r:id="rId55"/>
    <p:sldId id="415" r:id="rId56"/>
    <p:sldId id="416" r:id="rId57"/>
    <p:sldId id="417" r:id="rId58"/>
    <p:sldId id="418" r:id="rId59"/>
    <p:sldId id="381" r:id="rId60"/>
    <p:sldId id="419" r:id="rId61"/>
    <p:sldId id="420" r:id="rId62"/>
    <p:sldId id="421" r:id="rId63"/>
    <p:sldId id="422" r:id="rId64"/>
    <p:sldId id="433" r:id="rId65"/>
    <p:sldId id="424" r:id="rId66"/>
    <p:sldId id="428" r:id="rId67"/>
    <p:sldId id="426" r:id="rId68"/>
    <p:sldId id="425" r:id="rId69"/>
    <p:sldId id="429" r:id="rId70"/>
    <p:sldId id="427" r:id="rId71"/>
    <p:sldId id="423" r:id="rId72"/>
    <p:sldId id="382" r:id="rId73"/>
    <p:sldId id="383" r:id="rId74"/>
  </p:sldIdLst>
  <p:sldSz cx="9144000" cy="6858000" type="screen4x3"/>
  <p:notesSz cx="6858000" cy="9144000"/>
  <p:custDataLst>
    <p:tags r:id="rId76"/>
  </p:custDataLst>
  <p:defaultTextStyle>
    <a:defPPr>
      <a:defRPr lang="en-US"/>
    </a:defPPr>
    <a:lvl1pPr algn="l" rtl="0" fontAlgn="base">
      <a:spcBef>
        <a:spcPct val="0"/>
      </a:spcBef>
      <a:spcAft>
        <a:spcPct val="0"/>
      </a:spcAft>
      <a:defRPr kern="1200">
        <a:solidFill>
          <a:schemeClr val="tx1"/>
        </a:solidFill>
        <a:latin typeface="Arial" pitchFamily="4" charset="0"/>
        <a:ea typeface="ＭＳ Ｐゴシック" charset="-128"/>
        <a:cs typeface="ＭＳ Ｐゴシック" charset="-128"/>
      </a:defRPr>
    </a:lvl1pPr>
    <a:lvl2pPr marL="457200" algn="l" rtl="0" fontAlgn="base">
      <a:spcBef>
        <a:spcPct val="0"/>
      </a:spcBef>
      <a:spcAft>
        <a:spcPct val="0"/>
      </a:spcAft>
      <a:defRPr kern="1200">
        <a:solidFill>
          <a:schemeClr val="tx1"/>
        </a:solidFill>
        <a:latin typeface="Arial" pitchFamily="4" charset="0"/>
        <a:ea typeface="ＭＳ Ｐゴシック" charset="-128"/>
        <a:cs typeface="ＭＳ Ｐゴシック" charset="-128"/>
      </a:defRPr>
    </a:lvl2pPr>
    <a:lvl3pPr marL="914400" algn="l" rtl="0" fontAlgn="base">
      <a:spcBef>
        <a:spcPct val="0"/>
      </a:spcBef>
      <a:spcAft>
        <a:spcPct val="0"/>
      </a:spcAft>
      <a:defRPr kern="1200">
        <a:solidFill>
          <a:schemeClr val="tx1"/>
        </a:solidFill>
        <a:latin typeface="Arial" pitchFamily="4" charset="0"/>
        <a:ea typeface="ＭＳ Ｐゴシック" charset="-128"/>
        <a:cs typeface="ＭＳ Ｐゴシック" charset="-128"/>
      </a:defRPr>
    </a:lvl3pPr>
    <a:lvl4pPr marL="1371600" algn="l" rtl="0" fontAlgn="base">
      <a:spcBef>
        <a:spcPct val="0"/>
      </a:spcBef>
      <a:spcAft>
        <a:spcPct val="0"/>
      </a:spcAft>
      <a:defRPr kern="1200">
        <a:solidFill>
          <a:schemeClr val="tx1"/>
        </a:solidFill>
        <a:latin typeface="Arial" pitchFamily="4" charset="0"/>
        <a:ea typeface="ＭＳ Ｐゴシック" charset="-128"/>
        <a:cs typeface="ＭＳ Ｐゴシック" charset="-128"/>
      </a:defRPr>
    </a:lvl4pPr>
    <a:lvl5pPr marL="1828800" algn="l" rtl="0" fontAlgn="base">
      <a:spcBef>
        <a:spcPct val="0"/>
      </a:spcBef>
      <a:spcAft>
        <a:spcPct val="0"/>
      </a:spcAft>
      <a:defRPr kern="1200">
        <a:solidFill>
          <a:schemeClr val="tx1"/>
        </a:solidFill>
        <a:latin typeface="Arial" pitchFamily="4" charset="0"/>
        <a:ea typeface="ＭＳ Ｐゴシック" charset="-128"/>
        <a:cs typeface="ＭＳ Ｐゴシック" charset="-128"/>
      </a:defRPr>
    </a:lvl5pPr>
    <a:lvl6pPr marL="2286000" algn="l" defTabSz="457200" rtl="0" eaLnBrk="1" latinLnBrk="0" hangingPunct="1">
      <a:defRPr kern="1200">
        <a:solidFill>
          <a:schemeClr val="tx1"/>
        </a:solidFill>
        <a:latin typeface="Arial" pitchFamily="4" charset="0"/>
        <a:ea typeface="ＭＳ Ｐゴシック" charset="-128"/>
        <a:cs typeface="ＭＳ Ｐゴシック" charset="-128"/>
      </a:defRPr>
    </a:lvl6pPr>
    <a:lvl7pPr marL="2743200" algn="l" defTabSz="457200" rtl="0" eaLnBrk="1" latinLnBrk="0" hangingPunct="1">
      <a:defRPr kern="1200">
        <a:solidFill>
          <a:schemeClr val="tx1"/>
        </a:solidFill>
        <a:latin typeface="Arial" pitchFamily="4" charset="0"/>
        <a:ea typeface="ＭＳ Ｐゴシック" charset="-128"/>
        <a:cs typeface="ＭＳ Ｐゴシック" charset="-128"/>
      </a:defRPr>
    </a:lvl7pPr>
    <a:lvl8pPr marL="3200400" algn="l" defTabSz="457200" rtl="0" eaLnBrk="1" latinLnBrk="0" hangingPunct="1">
      <a:defRPr kern="1200">
        <a:solidFill>
          <a:schemeClr val="tx1"/>
        </a:solidFill>
        <a:latin typeface="Arial" pitchFamily="4" charset="0"/>
        <a:ea typeface="ＭＳ Ｐゴシック" charset="-128"/>
        <a:cs typeface="ＭＳ Ｐゴシック" charset="-128"/>
      </a:defRPr>
    </a:lvl8pPr>
    <a:lvl9pPr marL="3657600" algn="l" defTabSz="457200" rtl="0" eaLnBrk="1" latinLnBrk="0" hangingPunct="1">
      <a:defRPr kern="1200">
        <a:solidFill>
          <a:schemeClr val="tx1"/>
        </a:solidFill>
        <a:latin typeface="Arial" pitchFamily="4"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B7F2"/>
    <a:srgbClr val="ADF0F2"/>
    <a:srgbClr val="B2F2E6"/>
    <a:srgbClr val="9ED6E9"/>
    <a:srgbClr val="E9AF66"/>
    <a:srgbClr val="FFFA64"/>
    <a:srgbClr val="FFF664"/>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72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1064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065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65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1065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ea typeface="+mn-ea"/>
                <a:cs typeface="+mn-cs"/>
              </a:defRPr>
            </a:lvl1pPr>
          </a:lstStyle>
          <a:p>
            <a:pPr>
              <a:defRPr/>
            </a:pPr>
            <a:fld id="{736AE0A3-7992-984B-BEE5-12A9D1408B2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36AE0A3-7992-984B-BEE5-12A9D1408B2D}" type="slidenum">
              <a:rPr lang="en-US" smtClean="0"/>
              <a:pPr>
                <a:defRPr/>
              </a:pPr>
              <a:t>1</a:t>
            </a:fld>
            <a:endParaRPr lang="en-US"/>
          </a:p>
        </p:txBody>
      </p:sp>
    </p:spTree>
    <p:extLst>
      <p:ext uri="{BB962C8B-B14F-4D97-AF65-F5344CB8AC3E}">
        <p14:creationId xmlns:p14="http://schemas.microsoft.com/office/powerpoint/2010/main" val="38123603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4252AB9A-1678-1449-BC59-58F281ACC21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5F7FEE-BBE2-6342-B724-EAEFA47C69C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50EE2F-C8C5-7741-BFFE-C89E1474E64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3"/>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4"/>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5"/>
            </p:custDataLst>
          </p:nvPr>
        </p:nvSpPr>
        <p:spPr>
          <a:ln/>
        </p:spPr>
        <p:txBody>
          <a:bodyPr/>
          <a:lstStyle>
            <a:lvl1pPr>
              <a:defRPr/>
            </a:lvl1pPr>
          </a:lstStyle>
          <a:p>
            <a:pPr>
              <a:defRPr/>
            </a:pPr>
            <a:fld id="{5D130DB7-515F-E543-BA7C-0E3D03F7B20A}"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89DCF3-0C3E-8443-9F3B-F5A5D4C5CAE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B7703C-AEA5-4347-A79B-22EA36BA572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382565F-4ED8-2F4D-9442-08A348412F3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D7C5C5-9E0B-6749-B8BC-33A4D5D8ADD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97796C6-4983-514A-8D61-86F26FF64D1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3E697D-2A8E-C54E-8B7F-2843E105FDF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6D3F7F-BE84-FC4E-8F36-6591F2FAFF8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custDataLst>
              <p:tags r:id="rId14"/>
            </p:custDataLst>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mn-ea"/>
                <a:cs typeface="+mn-cs"/>
              </a:defRPr>
            </a:lvl1pPr>
          </a:lstStyle>
          <a:p>
            <a:pPr>
              <a:defRPr/>
            </a:pPr>
            <a:fld id="{7881E566-7F9A-2D45-99C5-DFCCB4372B1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rtl="0" eaLnBrk="0" fontAlgn="base" hangingPunct="0">
        <a:spcBef>
          <a:spcPct val="0"/>
        </a:spcBef>
        <a:spcAft>
          <a:spcPct val="0"/>
        </a:spcAft>
        <a:defRPr sz="4400" b="0" i="0" u="none">
          <a:solidFill>
            <a:srgbClr val="960000"/>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960000"/>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960000"/>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960000"/>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960000"/>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rgbClr val="960000"/>
          </a:solidFill>
          <a:latin typeface="Arial" charset="0"/>
        </a:defRPr>
      </a:lvl6pPr>
      <a:lvl7pPr marL="914400" algn="ctr" rtl="0" fontAlgn="base">
        <a:spcBef>
          <a:spcPct val="0"/>
        </a:spcBef>
        <a:spcAft>
          <a:spcPct val="0"/>
        </a:spcAft>
        <a:defRPr sz="4400">
          <a:solidFill>
            <a:srgbClr val="960000"/>
          </a:solidFill>
          <a:latin typeface="Arial" charset="0"/>
        </a:defRPr>
      </a:lvl7pPr>
      <a:lvl8pPr marL="1371600" algn="ctr" rtl="0" fontAlgn="base">
        <a:spcBef>
          <a:spcPct val="0"/>
        </a:spcBef>
        <a:spcAft>
          <a:spcPct val="0"/>
        </a:spcAft>
        <a:defRPr sz="4400">
          <a:solidFill>
            <a:srgbClr val="960000"/>
          </a:solidFill>
          <a:latin typeface="Arial" charset="0"/>
        </a:defRPr>
      </a:lvl8pPr>
      <a:lvl9pPr marL="1828800" algn="ctr" rtl="0" fontAlgn="base">
        <a:spcBef>
          <a:spcPct val="0"/>
        </a:spcBef>
        <a:spcAft>
          <a:spcPct val="0"/>
        </a:spcAft>
        <a:defRPr sz="4400">
          <a:solidFill>
            <a:srgbClr val="960000"/>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0" i="0" u="none">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image" Target="../media/image2.jpe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1.jpe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56.xml"/><Relationship Id="rId7" Type="http://schemas.openxmlformats.org/officeDocument/2006/relationships/image" Target="../media/image16.jpe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15.jpeg"/><Relationship Id="rId5" Type="http://schemas.openxmlformats.org/officeDocument/2006/relationships/slideLayout" Target="../slideLayouts/slideLayout2.xml"/><Relationship Id="rId4" Type="http://schemas.openxmlformats.org/officeDocument/2006/relationships/tags" Target="../tags/tag57.xml"/></Relationships>
</file>

<file path=ppt/slides/_rels/slide11.xml.rels><?xml version="1.0" encoding="UTF-8" standalone="yes"?>
<Relationships xmlns="http://schemas.openxmlformats.org/package/2006/relationships"><Relationship Id="rId8" Type="http://schemas.openxmlformats.org/officeDocument/2006/relationships/tags" Target="../tags/tag65.xml"/><Relationship Id="rId13" Type="http://schemas.openxmlformats.org/officeDocument/2006/relationships/tags" Target="../tags/tag70.xml"/><Relationship Id="rId18" Type="http://schemas.openxmlformats.org/officeDocument/2006/relationships/image" Target="../media/image18.png"/><Relationship Id="rId3" Type="http://schemas.openxmlformats.org/officeDocument/2006/relationships/tags" Target="../tags/tag60.xml"/><Relationship Id="rId7" Type="http://schemas.openxmlformats.org/officeDocument/2006/relationships/tags" Target="../tags/tag64.xml"/><Relationship Id="rId12" Type="http://schemas.openxmlformats.org/officeDocument/2006/relationships/tags" Target="../tags/tag69.xml"/><Relationship Id="rId17" Type="http://schemas.openxmlformats.org/officeDocument/2006/relationships/image" Target="../media/image17.gif"/><Relationship Id="rId2" Type="http://schemas.openxmlformats.org/officeDocument/2006/relationships/tags" Target="../tags/tag59.xml"/><Relationship Id="rId16" Type="http://schemas.openxmlformats.org/officeDocument/2006/relationships/slideLayout" Target="../slideLayouts/slideLayout2.xml"/><Relationship Id="rId20" Type="http://schemas.openxmlformats.org/officeDocument/2006/relationships/image" Target="../media/image20.jpeg"/><Relationship Id="rId1" Type="http://schemas.openxmlformats.org/officeDocument/2006/relationships/tags" Target="../tags/tag58.xml"/><Relationship Id="rId6" Type="http://schemas.openxmlformats.org/officeDocument/2006/relationships/tags" Target="../tags/tag63.xml"/><Relationship Id="rId11" Type="http://schemas.openxmlformats.org/officeDocument/2006/relationships/tags" Target="../tags/tag68.xml"/><Relationship Id="rId5" Type="http://schemas.openxmlformats.org/officeDocument/2006/relationships/tags" Target="../tags/tag62.xml"/><Relationship Id="rId15" Type="http://schemas.openxmlformats.org/officeDocument/2006/relationships/tags" Target="../tags/tag72.xml"/><Relationship Id="rId10" Type="http://schemas.openxmlformats.org/officeDocument/2006/relationships/tags" Target="../tags/tag67.xml"/><Relationship Id="rId19" Type="http://schemas.openxmlformats.org/officeDocument/2006/relationships/image" Target="../media/image19.jpeg"/><Relationship Id="rId4" Type="http://schemas.openxmlformats.org/officeDocument/2006/relationships/tags" Target="../tags/tag61.xml"/><Relationship Id="rId9" Type="http://schemas.openxmlformats.org/officeDocument/2006/relationships/tags" Target="../tags/tag66.xml"/><Relationship Id="rId14" Type="http://schemas.openxmlformats.org/officeDocument/2006/relationships/tags" Target="../tags/tag71.xml"/></Relationships>
</file>

<file path=ppt/slides/_rels/slide12.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5" Type="http://schemas.openxmlformats.org/officeDocument/2006/relationships/image" Target="../media/image21.jpe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tags" Target="../tags/tag78.xml"/><Relationship Id="rId7" Type="http://schemas.openxmlformats.org/officeDocument/2006/relationships/slideLayout" Target="../slideLayouts/slideLayout2.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11" Type="http://schemas.openxmlformats.org/officeDocument/2006/relationships/image" Target="../media/image24.jpeg"/><Relationship Id="rId5" Type="http://schemas.openxmlformats.org/officeDocument/2006/relationships/tags" Target="../tags/tag80.xml"/><Relationship Id="rId10" Type="http://schemas.openxmlformats.org/officeDocument/2006/relationships/image" Target="../media/image23.jpeg"/><Relationship Id="rId4" Type="http://schemas.openxmlformats.org/officeDocument/2006/relationships/tags" Target="../tags/tag79.xml"/><Relationship Id="rId9" Type="http://schemas.openxmlformats.org/officeDocument/2006/relationships/image" Target="../media/image22.jpeg"/></Relationships>
</file>

<file path=ppt/slides/_rels/slide14.xml.rels><?xml version="1.0" encoding="UTF-8" standalone="yes"?>
<Relationships xmlns="http://schemas.openxmlformats.org/package/2006/relationships"><Relationship Id="rId8" Type="http://schemas.openxmlformats.org/officeDocument/2006/relationships/tags" Target="../tags/tag89.xml"/><Relationship Id="rId3" Type="http://schemas.openxmlformats.org/officeDocument/2006/relationships/tags" Target="../tags/tag84.xml"/><Relationship Id="rId7" Type="http://schemas.openxmlformats.org/officeDocument/2006/relationships/tags" Target="../tags/tag88.xml"/><Relationship Id="rId12" Type="http://schemas.openxmlformats.org/officeDocument/2006/relationships/image" Target="../media/image19.jpeg"/><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11" Type="http://schemas.openxmlformats.org/officeDocument/2006/relationships/image" Target="../media/image26.jpeg"/><Relationship Id="rId5" Type="http://schemas.openxmlformats.org/officeDocument/2006/relationships/tags" Target="../tags/tag86.xml"/><Relationship Id="rId10" Type="http://schemas.openxmlformats.org/officeDocument/2006/relationships/image" Target="../media/image25.jpeg"/><Relationship Id="rId4" Type="http://schemas.openxmlformats.org/officeDocument/2006/relationships/tags" Target="../tags/tag85.xml"/><Relationship Id="rId9"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tags" Target="../tags/tag97.xml"/><Relationship Id="rId3" Type="http://schemas.openxmlformats.org/officeDocument/2006/relationships/tags" Target="../tags/tag92.xml"/><Relationship Id="rId7" Type="http://schemas.openxmlformats.org/officeDocument/2006/relationships/tags" Target="../tags/tag96.xml"/><Relationship Id="rId12" Type="http://schemas.openxmlformats.org/officeDocument/2006/relationships/image" Target="../media/image28.jpeg"/><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tags" Target="../tags/tag95.xml"/><Relationship Id="rId11" Type="http://schemas.openxmlformats.org/officeDocument/2006/relationships/image" Target="../media/image17.gif"/><Relationship Id="rId5" Type="http://schemas.openxmlformats.org/officeDocument/2006/relationships/tags" Target="../tags/tag94.xml"/><Relationship Id="rId10" Type="http://schemas.openxmlformats.org/officeDocument/2006/relationships/image" Target="../media/image27.png"/><Relationship Id="rId4" Type="http://schemas.openxmlformats.org/officeDocument/2006/relationships/tags" Target="../tags/tag93.xml"/><Relationship Id="rId9"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tags" Target="../tags/tag100.xml"/><Relationship Id="rId7" Type="http://schemas.openxmlformats.org/officeDocument/2006/relationships/image" Target="../media/image29.jpeg"/><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slideLayout" Target="../slideLayouts/slideLayout2.xml"/><Relationship Id="rId5" Type="http://schemas.openxmlformats.org/officeDocument/2006/relationships/tags" Target="../tags/tag102.xml"/><Relationship Id="rId4" Type="http://schemas.openxmlformats.org/officeDocument/2006/relationships/tags" Target="../tags/tag101.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105.xml"/><Relationship Id="rId7" Type="http://schemas.openxmlformats.org/officeDocument/2006/relationships/image" Target="../media/image30.png"/><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slideLayout" Target="../slideLayouts/slideLayout2.xml"/><Relationship Id="rId5" Type="http://schemas.openxmlformats.org/officeDocument/2006/relationships/tags" Target="../tags/tag107.xml"/><Relationship Id="rId4" Type="http://schemas.openxmlformats.org/officeDocument/2006/relationships/tags" Target="../tags/tag106.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110.xml"/><Relationship Id="rId7" Type="http://schemas.openxmlformats.org/officeDocument/2006/relationships/slideLayout" Target="../slideLayouts/slideLayout2.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11" Type="http://schemas.openxmlformats.org/officeDocument/2006/relationships/image" Target="../media/image8.jpeg"/><Relationship Id="rId5" Type="http://schemas.openxmlformats.org/officeDocument/2006/relationships/tags" Target="../tags/tag112.xml"/><Relationship Id="rId10" Type="http://schemas.openxmlformats.org/officeDocument/2006/relationships/image" Target="../media/image32.jpeg"/><Relationship Id="rId4" Type="http://schemas.openxmlformats.org/officeDocument/2006/relationships/tags" Target="../tags/tag111.xml"/><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tags" Target="../tags/tag116.xml"/><Relationship Id="rId7" Type="http://schemas.openxmlformats.org/officeDocument/2006/relationships/image" Target="../media/image34.jpeg"/><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image" Target="../media/image33.jpeg"/><Relationship Id="rId5" Type="http://schemas.openxmlformats.org/officeDocument/2006/relationships/slideLayout" Target="../slideLayouts/slideLayout2.xml"/><Relationship Id="rId4" Type="http://schemas.openxmlformats.org/officeDocument/2006/relationships/tags" Target="../tags/tag1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tags" Target="../tags/tag120.xml"/><Relationship Id="rId7" Type="http://schemas.openxmlformats.org/officeDocument/2006/relationships/image" Target="../media/image37.png"/><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image" Target="../media/image36.jpeg"/><Relationship Id="rId5" Type="http://schemas.openxmlformats.org/officeDocument/2006/relationships/slideLayout" Target="../slideLayouts/slideLayout2.xml"/><Relationship Id="rId4" Type="http://schemas.openxmlformats.org/officeDocument/2006/relationships/tags" Target="../tags/tag121.xml"/></Relationships>
</file>

<file path=ppt/slides/_rels/slide21.xml.rels><?xml version="1.0" encoding="UTF-8" standalone="yes"?>
<Relationships xmlns="http://schemas.openxmlformats.org/package/2006/relationships"><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tags" Target="../tags/tag130.xml"/><Relationship Id="rId7" Type="http://schemas.openxmlformats.org/officeDocument/2006/relationships/slideLayout" Target="../slideLayouts/slideLayout2.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tags" Target="../tags/tag133.xml"/><Relationship Id="rId5" Type="http://schemas.openxmlformats.org/officeDocument/2006/relationships/tags" Target="../tags/tag132.xml"/><Relationship Id="rId4" Type="http://schemas.openxmlformats.org/officeDocument/2006/relationships/tags" Target="../tags/tag131.xml"/></Relationships>
</file>

<file path=ppt/slides/_rels/slide24.xml.rels><?xml version="1.0" encoding="UTF-8" standalone="yes"?>
<Relationships xmlns="http://schemas.openxmlformats.org/package/2006/relationships"><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image" Target="../media/image43.jpeg"/><Relationship Id="rId5" Type="http://schemas.openxmlformats.org/officeDocument/2006/relationships/slideLayout" Target="../slideLayouts/slideLayout2.xml"/><Relationship Id="rId4" Type="http://schemas.openxmlformats.org/officeDocument/2006/relationships/tags" Target="../tags/tag137.xml"/></Relationships>
</file>

<file path=ppt/slides/_rels/slide25.xml.rels><?xml version="1.0" encoding="UTF-8" standalone="yes"?>
<Relationships xmlns="http://schemas.openxmlformats.org/package/2006/relationships"><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image" Target="../media/image44.jpeg"/><Relationship Id="rId5" Type="http://schemas.openxmlformats.org/officeDocument/2006/relationships/slideLayout" Target="../slideLayouts/slideLayout2.xml"/><Relationship Id="rId4" Type="http://schemas.openxmlformats.org/officeDocument/2006/relationships/tags" Target="../tags/tag141.xml"/></Relationships>
</file>

<file path=ppt/slides/_rels/slide26.xml.rels><?xml version="1.0" encoding="UTF-8" standalone="yes"?>
<Relationships xmlns="http://schemas.openxmlformats.org/package/2006/relationships"><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image" Target="../media/image45.jpeg"/><Relationship Id="rId5" Type="http://schemas.openxmlformats.org/officeDocument/2006/relationships/slideLayout" Target="../slideLayouts/slideLayout2.xml"/><Relationship Id="rId4" Type="http://schemas.openxmlformats.org/officeDocument/2006/relationships/tags" Target="../tags/tag145.xml"/></Relationships>
</file>

<file path=ppt/slides/_rels/slide2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tags" Target="../tags/tag148.xml"/><Relationship Id="rId7" Type="http://schemas.openxmlformats.org/officeDocument/2006/relationships/image" Target="../media/image46.jpeg"/><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slideLayout" Target="../slideLayouts/slideLayout2.xml"/><Relationship Id="rId5" Type="http://schemas.openxmlformats.org/officeDocument/2006/relationships/tags" Target="../tags/tag150.xml"/><Relationship Id="rId4" Type="http://schemas.openxmlformats.org/officeDocument/2006/relationships/tags" Target="../tags/tag149.xml"/><Relationship Id="rId9"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tags" Target="../tags/tag153.xml"/><Relationship Id="rId2" Type="http://schemas.openxmlformats.org/officeDocument/2006/relationships/tags" Target="../tags/tag152.xml"/><Relationship Id="rId1" Type="http://schemas.openxmlformats.org/officeDocument/2006/relationships/tags" Target="../tags/tag151.xml"/><Relationship Id="rId5" Type="http://schemas.openxmlformats.org/officeDocument/2006/relationships/image" Target="../media/image47.jpeg"/><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tags" Target="../tags/tag161.xml"/><Relationship Id="rId13" Type="http://schemas.openxmlformats.org/officeDocument/2006/relationships/image" Target="../media/image49.jpeg"/><Relationship Id="rId3" Type="http://schemas.openxmlformats.org/officeDocument/2006/relationships/tags" Target="../tags/tag156.xml"/><Relationship Id="rId7" Type="http://schemas.openxmlformats.org/officeDocument/2006/relationships/tags" Target="../tags/tag160.xml"/><Relationship Id="rId12" Type="http://schemas.openxmlformats.org/officeDocument/2006/relationships/image" Target="../media/image48.jpeg"/><Relationship Id="rId2" Type="http://schemas.openxmlformats.org/officeDocument/2006/relationships/tags" Target="../tags/tag155.xml"/><Relationship Id="rId1" Type="http://schemas.openxmlformats.org/officeDocument/2006/relationships/tags" Target="../tags/tag154.xml"/><Relationship Id="rId6" Type="http://schemas.openxmlformats.org/officeDocument/2006/relationships/tags" Target="../tags/tag159.xml"/><Relationship Id="rId11" Type="http://schemas.openxmlformats.org/officeDocument/2006/relationships/slideLayout" Target="../slideLayouts/slideLayout2.xml"/><Relationship Id="rId5" Type="http://schemas.openxmlformats.org/officeDocument/2006/relationships/tags" Target="../tags/tag158.xml"/><Relationship Id="rId10" Type="http://schemas.openxmlformats.org/officeDocument/2006/relationships/tags" Target="../tags/tag163.xml"/><Relationship Id="rId4" Type="http://schemas.openxmlformats.org/officeDocument/2006/relationships/tags" Target="../tags/tag157.xml"/><Relationship Id="rId9" Type="http://schemas.openxmlformats.org/officeDocument/2006/relationships/tags" Target="../tags/tag162.xml"/></Relationships>
</file>

<file path=ppt/slides/_rels/slide3.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slideLayout" Target="../slideLayouts/slideLayout2.xml"/><Relationship Id="rId4" Type="http://schemas.openxmlformats.org/officeDocument/2006/relationships/tags" Target="../tags/tag25.xml"/></Relationships>
</file>

<file path=ppt/slides/_rels/slide30.xml.rels><?xml version="1.0" encoding="UTF-8" standalone="yes"?>
<Relationships xmlns="http://schemas.openxmlformats.org/package/2006/relationships"><Relationship Id="rId8" Type="http://schemas.openxmlformats.org/officeDocument/2006/relationships/tags" Target="../tags/tag171.xml"/><Relationship Id="rId3" Type="http://schemas.openxmlformats.org/officeDocument/2006/relationships/tags" Target="../tags/tag166.xml"/><Relationship Id="rId7" Type="http://schemas.openxmlformats.org/officeDocument/2006/relationships/tags" Target="../tags/tag170.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tags" Target="../tags/tag169.xml"/><Relationship Id="rId5" Type="http://schemas.openxmlformats.org/officeDocument/2006/relationships/tags" Target="../tags/tag168.xml"/><Relationship Id="rId10" Type="http://schemas.openxmlformats.org/officeDocument/2006/relationships/image" Target="../media/image50.jpeg"/><Relationship Id="rId4" Type="http://schemas.openxmlformats.org/officeDocument/2006/relationships/tags" Target="../tags/tag167.xml"/><Relationship Id="rId9"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oleObject" Target="!OLE_LINK1" TargetMode="External"/><Relationship Id="rId3" Type="http://schemas.openxmlformats.org/officeDocument/2006/relationships/tags" Target="../tags/tag173.xml"/><Relationship Id="rId7" Type="http://schemas.openxmlformats.org/officeDocument/2006/relationships/image" Target="../media/image2.jpeg"/><Relationship Id="rId2" Type="http://schemas.openxmlformats.org/officeDocument/2006/relationships/tags" Target="../tags/tag172.xml"/><Relationship Id="rId1" Type="http://schemas.openxmlformats.org/officeDocument/2006/relationships/vmlDrawing" Target="../drawings/vmlDrawing1.vml"/><Relationship Id="rId6" Type="http://schemas.openxmlformats.org/officeDocument/2006/relationships/slideLayout" Target="../slideLayouts/slideLayout2.xml"/><Relationship Id="rId5" Type="http://schemas.openxmlformats.org/officeDocument/2006/relationships/tags" Target="../tags/tag175.xml"/><Relationship Id="rId10" Type="http://schemas.openxmlformats.org/officeDocument/2006/relationships/image" Target="../media/image5.jpeg"/><Relationship Id="rId4" Type="http://schemas.openxmlformats.org/officeDocument/2006/relationships/tags" Target="../tags/tag174.xml"/><Relationship Id="rId9" Type="http://schemas.openxmlformats.org/officeDocument/2006/relationships/image" Target="../media/image51.png"/></Relationships>
</file>

<file path=ppt/slides/_rels/slide32.xml.rels><?xml version="1.0" encoding="UTF-8" standalone="yes"?>
<Relationships xmlns="http://schemas.openxmlformats.org/package/2006/relationships"><Relationship Id="rId8" Type="http://schemas.openxmlformats.org/officeDocument/2006/relationships/oleObject" Target="!OLE_LINK2" TargetMode="External"/><Relationship Id="rId3" Type="http://schemas.openxmlformats.org/officeDocument/2006/relationships/tags" Target="../tags/tag177.xml"/><Relationship Id="rId7" Type="http://schemas.openxmlformats.org/officeDocument/2006/relationships/slideLayout" Target="../slideLayouts/slideLayout2.xml"/><Relationship Id="rId2" Type="http://schemas.openxmlformats.org/officeDocument/2006/relationships/tags" Target="../tags/tag176.xml"/><Relationship Id="rId1" Type="http://schemas.openxmlformats.org/officeDocument/2006/relationships/vmlDrawing" Target="../drawings/vmlDrawing2.vml"/><Relationship Id="rId6" Type="http://schemas.openxmlformats.org/officeDocument/2006/relationships/tags" Target="../tags/tag180.xml"/><Relationship Id="rId5" Type="http://schemas.openxmlformats.org/officeDocument/2006/relationships/tags" Target="../tags/tag179.xml"/><Relationship Id="rId4" Type="http://schemas.openxmlformats.org/officeDocument/2006/relationships/tags" Target="../tags/tag178.xml"/><Relationship Id="rId9"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tags" Target="../tags/tag182.xml"/><Relationship Id="rId7" Type="http://schemas.openxmlformats.org/officeDocument/2006/relationships/image" Target="../media/image54.jpeg"/><Relationship Id="rId2" Type="http://schemas.openxmlformats.org/officeDocument/2006/relationships/tags" Target="../tags/tag181.xml"/><Relationship Id="rId1" Type="http://schemas.openxmlformats.org/officeDocument/2006/relationships/vmlDrawing" Target="../drawings/vmlDrawing3.vml"/><Relationship Id="rId6" Type="http://schemas.openxmlformats.org/officeDocument/2006/relationships/image" Target="../media/image53.png"/><Relationship Id="rId5" Type="http://schemas.openxmlformats.org/officeDocument/2006/relationships/oleObject" Target="!OLE_LINK3" TargetMode="Externa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tags" Target="../tags/tag185.xml"/><Relationship Id="rId7" Type="http://schemas.openxmlformats.org/officeDocument/2006/relationships/image" Target="../media/image56.png"/><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image" Target="../media/image55.jpeg"/><Relationship Id="rId5" Type="http://schemas.openxmlformats.org/officeDocument/2006/relationships/slideLayout" Target="../slideLayouts/slideLayout2.xml"/><Relationship Id="rId4" Type="http://schemas.openxmlformats.org/officeDocument/2006/relationships/tags" Target="../tags/tag186.xml"/></Relationships>
</file>

<file path=ppt/slides/_rels/slide35.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tags" Target="../tags/tag189.xml"/><Relationship Id="rId7" Type="http://schemas.openxmlformats.org/officeDocument/2006/relationships/image" Target="../media/image59.jpeg"/><Relationship Id="rId2" Type="http://schemas.openxmlformats.org/officeDocument/2006/relationships/tags" Target="../tags/tag188.xml"/><Relationship Id="rId1" Type="http://schemas.openxmlformats.org/officeDocument/2006/relationships/tags" Target="../tags/tag187.xml"/><Relationship Id="rId6" Type="http://schemas.openxmlformats.org/officeDocument/2006/relationships/image" Target="../media/image58.jpeg"/><Relationship Id="rId5" Type="http://schemas.openxmlformats.org/officeDocument/2006/relationships/slideLayout" Target="../slideLayouts/slideLayout2.xml"/><Relationship Id="rId4" Type="http://schemas.openxmlformats.org/officeDocument/2006/relationships/tags" Target="../tags/tag190.xml"/></Relationships>
</file>

<file path=ppt/slides/_rels/slide36.xml.rels><?xml version="1.0" encoding="UTF-8" standalone="yes"?>
<Relationships xmlns="http://schemas.openxmlformats.org/package/2006/relationships"><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tags" Target="../tags/tag191.xml"/><Relationship Id="rId5" Type="http://schemas.openxmlformats.org/officeDocument/2006/relationships/image" Target="../media/image61.jpeg"/><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8.xml.rels><?xml version="1.0" encoding="UTF-8" standalone="yes"?>
<Relationships xmlns="http://schemas.openxmlformats.org/package/2006/relationships"><Relationship Id="rId3" Type="http://schemas.openxmlformats.org/officeDocument/2006/relationships/tags" Target="../tags/tag198.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0.xml"/><Relationship Id="rId1" Type="http://schemas.openxmlformats.org/officeDocument/2006/relationships/tags" Target="../tags/tag199.xml"/><Relationship Id="rId5" Type="http://schemas.openxmlformats.org/officeDocument/2006/relationships/image" Target="../media/image67.jpeg"/><Relationship Id="rId4" Type="http://schemas.openxmlformats.org/officeDocument/2006/relationships/image" Target="../media/image6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7.xml"/><Relationship Id="rId1" Type="http://schemas.openxmlformats.org/officeDocument/2006/relationships/tags" Target="../tags/tag26.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tags" Target="../tags/tag203.xml"/><Relationship Id="rId2" Type="http://schemas.openxmlformats.org/officeDocument/2006/relationships/tags" Target="../tags/tag202.xml"/><Relationship Id="rId1" Type="http://schemas.openxmlformats.org/officeDocument/2006/relationships/tags" Target="../tags/tag201.xml"/><Relationship Id="rId5" Type="http://schemas.openxmlformats.org/officeDocument/2006/relationships/image" Target="../media/image68.jpeg"/><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tags" Target="../tags/tag206.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image" Target="../media/image69.jpeg"/><Relationship Id="rId5" Type="http://schemas.openxmlformats.org/officeDocument/2006/relationships/slideLayout" Target="../slideLayouts/slideLayout2.xml"/><Relationship Id="rId4" Type="http://schemas.openxmlformats.org/officeDocument/2006/relationships/tags" Target="../tags/tag207.xml"/></Relationships>
</file>

<file path=ppt/slides/_rels/slide42.xml.rels><?xml version="1.0" encoding="UTF-8" standalone="yes"?>
<Relationships xmlns="http://schemas.openxmlformats.org/package/2006/relationships"><Relationship Id="rId3" Type="http://schemas.openxmlformats.org/officeDocument/2006/relationships/tags" Target="../tags/tag210.xml"/><Relationship Id="rId7" Type="http://schemas.openxmlformats.org/officeDocument/2006/relationships/image" Target="../media/image70.jpeg"/><Relationship Id="rId2" Type="http://schemas.openxmlformats.org/officeDocument/2006/relationships/tags" Target="../tags/tag209.xml"/><Relationship Id="rId1" Type="http://schemas.openxmlformats.org/officeDocument/2006/relationships/tags" Target="../tags/tag208.xml"/><Relationship Id="rId6" Type="http://schemas.openxmlformats.org/officeDocument/2006/relationships/image" Target="../media/image19.jpeg"/><Relationship Id="rId5" Type="http://schemas.openxmlformats.org/officeDocument/2006/relationships/image" Target="../media/image26.jpeg"/><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tags" Target="../tags/tag213.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image" Target="../media/image70.jpeg"/><Relationship Id="rId5" Type="http://schemas.openxmlformats.org/officeDocument/2006/relationships/image" Target="../media/image71.png"/><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5.xml"/><Relationship Id="rId1" Type="http://schemas.openxmlformats.org/officeDocument/2006/relationships/tags" Target="../tags/tag214.xml"/><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tags" Target="../tags/tag218.xml"/><Relationship Id="rId2" Type="http://schemas.openxmlformats.org/officeDocument/2006/relationships/tags" Target="../tags/tag217.xml"/><Relationship Id="rId1" Type="http://schemas.openxmlformats.org/officeDocument/2006/relationships/tags" Target="../tags/tag216.xml"/><Relationship Id="rId6" Type="http://schemas.openxmlformats.org/officeDocument/2006/relationships/image" Target="../media/image73.png"/><Relationship Id="rId5" Type="http://schemas.openxmlformats.org/officeDocument/2006/relationships/slideLayout" Target="../slideLayouts/slideLayout2.xml"/><Relationship Id="rId4" Type="http://schemas.openxmlformats.org/officeDocument/2006/relationships/tags" Target="../tags/tag219.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1.xml"/><Relationship Id="rId1" Type="http://schemas.openxmlformats.org/officeDocument/2006/relationships/tags" Target="../tags/tag220.xml"/><Relationship Id="rId4" Type="http://schemas.openxmlformats.org/officeDocument/2006/relationships/image" Target="../media/image23.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3.xml"/><Relationship Id="rId1" Type="http://schemas.openxmlformats.org/officeDocument/2006/relationships/tags" Target="../tags/tag222.xml"/><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3" Type="http://schemas.openxmlformats.org/officeDocument/2006/relationships/tags" Target="../tags/tag226.xml"/><Relationship Id="rId2" Type="http://schemas.openxmlformats.org/officeDocument/2006/relationships/tags" Target="../tags/tag225.xml"/><Relationship Id="rId1" Type="http://schemas.openxmlformats.org/officeDocument/2006/relationships/tags" Target="../tags/tag224.xml"/><Relationship Id="rId5" Type="http://schemas.openxmlformats.org/officeDocument/2006/relationships/image" Target="../media/image75.png"/><Relationship Id="rId4"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tags" Target="../tags/tag22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image" Target="../media/image76.png"/><Relationship Id="rId5" Type="http://schemas.openxmlformats.org/officeDocument/2006/relationships/slideLayout" Target="../slideLayouts/slideLayout2.xml"/><Relationship Id="rId4" Type="http://schemas.openxmlformats.org/officeDocument/2006/relationships/tags" Target="../tags/tag230.xml"/></Relationships>
</file>

<file path=ppt/slides/_rels/slide5.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image" Target="../media/image7.jpeg"/><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tags" Target="../tags/tag233.xml"/><Relationship Id="rId2" Type="http://schemas.openxmlformats.org/officeDocument/2006/relationships/tags" Target="../tags/tag232.xml"/><Relationship Id="rId1" Type="http://schemas.openxmlformats.org/officeDocument/2006/relationships/tags" Target="../tags/tag231.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tags" Target="../tags/tag236.xml"/><Relationship Id="rId2" Type="http://schemas.openxmlformats.org/officeDocument/2006/relationships/tags" Target="../tags/tag235.xml"/><Relationship Id="rId1" Type="http://schemas.openxmlformats.org/officeDocument/2006/relationships/tags" Target="../tags/tag234.xml"/><Relationship Id="rId5" Type="http://schemas.openxmlformats.org/officeDocument/2006/relationships/image" Target="../media/image79.jpeg"/><Relationship Id="rId4"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tags" Target="../tags/tag239.xml"/><Relationship Id="rId7" Type="http://schemas.openxmlformats.org/officeDocument/2006/relationships/image" Target="../media/image80.jpeg"/><Relationship Id="rId2" Type="http://schemas.openxmlformats.org/officeDocument/2006/relationships/tags" Target="../tags/tag238.xml"/><Relationship Id="rId1" Type="http://schemas.openxmlformats.org/officeDocument/2006/relationships/tags" Target="../tags/tag237.xml"/><Relationship Id="rId6" Type="http://schemas.openxmlformats.org/officeDocument/2006/relationships/image" Target="../media/image71.png"/><Relationship Id="rId5" Type="http://schemas.openxmlformats.org/officeDocument/2006/relationships/slideLayout" Target="../slideLayouts/slideLayout2.xml"/><Relationship Id="rId4" Type="http://schemas.openxmlformats.org/officeDocument/2006/relationships/tags" Target="../tags/tag240.xml"/></Relationships>
</file>

<file path=ppt/slides/_rels/slide53.xml.rels><?xml version="1.0" encoding="UTF-8" standalone="yes"?>
<Relationships xmlns="http://schemas.openxmlformats.org/package/2006/relationships"><Relationship Id="rId8" Type="http://schemas.openxmlformats.org/officeDocument/2006/relationships/tags" Target="../tags/tag248.xml"/><Relationship Id="rId3" Type="http://schemas.openxmlformats.org/officeDocument/2006/relationships/tags" Target="../tags/tag243.xml"/><Relationship Id="rId7" Type="http://schemas.openxmlformats.org/officeDocument/2006/relationships/tags" Target="../tags/tag247.xml"/><Relationship Id="rId12" Type="http://schemas.openxmlformats.org/officeDocument/2006/relationships/image" Target="../media/image81.jpeg"/><Relationship Id="rId2" Type="http://schemas.openxmlformats.org/officeDocument/2006/relationships/tags" Target="../tags/tag242.xml"/><Relationship Id="rId1" Type="http://schemas.openxmlformats.org/officeDocument/2006/relationships/tags" Target="../tags/tag241.xml"/><Relationship Id="rId6" Type="http://schemas.openxmlformats.org/officeDocument/2006/relationships/tags" Target="../tags/tag246.xml"/><Relationship Id="rId11" Type="http://schemas.openxmlformats.org/officeDocument/2006/relationships/image" Target="../media/image71.png"/><Relationship Id="rId5" Type="http://schemas.openxmlformats.org/officeDocument/2006/relationships/tags" Target="../tags/tag245.xml"/><Relationship Id="rId10" Type="http://schemas.openxmlformats.org/officeDocument/2006/relationships/slideLayout" Target="../slideLayouts/slideLayout2.xml"/><Relationship Id="rId4" Type="http://schemas.openxmlformats.org/officeDocument/2006/relationships/tags" Target="../tags/tag244.xml"/><Relationship Id="rId9" Type="http://schemas.openxmlformats.org/officeDocument/2006/relationships/tags" Target="../tags/tag249.xml"/></Relationships>
</file>

<file path=ppt/slides/_rels/slide54.xml.rels><?xml version="1.0" encoding="UTF-8" standalone="yes"?>
<Relationships xmlns="http://schemas.openxmlformats.org/package/2006/relationships"><Relationship Id="rId8" Type="http://schemas.openxmlformats.org/officeDocument/2006/relationships/tags" Target="../tags/tag257.xml"/><Relationship Id="rId13" Type="http://schemas.openxmlformats.org/officeDocument/2006/relationships/image" Target="../media/image82.jpeg"/><Relationship Id="rId3" Type="http://schemas.openxmlformats.org/officeDocument/2006/relationships/tags" Target="../tags/tag252.xml"/><Relationship Id="rId7" Type="http://schemas.openxmlformats.org/officeDocument/2006/relationships/tags" Target="../tags/tag256.xml"/><Relationship Id="rId12" Type="http://schemas.openxmlformats.org/officeDocument/2006/relationships/image" Target="../media/image71.png"/><Relationship Id="rId2" Type="http://schemas.openxmlformats.org/officeDocument/2006/relationships/tags" Target="../tags/tag251.xml"/><Relationship Id="rId1" Type="http://schemas.openxmlformats.org/officeDocument/2006/relationships/tags" Target="../tags/tag250.xml"/><Relationship Id="rId6" Type="http://schemas.openxmlformats.org/officeDocument/2006/relationships/tags" Target="../tags/tag255.xml"/><Relationship Id="rId11" Type="http://schemas.openxmlformats.org/officeDocument/2006/relationships/slideLayout" Target="../slideLayouts/slideLayout2.xml"/><Relationship Id="rId5" Type="http://schemas.openxmlformats.org/officeDocument/2006/relationships/tags" Target="../tags/tag254.xml"/><Relationship Id="rId10" Type="http://schemas.openxmlformats.org/officeDocument/2006/relationships/tags" Target="../tags/tag259.xml"/><Relationship Id="rId4" Type="http://schemas.openxmlformats.org/officeDocument/2006/relationships/tags" Target="../tags/tag253.xml"/><Relationship Id="rId9" Type="http://schemas.openxmlformats.org/officeDocument/2006/relationships/tags" Target="../tags/tag258.xml"/></Relationships>
</file>

<file path=ppt/slides/_rels/slide55.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tags" Target="../tags/tag272.xml"/><Relationship Id="rId18" Type="http://schemas.openxmlformats.org/officeDocument/2006/relationships/image" Target="../media/image83.jpeg"/><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tags" Target="../tags/tag271.xml"/><Relationship Id="rId17" Type="http://schemas.openxmlformats.org/officeDocument/2006/relationships/image" Target="../media/image71.png"/><Relationship Id="rId2" Type="http://schemas.openxmlformats.org/officeDocument/2006/relationships/tags" Target="../tags/tag261.xml"/><Relationship Id="rId16" Type="http://schemas.openxmlformats.org/officeDocument/2006/relationships/slideLayout" Target="../slideLayouts/slideLayout2.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tags" Target="../tags/tag270.xml"/><Relationship Id="rId5" Type="http://schemas.openxmlformats.org/officeDocument/2006/relationships/tags" Target="../tags/tag264.xml"/><Relationship Id="rId15" Type="http://schemas.openxmlformats.org/officeDocument/2006/relationships/tags" Target="../tags/tag274.xml"/><Relationship Id="rId10" Type="http://schemas.openxmlformats.org/officeDocument/2006/relationships/tags" Target="../tags/tag269.xml"/><Relationship Id="rId4" Type="http://schemas.openxmlformats.org/officeDocument/2006/relationships/tags" Target="../tags/tag263.xml"/><Relationship Id="rId9" Type="http://schemas.openxmlformats.org/officeDocument/2006/relationships/tags" Target="../tags/tag268.xml"/><Relationship Id="rId14" Type="http://schemas.openxmlformats.org/officeDocument/2006/relationships/tags" Target="../tags/tag273.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13" Type="http://schemas.openxmlformats.org/officeDocument/2006/relationships/tags" Target="../tags/tag287.xml"/><Relationship Id="rId18" Type="http://schemas.openxmlformats.org/officeDocument/2006/relationships/image" Target="../media/image71.png"/><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tags" Target="../tags/tag286.xml"/><Relationship Id="rId17" Type="http://schemas.openxmlformats.org/officeDocument/2006/relationships/slideLayout" Target="../slideLayouts/slideLayout2.xml"/><Relationship Id="rId2" Type="http://schemas.openxmlformats.org/officeDocument/2006/relationships/tags" Target="../tags/tag276.xml"/><Relationship Id="rId16" Type="http://schemas.openxmlformats.org/officeDocument/2006/relationships/tags" Target="../tags/tag290.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tags" Target="../tags/tag285.xml"/><Relationship Id="rId5" Type="http://schemas.openxmlformats.org/officeDocument/2006/relationships/tags" Target="../tags/tag279.xml"/><Relationship Id="rId15" Type="http://schemas.openxmlformats.org/officeDocument/2006/relationships/tags" Target="../tags/tag289.xml"/><Relationship Id="rId10" Type="http://schemas.openxmlformats.org/officeDocument/2006/relationships/tags" Target="../tags/tag284.xml"/><Relationship Id="rId19" Type="http://schemas.openxmlformats.org/officeDocument/2006/relationships/image" Target="../media/image84.jpeg"/><Relationship Id="rId4" Type="http://schemas.openxmlformats.org/officeDocument/2006/relationships/tags" Target="../tags/tag278.xml"/><Relationship Id="rId9" Type="http://schemas.openxmlformats.org/officeDocument/2006/relationships/tags" Target="../tags/tag283.xml"/><Relationship Id="rId14" Type="http://schemas.openxmlformats.org/officeDocument/2006/relationships/tags" Target="../tags/tag288.xml"/></Relationships>
</file>

<file path=ppt/slides/_rels/slide57.xml.rels><?xml version="1.0" encoding="UTF-8" standalone="yes"?>
<Relationships xmlns="http://schemas.openxmlformats.org/package/2006/relationships"><Relationship Id="rId8" Type="http://schemas.openxmlformats.org/officeDocument/2006/relationships/tags" Target="../tags/tag298.xml"/><Relationship Id="rId13" Type="http://schemas.openxmlformats.org/officeDocument/2006/relationships/tags" Target="../tags/tag303.xml"/><Relationship Id="rId18" Type="http://schemas.openxmlformats.org/officeDocument/2006/relationships/slideLayout" Target="../slideLayouts/slideLayout2.xml"/><Relationship Id="rId3" Type="http://schemas.openxmlformats.org/officeDocument/2006/relationships/tags" Target="../tags/tag293.xml"/><Relationship Id="rId7" Type="http://schemas.openxmlformats.org/officeDocument/2006/relationships/tags" Target="../tags/tag297.xml"/><Relationship Id="rId12" Type="http://schemas.openxmlformats.org/officeDocument/2006/relationships/tags" Target="../tags/tag302.xml"/><Relationship Id="rId17" Type="http://schemas.openxmlformats.org/officeDocument/2006/relationships/tags" Target="../tags/tag307.xml"/><Relationship Id="rId2" Type="http://schemas.openxmlformats.org/officeDocument/2006/relationships/tags" Target="../tags/tag292.xml"/><Relationship Id="rId16" Type="http://schemas.openxmlformats.org/officeDocument/2006/relationships/tags" Target="../tags/tag306.xml"/><Relationship Id="rId20" Type="http://schemas.openxmlformats.org/officeDocument/2006/relationships/image" Target="../media/image85.jpeg"/><Relationship Id="rId1" Type="http://schemas.openxmlformats.org/officeDocument/2006/relationships/tags" Target="../tags/tag291.xml"/><Relationship Id="rId6" Type="http://schemas.openxmlformats.org/officeDocument/2006/relationships/tags" Target="../tags/tag296.xml"/><Relationship Id="rId11" Type="http://schemas.openxmlformats.org/officeDocument/2006/relationships/tags" Target="../tags/tag301.xml"/><Relationship Id="rId5" Type="http://schemas.openxmlformats.org/officeDocument/2006/relationships/tags" Target="../tags/tag295.xml"/><Relationship Id="rId15" Type="http://schemas.openxmlformats.org/officeDocument/2006/relationships/tags" Target="../tags/tag305.xml"/><Relationship Id="rId10" Type="http://schemas.openxmlformats.org/officeDocument/2006/relationships/tags" Target="../tags/tag300.xml"/><Relationship Id="rId19" Type="http://schemas.openxmlformats.org/officeDocument/2006/relationships/image" Target="../media/image71.png"/><Relationship Id="rId4" Type="http://schemas.openxmlformats.org/officeDocument/2006/relationships/tags" Target="../tags/tag294.xml"/><Relationship Id="rId9" Type="http://schemas.openxmlformats.org/officeDocument/2006/relationships/tags" Target="../tags/tag299.xml"/><Relationship Id="rId14" Type="http://schemas.openxmlformats.org/officeDocument/2006/relationships/tags" Target="../tags/tag304.xml"/></Relationships>
</file>

<file path=ppt/slides/_rels/slide58.xml.rels><?xml version="1.0" encoding="UTF-8" standalone="yes"?>
<Relationships xmlns="http://schemas.openxmlformats.org/package/2006/relationships"><Relationship Id="rId8" Type="http://schemas.openxmlformats.org/officeDocument/2006/relationships/tags" Target="../tags/tag315.xml"/><Relationship Id="rId13" Type="http://schemas.openxmlformats.org/officeDocument/2006/relationships/tags" Target="../tags/tag320.xml"/><Relationship Id="rId18" Type="http://schemas.openxmlformats.org/officeDocument/2006/relationships/tags" Target="../tags/tag325.xml"/><Relationship Id="rId3" Type="http://schemas.openxmlformats.org/officeDocument/2006/relationships/tags" Target="../tags/tag310.xml"/><Relationship Id="rId21" Type="http://schemas.openxmlformats.org/officeDocument/2006/relationships/image" Target="../media/image86.jpeg"/><Relationship Id="rId7" Type="http://schemas.openxmlformats.org/officeDocument/2006/relationships/tags" Target="../tags/tag314.xml"/><Relationship Id="rId12" Type="http://schemas.openxmlformats.org/officeDocument/2006/relationships/tags" Target="../tags/tag319.xml"/><Relationship Id="rId17" Type="http://schemas.openxmlformats.org/officeDocument/2006/relationships/tags" Target="../tags/tag324.xml"/><Relationship Id="rId2" Type="http://schemas.openxmlformats.org/officeDocument/2006/relationships/tags" Target="../tags/tag309.xml"/><Relationship Id="rId16" Type="http://schemas.openxmlformats.org/officeDocument/2006/relationships/tags" Target="../tags/tag323.xml"/><Relationship Id="rId20" Type="http://schemas.openxmlformats.org/officeDocument/2006/relationships/image" Target="../media/image71.png"/><Relationship Id="rId1" Type="http://schemas.openxmlformats.org/officeDocument/2006/relationships/tags" Target="../tags/tag308.xml"/><Relationship Id="rId6" Type="http://schemas.openxmlformats.org/officeDocument/2006/relationships/tags" Target="../tags/tag313.xml"/><Relationship Id="rId11" Type="http://schemas.openxmlformats.org/officeDocument/2006/relationships/tags" Target="../tags/tag318.xml"/><Relationship Id="rId5" Type="http://schemas.openxmlformats.org/officeDocument/2006/relationships/tags" Target="../tags/tag312.xml"/><Relationship Id="rId15" Type="http://schemas.openxmlformats.org/officeDocument/2006/relationships/tags" Target="../tags/tag322.xml"/><Relationship Id="rId10" Type="http://schemas.openxmlformats.org/officeDocument/2006/relationships/tags" Target="../tags/tag317.xml"/><Relationship Id="rId19" Type="http://schemas.openxmlformats.org/officeDocument/2006/relationships/slideLayout" Target="../slideLayouts/slideLayout2.xml"/><Relationship Id="rId4" Type="http://schemas.openxmlformats.org/officeDocument/2006/relationships/tags" Target="../tags/tag311.xml"/><Relationship Id="rId9" Type="http://schemas.openxmlformats.org/officeDocument/2006/relationships/tags" Target="../tags/tag316.xml"/><Relationship Id="rId14" Type="http://schemas.openxmlformats.org/officeDocument/2006/relationships/tags" Target="../tags/tag321.xml"/></Relationships>
</file>

<file path=ppt/slides/_rels/slide59.xml.rels><?xml version="1.0" encoding="UTF-8" standalone="yes"?>
<Relationships xmlns="http://schemas.openxmlformats.org/package/2006/relationships"><Relationship Id="rId3" Type="http://schemas.openxmlformats.org/officeDocument/2006/relationships/tags" Target="../tags/tag328.xml"/><Relationship Id="rId7" Type="http://schemas.openxmlformats.org/officeDocument/2006/relationships/image" Target="../media/image88.png"/><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image" Target="../media/image87.jpeg"/><Relationship Id="rId5" Type="http://schemas.openxmlformats.org/officeDocument/2006/relationships/slideLayout" Target="../slideLayouts/slideLayout2.xml"/><Relationship Id="rId4" Type="http://schemas.openxmlformats.org/officeDocument/2006/relationships/tags" Target="../tags/tag329.xml"/></Relationships>
</file>

<file path=ppt/slides/_rels/slide6.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image" Target="../media/image9.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8.jpeg"/><Relationship Id="rId5" Type="http://schemas.openxmlformats.org/officeDocument/2006/relationships/slideLayout" Target="../slideLayouts/slideLayout2.xml"/><Relationship Id="rId4" Type="http://schemas.openxmlformats.org/officeDocument/2006/relationships/tags" Target="../tags/tag34.xml"/></Relationships>
</file>

<file path=ppt/slides/_rels/slide6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tags" Target="../tags/tag332.xml"/><Relationship Id="rId7" Type="http://schemas.openxmlformats.org/officeDocument/2006/relationships/slideLayout" Target="../slideLayouts/slideLayout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tags" Target="../tags/tag335.xml"/><Relationship Id="rId5" Type="http://schemas.openxmlformats.org/officeDocument/2006/relationships/tags" Target="../tags/tag334.xml"/><Relationship Id="rId4" Type="http://schemas.openxmlformats.org/officeDocument/2006/relationships/tags" Target="../tags/tag333.xml"/><Relationship Id="rId9" Type="http://schemas.openxmlformats.org/officeDocument/2006/relationships/image" Target="../media/image89.jpeg"/></Relationships>
</file>

<file path=ppt/slides/_rels/slide6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tags" Target="../tags/tag338.xml"/><Relationship Id="rId7" Type="http://schemas.openxmlformats.org/officeDocument/2006/relationships/slideLayout" Target="../slideLayouts/slideLayout2.xml"/><Relationship Id="rId2" Type="http://schemas.openxmlformats.org/officeDocument/2006/relationships/tags" Target="../tags/tag337.xml"/><Relationship Id="rId1" Type="http://schemas.openxmlformats.org/officeDocument/2006/relationships/tags" Target="../tags/tag336.xml"/><Relationship Id="rId6" Type="http://schemas.openxmlformats.org/officeDocument/2006/relationships/tags" Target="../tags/tag341.xml"/><Relationship Id="rId5" Type="http://schemas.openxmlformats.org/officeDocument/2006/relationships/tags" Target="../tags/tag340.xml"/><Relationship Id="rId4" Type="http://schemas.openxmlformats.org/officeDocument/2006/relationships/tags" Target="../tags/tag339.xml"/><Relationship Id="rId9" Type="http://schemas.openxmlformats.org/officeDocument/2006/relationships/image" Target="../media/image90.jpeg"/></Relationships>
</file>

<file path=ppt/slides/_rels/slide62.xml.rels><?xml version="1.0" encoding="UTF-8" standalone="yes"?>
<Relationships xmlns="http://schemas.openxmlformats.org/package/2006/relationships"><Relationship Id="rId3" Type="http://schemas.openxmlformats.org/officeDocument/2006/relationships/tags" Target="../tags/tag344.xml"/><Relationship Id="rId7" Type="http://schemas.openxmlformats.org/officeDocument/2006/relationships/image" Target="../media/image91.jpeg"/><Relationship Id="rId2" Type="http://schemas.openxmlformats.org/officeDocument/2006/relationships/tags" Target="../tags/tag343.xml"/><Relationship Id="rId1" Type="http://schemas.openxmlformats.org/officeDocument/2006/relationships/tags" Target="../tags/tag342.xml"/><Relationship Id="rId6" Type="http://schemas.openxmlformats.org/officeDocument/2006/relationships/image" Target="../media/image88.png"/><Relationship Id="rId5" Type="http://schemas.openxmlformats.org/officeDocument/2006/relationships/slideLayout" Target="../slideLayouts/slideLayout2.xml"/><Relationship Id="rId4" Type="http://schemas.openxmlformats.org/officeDocument/2006/relationships/tags" Target="../tags/tag345.xml"/></Relationships>
</file>

<file path=ppt/slides/_rels/slide63.xml.rels><?xml version="1.0" encoding="UTF-8" standalone="yes"?>
<Relationships xmlns="http://schemas.openxmlformats.org/package/2006/relationships"><Relationship Id="rId3" Type="http://schemas.openxmlformats.org/officeDocument/2006/relationships/tags" Target="../tags/tag348.xml"/><Relationship Id="rId2" Type="http://schemas.openxmlformats.org/officeDocument/2006/relationships/tags" Target="../tags/tag347.xml"/><Relationship Id="rId1" Type="http://schemas.openxmlformats.org/officeDocument/2006/relationships/tags" Target="../tags/tag346.xml"/><Relationship Id="rId5" Type="http://schemas.openxmlformats.org/officeDocument/2006/relationships/image" Target="../media/image92.jpeg"/><Relationship Id="rId4"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oleObject" Target="!OLE_LINK1" TargetMode="External"/><Relationship Id="rId3" Type="http://schemas.openxmlformats.org/officeDocument/2006/relationships/tags" Target="../tags/tag350.xml"/><Relationship Id="rId7" Type="http://schemas.openxmlformats.org/officeDocument/2006/relationships/slideLayout" Target="../slideLayouts/slideLayout2.xml"/><Relationship Id="rId2" Type="http://schemas.openxmlformats.org/officeDocument/2006/relationships/tags" Target="../tags/tag349.xml"/><Relationship Id="rId1" Type="http://schemas.openxmlformats.org/officeDocument/2006/relationships/vmlDrawing" Target="../drawings/vmlDrawing4.vml"/><Relationship Id="rId6" Type="http://schemas.openxmlformats.org/officeDocument/2006/relationships/tags" Target="../tags/tag353.xml"/><Relationship Id="rId5" Type="http://schemas.openxmlformats.org/officeDocument/2006/relationships/tags" Target="../tags/tag352.xml"/><Relationship Id="rId4" Type="http://schemas.openxmlformats.org/officeDocument/2006/relationships/tags" Target="../tags/tag351.xml"/><Relationship Id="rId9" Type="http://schemas.openxmlformats.org/officeDocument/2006/relationships/image" Target="../media/image93.png"/></Relationships>
</file>

<file path=ppt/slides/_rels/slide65.xml.rels><?xml version="1.0" encoding="UTF-8" standalone="yes"?>
<Relationships xmlns="http://schemas.openxmlformats.org/package/2006/relationships"><Relationship Id="rId3" Type="http://schemas.openxmlformats.org/officeDocument/2006/relationships/tags" Target="../tags/tag356.xml"/><Relationship Id="rId2" Type="http://schemas.openxmlformats.org/officeDocument/2006/relationships/tags" Target="../tags/tag355.xml"/><Relationship Id="rId1" Type="http://schemas.openxmlformats.org/officeDocument/2006/relationships/tags" Target="../tags/tag354.xml"/><Relationship Id="rId6" Type="http://schemas.openxmlformats.org/officeDocument/2006/relationships/image" Target="../media/image94.jpeg"/><Relationship Id="rId5" Type="http://schemas.openxmlformats.org/officeDocument/2006/relationships/slideLayout" Target="../slideLayouts/slideLayout2.xml"/><Relationship Id="rId4" Type="http://schemas.openxmlformats.org/officeDocument/2006/relationships/tags" Target="../tags/tag357.xml"/></Relationships>
</file>

<file path=ppt/slides/_rels/slide66.xml.rels><?xml version="1.0" encoding="UTF-8" standalone="yes"?>
<Relationships xmlns="http://schemas.openxmlformats.org/package/2006/relationships"><Relationship Id="rId3" Type="http://schemas.openxmlformats.org/officeDocument/2006/relationships/tags" Target="../tags/tag360.xml"/><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image" Target="../media/image95.jpeg"/><Relationship Id="rId5" Type="http://schemas.openxmlformats.org/officeDocument/2006/relationships/slideLayout" Target="../slideLayouts/slideLayout2.xml"/><Relationship Id="rId4" Type="http://schemas.openxmlformats.org/officeDocument/2006/relationships/tags" Target="../tags/tag361.xml"/></Relationships>
</file>

<file path=ppt/slides/_rels/slide67.xml.rels><?xml version="1.0" encoding="UTF-8" standalone="yes"?>
<Relationships xmlns="http://schemas.openxmlformats.org/package/2006/relationships"><Relationship Id="rId3" Type="http://schemas.openxmlformats.org/officeDocument/2006/relationships/tags" Target="../tags/tag364.xml"/><Relationship Id="rId2" Type="http://schemas.openxmlformats.org/officeDocument/2006/relationships/tags" Target="../tags/tag363.xml"/><Relationship Id="rId1" Type="http://schemas.openxmlformats.org/officeDocument/2006/relationships/tags" Target="../tags/tag362.xml"/><Relationship Id="rId6" Type="http://schemas.openxmlformats.org/officeDocument/2006/relationships/image" Target="../media/image96.jpeg"/><Relationship Id="rId5" Type="http://schemas.openxmlformats.org/officeDocument/2006/relationships/slideLayout" Target="../slideLayouts/slideLayout2.xml"/><Relationship Id="rId4" Type="http://schemas.openxmlformats.org/officeDocument/2006/relationships/tags" Target="../tags/tag365.xml"/></Relationships>
</file>

<file path=ppt/slides/_rels/slide68.xml.rels><?xml version="1.0" encoding="UTF-8" standalone="yes"?>
<Relationships xmlns="http://schemas.openxmlformats.org/package/2006/relationships"><Relationship Id="rId3" Type="http://schemas.openxmlformats.org/officeDocument/2006/relationships/tags" Target="../tags/tag368.xm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image" Target="../media/image97.jpeg"/><Relationship Id="rId5" Type="http://schemas.openxmlformats.org/officeDocument/2006/relationships/slideLayout" Target="../slideLayouts/slideLayout2.xml"/><Relationship Id="rId4" Type="http://schemas.openxmlformats.org/officeDocument/2006/relationships/tags" Target="../tags/tag369.xml"/></Relationships>
</file>

<file path=ppt/slides/_rels/slide69.xml.rels><?xml version="1.0" encoding="UTF-8" standalone="yes"?>
<Relationships xmlns="http://schemas.openxmlformats.org/package/2006/relationships"><Relationship Id="rId3" Type="http://schemas.openxmlformats.org/officeDocument/2006/relationships/tags" Target="../tags/tag372.xml"/><Relationship Id="rId2" Type="http://schemas.openxmlformats.org/officeDocument/2006/relationships/tags" Target="../tags/tag371.xml"/><Relationship Id="rId1" Type="http://schemas.openxmlformats.org/officeDocument/2006/relationships/tags" Target="../tags/tag370.xml"/><Relationship Id="rId6" Type="http://schemas.openxmlformats.org/officeDocument/2006/relationships/image" Target="../media/image98.jpeg"/><Relationship Id="rId5" Type="http://schemas.openxmlformats.org/officeDocument/2006/relationships/slideLayout" Target="../slideLayouts/slideLayout2.xml"/><Relationship Id="rId4" Type="http://schemas.openxmlformats.org/officeDocument/2006/relationships/tags" Target="../tags/tag373.xml"/></Relationships>
</file>

<file path=ppt/slides/_rels/slide7.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10.jpeg"/><Relationship Id="rId5" Type="http://schemas.openxmlformats.org/officeDocument/2006/relationships/slideLayout" Target="../slideLayouts/slideLayout2.xml"/><Relationship Id="rId4" Type="http://schemas.openxmlformats.org/officeDocument/2006/relationships/tags" Target="../tags/tag38.xml"/></Relationships>
</file>

<file path=ppt/slides/_rels/slide70.xml.rels><?xml version="1.0" encoding="UTF-8" standalone="yes"?>
<Relationships xmlns="http://schemas.openxmlformats.org/package/2006/relationships"><Relationship Id="rId3" Type="http://schemas.openxmlformats.org/officeDocument/2006/relationships/tags" Target="../tags/tag376.xml"/><Relationship Id="rId2" Type="http://schemas.openxmlformats.org/officeDocument/2006/relationships/tags" Target="../tags/tag375.xml"/><Relationship Id="rId1" Type="http://schemas.openxmlformats.org/officeDocument/2006/relationships/tags" Target="../tags/tag374.xml"/><Relationship Id="rId6" Type="http://schemas.openxmlformats.org/officeDocument/2006/relationships/image" Target="../media/image99.jpeg"/><Relationship Id="rId5" Type="http://schemas.openxmlformats.org/officeDocument/2006/relationships/slideLayout" Target="../slideLayouts/slideLayout2.xml"/><Relationship Id="rId4" Type="http://schemas.openxmlformats.org/officeDocument/2006/relationships/tags" Target="../tags/tag377.xml"/></Relationships>
</file>

<file path=ppt/slides/_rels/slide71.xml.rels><?xml version="1.0" encoding="UTF-8" standalone="yes"?>
<Relationships xmlns="http://schemas.openxmlformats.org/package/2006/relationships"><Relationship Id="rId3" Type="http://schemas.openxmlformats.org/officeDocument/2006/relationships/tags" Target="../tags/tag380.xml"/><Relationship Id="rId7" Type="http://schemas.openxmlformats.org/officeDocument/2006/relationships/image" Target="../media/image100.jpeg"/><Relationship Id="rId2" Type="http://schemas.openxmlformats.org/officeDocument/2006/relationships/tags" Target="../tags/tag379.xml"/><Relationship Id="rId1" Type="http://schemas.openxmlformats.org/officeDocument/2006/relationships/tags" Target="../tags/tag378.xml"/><Relationship Id="rId6" Type="http://schemas.openxmlformats.org/officeDocument/2006/relationships/image" Target="../media/image94.jpeg"/><Relationship Id="rId5" Type="http://schemas.openxmlformats.org/officeDocument/2006/relationships/slideLayout" Target="../slideLayouts/slideLayout2.xml"/><Relationship Id="rId4" Type="http://schemas.openxmlformats.org/officeDocument/2006/relationships/tags" Target="../tags/tag381.xml"/></Relationships>
</file>

<file path=ppt/slides/_rels/slide72.xml.rels><?xml version="1.0" encoding="UTF-8" standalone="yes"?>
<Relationships xmlns="http://schemas.openxmlformats.org/package/2006/relationships"><Relationship Id="rId3" Type="http://schemas.openxmlformats.org/officeDocument/2006/relationships/tags" Target="../tags/tag384.xml"/><Relationship Id="rId2" Type="http://schemas.openxmlformats.org/officeDocument/2006/relationships/tags" Target="../tags/tag383.xml"/><Relationship Id="rId1" Type="http://schemas.openxmlformats.org/officeDocument/2006/relationships/tags" Target="../tags/tag382.xml"/><Relationship Id="rId6" Type="http://schemas.openxmlformats.org/officeDocument/2006/relationships/image" Target="../media/image101.jpeg"/><Relationship Id="rId5" Type="http://schemas.openxmlformats.org/officeDocument/2006/relationships/image" Target="../media/image97.jpeg"/><Relationship Id="rId4"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tags" Target="../tags/tag387.xml"/><Relationship Id="rId2" Type="http://schemas.openxmlformats.org/officeDocument/2006/relationships/tags" Target="../tags/tag386.xml"/><Relationship Id="rId1" Type="http://schemas.openxmlformats.org/officeDocument/2006/relationships/tags" Target="../tags/tag385.xml"/><Relationship Id="rId5" Type="http://schemas.openxmlformats.org/officeDocument/2006/relationships/image" Target="../media/image102.jpe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tags" Target="../tags/tag41.xml"/><Relationship Id="rId7" Type="http://schemas.openxmlformats.org/officeDocument/2006/relationships/image" Target="../media/image11.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slideLayout" Target="../slideLayouts/slideLayout2.xml"/><Relationship Id="rId5" Type="http://schemas.openxmlformats.org/officeDocument/2006/relationships/tags" Target="../tags/tag43.xml"/><Relationship Id="rId4" Type="http://schemas.openxmlformats.org/officeDocument/2006/relationships/tags" Target="../tags/tag42.xml"/></Relationships>
</file>

<file path=ppt/slides/_rels/slide9.xml.rels><?xml version="1.0" encoding="UTF-8" standalone="yes"?>
<Relationships xmlns="http://schemas.openxmlformats.org/package/2006/relationships"><Relationship Id="rId8" Type="http://schemas.openxmlformats.org/officeDocument/2006/relationships/tags" Target="../tags/tag51.xml"/><Relationship Id="rId13" Type="http://schemas.openxmlformats.org/officeDocument/2006/relationships/image" Target="../media/image14.jpeg"/><Relationship Id="rId3" Type="http://schemas.openxmlformats.org/officeDocument/2006/relationships/tags" Target="../tags/tag46.xml"/><Relationship Id="rId7" Type="http://schemas.openxmlformats.org/officeDocument/2006/relationships/tags" Target="../tags/tag50.xml"/><Relationship Id="rId12" Type="http://schemas.openxmlformats.org/officeDocument/2006/relationships/image" Target="../media/image13.jpe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slideLayout" Target="../slideLayouts/slideLayout2.xml"/><Relationship Id="rId5" Type="http://schemas.openxmlformats.org/officeDocument/2006/relationships/tags" Target="../tags/tag48.xml"/><Relationship Id="rId10" Type="http://schemas.openxmlformats.org/officeDocument/2006/relationships/tags" Target="../tags/tag53.xml"/><Relationship Id="rId4" Type="http://schemas.openxmlformats.org/officeDocument/2006/relationships/tags" Target="../tags/tag47.xml"/><Relationship Id="rId9" Type="http://schemas.openxmlformats.org/officeDocument/2006/relationships/tags" Target="../tags/tag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custDataLst>
              <p:tags r:id="rId2"/>
            </p:custDataLst>
          </p:nvPr>
        </p:nvSpPr>
        <p:spPr>
          <a:xfrm>
            <a:off x="609600" y="228600"/>
            <a:ext cx="7772400" cy="1470025"/>
          </a:xfrm>
        </p:spPr>
        <p:txBody>
          <a:bodyPr/>
          <a:lstStyle/>
          <a:p>
            <a:pPr eaLnBrk="1" hangingPunct="1"/>
            <a:r>
              <a:rPr lang="en-US" dirty="0" smtClean="0">
                <a:solidFill>
                  <a:srgbClr val="FFF664"/>
                </a:solidFill>
              </a:rPr>
              <a:t>Physical Geography of the Big Island of Hawai’i</a:t>
            </a:r>
            <a:endParaRPr lang="en-US" dirty="0">
              <a:solidFill>
                <a:srgbClr val="FFF664"/>
              </a:solidFill>
            </a:endParaRPr>
          </a:p>
        </p:txBody>
      </p:sp>
      <p:pic>
        <p:nvPicPr>
          <p:cNvPr id="5" name="Picture 4" descr="STS61A-50-57.jpg"/>
          <p:cNvPicPr/>
          <p:nvPr/>
        </p:nvPicPr>
        <p:blipFill>
          <a:blip r:embed="rId6"/>
          <a:stretch>
            <a:fillRect/>
          </a:stretch>
        </p:blipFill>
        <p:spPr>
          <a:xfrm>
            <a:off x="228600" y="2286000"/>
            <a:ext cx="3657600" cy="4038600"/>
          </a:xfrm>
          <a:prstGeom prst="rect">
            <a:avLst/>
          </a:prstGeom>
        </p:spPr>
      </p:pic>
      <p:pic>
        <p:nvPicPr>
          <p:cNvPr id="6" name="P 1" descr="PartsPhy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2133600"/>
            <a:ext cx="3733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custDataLst>
              <p:tags r:id="rId3"/>
            </p:custDataLst>
          </p:nvPr>
        </p:nvSpPr>
        <p:spPr bwMode="auto">
          <a:xfrm>
            <a:off x="609600" y="213852"/>
            <a:ext cx="77724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0" i="0" u="none">
                <a:solidFill>
                  <a:srgbClr val="960000"/>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960000"/>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960000"/>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960000"/>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960000"/>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rgbClr val="960000"/>
                </a:solidFill>
                <a:latin typeface="Arial" charset="0"/>
              </a:defRPr>
            </a:lvl6pPr>
            <a:lvl7pPr marL="914400" algn="ctr" rtl="0" fontAlgn="base">
              <a:spcBef>
                <a:spcPct val="0"/>
              </a:spcBef>
              <a:spcAft>
                <a:spcPct val="0"/>
              </a:spcAft>
              <a:defRPr sz="4400">
                <a:solidFill>
                  <a:srgbClr val="960000"/>
                </a:solidFill>
                <a:latin typeface="Arial" charset="0"/>
              </a:defRPr>
            </a:lvl7pPr>
            <a:lvl8pPr marL="1371600" algn="ctr" rtl="0" fontAlgn="base">
              <a:spcBef>
                <a:spcPct val="0"/>
              </a:spcBef>
              <a:spcAft>
                <a:spcPct val="0"/>
              </a:spcAft>
              <a:defRPr sz="4400">
                <a:solidFill>
                  <a:srgbClr val="960000"/>
                </a:solidFill>
                <a:latin typeface="Arial" charset="0"/>
              </a:defRPr>
            </a:lvl8pPr>
            <a:lvl9pPr marL="1828800" algn="ctr" rtl="0" fontAlgn="base">
              <a:spcBef>
                <a:spcPct val="0"/>
              </a:spcBef>
              <a:spcAft>
                <a:spcPct val="0"/>
              </a:spcAft>
              <a:defRPr sz="4400">
                <a:solidFill>
                  <a:srgbClr val="960000"/>
                </a:solidFill>
                <a:latin typeface="Arial" charset="0"/>
              </a:defRPr>
            </a:lvl9pPr>
          </a:lstStyle>
          <a:p>
            <a:pPr eaLnBrk="1" hangingPunct="1"/>
            <a:r>
              <a:rPr lang="en-US" kern="0" smtClean="0">
                <a:solidFill>
                  <a:srgbClr val="FFF664"/>
                </a:solidFill>
              </a:rPr>
              <a:t>Physical Geography of the Big Island of Hawai’i</a:t>
            </a:r>
            <a:endParaRPr lang="en-US" kern="0" dirty="0">
              <a:solidFill>
                <a:srgbClr val="FFF664"/>
              </a:solidFill>
            </a:endParaRPr>
          </a:p>
        </p:txBody>
      </p:sp>
      <p:pic>
        <p:nvPicPr>
          <p:cNvPr id="8" name="P 1" descr="PartsPhy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2118852"/>
            <a:ext cx="3733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dirty="0" smtClean="0"/>
              <a:t>Study Site: Heart of the </a:t>
            </a:r>
            <a:r>
              <a:rPr lang="en-US" sz="4000" dirty="0" err="1" smtClean="0"/>
              <a:t>GrandmoreCanyon</a:t>
            </a:r>
            <a:endParaRPr lang="en-US" sz="4000" dirty="0" smtClean="0"/>
          </a:p>
        </p:txBody>
      </p:sp>
      <p:sp>
        <p:nvSpPr>
          <p:cNvPr id="7" name="Rectangle 2"/>
          <p:cNvSpPr txBox="1">
            <a:spLocks noChangeArrowheads="1"/>
          </p:cNvSpPr>
          <p:nvPr>
            <p:custDataLst>
              <p:tags r:id="rId3"/>
            </p:custDataLst>
          </p:nvPr>
        </p:nvSpPr>
        <p:spPr bwMode="auto">
          <a:xfrm>
            <a:off x="0" y="228600"/>
            <a:ext cx="88392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FFF664"/>
                </a:solidFill>
                <a:effectLst/>
                <a:uLnTx/>
                <a:uFillTx/>
                <a:latin typeface="+mj-lt"/>
                <a:ea typeface="ＭＳ Ｐゴシック" charset="-128"/>
                <a:cs typeface="ＭＳ Ｐゴシック" charset="-128"/>
              </a:rPr>
              <a:t>Stage A:</a:t>
            </a: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 Question 1</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sp>
        <p:nvSpPr>
          <p:cNvPr id="10" name="TextBox 9"/>
          <p:cNvSpPr txBox="1"/>
          <p:nvPr>
            <p:custDataLst>
              <p:tags r:id="rId4"/>
            </p:custDataLst>
          </p:nvPr>
        </p:nvSpPr>
        <p:spPr>
          <a:xfrm>
            <a:off x="533400" y="685800"/>
            <a:ext cx="7241598" cy="369332"/>
          </a:xfrm>
          <a:prstGeom prst="rect">
            <a:avLst/>
          </a:prstGeom>
          <a:noFill/>
        </p:spPr>
        <p:txBody>
          <a:bodyPr wrap="none" rtlCol="0">
            <a:spAutoFit/>
          </a:bodyPr>
          <a:lstStyle/>
          <a:p>
            <a:r>
              <a:rPr lang="en-US" dirty="0" smtClean="0">
                <a:solidFill>
                  <a:srgbClr val="FFFF00"/>
                </a:solidFill>
              </a:rPr>
              <a:t>Volcanoes Physical Geography Lecture &amp; PDF background Materials</a:t>
            </a:r>
            <a:endParaRPr lang="en-US" dirty="0">
              <a:solidFill>
                <a:srgbClr val="FFFF00"/>
              </a:solidFill>
            </a:endParaRPr>
          </a:p>
        </p:txBody>
      </p:sp>
      <p:pic>
        <p:nvPicPr>
          <p:cNvPr id="13" name="Picture 12" descr="HistoricLavaFlows.jpg"/>
          <p:cNvPicPr>
            <a:picLocks noChangeAspect="1"/>
          </p:cNvPicPr>
          <p:nvPr/>
        </p:nvPicPr>
        <p:blipFill>
          <a:blip r:embed="rId6"/>
          <a:stretch>
            <a:fillRect/>
          </a:stretch>
        </p:blipFill>
        <p:spPr>
          <a:xfrm>
            <a:off x="304800" y="1676400"/>
            <a:ext cx="4120055" cy="4267200"/>
          </a:xfrm>
          <a:prstGeom prst="rect">
            <a:avLst/>
          </a:prstGeom>
        </p:spPr>
      </p:pic>
      <p:pic>
        <p:nvPicPr>
          <p:cNvPr id="14" name="Picture 13" descr="MaunaLoaRiftZoneFeatures.jpg"/>
          <p:cNvPicPr>
            <a:picLocks noChangeAspect="1"/>
          </p:cNvPicPr>
          <p:nvPr/>
        </p:nvPicPr>
        <p:blipFill>
          <a:blip r:embed="rId7"/>
          <a:stretch>
            <a:fillRect/>
          </a:stretch>
        </p:blipFill>
        <p:spPr>
          <a:xfrm>
            <a:off x="5029200" y="1676400"/>
            <a:ext cx="3798605" cy="4295223"/>
          </a:xfrm>
          <a:prstGeom prst="rect">
            <a:avLst/>
          </a:prstGeom>
        </p:spPr>
      </p:pic>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smtClean="0"/>
              <a:t>Study Site: Heart of the Grand Canyon</a:t>
            </a:r>
          </a:p>
        </p:txBody>
      </p:sp>
      <p:sp>
        <p:nvSpPr>
          <p:cNvPr id="7" name="Rectangle 2"/>
          <p:cNvSpPr txBox="1">
            <a:spLocks noChangeArrowheads="1"/>
          </p:cNvSpPr>
          <p:nvPr>
            <p:custDataLst>
              <p:tags r:id="rId3"/>
            </p:custDataLst>
          </p:nvPr>
        </p:nvSpPr>
        <p:spPr bwMode="auto">
          <a:xfrm>
            <a:off x="1371600" y="228600"/>
            <a:ext cx="64770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FFF664"/>
                </a:solidFill>
                <a:effectLst/>
                <a:uLnTx/>
                <a:uFillTx/>
                <a:latin typeface="+mj-lt"/>
                <a:ea typeface="ＭＳ Ｐゴシック" charset="-128"/>
                <a:cs typeface="ＭＳ Ｐゴシック" charset="-128"/>
              </a:rPr>
              <a:t>Precipitation Patterns</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pic>
        <p:nvPicPr>
          <p:cNvPr id="5" name="Picture 4" descr="TradeWinds.gif"/>
          <p:cNvPicPr/>
          <p:nvPr>
            <p:custDataLst>
              <p:tags r:id="rId4"/>
            </p:custDataLst>
          </p:nvPr>
        </p:nvPicPr>
        <p:blipFill>
          <a:blip r:embed="rId17"/>
          <a:stretch>
            <a:fillRect/>
          </a:stretch>
        </p:blipFill>
        <p:spPr>
          <a:xfrm>
            <a:off x="4670518" y="1219200"/>
            <a:ext cx="4168682" cy="2743200"/>
          </a:xfrm>
          <a:prstGeom prst="rect">
            <a:avLst/>
          </a:prstGeom>
        </p:spPr>
      </p:pic>
      <p:pic>
        <p:nvPicPr>
          <p:cNvPr id="10" name="Picture 9"/>
          <p:cNvPicPr>
            <a:picLocks noChangeAspect="1"/>
          </p:cNvPicPr>
          <p:nvPr/>
        </p:nvPicPr>
        <p:blipFill>
          <a:blip r:embed="rId18"/>
          <a:stretch>
            <a:fillRect/>
          </a:stretch>
        </p:blipFill>
        <p:spPr>
          <a:xfrm>
            <a:off x="457200" y="4038600"/>
            <a:ext cx="2882900" cy="2819400"/>
          </a:xfrm>
          <a:prstGeom prst="rect">
            <a:avLst/>
          </a:prstGeom>
        </p:spPr>
      </p:pic>
      <p:pic>
        <p:nvPicPr>
          <p:cNvPr id="11" name="Picture 10" descr="Rainfall Pattern Switched.jpg"/>
          <p:cNvPicPr/>
          <p:nvPr/>
        </p:nvPicPr>
        <p:blipFill>
          <a:blip r:embed="rId19"/>
          <a:stretch>
            <a:fillRect/>
          </a:stretch>
        </p:blipFill>
        <p:spPr>
          <a:xfrm>
            <a:off x="3886200" y="4114800"/>
            <a:ext cx="4800600" cy="2438400"/>
          </a:xfrm>
          <a:prstGeom prst="rect">
            <a:avLst/>
          </a:prstGeom>
        </p:spPr>
      </p:pic>
      <p:pic>
        <p:nvPicPr>
          <p:cNvPr id="12" name="Picture 11" descr="HadleyCell.jpg"/>
          <p:cNvPicPr/>
          <p:nvPr/>
        </p:nvPicPr>
        <p:blipFill>
          <a:blip r:embed="rId20"/>
          <a:stretch>
            <a:fillRect/>
          </a:stretch>
        </p:blipFill>
        <p:spPr>
          <a:xfrm>
            <a:off x="25400" y="1219200"/>
            <a:ext cx="4546600" cy="2624819"/>
          </a:xfrm>
          <a:prstGeom prst="rect">
            <a:avLst/>
          </a:prstGeom>
        </p:spPr>
      </p:pic>
      <p:sp>
        <p:nvSpPr>
          <p:cNvPr id="8" name="TextBox 7"/>
          <p:cNvSpPr txBox="1"/>
          <p:nvPr>
            <p:custDataLst>
              <p:tags r:id="rId5"/>
            </p:custDataLst>
          </p:nvPr>
        </p:nvSpPr>
        <p:spPr>
          <a:xfrm>
            <a:off x="1828800" y="1295400"/>
            <a:ext cx="2305890" cy="369332"/>
          </a:xfrm>
          <a:prstGeom prst="rect">
            <a:avLst/>
          </a:prstGeom>
          <a:noFill/>
        </p:spPr>
        <p:txBody>
          <a:bodyPr wrap="none" rtlCol="0">
            <a:spAutoFit/>
          </a:bodyPr>
          <a:lstStyle/>
          <a:p>
            <a:r>
              <a:rPr lang="en-US" dirty="0" smtClean="0"/>
              <a:t>Trade wind inversion</a:t>
            </a:r>
            <a:endParaRPr lang="en-US" dirty="0"/>
          </a:p>
        </p:txBody>
      </p:sp>
      <p:sp>
        <p:nvSpPr>
          <p:cNvPr id="9" name="TextBox 8"/>
          <p:cNvSpPr txBox="1"/>
          <p:nvPr>
            <p:custDataLst>
              <p:tags r:id="rId6"/>
            </p:custDataLst>
          </p:nvPr>
        </p:nvSpPr>
        <p:spPr>
          <a:xfrm>
            <a:off x="6553200" y="1219200"/>
            <a:ext cx="1865415" cy="369332"/>
          </a:xfrm>
          <a:prstGeom prst="rect">
            <a:avLst/>
          </a:prstGeom>
          <a:noFill/>
        </p:spPr>
        <p:txBody>
          <a:bodyPr wrap="none" rtlCol="0">
            <a:spAutoFit/>
          </a:bodyPr>
          <a:lstStyle/>
          <a:p>
            <a:r>
              <a:rPr lang="en-US" dirty="0" err="1" smtClean="0"/>
              <a:t>Orographic</a:t>
            </a:r>
            <a:r>
              <a:rPr lang="en-US" dirty="0" smtClean="0"/>
              <a:t> Rain</a:t>
            </a:r>
            <a:endParaRPr lang="en-US" dirty="0"/>
          </a:p>
        </p:txBody>
      </p:sp>
      <p:sp>
        <p:nvSpPr>
          <p:cNvPr id="13" name="TextBox 12"/>
          <p:cNvSpPr txBox="1"/>
          <p:nvPr>
            <p:custDataLst>
              <p:tags r:id="rId7"/>
            </p:custDataLst>
          </p:nvPr>
        </p:nvSpPr>
        <p:spPr>
          <a:xfrm>
            <a:off x="6705600" y="4876800"/>
            <a:ext cx="1865415" cy="369332"/>
          </a:xfrm>
          <a:prstGeom prst="rect">
            <a:avLst/>
          </a:prstGeom>
          <a:noFill/>
        </p:spPr>
        <p:txBody>
          <a:bodyPr wrap="none" rtlCol="0">
            <a:spAutoFit/>
          </a:bodyPr>
          <a:lstStyle/>
          <a:p>
            <a:r>
              <a:rPr lang="en-US" dirty="0" err="1" smtClean="0"/>
              <a:t>Orographic</a:t>
            </a:r>
            <a:r>
              <a:rPr lang="en-US" dirty="0" smtClean="0"/>
              <a:t> Rain</a:t>
            </a:r>
            <a:endParaRPr lang="en-US" dirty="0"/>
          </a:p>
        </p:txBody>
      </p:sp>
      <p:sp>
        <p:nvSpPr>
          <p:cNvPr id="14" name="TextBox 13"/>
          <p:cNvSpPr txBox="1"/>
          <p:nvPr>
            <p:custDataLst>
              <p:tags r:id="rId8"/>
            </p:custDataLst>
          </p:nvPr>
        </p:nvSpPr>
        <p:spPr>
          <a:xfrm>
            <a:off x="4114800" y="4572000"/>
            <a:ext cx="1467068" cy="369332"/>
          </a:xfrm>
          <a:prstGeom prst="rect">
            <a:avLst/>
          </a:prstGeom>
          <a:noFill/>
        </p:spPr>
        <p:txBody>
          <a:bodyPr wrap="none" rtlCol="0">
            <a:spAutoFit/>
          </a:bodyPr>
          <a:lstStyle/>
          <a:p>
            <a:r>
              <a:rPr lang="en-US" dirty="0" err="1" smtClean="0"/>
              <a:t>Rainshadow</a:t>
            </a:r>
            <a:endParaRPr lang="en-US" dirty="0"/>
          </a:p>
        </p:txBody>
      </p:sp>
      <p:sp>
        <p:nvSpPr>
          <p:cNvPr id="15" name="TextBox 14"/>
          <p:cNvSpPr txBox="1"/>
          <p:nvPr>
            <p:custDataLst>
              <p:tags r:id="rId9"/>
            </p:custDataLst>
          </p:nvPr>
        </p:nvSpPr>
        <p:spPr>
          <a:xfrm>
            <a:off x="1676400" y="4800600"/>
            <a:ext cx="607671" cy="369332"/>
          </a:xfrm>
          <a:prstGeom prst="rect">
            <a:avLst/>
          </a:prstGeom>
          <a:noFill/>
        </p:spPr>
        <p:txBody>
          <a:bodyPr wrap="none" rtlCol="0">
            <a:spAutoFit/>
          </a:bodyPr>
          <a:lstStyle/>
          <a:p>
            <a:r>
              <a:rPr lang="en-US" dirty="0" smtClean="0">
                <a:solidFill>
                  <a:srgbClr val="FFFF00"/>
                </a:solidFill>
              </a:rPr>
              <a:t>TWI</a:t>
            </a:r>
            <a:endParaRPr lang="en-US" dirty="0">
              <a:solidFill>
                <a:srgbClr val="FFFF00"/>
              </a:solidFill>
            </a:endParaRPr>
          </a:p>
        </p:txBody>
      </p:sp>
      <p:sp>
        <p:nvSpPr>
          <p:cNvPr id="16" name="TextBox 15"/>
          <p:cNvSpPr txBox="1"/>
          <p:nvPr>
            <p:custDataLst>
              <p:tags r:id="rId10"/>
            </p:custDataLst>
          </p:nvPr>
        </p:nvSpPr>
        <p:spPr>
          <a:xfrm>
            <a:off x="2286000" y="4800600"/>
            <a:ext cx="364215" cy="369332"/>
          </a:xfrm>
          <a:prstGeom prst="rect">
            <a:avLst/>
          </a:prstGeom>
          <a:noFill/>
        </p:spPr>
        <p:txBody>
          <a:bodyPr wrap="none" rtlCol="0">
            <a:spAutoFit/>
          </a:bodyPr>
          <a:lstStyle/>
          <a:p>
            <a:r>
              <a:rPr lang="en-US" dirty="0" smtClean="0">
                <a:solidFill>
                  <a:srgbClr val="FFFF00"/>
                </a:solidFill>
              </a:rPr>
              <a:t>O</a:t>
            </a:r>
            <a:endParaRPr lang="en-US" dirty="0">
              <a:solidFill>
                <a:srgbClr val="FFFF00"/>
              </a:solidFill>
            </a:endParaRPr>
          </a:p>
        </p:txBody>
      </p:sp>
      <p:sp>
        <p:nvSpPr>
          <p:cNvPr id="17" name="TextBox 16"/>
          <p:cNvSpPr txBox="1"/>
          <p:nvPr>
            <p:custDataLst>
              <p:tags r:id="rId11"/>
            </p:custDataLst>
          </p:nvPr>
        </p:nvSpPr>
        <p:spPr>
          <a:xfrm>
            <a:off x="1464585" y="4126468"/>
            <a:ext cx="364215" cy="369332"/>
          </a:xfrm>
          <a:prstGeom prst="rect">
            <a:avLst/>
          </a:prstGeom>
          <a:noFill/>
        </p:spPr>
        <p:txBody>
          <a:bodyPr wrap="none" rtlCol="0">
            <a:spAutoFit/>
          </a:bodyPr>
          <a:lstStyle/>
          <a:p>
            <a:r>
              <a:rPr lang="en-US" dirty="0" smtClean="0">
                <a:solidFill>
                  <a:srgbClr val="FFFF00"/>
                </a:solidFill>
              </a:rPr>
              <a:t>O</a:t>
            </a:r>
            <a:endParaRPr lang="en-US" dirty="0">
              <a:solidFill>
                <a:srgbClr val="FFFF00"/>
              </a:solidFill>
            </a:endParaRPr>
          </a:p>
        </p:txBody>
      </p:sp>
      <p:sp>
        <p:nvSpPr>
          <p:cNvPr id="18" name="TextBox 17"/>
          <p:cNvSpPr txBox="1"/>
          <p:nvPr>
            <p:custDataLst>
              <p:tags r:id="rId12"/>
            </p:custDataLst>
          </p:nvPr>
        </p:nvSpPr>
        <p:spPr>
          <a:xfrm>
            <a:off x="1219200" y="4343400"/>
            <a:ext cx="351378" cy="369332"/>
          </a:xfrm>
          <a:prstGeom prst="rect">
            <a:avLst/>
          </a:prstGeom>
          <a:noFill/>
        </p:spPr>
        <p:txBody>
          <a:bodyPr wrap="none" rtlCol="0">
            <a:spAutoFit/>
          </a:bodyPr>
          <a:lstStyle/>
          <a:p>
            <a:r>
              <a:rPr lang="en-US" dirty="0" smtClean="0">
                <a:solidFill>
                  <a:srgbClr val="FFFF00"/>
                </a:solidFill>
              </a:rPr>
              <a:t>R</a:t>
            </a:r>
            <a:endParaRPr lang="en-US" dirty="0">
              <a:solidFill>
                <a:srgbClr val="FFFF00"/>
              </a:solidFill>
            </a:endParaRPr>
          </a:p>
        </p:txBody>
      </p:sp>
      <p:sp>
        <p:nvSpPr>
          <p:cNvPr id="19" name="TextBox 18"/>
          <p:cNvSpPr txBox="1"/>
          <p:nvPr>
            <p:custDataLst>
              <p:tags r:id="rId13"/>
            </p:custDataLst>
          </p:nvPr>
        </p:nvSpPr>
        <p:spPr>
          <a:xfrm>
            <a:off x="1447800" y="5181600"/>
            <a:ext cx="351378" cy="369332"/>
          </a:xfrm>
          <a:prstGeom prst="rect">
            <a:avLst/>
          </a:prstGeom>
          <a:noFill/>
        </p:spPr>
        <p:txBody>
          <a:bodyPr wrap="none" rtlCol="0">
            <a:spAutoFit/>
          </a:bodyPr>
          <a:lstStyle/>
          <a:p>
            <a:r>
              <a:rPr lang="en-US" dirty="0" smtClean="0">
                <a:solidFill>
                  <a:srgbClr val="FFFF00"/>
                </a:solidFill>
              </a:rPr>
              <a:t>R</a:t>
            </a:r>
            <a:endParaRPr lang="en-US" dirty="0">
              <a:solidFill>
                <a:srgbClr val="FFFF00"/>
              </a:solidFill>
            </a:endParaRPr>
          </a:p>
        </p:txBody>
      </p:sp>
      <p:sp>
        <p:nvSpPr>
          <p:cNvPr id="20" name="TextBox 19"/>
          <p:cNvSpPr txBox="1"/>
          <p:nvPr>
            <p:custDataLst>
              <p:tags r:id="rId14"/>
            </p:custDataLst>
          </p:nvPr>
        </p:nvSpPr>
        <p:spPr>
          <a:xfrm>
            <a:off x="5105400" y="2209800"/>
            <a:ext cx="941834" cy="1200329"/>
          </a:xfrm>
          <a:prstGeom prst="rect">
            <a:avLst/>
          </a:prstGeom>
          <a:noFill/>
        </p:spPr>
        <p:txBody>
          <a:bodyPr wrap="none" rtlCol="0">
            <a:spAutoFit/>
          </a:bodyPr>
          <a:lstStyle/>
          <a:p>
            <a:r>
              <a:rPr lang="en-US" dirty="0" smtClean="0"/>
              <a:t>Sea</a:t>
            </a:r>
          </a:p>
          <a:p>
            <a:r>
              <a:rPr lang="en-US" dirty="0" smtClean="0"/>
              <a:t>Breeze</a:t>
            </a:r>
          </a:p>
          <a:p>
            <a:r>
              <a:rPr lang="en-US" dirty="0" smtClean="0"/>
              <a:t>Wrap</a:t>
            </a:r>
          </a:p>
          <a:p>
            <a:r>
              <a:rPr lang="en-US" dirty="0" smtClean="0"/>
              <a:t>Around</a:t>
            </a:r>
            <a:endParaRPr lang="en-US" dirty="0"/>
          </a:p>
        </p:txBody>
      </p:sp>
      <p:sp>
        <p:nvSpPr>
          <p:cNvPr id="21" name="TextBox 20"/>
          <p:cNvSpPr txBox="1"/>
          <p:nvPr>
            <p:custDataLst>
              <p:tags r:id="rId15"/>
            </p:custDataLst>
          </p:nvPr>
        </p:nvSpPr>
        <p:spPr>
          <a:xfrm>
            <a:off x="1143000" y="5334000"/>
            <a:ext cx="492593" cy="369332"/>
          </a:xfrm>
          <a:prstGeom prst="rect">
            <a:avLst/>
          </a:prstGeom>
          <a:noFill/>
        </p:spPr>
        <p:txBody>
          <a:bodyPr wrap="none" rtlCol="0">
            <a:spAutoFit/>
          </a:bodyPr>
          <a:lstStyle/>
          <a:p>
            <a:r>
              <a:rPr lang="en-US" dirty="0" smtClean="0">
                <a:solidFill>
                  <a:srgbClr val="FFFF00"/>
                </a:solidFill>
              </a:rPr>
              <a:t>SB</a:t>
            </a:r>
            <a:endParaRPr lang="en-US" dirty="0">
              <a:solidFill>
                <a:srgbClr val="FFFF00"/>
              </a:solidFill>
            </a:endParaRPr>
          </a:p>
        </p:txBody>
      </p:sp>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smtClean="0"/>
              <a:t>Study Site: Heart of the Grand Canyon</a:t>
            </a:r>
          </a:p>
        </p:txBody>
      </p:sp>
      <p:sp>
        <p:nvSpPr>
          <p:cNvPr id="7" name="Rectangle 2"/>
          <p:cNvSpPr txBox="1">
            <a:spLocks noChangeArrowheads="1"/>
          </p:cNvSpPr>
          <p:nvPr>
            <p:custDataLst>
              <p:tags r:id="rId3"/>
            </p:custDataLst>
          </p:nvPr>
        </p:nvSpPr>
        <p:spPr bwMode="auto">
          <a:xfrm>
            <a:off x="1371600" y="228600"/>
            <a:ext cx="64770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FFF664"/>
                </a:solidFill>
                <a:effectLst/>
                <a:uLnTx/>
                <a:uFillTx/>
                <a:latin typeface="+mj-lt"/>
                <a:ea typeface="ＭＳ Ｐゴシック" charset="-128"/>
                <a:cs typeface="ＭＳ Ｐゴシック" charset="-128"/>
              </a:rPr>
              <a:t>A2:</a:t>
            </a: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 Question 2 Stage A</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pic>
        <p:nvPicPr>
          <p:cNvPr id="8" name="Picture 7" descr="2.jpg"/>
          <p:cNvPicPr>
            <a:picLocks noChangeAspect="1"/>
          </p:cNvPicPr>
          <p:nvPr/>
        </p:nvPicPr>
        <p:blipFill>
          <a:blip r:embed="rId5"/>
          <a:stretch>
            <a:fillRect/>
          </a:stretch>
        </p:blipFill>
        <p:spPr>
          <a:xfrm>
            <a:off x="685800" y="1066800"/>
            <a:ext cx="7443318" cy="5791200"/>
          </a:xfrm>
          <a:prstGeom prst="rect">
            <a:avLst/>
          </a:prstGeom>
        </p:spPr>
      </p:pic>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smtClean="0"/>
              <a:t>Study Site: Heart of the Grand Canyon</a:t>
            </a:r>
          </a:p>
        </p:txBody>
      </p:sp>
      <p:sp>
        <p:nvSpPr>
          <p:cNvPr id="7" name="Rectangle 2"/>
          <p:cNvSpPr txBox="1">
            <a:spLocks noChangeArrowheads="1"/>
          </p:cNvSpPr>
          <p:nvPr>
            <p:custDataLst>
              <p:tags r:id="rId3"/>
            </p:custDataLst>
          </p:nvPr>
        </p:nvSpPr>
        <p:spPr bwMode="auto">
          <a:xfrm>
            <a:off x="0" y="228600"/>
            <a:ext cx="86106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err="1" smtClean="0">
                <a:ln>
                  <a:noFill/>
                </a:ln>
                <a:solidFill>
                  <a:srgbClr val="FFF664"/>
                </a:solidFill>
                <a:effectLst/>
                <a:uLnTx/>
                <a:uFillTx/>
                <a:latin typeface="+mj-lt"/>
                <a:ea typeface="ＭＳ Ｐゴシック" charset="-128"/>
                <a:cs typeface="ＭＳ Ｐゴシック" charset="-128"/>
              </a:rPr>
              <a:t>Orographic</a:t>
            </a:r>
            <a:r>
              <a:rPr kumimoji="0" lang="en-US" sz="4400" b="0" i="0" u="none" strike="noStrike" kern="0" cap="none" spc="0" normalizeH="0" baseline="0" noProof="0" dirty="0" smtClean="0">
                <a:ln>
                  <a:noFill/>
                </a:ln>
                <a:solidFill>
                  <a:srgbClr val="FFF664"/>
                </a:solidFill>
                <a:effectLst/>
                <a:uLnTx/>
                <a:uFillTx/>
                <a:latin typeface="+mj-lt"/>
                <a:ea typeface="ＭＳ Ｐゴシック" charset="-128"/>
                <a:cs typeface="ＭＳ Ｐゴシック" charset="-128"/>
              </a:rPr>
              <a:t> Uplifting Trade winds</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pic>
        <p:nvPicPr>
          <p:cNvPr id="11" name="Picture 10" descr="Rainfall Pattern Switched.jpg"/>
          <p:cNvPicPr/>
          <p:nvPr/>
        </p:nvPicPr>
        <p:blipFill>
          <a:blip r:embed="rId8"/>
          <a:stretch>
            <a:fillRect/>
          </a:stretch>
        </p:blipFill>
        <p:spPr>
          <a:xfrm>
            <a:off x="0" y="4724400"/>
            <a:ext cx="3657600" cy="1905000"/>
          </a:xfrm>
          <a:prstGeom prst="rect">
            <a:avLst/>
          </a:prstGeom>
        </p:spPr>
      </p:pic>
      <p:sp>
        <p:nvSpPr>
          <p:cNvPr id="20" name="TextBox 19"/>
          <p:cNvSpPr txBox="1"/>
          <p:nvPr>
            <p:custDataLst>
              <p:tags r:id="rId4"/>
            </p:custDataLst>
          </p:nvPr>
        </p:nvSpPr>
        <p:spPr>
          <a:xfrm>
            <a:off x="5105400" y="2209800"/>
            <a:ext cx="941834" cy="1200329"/>
          </a:xfrm>
          <a:prstGeom prst="rect">
            <a:avLst/>
          </a:prstGeom>
          <a:noFill/>
        </p:spPr>
        <p:txBody>
          <a:bodyPr wrap="none" rtlCol="0">
            <a:spAutoFit/>
          </a:bodyPr>
          <a:lstStyle/>
          <a:p>
            <a:r>
              <a:rPr lang="en-US" dirty="0" smtClean="0"/>
              <a:t>Sea</a:t>
            </a:r>
          </a:p>
          <a:p>
            <a:r>
              <a:rPr lang="en-US" dirty="0" smtClean="0"/>
              <a:t>Breeze</a:t>
            </a:r>
          </a:p>
          <a:p>
            <a:r>
              <a:rPr lang="en-US" dirty="0" smtClean="0"/>
              <a:t>Wrap</a:t>
            </a:r>
          </a:p>
          <a:p>
            <a:r>
              <a:rPr lang="en-US" dirty="0" smtClean="0"/>
              <a:t>Around</a:t>
            </a:r>
            <a:endParaRPr lang="en-US" dirty="0"/>
          </a:p>
        </p:txBody>
      </p:sp>
      <p:pic>
        <p:nvPicPr>
          <p:cNvPr id="22" name="Picture 21" descr="A2OrographicEffect.jpg"/>
          <p:cNvPicPr>
            <a:picLocks noChangeAspect="1"/>
          </p:cNvPicPr>
          <p:nvPr/>
        </p:nvPicPr>
        <p:blipFill>
          <a:blip r:embed="rId9"/>
          <a:stretch>
            <a:fillRect/>
          </a:stretch>
        </p:blipFill>
        <p:spPr>
          <a:xfrm>
            <a:off x="152400" y="914400"/>
            <a:ext cx="5612320" cy="3149600"/>
          </a:xfrm>
          <a:prstGeom prst="rect">
            <a:avLst/>
          </a:prstGeom>
        </p:spPr>
      </p:pic>
      <p:cxnSp>
        <p:nvCxnSpPr>
          <p:cNvPr id="23" name="Straight Arrow Connector 22"/>
          <p:cNvCxnSpPr/>
          <p:nvPr>
            <p:custDataLst>
              <p:tags r:id="rId5"/>
            </p:custDataLst>
          </p:nvPr>
        </p:nvCxnSpPr>
        <p:spPr>
          <a:xfrm rot="16200000" flipH="1">
            <a:off x="2628900" y="2019300"/>
            <a:ext cx="533400" cy="152400"/>
          </a:xfrm>
          <a:prstGeom prst="straightConnector1">
            <a:avLst/>
          </a:prstGeom>
          <a:ln>
            <a:solidFill>
              <a:srgbClr val="FFFA64"/>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custDataLst>
              <p:tags r:id="rId6"/>
            </p:custDataLst>
          </p:nvPr>
        </p:nvCxnSpPr>
        <p:spPr>
          <a:xfrm rot="5400000" flipH="1" flipV="1">
            <a:off x="4953000" y="1524000"/>
            <a:ext cx="533400" cy="76200"/>
          </a:xfrm>
          <a:prstGeom prst="straightConnector1">
            <a:avLst/>
          </a:prstGeom>
          <a:ln>
            <a:solidFill>
              <a:srgbClr val="FFFA64"/>
            </a:solidFill>
            <a:tailEnd type="arrow"/>
          </a:ln>
        </p:spPr>
        <p:style>
          <a:lnRef idx="2">
            <a:schemeClr val="accent1"/>
          </a:lnRef>
          <a:fillRef idx="0">
            <a:schemeClr val="accent1"/>
          </a:fillRef>
          <a:effectRef idx="1">
            <a:schemeClr val="accent1"/>
          </a:effectRef>
          <a:fontRef idx="minor">
            <a:schemeClr val="tx1"/>
          </a:fontRef>
        </p:style>
      </p:cxnSp>
      <p:pic>
        <p:nvPicPr>
          <p:cNvPr id="26" name="Picture 25" descr="Orographic Uplift Hawaii .jpg"/>
          <p:cNvPicPr>
            <a:picLocks noChangeAspect="1"/>
          </p:cNvPicPr>
          <p:nvPr/>
        </p:nvPicPr>
        <p:blipFill>
          <a:blip r:embed="rId10"/>
          <a:stretch>
            <a:fillRect/>
          </a:stretch>
        </p:blipFill>
        <p:spPr>
          <a:xfrm>
            <a:off x="4114800" y="4114800"/>
            <a:ext cx="4724400" cy="2583580"/>
          </a:xfrm>
          <a:prstGeom prst="rect">
            <a:avLst/>
          </a:prstGeom>
        </p:spPr>
      </p:pic>
      <p:pic>
        <p:nvPicPr>
          <p:cNvPr id="27" name="Picture 26" descr="TradeWinds.jpg"/>
          <p:cNvPicPr>
            <a:picLocks noChangeAspect="1"/>
          </p:cNvPicPr>
          <p:nvPr/>
        </p:nvPicPr>
        <p:blipFill>
          <a:blip r:embed="rId11"/>
          <a:stretch>
            <a:fillRect/>
          </a:stretch>
        </p:blipFill>
        <p:spPr>
          <a:xfrm>
            <a:off x="5875090" y="838200"/>
            <a:ext cx="3268910" cy="3200400"/>
          </a:xfrm>
          <a:prstGeom prst="rect">
            <a:avLst/>
          </a:prstGeom>
        </p:spPr>
      </p:pic>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endParaRPr lang="en-US"/>
          </a:p>
        </p:txBody>
      </p:sp>
      <p:sp>
        <p:nvSpPr>
          <p:cNvPr id="3" name="Content Placeholder 2"/>
          <p:cNvSpPr>
            <a:spLocks noGrp="1"/>
          </p:cNvSpPr>
          <p:nvPr>
            <p:ph idx="1"/>
            <p:custDataLst>
              <p:tags r:id="rId3"/>
            </p:custDataLst>
          </p:nvPr>
        </p:nvSpPr>
        <p:spPr>
          <a:xfrm>
            <a:off x="304800" y="1066800"/>
            <a:ext cx="8229600" cy="4191000"/>
          </a:xfrm>
        </p:spPr>
        <p:txBody>
          <a:bodyPr/>
          <a:lstStyle/>
          <a:p>
            <a:pPr>
              <a:buNone/>
            </a:pPr>
            <a:r>
              <a:rPr lang="en-US" dirty="0" smtClean="0">
                <a:solidFill>
                  <a:srgbClr val="FFFA64"/>
                </a:solidFill>
              </a:rPr>
              <a:t>20.1130  -155.8113</a:t>
            </a:r>
          </a:p>
          <a:p>
            <a:pPr>
              <a:buNone/>
            </a:pPr>
            <a:r>
              <a:rPr lang="en-US" dirty="0" err="1" smtClean="0">
                <a:solidFill>
                  <a:srgbClr val="FFFA64"/>
                </a:solidFill>
              </a:rPr>
              <a:t>Rainshadow</a:t>
            </a:r>
            <a:r>
              <a:rPr lang="en-US" dirty="0" smtClean="0">
                <a:solidFill>
                  <a:srgbClr val="FFFA64"/>
                </a:solidFill>
              </a:rPr>
              <a:t> of the trade winds </a:t>
            </a:r>
            <a:endParaRPr lang="en-US" dirty="0">
              <a:solidFill>
                <a:srgbClr val="FFFA64"/>
              </a:solidFill>
            </a:endParaRPr>
          </a:p>
        </p:txBody>
      </p:sp>
      <p:sp>
        <p:nvSpPr>
          <p:cNvPr id="5" name="Rectangle 2"/>
          <p:cNvSpPr txBox="1">
            <a:spLocks noChangeArrowheads="1"/>
          </p:cNvSpPr>
          <p:nvPr>
            <p:custDataLst>
              <p:tags r:id="rId4"/>
            </p:custDataLst>
          </p:nvPr>
        </p:nvSpPr>
        <p:spPr bwMode="auto">
          <a:xfrm>
            <a:off x="228600" y="0"/>
            <a:ext cx="84582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err="1" smtClean="0">
                <a:ln>
                  <a:noFill/>
                </a:ln>
                <a:solidFill>
                  <a:srgbClr val="FFF664"/>
                </a:solidFill>
                <a:effectLst/>
                <a:uLnTx/>
                <a:uFillTx/>
                <a:latin typeface="+mj-lt"/>
                <a:ea typeface="ＭＳ Ｐゴシック" charset="-128"/>
                <a:cs typeface="ＭＳ Ｐゴシック" charset="-128"/>
              </a:rPr>
              <a:t>Rainshadow</a:t>
            </a: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 </a:t>
            </a:r>
            <a:r>
              <a:rPr lang="en-US" sz="4400" kern="0" dirty="0" smtClean="0">
                <a:solidFill>
                  <a:srgbClr val="FFF664"/>
                </a:solidFill>
                <a:latin typeface="+mj-lt"/>
              </a:rPr>
              <a:t>on</a:t>
            </a:r>
            <a:r>
              <a:rPr kumimoji="0" lang="en-US" sz="4400" b="0" i="0" u="none" strike="noStrike" kern="0" cap="none" spc="0" normalizeH="0" baseline="0" noProof="0" dirty="0" smtClean="0">
                <a:ln>
                  <a:noFill/>
                </a:ln>
                <a:solidFill>
                  <a:srgbClr val="FFF664"/>
                </a:solidFill>
                <a:effectLst/>
                <a:uLnTx/>
                <a:uFillTx/>
                <a:latin typeface="+mj-lt"/>
                <a:ea typeface="ＭＳ Ｐゴシック" charset="-128"/>
                <a:cs typeface="ＭＳ Ｐゴシック" charset="-128"/>
              </a:rPr>
              <a:t> west facing side</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pic>
        <p:nvPicPr>
          <p:cNvPr id="6" name="Picture 5" descr="A2Rainshadow.jpg"/>
          <p:cNvPicPr/>
          <p:nvPr/>
        </p:nvPicPr>
        <p:blipFill>
          <a:blip r:embed="rId10"/>
          <a:stretch>
            <a:fillRect/>
          </a:stretch>
        </p:blipFill>
        <p:spPr>
          <a:xfrm>
            <a:off x="609600" y="2514600"/>
            <a:ext cx="3784600" cy="2093356"/>
          </a:xfrm>
          <a:prstGeom prst="rect">
            <a:avLst/>
          </a:prstGeom>
        </p:spPr>
      </p:pic>
      <p:cxnSp>
        <p:nvCxnSpPr>
          <p:cNvPr id="7" name="Straight Arrow Connector 6"/>
          <p:cNvCxnSpPr/>
          <p:nvPr>
            <p:custDataLst>
              <p:tags r:id="rId5"/>
            </p:custDataLst>
          </p:nvPr>
        </p:nvCxnSpPr>
        <p:spPr>
          <a:xfrm rot="5400000">
            <a:off x="2476500" y="3009900"/>
            <a:ext cx="457200" cy="381000"/>
          </a:xfrm>
          <a:prstGeom prst="straightConnector1">
            <a:avLst/>
          </a:prstGeom>
          <a:ln>
            <a:solidFill>
              <a:srgbClr val="FFFA64"/>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custDataLst>
              <p:tags r:id="rId6"/>
            </p:custDataLst>
          </p:nvPr>
        </p:nvCxnSpPr>
        <p:spPr>
          <a:xfrm rot="16200000" flipH="1">
            <a:off x="3543300" y="2324100"/>
            <a:ext cx="533400" cy="152400"/>
          </a:xfrm>
          <a:prstGeom prst="straightConnector1">
            <a:avLst/>
          </a:prstGeom>
          <a:ln>
            <a:solidFill>
              <a:srgbClr val="FFFA64"/>
            </a:solidFill>
            <a:tailEnd type="arrow"/>
          </a:ln>
        </p:spPr>
        <p:style>
          <a:lnRef idx="2">
            <a:schemeClr val="accent1"/>
          </a:lnRef>
          <a:fillRef idx="0">
            <a:schemeClr val="accent1"/>
          </a:fillRef>
          <a:effectRef idx="1">
            <a:schemeClr val="accent1"/>
          </a:effectRef>
          <a:fontRef idx="minor">
            <a:schemeClr val="tx1"/>
          </a:fontRef>
        </p:style>
      </p:cxnSp>
      <p:pic>
        <p:nvPicPr>
          <p:cNvPr id="10" name="Picture 9" descr="1.jpg"/>
          <p:cNvPicPr/>
          <p:nvPr/>
        </p:nvPicPr>
        <p:blipFill>
          <a:blip r:embed="rId11"/>
          <a:stretch>
            <a:fillRect/>
          </a:stretch>
        </p:blipFill>
        <p:spPr>
          <a:xfrm>
            <a:off x="4724400" y="2362200"/>
            <a:ext cx="3449368" cy="4368800"/>
          </a:xfrm>
          <a:prstGeom prst="rect">
            <a:avLst/>
          </a:prstGeom>
        </p:spPr>
      </p:pic>
      <p:cxnSp>
        <p:nvCxnSpPr>
          <p:cNvPr id="11" name="Straight Arrow Connector 10"/>
          <p:cNvCxnSpPr/>
          <p:nvPr>
            <p:custDataLst>
              <p:tags r:id="rId7"/>
            </p:custDataLst>
          </p:nvPr>
        </p:nvCxnSpPr>
        <p:spPr>
          <a:xfrm rot="16200000" flipH="1">
            <a:off x="5676900" y="3390900"/>
            <a:ext cx="533400" cy="152400"/>
          </a:xfrm>
          <a:prstGeom prst="straightConnector1">
            <a:avLst/>
          </a:prstGeom>
          <a:ln>
            <a:solidFill>
              <a:srgbClr val="FFFA64"/>
            </a:solidFill>
            <a:tailEnd type="arrow"/>
          </a:ln>
        </p:spPr>
        <p:style>
          <a:lnRef idx="2">
            <a:schemeClr val="accent1"/>
          </a:lnRef>
          <a:fillRef idx="0">
            <a:schemeClr val="accent1"/>
          </a:fillRef>
          <a:effectRef idx="1">
            <a:schemeClr val="accent1"/>
          </a:effectRef>
          <a:fontRef idx="minor">
            <a:schemeClr val="tx1"/>
          </a:fontRef>
        </p:style>
      </p:cxnSp>
      <p:pic>
        <p:nvPicPr>
          <p:cNvPr id="12" name="Picture 11" descr="Rainfall Pattern Switched.jpg"/>
          <p:cNvPicPr/>
          <p:nvPr/>
        </p:nvPicPr>
        <p:blipFill>
          <a:blip r:embed="rId12"/>
          <a:stretch>
            <a:fillRect/>
          </a:stretch>
        </p:blipFill>
        <p:spPr>
          <a:xfrm>
            <a:off x="609600" y="4724400"/>
            <a:ext cx="3733800" cy="1981200"/>
          </a:xfrm>
          <a:prstGeom prst="rect">
            <a:avLst/>
          </a:prstGeom>
        </p:spPr>
      </p:pic>
      <p:cxnSp>
        <p:nvCxnSpPr>
          <p:cNvPr id="13" name="Straight Arrow Connector 12"/>
          <p:cNvCxnSpPr/>
          <p:nvPr>
            <p:custDataLst>
              <p:tags r:id="rId8"/>
            </p:custDataLst>
          </p:nvPr>
        </p:nvCxnSpPr>
        <p:spPr>
          <a:xfrm rot="16200000" flipH="1">
            <a:off x="1333500" y="5295900"/>
            <a:ext cx="533400" cy="152400"/>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endParaRPr lang="en-US" dirty="0"/>
          </a:p>
        </p:txBody>
      </p:sp>
      <p:sp>
        <p:nvSpPr>
          <p:cNvPr id="3" name="Content Placeholder 2"/>
          <p:cNvSpPr>
            <a:spLocks noGrp="1"/>
          </p:cNvSpPr>
          <p:nvPr>
            <p:ph idx="1"/>
            <p:custDataLst>
              <p:tags r:id="rId3"/>
            </p:custDataLst>
          </p:nvPr>
        </p:nvSpPr>
        <p:spPr>
          <a:xfrm>
            <a:off x="457200" y="1600201"/>
            <a:ext cx="4419600" cy="1828800"/>
          </a:xfrm>
        </p:spPr>
        <p:txBody>
          <a:bodyPr/>
          <a:lstStyle/>
          <a:p>
            <a:pPr>
              <a:buNone/>
            </a:pPr>
            <a:r>
              <a:rPr lang="en-US" dirty="0" smtClean="0">
                <a:solidFill>
                  <a:srgbClr val="FFFA64"/>
                </a:solidFill>
              </a:rPr>
              <a:t>Summer </a:t>
            </a:r>
            <a:r>
              <a:rPr lang="en-US" dirty="0" err="1" smtClean="0">
                <a:solidFill>
                  <a:srgbClr val="FFFA64"/>
                </a:solidFill>
              </a:rPr>
              <a:t>precip</a:t>
            </a:r>
            <a:r>
              <a:rPr lang="en-US" dirty="0" smtClean="0">
                <a:solidFill>
                  <a:srgbClr val="FFFA64"/>
                </a:solidFill>
              </a:rPr>
              <a:t> max</a:t>
            </a:r>
            <a:endParaRPr lang="en-US" dirty="0">
              <a:solidFill>
                <a:srgbClr val="FFFA64"/>
              </a:solidFill>
            </a:endParaRPr>
          </a:p>
        </p:txBody>
      </p:sp>
      <p:pic>
        <p:nvPicPr>
          <p:cNvPr id="4" name="Picture 3" descr="KonaPrecip2.png"/>
          <p:cNvPicPr/>
          <p:nvPr/>
        </p:nvPicPr>
        <p:blipFill>
          <a:blip r:embed="rId10"/>
          <a:stretch>
            <a:fillRect/>
          </a:stretch>
        </p:blipFill>
        <p:spPr>
          <a:xfrm>
            <a:off x="762000" y="3505200"/>
            <a:ext cx="4083170" cy="2705100"/>
          </a:xfrm>
          <a:prstGeom prst="rect">
            <a:avLst/>
          </a:prstGeom>
        </p:spPr>
      </p:pic>
      <p:pic>
        <p:nvPicPr>
          <p:cNvPr id="5" name="Picture 4" descr="TradeWinds.gif"/>
          <p:cNvPicPr/>
          <p:nvPr>
            <p:custDataLst>
              <p:tags r:id="rId4"/>
            </p:custDataLst>
          </p:nvPr>
        </p:nvPicPr>
        <p:blipFill>
          <a:blip r:embed="rId11"/>
          <a:stretch>
            <a:fillRect/>
          </a:stretch>
        </p:blipFill>
        <p:spPr>
          <a:xfrm>
            <a:off x="4953000" y="4711827"/>
            <a:ext cx="3556000" cy="2146173"/>
          </a:xfrm>
          <a:prstGeom prst="rect">
            <a:avLst/>
          </a:prstGeom>
        </p:spPr>
      </p:pic>
      <p:pic>
        <p:nvPicPr>
          <p:cNvPr id="6" name="Picture 5" descr="HawaiiRainshadowMonthlyGraph.jpg"/>
          <p:cNvPicPr/>
          <p:nvPr/>
        </p:nvPicPr>
        <p:blipFill>
          <a:blip r:embed="rId12"/>
          <a:stretch>
            <a:fillRect/>
          </a:stretch>
        </p:blipFill>
        <p:spPr>
          <a:xfrm>
            <a:off x="5105400" y="1371600"/>
            <a:ext cx="4038600" cy="3044190"/>
          </a:xfrm>
          <a:prstGeom prst="rect">
            <a:avLst/>
          </a:prstGeom>
        </p:spPr>
      </p:pic>
      <p:sp>
        <p:nvSpPr>
          <p:cNvPr id="7" name="Rectangle 2"/>
          <p:cNvSpPr txBox="1">
            <a:spLocks noChangeArrowheads="1"/>
          </p:cNvSpPr>
          <p:nvPr>
            <p:custDataLst>
              <p:tags r:id="rId5"/>
            </p:custDataLst>
          </p:nvPr>
        </p:nvSpPr>
        <p:spPr bwMode="auto">
          <a:xfrm>
            <a:off x="152400" y="457200"/>
            <a:ext cx="84582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FFF664"/>
                </a:solidFill>
                <a:effectLst/>
                <a:uLnTx/>
                <a:uFillTx/>
                <a:latin typeface="+mj-lt"/>
                <a:ea typeface="ＭＳ Ｐゴシック" charset="-128"/>
                <a:cs typeface="ＭＳ Ｐゴシック" charset="-128"/>
              </a:rPr>
              <a:t>Wrap</a:t>
            </a: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 around moisture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kern="0" baseline="0" dirty="0" smtClean="0">
                <a:solidFill>
                  <a:srgbClr val="FFF664"/>
                </a:solidFill>
                <a:latin typeface="+mj-lt"/>
              </a:rPr>
              <a:t>Sea</a:t>
            </a:r>
            <a:r>
              <a:rPr lang="en-US" sz="4400" kern="0" dirty="0" smtClean="0">
                <a:solidFill>
                  <a:srgbClr val="FFF664"/>
                </a:solidFill>
                <a:latin typeface="+mj-lt"/>
              </a:rPr>
              <a:t> Breeze-</a:t>
            </a:r>
            <a:r>
              <a:rPr lang="en-US" sz="4400" kern="0" dirty="0" err="1" smtClean="0">
                <a:solidFill>
                  <a:srgbClr val="FFF664"/>
                </a:solidFill>
                <a:latin typeface="+mj-lt"/>
              </a:rPr>
              <a:t>Orographic</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cxnSp>
        <p:nvCxnSpPr>
          <p:cNvPr id="8" name="Straight Arrow Connector 7"/>
          <p:cNvCxnSpPr/>
          <p:nvPr>
            <p:custDataLst>
              <p:tags r:id="rId6"/>
            </p:custDataLst>
          </p:nvPr>
        </p:nvCxnSpPr>
        <p:spPr>
          <a:xfrm>
            <a:off x="5410200" y="2057400"/>
            <a:ext cx="457200" cy="381000"/>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custDataLst>
              <p:tags r:id="rId7"/>
            </p:custDataLst>
          </p:nvPr>
        </p:nvCxnSpPr>
        <p:spPr>
          <a:xfrm>
            <a:off x="5791200" y="3276600"/>
            <a:ext cx="457200" cy="381000"/>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custDataLst>
              <p:tags r:id="rId8"/>
            </p:custDataLst>
          </p:nvPr>
        </p:nvCxnSpPr>
        <p:spPr>
          <a:xfrm rot="16200000" flipH="1">
            <a:off x="1828800" y="3276600"/>
            <a:ext cx="2514600" cy="381000"/>
          </a:xfrm>
          <a:prstGeom prst="straightConnector1">
            <a:avLst/>
          </a:prstGeom>
          <a:ln w="76200">
            <a:solidFill>
              <a:schemeClr val="tx2"/>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endParaRPr lang="en-US" dirty="0"/>
          </a:p>
        </p:txBody>
      </p:sp>
      <p:sp>
        <p:nvSpPr>
          <p:cNvPr id="7" name="Rectangle 2"/>
          <p:cNvSpPr txBox="1">
            <a:spLocks noChangeArrowheads="1"/>
          </p:cNvSpPr>
          <p:nvPr>
            <p:custDataLst>
              <p:tags r:id="rId3"/>
            </p:custDataLst>
          </p:nvPr>
        </p:nvSpPr>
        <p:spPr bwMode="auto">
          <a:xfrm>
            <a:off x="152400" y="457200"/>
            <a:ext cx="84582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FFF664"/>
                </a:solidFill>
                <a:effectLst/>
                <a:uLnTx/>
                <a:uFillTx/>
                <a:latin typeface="+mj-lt"/>
                <a:ea typeface="ＭＳ Ｐゴシック" charset="-128"/>
                <a:cs typeface="ＭＳ Ｐゴシック" charset="-128"/>
              </a:rPr>
              <a:t>Wrap</a:t>
            </a: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 around moisture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kern="0" baseline="0" dirty="0" smtClean="0">
                <a:solidFill>
                  <a:srgbClr val="FFF664"/>
                </a:solidFill>
                <a:latin typeface="+mj-lt"/>
              </a:rPr>
              <a:t>Sea</a:t>
            </a:r>
            <a:r>
              <a:rPr lang="en-US" sz="4400" kern="0" dirty="0" smtClean="0">
                <a:solidFill>
                  <a:srgbClr val="FFF664"/>
                </a:solidFill>
                <a:latin typeface="+mj-lt"/>
              </a:rPr>
              <a:t> Breeze-</a:t>
            </a:r>
            <a:r>
              <a:rPr lang="en-US" sz="4400" kern="0" dirty="0" err="1" smtClean="0">
                <a:solidFill>
                  <a:srgbClr val="FFF664"/>
                </a:solidFill>
                <a:latin typeface="+mj-lt"/>
              </a:rPr>
              <a:t>Orographic</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pic>
        <p:nvPicPr>
          <p:cNvPr id="14" name="Picture 13" descr="A4KonaRain.jpg"/>
          <p:cNvPicPr>
            <a:picLocks noChangeAspect="1"/>
          </p:cNvPicPr>
          <p:nvPr/>
        </p:nvPicPr>
        <p:blipFill>
          <a:blip r:embed="rId7"/>
          <a:stretch>
            <a:fillRect/>
          </a:stretch>
        </p:blipFill>
        <p:spPr>
          <a:xfrm>
            <a:off x="533400" y="1981200"/>
            <a:ext cx="7823200" cy="4383293"/>
          </a:xfrm>
          <a:prstGeom prst="rect">
            <a:avLst/>
          </a:prstGeom>
        </p:spPr>
      </p:pic>
      <p:cxnSp>
        <p:nvCxnSpPr>
          <p:cNvPr id="15" name="Straight Arrow Connector 14"/>
          <p:cNvCxnSpPr/>
          <p:nvPr>
            <p:custDataLst>
              <p:tags r:id="rId4"/>
            </p:custDataLst>
          </p:nvPr>
        </p:nvCxnSpPr>
        <p:spPr>
          <a:xfrm rot="16200000" flipH="1">
            <a:off x="6667500" y="2095500"/>
            <a:ext cx="533400" cy="152400"/>
          </a:xfrm>
          <a:prstGeom prst="straightConnector1">
            <a:avLst/>
          </a:prstGeom>
          <a:ln>
            <a:solidFill>
              <a:srgbClr val="FFFA64"/>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custDataLst>
              <p:tags r:id="rId5"/>
            </p:custDataLst>
          </p:nvPr>
        </p:nvCxnSpPr>
        <p:spPr>
          <a:xfrm rot="16200000" flipH="1">
            <a:off x="4076700" y="3771900"/>
            <a:ext cx="533400" cy="152400"/>
          </a:xfrm>
          <a:prstGeom prst="straightConnector1">
            <a:avLst/>
          </a:prstGeom>
          <a:ln>
            <a:solidFill>
              <a:srgbClr val="FFFA64"/>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custDataLst>
              <p:tags r:id="rId2"/>
            </p:custDataLst>
          </p:nvPr>
        </p:nvSpPr>
        <p:spPr bwMode="auto">
          <a:xfrm>
            <a:off x="152400" y="457200"/>
            <a:ext cx="84582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FFF664"/>
                </a:solidFill>
                <a:effectLst/>
                <a:uLnTx/>
                <a:uFillTx/>
                <a:latin typeface="+mj-lt"/>
                <a:ea typeface="ＭＳ Ｐゴシック" charset="-128"/>
                <a:cs typeface="ＭＳ Ｐゴシック" charset="-128"/>
              </a:rPr>
              <a:t>Trade Wind Inversion = </a:t>
            </a:r>
            <a:r>
              <a:rPr lang="en-US" sz="4400" kern="0" dirty="0" smtClean="0">
                <a:solidFill>
                  <a:srgbClr val="FFF664"/>
                </a:solidFill>
                <a:latin typeface="+mj-lt"/>
              </a:rPr>
              <a:t>dry air &amp;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FFF664"/>
                </a:solidFill>
                <a:effectLst/>
                <a:uLnTx/>
                <a:uFillTx/>
                <a:latin typeface="+mj-lt"/>
                <a:ea typeface="ＭＳ Ｐゴシック" charset="-128"/>
                <a:cs typeface="ＭＳ Ｐゴシック" charset="-128"/>
              </a:rPr>
              <a:t>Little</a:t>
            </a: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 rain above it</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pic>
        <p:nvPicPr>
          <p:cNvPr id="8" name="Picture 7" descr="GrindingerCeciliaCartoon.png"/>
          <p:cNvPicPr>
            <a:picLocks noChangeAspect="1"/>
          </p:cNvPicPr>
          <p:nvPr/>
        </p:nvPicPr>
        <p:blipFill>
          <a:blip r:embed="rId7"/>
          <a:stretch>
            <a:fillRect/>
          </a:stretch>
        </p:blipFill>
        <p:spPr>
          <a:xfrm>
            <a:off x="127000" y="1409700"/>
            <a:ext cx="5207000" cy="3390900"/>
          </a:xfrm>
          <a:prstGeom prst="rect">
            <a:avLst/>
          </a:prstGeom>
        </p:spPr>
      </p:pic>
      <p:pic>
        <p:nvPicPr>
          <p:cNvPr id="9" name="Picture 8" descr="GrindingerCeciliaCartoon_DewpointDrop.png"/>
          <p:cNvPicPr>
            <a:picLocks noChangeAspect="1"/>
          </p:cNvPicPr>
          <p:nvPr/>
        </p:nvPicPr>
        <p:blipFill>
          <a:blip r:embed="rId8"/>
          <a:stretch>
            <a:fillRect/>
          </a:stretch>
        </p:blipFill>
        <p:spPr>
          <a:xfrm>
            <a:off x="5146622" y="3810000"/>
            <a:ext cx="3997377" cy="3048000"/>
          </a:xfrm>
          <a:prstGeom prst="rect">
            <a:avLst/>
          </a:prstGeom>
        </p:spPr>
      </p:pic>
      <p:cxnSp>
        <p:nvCxnSpPr>
          <p:cNvPr id="10" name="Straight Arrow Connector 9"/>
          <p:cNvCxnSpPr/>
          <p:nvPr>
            <p:custDataLst>
              <p:tags r:id="rId3"/>
            </p:custDataLst>
          </p:nvPr>
        </p:nvCxnSpPr>
        <p:spPr>
          <a:xfrm rot="5400000" flipH="1" flipV="1">
            <a:off x="5295900" y="5600700"/>
            <a:ext cx="1600200" cy="1588"/>
          </a:xfrm>
          <a:prstGeom prst="straightConnector1">
            <a:avLst/>
          </a:prstGeom>
          <a:ln w="50800">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custDataLst>
              <p:tags r:id="rId4"/>
            </p:custDataLst>
          </p:nvPr>
        </p:nvCxnSpPr>
        <p:spPr>
          <a:xfrm rot="5400000">
            <a:off x="8191500" y="4838700"/>
            <a:ext cx="457200" cy="381000"/>
          </a:xfrm>
          <a:prstGeom prst="straightConnector1">
            <a:avLst/>
          </a:prstGeom>
          <a:ln w="50800">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custDataLst>
              <p:tags r:id="rId5"/>
            </p:custDataLst>
          </p:nvPr>
        </p:nvCxnSpPr>
        <p:spPr>
          <a:xfrm rot="5400000">
            <a:off x="4229100" y="2552700"/>
            <a:ext cx="457200" cy="381000"/>
          </a:xfrm>
          <a:prstGeom prst="straightConnector1">
            <a:avLst/>
          </a:prstGeom>
          <a:ln w="50800">
            <a:solidFill>
              <a:schemeClr val="accent6"/>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custDataLst>
              <p:tags r:id="rId2"/>
            </p:custDataLst>
          </p:nvPr>
        </p:nvSpPr>
        <p:spPr bwMode="auto">
          <a:xfrm>
            <a:off x="152400" y="457200"/>
            <a:ext cx="84582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FFF664"/>
                </a:solidFill>
                <a:effectLst/>
                <a:uLnTx/>
                <a:uFillTx/>
                <a:latin typeface="+mj-lt"/>
                <a:ea typeface="ＭＳ Ｐゴシック" charset="-128"/>
                <a:cs typeface="ＭＳ Ｐゴシック" charset="-128"/>
              </a:rPr>
              <a:t>Trade Wind Inversion = </a:t>
            </a:r>
            <a:r>
              <a:rPr lang="en-US" sz="4400" kern="0" dirty="0" smtClean="0">
                <a:solidFill>
                  <a:srgbClr val="FFF664"/>
                </a:solidFill>
                <a:latin typeface="+mj-lt"/>
              </a:rPr>
              <a:t>dry air &amp;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FFF664"/>
                </a:solidFill>
                <a:effectLst/>
                <a:uLnTx/>
                <a:uFillTx/>
                <a:latin typeface="+mj-lt"/>
                <a:ea typeface="ＭＳ Ｐゴシック" charset="-128"/>
                <a:cs typeface="ＭＳ Ｐゴシック" charset="-128"/>
              </a:rPr>
              <a:t>Little</a:t>
            </a: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 rain above it</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pic>
        <p:nvPicPr>
          <p:cNvPr id="8" name="Picture 7" descr="GrindingerCeciliaCartoon.png"/>
          <p:cNvPicPr>
            <a:picLocks noChangeAspect="1"/>
          </p:cNvPicPr>
          <p:nvPr/>
        </p:nvPicPr>
        <p:blipFill>
          <a:blip r:embed="rId8"/>
          <a:stretch>
            <a:fillRect/>
          </a:stretch>
        </p:blipFill>
        <p:spPr>
          <a:xfrm>
            <a:off x="127000" y="1409700"/>
            <a:ext cx="5207000" cy="3390900"/>
          </a:xfrm>
          <a:prstGeom prst="rect">
            <a:avLst/>
          </a:prstGeom>
        </p:spPr>
      </p:pic>
      <p:pic>
        <p:nvPicPr>
          <p:cNvPr id="9" name="Picture 8" descr="GrindingerCeciliaCartoon_DewpointDrop.png"/>
          <p:cNvPicPr>
            <a:picLocks noChangeAspect="1"/>
          </p:cNvPicPr>
          <p:nvPr/>
        </p:nvPicPr>
        <p:blipFill>
          <a:blip r:embed="rId9"/>
          <a:stretch>
            <a:fillRect/>
          </a:stretch>
        </p:blipFill>
        <p:spPr>
          <a:xfrm>
            <a:off x="5146622" y="3810000"/>
            <a:ext cx="3997377" cy="3048000"/>
          </a:xfrm>
          <a:prstGeom prst="rect">
            <a:avLst/>
          </a:prstGeom>
        </p:spPr>
      </p:pic>
      <p:pic>
        <p:nvPicPr>
          <p:cNvPr id="5" name="Picture 4" descr="A3TWI.jpg"/>
          <p:cNvPicPr/>
          <p:nvPr/>
        </p:nvPicPr>
        <p:blipFill>
          <a:blip r:embed="rId10"/>
          <a:stretch>
            <a:fillRect/>
          </a:stretch>
        </p:blipFill>
        <p:spPr>
          <a:xfrm>
            <a:off x="304800" y="4953000"/>
            <a:ext cx="4572000" cy="1752600"/>
          </a:xfrm>
          <a:prstGeom prst="rect">
            <a:avLst/>
          </a:prstGeom>
        </p:spPr>
      </p:pic>
      <p:pic>
        <p:nvPicPr>
          <p:cNvPr id="6" name="Picture 5" descr="TWI 2200 m Mauna Kea Saddle .jpg"/>
          <p:cNvPicPr>
            <a:picLocks noChangeAspect="1"/>
          </p:cNvPicPr>
          <p:nvPr/>
        </p:nvPicPr>
        <p:blipFill>
          <a:blip r:embed="rId11"/>
          <a:stretch>
            <a:fillRect/>
          </a:stretch>
        </p:blipFill>
        <p:spPr>
          <a:xfrm>
            <a:off x="5486400" y="1600200"/>
            <a:ext cx="3816817" cy="1866662"/>
          </a:xfrm>
          <a:prstGeom prst="rect">
            <a:avLst/>
          </a:prstGeom>
        </p:spPr>
      </p:pic>
      <p:cxnSp>
        <p:nvCxnSpPr>
          <p:cNvPr id="10" name="Straight Arrow Connector 9"/>
          <p:cNvCxnSpPr/>
          <p:nvPr>
            <p:custDataLst>
              <p:tags r:id="rId3"/>
            </p:custDataLst>
          </p:nvPr>
        </p:nvCxnSpPr>
        <p:spPr>
          <a:xfrm rot="16200000" flipH="1">
            <a:off x="6972300" y="2324100"/>
            <a:ext cx="533400" cy="152400"/>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custDataLst>
              <p:tags r:id="rId4"/>
            </p:custDataLst>
          </p:nvPr>
        </p:nvCxnSpPr>
        <p:spPr>
          <a:xfrm rot="16200000" flipH="1">
            <a:off x="2019300" y="5981700"/>
            <a:ext cx="533400" cy="152400"/>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custDataLst>
              <p:tags r:id="rId5"/>
            </p:custDataLst>
          </p:nvPr>
        </p:nvCxnSpPr>
        <p:spPr>
          <a:xfrm rot="16200000" flipH="1">
            <a:off x="4076700" y="5219700"/>
            <a:ext cx="533400" cy="152400"/>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custDataLst>
              <p:tags r:id="rId6"/>
            </p:custDataLst>
          </p:nvPr>
        </p:nvCxnSpPr>
        <p:spPr>
          <a:xfrm rot="16200000" flipH="1">
            <a:off x="8496300" y="1714500"/>
            <a:ext cx="533400" cy="152400"/>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smtClean="0"/>
              <a:t>Study Site: Heart of the Grand Canyon</a:t>
            </a:r>
          </a:p>
        </p:txBody>
      </p:sp>
      <p:sp>
        <p:nvSpPr>
          <p:cNvPr id="16387" name="TextBox 5"/>
          <p:cNvSpPr txBox="1">
            <a:spLocks noChangeArrowheads="1"/>
          </p:cNvSpPr>
          <p:nvPr>
            <p:custDataLst>
              <p:tags r:id="rId3"/>
            </p:custDataLst>
          </p:nvPr>
        </p:nvSpPr>
        <p:spPr bwMode="auto">
          <a:xfrm>
            <a:off x="1752600" y="6581775"/>
            <a:ext cx="1171575" cy="276225"/>
          </a:xfrm>
          <a:prstGeom prst="rect">
            <a:avLst/>
          </a:prstGeom>
          <a:noFill/>
          <a:ln w="9525">
            <a:noFill/>
            <a:miter lim="800000"/>
            <a:headEnd/>
            <a:tailEnd/>
          </a:ln>
        </p:spPr>
        <p:txBody>
          <a:bodyPr wrap="none">
            <a:prstTxWarp prst="textNoShape">
              <a:avLst/>
            </a:prstTxWarp>
            <a:spAutoFit/>
          </a:bodyPr>
          <a:lstStyle/>
          <a:p>
            <a:r>
              <a:rPr lang="en-US" sz="1200">
                <a:latin typeface="Calibri" pitchFamily="34" charset="0"/>
              </a:rPr>
              <a:t>Source: NASA</a:t>
            </a:r>
          </a:p>
        </p:txBody>
      </p:sp>
      <p:sp>
        <p:nvSpPr>
          <p:cNvPr id="7" name="Rectangle 2"/>
          <p:cNvSpPr txBox="1">
            <a:spLocks noChangeArrowheads="1"/>
          </p:cNvSpPr>
          <p:nvPr>
            <p:custDataLst>
              <p:tags r:id="rId4"/>
            </p:custDataLst>
          </p:nvPr>
        </p:nvSpPr>
        <p:spPr bwMode="auto">
          <a:xfrm>
            <a:off x="4800600" y="304800"/>
            <a:ext cx="33528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FFF664"/>
                </a:solidFill>
                <a:effectLst/>
                <a:uLnTx/>
                <a:uFillTx/>
                <a:latin typeface="+mj-lt"/>
                <a:ea typeface="ＭＳ Ｐゴシック" charset="-128"/>
                <a:cs typeface="ＭＳ Ｐゴシック" charset="-128"/>
              </a:rPr>
              <a:t>Stage A:</a:t>
            </a: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 Question 3 </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pic>
        <p:nvPicPr>
          <p:cNvPr id="6" name="Picture 5" descr="download-1.jpg"/>
          <p:cNvPicPr/>
          <p:nvPr/>
        </p:nvPicPr>
        <p:blipFill>
          <a:blip r:embed="rId6"/>
          <a:stretch>
            <a:fillRect/>
          </a:stretch>
        </p:blipFill>
        <p:spPr>
          <a:xfrm>
            <a:off x="5105400" y="1219200"/>
            <a:ext cx="3059182" cy="1905000"/>
          </a:xfrm>
          <a:prstGeom prst="rect">
            <a:avLst/>
          </a:prstGeom>
        </p:spPr>
      </p:pic>
      <p:pic>
        <p:nvPicPr>
          <p:cNvPr id="9" name="Picture 8" descr="A3.jpg"/>
          <p:cNvPicPr>
            <a:picLocks noChangeAspect="1"/>
          </p:cNvPicPr>
          <p:nvPr/>
        </p:nvPicPr>
        <p:blipFill>
          <a:blip r:embed="rId7"/>
          <a:stretch>
            <a:fillRect/>
          </a:stretch>
        </p:blipFill>
        <p:spPr>
          <a:xfrm>
            <a:off x="228600" y="0"/>
            <a:ext cx="3909786" cy="6858000"/>
          </a:xfrm>
          <a:prstGeom prst="rect">
            <a:avLst/>
          </a:prstGeom>
        </p:spPr>
      </p:pic>
      <p:pic>
        <p:nvPicPr>
          <p:cNvPr id="10" name="Picture 9" descr="HeatIndexA.jpg"/>
          <p:cNvPicPr>
            <a:picLocks noChangeAspect="1"/>
          </p:cNvPicPr>
          <p:nvPr/>
        </p:nvPicPr>
        <p:blipFill>
          <a:blip r:embed="rId8"/>
          <a:stretch>
            <a:fillRect/>
          </a:stretch>
        </p:blipFill>
        <p:spPr>
          <a:xfrm>
            <a:off x="5105400" y="3657600"/>
            <a:ext cx="3289300" cy="2463800"/>
          </a:xfrm>
          <a:prstGeom prst="rect">
            <a:avLst/>
          </a:prstGeom>
        </p:spPr>
      </p:pic>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custDataLst>
              <p:tags r:id="rId2"/>
            </p:custDataLst>
          </p:nvPr>
        </p:nvSpPr>
        <p:spPr>
          <a:xfrm>
            <a:off x="533400" y="0"/>
            <a:ext cx="8229600" cy="1143000"/>
          </a:xfrm>
        </p:spPr>
        <p:txBody>
          <a:bodyPr/>
          <a:lstStyle/>
          <a:p>
            <a:pPr eaLnBrk="1" hangingPunct="1"/>
            <a:r>
              <a:rPr lang="en-US"/>
              <a:t>Grand Canyon Region</a:t>
            </a:r>
          </a:p>
        </p:txBody>
      </p:sp>
      <p:pic>
        <p:nvPicPr>
          <p:cNvPr id="7" name="Picture 6" descr="2.jpg"/>
          <p:cNvPicPr/>
          <p:nvPr/>
        </p:nvPicPr>
        <p:blipFill>
          <a:blip r:embed="rId4"/>
          <a:stretch>
            <a:fillRect/>
          </a:stretch>
        </p:blipFill>
        <p:spPr>
          <a:xfrm>
            <a:off x="228600" y="381000"/>
            <a:ext cx="5486400" cy="3497580"/>
          </a:xfrm>
          <a:prstGeom prst="rect">
            <a:avLst/>
          </a:prstGeom>
        </p:spPr>
      </p:pic>
      <p:pic>
        <p:nvPicPr>
          <p:cNvPr id="8" name="Picture 7" descr="1.jpg"/>
          <p:cNvPicPr/>
          <p:nvPr/>
        </p:nvPicPr>
        <p:blipFill>
          <a:blip r:embed="rId5"/>
          <a:stretch>
            <a:fillRect/>
          </a:stretch>
        </p:blipFill>
        <p:spPr>
          <a:xfrm>
            <a:off x="5105400" y="2590800"/>
            <a:ext cx="3773424" cy="4038600"/>
          </a:xfrm>
          <a:prstGeom prst="rect">
            <a:avLst/>
          </a:prstGeom>
        </p:spPr>
      </p:pic>
      <p:pic>
        <p:nvPicPr>
          <p:cNvPr id="9" name="Picture 8" descr="HawaiiVolcanoes.jpg"/>
          <p:cNvPicPr/>
          <p:nvPr/>
        </p:nvPicPr>
        <p:blipFill>
          <a:blip r:embed="rId6"/>
          <a:stretch>
            <a:fillRect/>
          </a:stretch>
        </p:blipFill>
        <p:spPr>
          <a:xfrm>
            <a:off x="990600" y="3886200"/>
            <a:ext cx="3048000" cy="2895600"/>
          </a:xfrm>
          <a:prstGeom prst="rect">
            <a:avLst/>
          </a:prstGeom>
        </p:spPr>
      </p:pic>
    </p:spTree>
    <p:custDataLst>
      <p:tags r:id="rId1"/>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smtClean="0"/>
              <a:t>Study Site: Heart of the Grand Canyon</a:t>
            </a:r>
          </a:p>
        </p:txBody>
      </p:sp>
      <p:sp>
        <p:nvSpPr>
          <p:cNvPr id="7" name="Rectangle 2"/>
          <p:cNvSpPr txBox="1">
            <a:spLocks noChangeArrowheads="1"/>
          </p:cNvSpPr>
          <p:nvPr>
            <p:custDataLst>
              <p:tags r:id="rId3"/>
            </p:custDataLst>
          </p:nvPr>
        </p:nvSpPr>
        <p:spPr bwMode="auto">
          <a:xfrm>
            <a:off x="1371600" y="228600"/>
            <a:ext cx="64770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kern="0" dirty="0" smtClean="0">
                <a:solidFill>
                  <a:srgbClr val="FFF664"/>
                </a:solidFill>
                <a:latin typeface="+mj-lt"/>
              </a:rPr>
              <a:t>Stage A: </a:t>
            </a: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Question 3</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pic>
        <p:nvPicPr>
          <p:cNvPr id="9" name="Picture 8" descr="A3HeatIndexExample.jpg"/>
          <p:cNvPicPr>
            <a:picLocks noChangeAspect="1"/>
          </p:cNvPicPr>
          <p:nvPr/>
        </p:nvPicPr>
        <p:blipFill>
          <a:blip r:embed="rId6"/>
          <a:stretch>
            <a:fillRect/>
          </a:stretch>
        </p:blipFill>
        <p:spPr>
          <a:xfrm>
            <a:off x="685800" y="914400"/>
            <a:ext cx="7696200" cy="3016601"/>
          </a:xfrm>
          <a:prstGeom prst="rect">
            <a:avLst/>
          </a:prstGeom>
        </p:spPr>
      </p:pic>
      <p:pic>
        <p:nvPicPr>
          <p:cNvPr id="14" name="Picture 13" descr="Screen Shot 2020-02-09 at 6.36.58 PM.png"/>
          <p:cNvPicPr>
            <a:picLocks noChangeAspect="1"/>
          </p:cNvPicPr>
          <p:nvPr/>
        </p:nvPicPr>
        <p:blipFill>
          <a:blip r:embed="rId7"/>
          <a:stretch>
            <a:fillRect/>
          </a:stretch>
        </p:blipFill>
        <p:spPr>
          <a:xfrm>
            <a:off x="1295400" y="4876800"/>
            <a:ext cx="6453051" cy="1485900"/>
          </a:xfrm>
          <a:prstGeom prst="rect">
            <a:avLst/>
          </a:prstGeom>
        </p:spPr>
      </p:pic>
      <p:sp>
        <p:nvSpPr>
          <p:cNvPr id="15" name="Content Placeholder 2"/>
          <p:cNvSpPr>
            <a:spLocks noGrp="1"/>
          </p:cNvSpPr>
          <p:nvPr>
            <p:ph idx="1"/>
            <p:custDataLst>
              <p:tags r:id="rId4"/>
            </p:custDataLst>
          </p:nvPr>
        </p:nvSpPr>
        <p:spPr>
          <a:xfrm>
            <a:off x="1828800" y="4191000"/>
            <a:ext cx="5867400" cy="1828800"/>
          </a:xfrm>
        </p:spPr>
        <p:txBody>
          <a:bodyPr/>
          <a:lstStyle/>
          <a:p>
            <a:pPr>
              <a:buNone/>
            </a:pPr>
            <a:r>
              <a:rPr lang="en-US" dirty="0" smtClean="0">
                <a:solidFill>
                  <a:srgbClr val="FFFA64"/>
                </a:solidFill>
              </a:rPr>
              <a:t>Another example from PDF file</a:t>
            </a:r>
            <a:endParaRPr lang="en-US" dirty="0">
              <a:solidFill>
                <a:srgbClr val="FFFA64"/>
              </a:solidFill>
            </a:endParaRPr>
          </a:p>
        </p:txBody>
      </p:sp>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dirty="0" smtClean="0"/>
              <a:t>Study Site: Heart of the Grand Canyon</a:t>
            </a:r>
          </a:p>
        </p:txBody>
      </p:sp>
      <p:sp>
        <p:nvSpPr>
          <p:cNvPr id="7" name="Rectangle 2"/>
          <p:cNvSpPr txBox="1">
            <a:spLocks noChangeArrowheads="1"/>
          </p:cNvSpPr>
          <p:nvPr>
            <p:custDataLst>
              <p:tags r:id="rId3"/>
            </p:custDataLst>
          </p:nvPr>
        </p:nvSpPr>
        <p:spPr bwMode="auto">
          <a:xfrm>
            <a:off x="5334000" y="1143000"/>
            <a:ext cx="30480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a:defRPr/>
            </a:pPr>
            <a:r>
              <a:rPr lang="en-US" sz="4400" kern="0" dirty="0" smtClean="0">
                <a:solidFill>
                  <a:srgbClr val="FFF664"/>
                </a:solidFill>
              </a:rPr>
              <a:t>Stage </a:t>
            </a:r>
            <a:r>
              <a:rPr kumimoji="0" lang="en-US" sz="4400" b="0" i="0" u="none" strike="noStrike" kern="0" cap="none" spc="0" normalizeH="0" baseline="0" noProof="0" dirty="0" smtClean="0">
                <a:ln>
                  <a:noFill/>
                </a:ln>
                <a:solidFill>
                  <a:srgbClr val="FFF664"/>
                </a:solidFill>
                <a:effectLst/>
                <a:uLnTx/>
                <a:uFillTx/>
                <a:latin typeface="+mj-lt"/>
                <a:ea typeface="ＭＳ Ｐゴシック" charset="-128"/>
                <a:cs typeface="ＭＳ Ｐゴシック" charset="-128"/>
              </a:rPr>
              <a:t>A:</a:t>
            </a: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 Question 4</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pic>
        <p:nvPicPr>
          <p:cNvPr id="5" name="Picture 4" descr="ObTropHighIsland.jpg"/>
          <p:cNvPicPr/>
          <p:nvPr/>
        </p:nvPicPr>
        <p:blipFill>
          <a:blip r:embed="rId5"/>
          <a:stretch>
            <a:fillRect/>
          </a:stretch>
        </p:blipFill>
        <p:spPr>
          <a:xfrm>
            <a:off x="533400" y="152400"/>
            <a:ext cx="4191000" cy="3733800"/>
          </a:xfrm>
          <a:prstGeom prst="rect">
            <a:avLst/>
          </a:prstGeom>
        </p:spPr>
      </p:pic>
      <p:pic>
        <p:nvPicPr>
          <p:cNvPr id="6" name="Picture 5" descr="A3_KohalaDrainage.jpg"/>
          <p:cNvPicPr>
            <a:picLocks noChangeAspect="1"/>
          </p:cNvPicPr>
          <p:nvPr/>
        </p:nvPicPr>
        <p:blipFill>
          <a:blip r:embed="rId6"/>
          <a:stretch>
            <a:fillRect/>
          </a:stretch>
        </p:blipFill>
        <p:spPr>
          <a:xfrm>
            <a:off x="762000" y="3926931"/>
            <a:ext cx="7315200" cy="2931069"/>
          </a:xfrm>
          <a:prstGeom prst="rect">
            <a:avLst/>
          </a:prstGeom>
        </p:spPr>
      </p:pic>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dirty="0" smtClean="0"/>
              <a:t>Study Site: Heart of the Grand Canyon</a:t>
            </a:r>
          </a:p>
        </p:txBody>
      </p:sp>
      <p:sp>
        <p:nvSpPr>
          <p:cNvPr id="7" name="Rectangle 2"/>
          <p:cNvSpPr txBox="1">
            <a:spLocks noChangeArrowheads="1"/>
          </p:cNvSpPr>
          <p:nvPr>
            <p:custDataLst>
              <p:tags r:id="rId3"/>
            </p:custDataLst>
          </p:nvPr>
        </p:nvSpPr>
        <p:spPr bwMode="auto">
          <a:xfrm>
            <a:off x="5334000" y="1143000"/>
            <a:ext cx="30480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a:defRPr/>
            </a:pPr>
            <a:r>
              <a:rPr lang="en-US" sz="4400" kern="0" dirty="0" smtClean="0">
                <a:solidFill>
                  <a:srgbClr val="FFF664"/>
                </a:solidFill>
              </a:rPr>
              <a:t>Stage </a:t>
            </a:r>
            <a:r>
              <a:rPr kumimoji="0" lang="en-US" sz="4400" b="0" i="0" u="none" strike="noStrike" kern="0" cap="none" spc="0" normalizeH="0" baseline="0" noProof="0" dirty="0" smtClean="0">
                <a:ln>
                  <a:noFill/>
                </a:ln>
                <a:solidFill>
                  <a:srgbClr val="FFF664"/>
                </a:solidFill>
                <a:effectLst/>
                <a:uLnTx/>
                <a:uFillTx/>
                <a:latin typeface="+mj-lt"/>
                <a:ea typeface="ＭＳ Ｐゴシック" charset="-128"/>
                <a:cs typeface="ＭＳ Ｐゴシック" charset="-128"/>
              </a:rPr>
              <a:t>A:</a:t>
            </a: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 Question 4</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pic>
        <p:nvPicPr>
          <p:cNvPr id="9" name="Picture 8" descr="A4.jpg"/>
          <p:cNvPicPr>
            <a:picLocks noChangeAspect="1"/>
          </p:cNvPicPr>
          <p:nvPr/>
        </p:nvPicPr>
        <p:blipFill>
          <a:blip r:embed="rId5"/>
          <a:stretch>
            <a:fillRect/>
          </a:stretch>
        </p:blipFill>
        <p:spPr>
          <a:xfrm>
            <a:off x="0" y="2743200"/>
            <a:ext cx="9144000" cy="3946494"/>
          </a:xfrm>
          <a:prstGeom prst="rect">
            <a:avLst/>
          </a:prstGeom>
        </p:spPr>
      </p:pic>
      <p:pic>
        <p:nvPicPr>
          <p:cNvPr id="12" name="Picture 11" descr="KohalaValleys.jpg"/>
          <p:cNvPicPr>
            <a:picLocks noChangeAspect="1"/>
          </p:cNvPicPr>
          <p:nvPr/>
        </p:nvPicPr>
        <p:blipFill>
          <a:blip r:embed="rId6"/>
          <a:stretch>
            <a:fillRect/>
          </a:stretch>
        </p:blipFill>
        <p:spPr>
          <a:xfrm>
            <a:off x="1143000" y="24358"/>
            <a:ext cx="3200400" cy="2642642"/>
          </a:xfrm>
          <a:prstGeom prst="rect">
            <a:avLst/>
          </a:prstGeom>
        </p:spPr>
      </p:pic>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dirty="0" smtClean="0"/>
              <a:t>Study Site: Heart of the Grand Canyon</a:t>
            </a:r>
          </a:p>
        </p:txBody>
      </p:sp>
      <p:sp>
        <p:nvSpPr>
          <p:cNvPr id="7" name="Rectangle 2"/>
          <p:cNvSpPr txBox="1">
            <a:spLocks noChangeArrowheads="1"/>
          </p:cNvSpPr>
          <p:nvPr>
            <p:custDataLst>
              <p:tags r:id="rId3"/>
            </p:custDataLst>
          </p:nvPr>
        </p:nvSpPr>
        <p:spPr bwMode="auto">
          <a:xfrm>
            <a:off x="5334000" y="1143000"/>
            <a:ext cx="30480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a:defRPr/>
            </a:pPr>
            <a:r>
              <a:rPr lang="en-US" sz="4400" kern="0" dirty="0" smtClean="0">
                <a:solidFill>
                  <a:srgbClr val="FFF664"/>
                </a:solidFill>
              </a:rPr>
              <a:t>Stage </a:t>
            </a:r>
            <a:r>
              <a:rPr kumimoji="0" lang="en-US" sz="4400" b="0" i="0" u="none" strike="noStrike" kern="0" cap="none" spc="0" normalizeH="0" baseline="0" noProof="0" dirty="0" smtClean="0">
                <a:ln>
                  <a:noFill/>
                </a:ln>
                <a:solidFill>
                  <a:srgbClr val="FFF664"/>
                </a:solidFill>
                <a:effectLst/>
                <a:uLnTx/>
                <a:uFillTx/>
                <a:latin typeface="+mj-lt"/>
                <a:ea typeface="ＭＳ Ｐゴシック" charset="-128"/>
                <a:cs typeface="ＭＳ Ｐゴシック" charset="-128"/>
              </a:rPr>
              <a:t>A:</a:t>
            </a: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 Question 4</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pic>
        <p:nvPicPr>
          <p:cNvPr id="9" name="Picture 8" descr="WestSide95m.jpg"/>
          <p:cNvPicPr>
            <a:picLocks noChangeAspect="1"/>
          </p:cNvPicPr>
          <p:nvPr/>
        </p:nvPicPr>
        <p:blipFill>
          <a:blip r:embed="rId8"/>
          <a:stretch>
            <a:fillRect/>
          </a:stretch>
        </p:blipFill>
        <p:spPr>
          <a:xfrm>
            <a:off x="152400" y="2590800"/>
            <a:ext cx="8763000" cy="4106970"/>
          </a:xfrm>
          <a:prstGeom prst="rect">
            <a:avLst/>
          </a:prstGeom>
        </p:spPr>
      </p:pic>
      <p:sp>
        <p:nvSpPr>
          <p:cNvPr id="10" name="Content Placeholder 2"/>
          <p:cNvSpPr>
            <a:spLocks noGrp="1"/>
          </p:cNvSpPr>
          <p:nvPr>
            <p:ph idx="1"/>
            <p:custDataLst>
              <p:tags r:id="rId4"/>
            </p:custDataLst>
          </p:nvPr>
        </p:nvSpPr>
        <p:spPr>
          <a:xfrm>
            <a:off x="381000" y="381000"/>
            <a:ext cx="4419600" cy="1828800"/>
          </a:xfrm>
        </p:spPr>
        <p:txBody>
          <a:bodyPr/>
          <a:lstStyle/>
          <a:p>
            <a:pPr>
              <a:buNone/>
            </a:pPr>
            <a:r>
              <a:rPr lang="en-US" dirty="0" smtClean="0">
                <a:solidFill>
                  <a:srgbClr val="FFFA64"/>
                </a:solidFill>
              </a:rPr>
              <a:t>Rainfall (measured in stream) nearest 50 &lt;1000mm</a:t>
            </a:r>
          </a:p>
        </p:txBody>
      </p:sp>
      <p:cxnSp>
        <p:nvCxnSpPr>
          <p:cNvPr id="11" name="Straight Arrow Connector 10"/>
          <p:cNvCxnSpPr/>
          <p:nvPr>
            <p:custDataLst>
              <p:tags r:id="rId5"/>
            </p:custDataLst>
          </p:nvPr>
        </p:nvCxnSpPr>
        <p:spPr>
          <a:xfrm rot="16200000" flipH="1">
            <a:off x="7658100" y="5219700"/>
            <a:ext cx="533400" cy="152400"/>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custDataLst>
              <p:tags r:id="rId6"/>
            </p:custDataLst>
          </p:nvPr>
        </p:nvCxnSpPr>
        <p:spPr>
          <a:xfrm rot="16200000" flipH="1">
            <a:off x="3238500" y="5219700"/>
            <a:ext cx="533400" cy="152400"/>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dirty="0" smtClean="0"/>
              <a:t>Study Site: Heart of the Grand Canyon</a:t>
            </a:r>
          </a:p>
        </p:txBody>
      </p:sp>
      <p:sp>
        <p:nvSpPr>
          <p:cNvPr id="7" name="Rectangle 2"/>
          <p:cNvSpPr txBox="1">
            <a:spLocks noChangeArrowheads="1"/>
          </p:cNvSpPr>
          <p:nvPr>
            <p:custDataLst>
              <p:tags r:id="rId3"/>
            </p:custDataLst>
          </p:nvPr>
        </p:nvSpPr>
        <p:spPr bwMode="auto">
          <a:xfrm>
            <a:off x="5334000" y="1143000"/>
            <a:ext cx="30480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a:defRPr/>
            </a:pPr>
            <a:r>
              <a:rPr lang="en-US" sz="4400" kern="0" dirty="0" smtClean="0">
                <a:solidFill>
                  <a:srgbClr val="FFF664"/>
                </a:solidFill>
              </a:rPr>
              <a:t>Stage </a:t>
            </a:r>
            <a:r>
              <a:rPr kumimoji="0" lang="en-US" sz="4400" b="0" i="0" u="none" strike="noStrike" kern="0" cap="none" spc="0" normalizeH="0" baseline="0" noProof="0" dirty="0" smtClean="0">
                <a:ln>
                  <a:noFill/>
                </a:ln>
                <a:solidFill>
                  <a:srgbClr val="FFF664"/>
                </a:solidFill>
                <a:effectLst/>
                <a:uLnTx/>
                <a:uFillTx/>
                <a:latin typeface="+mj-lt"/>
                <a:ea typeface="ＭＳ Ｐゴシック" charset="-128"/>
                <a:cs typeface="ＭＳ Ｐゴシック" charset="-128"/>
              </a:rPr>
              <a:t>A:</a:t>
            </a: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 Question 4</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sp>
        <p:nvSpPr>
          <p:cNvPr id="10" name="Content Placeholder 2"/>
          <p:cNvSpPr>
            <a:spLocks noGrp="1"/>
          </p:cNvSpPr>
          <p:nvPr>
            <p:ph idx="1"/>
            <p:custDataLst>
              <p:tags r:id="rId4"/>
            </p:custDataLst>
          </p:nvPr>
        </p:nvSpPr>
        <p:spPr>
          <a:xfrm>
            <a:off x="228600" y="152400"/>
            <a:ext cx="4800600" cy="1828800"/>
          </a:xfrm>
        </p:spPr>
        <p:txBody>
          <a:bodyPr/>
          <a:lstStyle/>
          <a:p>
            <a:pPr>
              <a:buNone/>
            </a:pPr>
            <a:r>
              <a:rPr lang="en-US" dirty="0" smtClean="0">
                <a:solidFill>
                  <a:srgbClr val="FFFA64"/>
                </a:solidFill>
              </a:rPr>
              <a:t>Rainfall ~3000 mm (nearest 100) in stream</a:t>
            </a:r>
          </a:p>
          <a:p>
            <a:pPr>
              <a:buNone/>
            </a:pPr>
            <a:r>
              <a:rPr lang="en-US" dirty="0" smtClean="0">
                <a:solidFill>
                  <a:srgbClr val="FFFA64"/>
                </a:solidFill>
              </a:rPr>
              <a:t>515-216= ~300 </a:t>
            </a:r>
            <a:r>
              <a:rPr lang="en-US" dirty="0" err="1" smtClean="0">
                <a:solidFill>
                  <a:srgbClr val="FFFA64"/>
                </a:solidFill>
              </a:rPr>
              <a:t>m</a:t>
            </a:r>
            <a:r>
              <a:rPr lang="en-US" dirty="0" smtClean="0">
                <a:solidFill>
                  <a:srgbClr val="FFFA64"/>
                </a:solidFill>
              </a:rPr>
              <a:t> deep valley</a:t>
            </a:r>
            <a:endParaRPr lang="en-US" dirty="0">
              <a:solidFill>
                <a:srgbClr val="FFFA64"/>
              </a:solidFill>
            </a:endParaRPr>
          </a:p>
        </p:txBody>
      </p:sp>
      <p:pic>
        <p:nvPicPr>
          <p:cNvPr id="6" name="Picture 5" descr="EastSide_River215m.jpg"/>
          <p:cNvPicPr>
            <a:picLocks noChangeAspect="1"/>
          </p:cNvPicPr>
          <p:nvPr/>
        </p:nvPicPr>
        <p:blipFill>
          <a:blip r:embed="rId6"/>
          <a:stretch>
            <a:fillRect/>
          </a:stretch>
        </p:blipFill>
        <p:spPr>
          <a:xfrm>
            <a:off x="381000" y="2667000"/>
            <a:ext cx="8763000" cy="3944967"/>
          </a:xfrm>
          <a:prstGeom prst="rect">
            <a:avLst/>
          </a:prstGeom>
        </p:spPr>
      </p:pic>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dirty="0" smtClean="0"/>
              <a:t>Study Site: Heart of the Grand Canyon</a:t>
            </a:r>
          </a:p>
        </p:txBody>
      </p:sp>
      <p:sp>
        <p:nvSpPr>
          <p:cNvPr id="7" name="Rectangle 2"/>
          <p:cNvSpPr txBox="1">
            <a:spLocks noChangeArrowheads="1"/>
          </p:cNvSpPr>
          <p:nvPr>
            <p:custDataLst>
              <p:tags r:id="rId3"/>
            </p:custDataLst>
          </p:nvPr>
        </p:nvSpPr>
        <p:spPr bwMode="auto">
          <a:xfrm>
            <a:off x="5334000" y="1143000"/>
            <a:ext cx="30480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a:defRPr/>
            </a:pPr>
            <a:r>
              <a:rPr lang="en-US" sz="4400" kern="0" dirty="0" smtClean="0">
                <a:solidFill>
                  <a:srgbClr val="FFF664"/>
                </a:solidFill>
              </a:rPr>
              <a:t>Stage </a:t>
            </a:r>
            <a:r>
              <a:rPr kumimoji="0" lang="en-US" sz="4400" b="0" i="0" u="none" strike="noStrike" kern="0" cap="none" spc="0" normalizeH="0" baseline="0" noProof="0" dirty="0" smtClean="0">
                <a:ln>
                  <a:noFill/>
                </a:ln>
                <a:solidFill>
                  <a:srgbClr val="FFF664"/>
                </a:solidFill>
                <a:effectLst/>
                <a:uLnTx/>
                <a:uFillTx/>
                <a:latin typeface="+mj-lt"/>
                <a:ea typeface="ＭＳ Ｐゴシック" charset="-128"/>
                <a:cs typeface="ＭＳ Ｐゴシック" charset="-128"/>
              </a:rPr>
              <a:t>A:</a:t>
            </a: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 Question 4</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sp>
        <p:nvSpPr>
          <p:cNvPr id="10" name="Content Placeholder 2"/>
          <p:cNvSpPr>
            <a:spLocks noGrp="1"/>
          </p:cNvSpPr>
          <p:nvPr>
            <p:ph idx="1"/>
            <p:custDataLst>
              <p:tags r:id="rId4"/>
            </p:custDataLst>
          </p:nvPr>
        </p:nvSpPr>
        <p:spPr>
          <a:xfrm>
            <a:off x="228600" y="152400"/>
            <a:ext cx="4800600" cy="1828800"/>
          </a:xfrm>
        </p:spPr>
        <p:txBody>
          <a:bodyPr/>
          <a:lstStyle/>
          <a:p>
            <a:pPr>
              <a:buNone/>
            </a:pPr>
            <a:r>
              <a:rPr lang="en-US" dirty="0" smtClean="0">
                <a:solidFill>
                  <a:srgbClr val="FFFA64"/>
                </a:solidFill>
              </a:rPr>
              <a:t>Rainfall measured in stream</a:t>
            </a:r>
          </a:p>
          <a:p>
            <a:pPr>
              <a:buNone/>
            </a:pPr>
            <a:r>
              <a:rPr lang="en-US" dirty="0" smtClean="0">
                <a:solidFill>
                  <a:srgbClr val="FFFA64"/>
                </a:solidFill>
              </a:rPr>
              <a:t>216-35= ~180 </a:t>
            </a:r>
            <a:r>
              <a:rPr lang="en-US" dirty="0" err="1" smtClean="0">
                <a:solidFill>
                  <a:srgbClr val="FFFA64"/>
                </a:solidFill>
              </a:rPr>
              <a:t>m</a:t>
            </a:r>
            <a:r>
              <a:rPr lang="en-US" dirty="0" smtClean="0">
                <a:solidFill>
                  <a:srgbClr val="FFFA64"/>
                </a:solidFill>
              </a:rPr>
              <a:t> deep valley</a:t>
            </a:r>
            <a:endParaRPr lang="en-US" dirty="0">
              <a:solidFill>
                <a:srgbClr val="FFFA64"/>
              </a:solidFill>
            </a:endParaRPr>
          </a:p>
        </p:txBody>
      </p:sp>
      <p:pic>
        <p:nvPicPr>
          <p:cNvPr id="8" name="Picture 7" descr="EastSideRiver35m.jpg"/>
          <p:cNvPicPr>
            <a:picLocks noChangeAspect="1"/>
          </p:cNvPicPr>
          <p:nvPr/>
        </p:nvPicPr>
        <p:blipFill>
          <a:blip r:embed="rId6"/>
          <a:stretch>
            <a:fillRect/>
          </a:stretch>
        </p:blipFill>
        <p:spPr>
          <a:xfrm>
            <a:off x="914400" y="2362200"/>
            <a:ext cx="5998999" cy="4164408"/>
          </a:xfrm>
          <a:prstGeom prst="rect">
            <a:avLst/>
          </a:prstGeom>
        </p:spPr>
      </p:pic>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smtClean="0"/>
              <a:t>Study Site: Heart of the Grand Canyon</a:t>
            </a:r>
          </a:p>
        </p:txBody>
      </p:sp>
      <p:sp>
        <p:nvSpPr>
          <p:cNvPr id="7" name="Rectangle 2"/>
          <p:cNvSpPr txBox="1">
            <a:spLocks noChangeArrowheads="1"/>
          </p:cNvSpPr>
          <p:nvPr>
            <p:custDataLst>
              <p:tags r:id="rId3"/>
            </p:custDataLst>
          </p:nvPr>
        </p:nvSpPr>
        <p:spPr bwMode="auto">
          <a:xfrm>
            <a:off x="457200" y="0"/>
            <a:ext cx="8077200" cy="1905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kern="0" dirty="0" smtClean="0">
                <a:solidFill>
                  <a:srgbClr val="FFF664"/>
                </a:solidFill>
                <a:latin typeface="+mj-lt"/>
              </a:rPr>
              <a:t>Stage A:</a:t>
            </a: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 Question 5 Biogeography &amp; </a:t>
            </a:r>
            <a:r>
              <a:rPr kumimoji="0" lang="en-US" sz="4400" b="0" i="0" u="none" strike="noStrike" kern="0" cap="none" spc="0" normalizeH="0" noProof="0" dirty="0" err="1" smtClean="0">
                <a:ln>
                  <a:noFill/>
                </a:ln>
                <a:solidFill>
                  <a:srgbClr val="FFF664"/>
                </a:solidFill>
                <a:effectLst/>
                <a:uLnTx/>
                <a:uFillTx/>
                <a:latin typeface="+mj-lt"/>
                <a:ea typeface="ＭＳ Ｐゴシック" charset="-128"/>
                <a:cs typeface="ＭＳ Ｐゴシック" charset="-128"/>
              </a:rPr>
              <a:t>Treeline</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pic>
        <p:nvPicPr>
          <p:cNvPr id="11" name="Picture 10" descr="vegmgmt_ecoregional_approach_HI.jpg"/>
          <p:cNvPicPr>
            <a:picLocks noChangeAspect="1"/>
          </p:cNvPicPr>
          <p:nvPr/>
        </p:nvPicPr>
        <p:blipFill>
          <a:blip r:embed="rId6"/>
          <a:stretch>
            <a:fillRect/>
          </a:stretch>
        </p:blipFill>
        <p:spPr>
          <a:xfrm>
            <a:off x="2209800" y="3296337"/>
            <a:ext cx="5029200" cy="3561663"/>
          </a:xfrm>
          <a:prstGeom prst="rect">
            <a:avLst/>
          </a:prstGeom>
        </p:spPr>
      </p:pic>
      <p:sp>
        <p:nvSpPr>
          <p:cNvPr id="12" name="Content Placeholder 2"/>
          <p:cNvSpPr>
            <a:spLocks noGrp="1"/>
          </p:cNvSpPr>
          <p:nvPr>
            <p:ph idx="1"/>
            <p:custDataLst>
              <p:tags r:id="rId4"/>
            </p:custDataLst>
          </p:nvPr>
        </p:nvSpPr>
        <p:spPr>
          <a:xfrm>
            <a:off x="762000" y="1752600"/>
            <a:ext cx="8153400" cy="1828800"/>
          </a:xfrm>
        </p:spPr>
        <p:txBody>
          <a:bodyPr/>
          <a:lstStyle/>
          <a:p>
            <a:pPr>
              <a:buNone/>
            </a:pPr>
            <a:r>
              <a:rPr lang="en-US" dirty="0" err="1" smtClean="0">
                <a:solidFill>
                  <a:srgbClr val="FFFA64"/>
                </a:solidFill>
              </a:rPr>
              <a:t>Abiotic</a:t>
            </a:r>
            <a:r>
              <a:rPr lang="en-US" dirty="0" smtClean="0">
                <a:solidFill>
                  <a:srgbClr val="FFFA64"/>
                </a:solidFill>
              </a:rPr>
              <a:t> (temp, precipitation) &amp; Biotic factors (predation, competition, disturbance) influence biotic distributions</a:t>
            </a:r>
            <a:endParaRPr lang="en-US" dirty="0">
              <a:solidFill>
                <a:srgbClr val="FFFA64"/>
              </a:solidFill>
            </a:endParaRPr>
          </a:p>
        </p:txBody>
      </p:sp>
    </p:spTree>
    <p:custDataLst>
      <p:tags r:id="rId1"/>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smtClean="0"/>
              <a:t>Study Site: Heart of the Grand Canyon</a:t>
            </a:r>
          </a:p>
        </p:txBody>
      </p:sp>
      <p:sp>
        <p:nvSpPr>
          <p:cNvPr id="7" name="Rectangle 2"/>
          <p:cNvSpPr txBox="1">
            <a:spLocks noChangeArrowheads="1"/>
          </p:cNvSpPr>
          <p:nvPr>
            <p:custDataLst>
              <p:tags r:id="rId3"/>
            </p:custDataLst>
          </p:nvPr>
        </p:nvSpPr>
        <p:spPr bwMode="auto">
          <a:xfrm>
            <a:off x="381000" y="-381000"/>
            <a:ext cx="4114800" cy="1905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kern="0" dirty="0" smtClean="0">
                <a:solidFill>
                  <a:srgbClr val="FFF664"/>
                </a:solidFill>
                <a:latin typeface="+mj-lt"/>
              </a:rPr>
              <a:t>Stage A:</a:t>
            </a: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 Question 5</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pic>
        <p:nvPicPr>
          <p:cNvPr id="5" name="Picture 4" descr="Screen Shot 2019-09-14 at 5.07.32 PM.jpg"/>
          <p:cNvPicPr/>
          <p:nvPr/>
        </p:nvPicPr>
        <p:blipFill>
          <a:blip r:embed="rId7"/>
          <a:stretch>
            <a:fillRect/>
          </a:stretch>
        </p:blipFill>
        <p:spPr>
          <a:xfrm>
            <a:off x="4724400" y="0"/>
            <a:ext cx="4267200" cy="6858000"/>
          </a:xfrm>
          <a:prstGeom prst="rect">
            <a:avLst/>
          </a:prstGeom>
        </p:spPr>
      </p:pic>
      <p:pic>
        <p:nvPicPr>
          <p:cNvPr id="8" name="Picture 7" descr="HadleyCell.jpg"/>
          <p:cNvPicPr/>
          <p:nvPr/>
        </p:nvPicPr>
        <p:blipFill>
          <a:blip r:embed="rId8"/>
          <a:stretch>
            <a:fillRect/>
          </a:stretch>
        </p:blipFill>
        <p:spPr>
          <a:xfrm>
            <a:off x="25400" y="1219200"/>
            <a:ext cx="4546600" cy="2624819"/>
          </a:xfrm>
          <a:prstGeom prst="rect">
            <a:avLst/>
          </a:prstGeom>
        </p:spPr>
      </p:pic>
      <p:sp>
        <p:nvSpPr>
          <p:cNvPr id="9" name="TextBox 8"/>
          <p:cNvSpPr txBox="1"/>
          <p:nvPr>
            <p:custDataLst>
              <p:tags r:id="rId4"/>
            </p:custDataLst>
          </p:nvPr>
        </p:nvSpPr>
        <p:spPr>
          <a:xfrm>
            <a:off x="1828800" y="1295400"/>
            <a:ext cx="2305890" cy="369332"/>
          </a:xfrm>
          <a:prstGeom prst="rect">
            <a:avLst/>
          </a:prstGeom>
          <a:noFill/>
        </p:spPr>
        <p:txBody>
          <a:bodyPr wrap="none" rtlCol="0">
            <a:spAutoFit/>
          </a:bodyPr>
          <a:lstStyle/>
          <a:p>
            <a:r>
              <a:rPr lang="en-US" dirty="0" smtClean="0"/>
              <a:t>Trade wind inversion</a:t>
            </a:r>
            <a:endParaRPr lang="en-US" dirty="0"/>
          </a:p>
        </p:txBody>
      </p:sp>
      <p:pic>
        <p:nvPicPr>
          <p:cNvPr id="10" name="Picture 9" descr="GrindingerCeciliaCartoon.png"/>
          <p:cNvPicPr>
            <a:picLocks noChangeAspect="1"/>
          </p:cNvPicPr>
          <p:nvPr/>
        </p:nvPicPr>
        <p:blipFill>
          <a:blip r:embed="rId9"/>
          <a:stretch>
            <a:fillRect/>
          </a:stretch>
        </p:blipFill>
        <p:spPr>
          <a:xfrm>
            <a:off x="304800" y="3962399"/>
            <a:ext cx="4140200" cy="2696179"/>
          </a:xfrm>
          <a:prstGeom prst="rect">
            <a:avLst/>
          </a:prstGeom>
        </p:spPr>
      </p:pic>
      <p:sp>
        <p:nvSpPr>
          <p:cNvPr id="11" name="Content Placeholder 2"/>
          <p:cNvSpPr>
            <a:spLocks noGrp="1"/>
          </p:cNvSpPr>
          <p:nvPr>
            <p:ph idx="1"/>
            <p:custDataLst>
              <p:tags r:id="rId5"/>
            </p:custDataLst>
          </p:nvPr>
        </p:nvSpPr>
        <p:spPr>
          <a:xfrm>
            <a:off x="4876800" y="152400"/>
            <a:ext cx="3810000" cy="1828800"/>
          </a:xfrm>
        </p:spPr>
        <p:txBody>
          <a:bodyPr/>
          <a:lstStyle/>
          <a:p>
            <a:pPr>
              <a:buNone/>
            </a:pPr>
            <a:r>
              <a:rPr lang="en-US" dirty="0" smtClean="0">
                <a:solidFill>
                  <a:srgbClr val="FFFA64"/>
                </a:solidFill>
              </a:rPr>
              <a:t>What controls the upper </a:t>
            </a:r>
            <a:r>
              <a:rPr lang="en-US" dirty="0" err="1" smtClean="0">
                <a:solidFill>
                  <a:srgbClr val="FFFA64"/>
                </a:solidFill>
              </a:rPr>
              <a:t>treeline</a:t>
            </a:r>
            <a:r>
              <a:rPr lang="en-US" dirty="0" smtClean="0">
                <a:solidFill>
                  <a:srgbClr val="FFFA64"/>
                </a:solidFill>
              </a:rPr>
              <a:t> of the rainforest?</a:t>
            </a:r>
          </a:p>
          <a:p>
            <a:pPr>
              <a:buNone/>
            </a:pPr>
            <a:endParaRPr lang="en-US" dirty="0">
              <a:solidFill>
                <a:srgbClr val="FFFA64"/>
              </a:solidFill>
            </a:endParaRPr>
          </a:p>
        </p:txBody>
      </p:sp>
    </p:spTree>
    <p:custDataLst>
      <p:tags r:id="rId1"/>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smtClean="0"/>
              <a:t>Study Site: Heart of the Grand Canyon</a:t>
            </a:r>
          </a:p>
        </p:txBody>
      </p:sp>
      <p:sp>
        <p:nvSpPr>
          <p:cNvPr id="7" name="Rectangle 2"/>
          <p:cNvSpPr txBox="1">
            <a:spLocks noChangeArrowheads="1"/>
          </p:cNvSpPr>
          <p:nvPr>
            <p:custDataLst>
              <p:tags r:id="rId3"/>
            </p:custDataLst>
          </p:nvPr>
        </p:nvSpPr>
        <p:spPr bwMode="auto">
          <a:xfrm>
            <a:off x="0" y="-152400"/>
            <a:ext cx="3352800" cy="1828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kern="0" dirty="0" smtClean="0">
                <a:solidFill>
                  <a:srgbClr val="FFF664"/>
                </a:solidFill>
                <a:latin typeface="+mj-lt"/>
              </a:rPr>
              <a:t>Stage A:</a:t>
            </a: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 Question 5</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pic>
        <p:nvPicPr>
          <p:cNvPr id="6" name="Picture 5" descr="A5.jpg"/>
          <p:cNvPicPr>
            <a:picLocks noChangeAspect="1"/>
          </p:cNvPicPr>
          <p:nvPr/>
        </p:nvPicPr>
        <p:blipFill>
          <a:blip r:embed="rId5"/>
          <a:stretch>
            <a:fillRect/>
          </a:stretch>
        </p:blipFill>
        <p:spPr>
          <a:xfrm>
            <a:off x="0" y="1981200"/>
            <a:ext cx="9144000" cy="4658506"/>
          </a:xfrm>
          <a:prstGeom prst="rect">
            <a:avLst/>
          </a:prstGeom>
        </p:spPr>
      </p:pic>
    </p:spTree>
    <p:custDataLst>
      <p:tags r:id="rId1"/>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smtClean="0"/>
              <a:t>Study Site: Heart of the Grand Canyon</a:t>
            </a:r>
          </a:p>
        </p:txBody>
      </p:sp>
      <p:sp>
        <p:nvSpPr>
          <p:cNvPr id="7" name="Rectangle 2"/>
          <p:cNvSpPr txBox="1">
            <a:spLocks noChangeArrowheads="1"/>
          </p:cNvSpPr>
          <p:nvPr>
            <p:custDataLst>
              <p:tags r:id="rId3"/>
            </p:custDataLst>
          </p:nvPr>
        </p:nvSpPr>
        <p:spPr bwMode="auto">
          <a:xfrm>
            <a:off x="0" y="-152400"/>
            <a:ext cx="3352800" cy="1828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kern="0" dirty="0" smtClean="0">
                <a:solidFill>
                  <a:srgbClr val="FFF664"/>
                </a:solidFill>
                <a:latin typeface="+mj-lt"/>
              </a:rPr>
              <a:t>Stage A:</a:t>
            </a: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 Question 5</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pic>
        <p:nvPicPr>
          <p:cNvPr id="11" name="Picture 10" descr="A4_Hawaii_TreelineHops.jpg"/>
          <p:cNvPicPr/>
          <p:nvPr/>
        </p:nvPicPr>
        <p:blipFill>
          <a:blip r:embed="rId12"/>
          <a:stretch>
            <a:fillRect/>
          </a:stretch>
        </p:blipFill>
        <p:spPr>
          <a:xfrm>
            <a:off x="3124200" y="0"/>
            <a:ext cx="6019800" cy="2438400"/>
          </a:xfrm>
          <a:prstGeom prst="rect">
            <a:avLst/>
          </a:prstGeom>
        </p:spPr>
      </p:pic>
      <p:pic>
        <p:nvPicPr>
          <p:cNvPr id="12" name="Picture 11" descr="TreelineExample1.jpg"/>
          <p:cNvPicPr/>
          <p:nvPr/>
        </p:nvPicPr>
        <p:blipFill>
          <a:blip r:embed="rId13"/>
          <a:stretch>
            <a:fillRect/>
          </a:stretch>
        </p:blipFill>
        <p:spPr>
          <a:xfrm>
            <a:off x="304800" y="2514600"/>
            <a:ext cx="8610600" cy="4114800"/>
          </a:xfrm>
          <a:prstGeom prst="rect">
            <a:avLst/>
          </a:prstGeom>
        </p:spPr>
      </p:pic>
      <p:sp>
        <p:nvSpPr>
          <p:cNvPr id="13" name="TextBox 12"/>
          <p:cNvSpPr txBox="1"/>
          <p:nvPr>
            <p:custDataLst>
              <p:tags r:id="rId4"/>
            </p:custDataLst>
          </p:nvPr>
        </p:nvSpPr>
        <p:spPr>
          <a:xfrm>
            <a:off x="4724400" y="0"/>
            <a:ext cx="2895600" cy="646331"/>
          </a:xfrm>
          <a:prstGeom prst="rect">
            <a:avLst/>
          </a:prstGeom>
          <a:noFill/>
        </p:spPr>
        <p:txBody>
          <a:bodyPr wrap="square" rtlCol="0">
            <a:spAutoFit/>
          </a:bodyPr>
          <a:lstStyle/>
          <a:p>
            <a:r>
              <a:rPr lang="en-US" dirty="0" smtClean="0">
                <a:solidFill>
                  <a:srgbClr val="FFFF00"/>
                </a:solidFill>
              </a:rPr>
              <a:t>Walk up to</a:t>
            </a:r>
          </a:p>
          <a:p>
            <a:r>
              <a:rPr lang="en-US" dirty="0" err="1" smtClean="0">
                <a:solidFill>
                  <a:srgbClr val="FFFF00"/>
                </a:solidFill>
              </a:rPr>
              <a:t>treeline</a:t>
            </a:r>
            <a:endParaRPr lang="en-US" dirty="0">
              <a:solidFill>
                <a:srgbClr val="FFFF00"/>
              </a:solidFill>
            </a:endParaRPr>
          </a:p>
        </p:txBody>
      </p:sp>
      <p:sp>
        <p:nvSpPr>
          <p:cNvPr id="14" name="TextBox 13"/>
          <p:cNvSpPr txBox="1"/>
          <p:nvPr>
            <p:custDataLst>
              <p:tags r:id="rId5"/>
            </p:custDataLst>
          </p:nvPr>
        </p:nvSpPr>
        <p:spPr>
          <a:xfrm>
            <a:off x="6705600" y="2514600"/>
            <a:ext cx="1752600" cy="1477328"/>
          </a:xfrm>
          <a:prstGeom prst="rect">
            <a:avLst/>
          </a:prstGeom>
          <a:noFill/>
        </p:spPr>
        <p:txBody>
          <a:bodyPr wrap="square" rtlCol="0">
            <a:spAutoFit/>
          </a:bodyPr>
          <a:lstStyle/>
          <a:p>
            <a:r>
              <a:rPr lang="en-US" dirty="0" smtClean="0">
                <a:solidFill>
                  <a:srgbClr val="FFFF00"/>
                </a:solidFill>
              </a:rPr>
              <a:t>~500 </a:t>
            </a:r>
            <a:r>
              <a:rPr lang="en-US" dirty="0" err="1" smtClean="0">
                <a:solidFill>
                  <a:srgbClr val="FFFF00"/>
                </a:solidFill>
              </a:rPr>
              <a:t>m</a:t>
            </a:r>
            <a:r>
              <a:rPr lang="en-US" dirty="0" smtClean="0">
                <a:solidFill>
                  <a:srgbClr val="FFFF00"/>
                </a:solidFill>
              </a:rPr>
              <a:t> higher</a:t>
            </a:r>
          </a:p>
          <a:p>
            <a:r>
              <a:rPr lang="en-US" dirty="0" smtClean="0">
                <a:solidFill>
                  <a:srgbClr val="FFFF00"/>
                </a:solidFill>
              </a:rPr>
              <a:t>Mean annual </a:t>
            </a:r>
            <a:r>
              <a:rPr lang="en-US" dirty="0" err="1" smtClean="0">
                <a:solidFill>
                  <a:srgbClr val="FFFF00"/>
                </a:solidFill>
              </a:rPr>
              <a:t>precip</a:t>
            </a:r>
            <a:r>
              <a:rPr lang="en-US" dirty="0" smtClean="0">
                <a:solidFill>
                  <a:srgbClr val="FFFF00"/>
                </a:solidFill>
              </a:rPr>
              <a:t> ~900 mm rounded to nearest 100</a:t>
            </a:r>
            <a:endParaRPr lang="en-US" dirty="0">
              <a:solidFill>
                <a:srgbClr val="FFFF00"/>
              </a:solidFill>
            </a:endParaRPr>
          </a:p>
        </p:txBody>
      </p:sp>
      <p:sp>
        <p:nvSpPr>
          <p:cNvPr id="15" name="TextBox 14"/>
          <p:cNvSpPr txBox="1"/>
          <p:nvPr>
            <p:custDataLst>
              <p:tags r:id="rId6"/>
            </p:custDataLst>
          </p:nvPr>
        </p:nvSpPr>
        <p:spPr>
          <a:xfrm>
            <a:off x="1600200" y="5334000"/>
            <a:ext cx="2362200" cy="923330"/>
          </a:xfrm>
          <a:prstGeom prst="rect">
            <a:avLst/>
          </a:prstGeom>
          <a:noFill/>
        </p:spPr>
        <p:txBody>
          <a:bodyPr wrap="square" rtlCol="0">
            <a:spAutoFit/>
          </a:bodyPr>
          <a:lstStyle/>
          <a:p>
            <a:r>
              <a:rPr lang="en-US" dirty="0" smtClean="0">
                <a:solidFill>
                  <a:srgbClr val="FFFF00"/>
                </a:solidFill>
              </a:rPr>
              <a:t>1200 mm (nearest 100) at </a:t>
            </a:r>
            <a:r>
              <a:rPr lang="en-US" dirty="0" err="1" smtClean="0">
                <a:solidFill>
                  <a:srgbClr val="FFFF00"/>
                </a:solidFill>
              </a:rPr>
              <a:t>treeline</a:t>
            </a:r>
            <a:r>
              <a:rPr lang="en-US" dirty="0" smtClean="0">
                <a:solidFill>
                  <a:srgbClr val="FFFF00"/>
                </a:solidFill>
              </a:rPr>
              <a:t>, top of dark green</a:t>
            </a:r>
            <a:endParaRPr lang="en-US" dirty="0">
              <a:solidFill>
                <a:srgbClr val="FFFF00"/>
              </a:solidFill>
            </a:endParaRPr>
          </a:p>
        </p:txBody>
      </p:sp>
      <p:cxnSp>
        <p:nvCxnSpPr>
          <p:cNvPr id="16" name="Straight Arrow Connector 15"/>
          <p:cNvCxnSpPr/>
          <p:nvPr>
            <p:custDataLst>
              <p:tags r:id="rId7"/>
            </p:custDataLst>
          </p:nvPr>
        </p:nvCxnSpPr>
        <p:spPr>
          <a:xfrm rot="16200000" flipH="1">
            <a:off x="8343900" y="1257300"/>
            <a:ext cx="533400" cy="152400"/>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custDataLst>
              <p:tags r:id="rId8"/>
            </p:custDataLst>
          </p:nvPr>
        </p:nvCxnSpPr>
        <p:spPr>
          <a:xfrm rot="16200000" flipH="1">
            <a:off x="5067300" y="1028700"/>
            <a:ext cx="533400" cy="152400"/>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custDataLst>
              <p:tags r:id="rId9"/>
            </p:custDataLst>
          </p:nvPr>
        </p:nvCxnSpPr>
        <p:spPr>
          <a:xfrm rot="16200000" flipH="1">
            <a:off x="7886700" y="4762500"/>
            <a:ext cx="533400" cy="152400"/>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custDataLst>
              <p:tags r:id="rId10"/>
            </p:custDataLst>
          </p:nvPr>
        </p:nvCxnSpPr>
        <p:spPr>
          <a:xfrm rot="16200000" flipH="1">
            <a:off x="2400300" y="4000500"/>
            <a:ext cx="533400" cy="152400"/>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custDataLst>
              <p:tags r:id="rId2"/>
            </p:custDataLst>
          </p:nvPr>
        </p:nvSpPr>
        <p:spPr>
          <a:xfrm>
            <a:off x="0" y="0"/>
            <a:ext cx="9144000" cy="1143000"/>
          </a:xfrm>
        </p:spPr>
        <p:txBody>
          <a:bodyPr/>
          <a:lstStyle/>
          <a:p>
            <a:pPr eaLnBrk="1" hangingPunct="1"/>
            <a:r>
              <a:rPr lang="en-US" sz="4000" dirty="0" smtClean="0"/>
              <a:t>PDF Instructions – very detailed</a:t>
            </a:r>
          </a:p>
        </p:txBody>
      </p:sp>
      <p:sp>
        <p:nvSpPr>
          <p:cNvPr id="18435" name="Content Placeholder 2"/>
          <p:cNvSpPr>
            <a:spLocks noGrp="1"/>
          </p:cNvSpPr>
          <p:nvPr>
            <p:ph idx="1"/>
            <p:custDataLst>
              <p:tags r:id="rId3"/>
            </p:custDataLst>
          </p:nvPr>
        </p:nvSpPr>
        <p:spPr>
          <a:xfrm>
            <a:off x="685800" y="1524000"/>
            <a:ext cx="8077200" cy="3200400"/>
          </a:xfrm>
        </p:spPr>
        <p:txBody>
          <a:bodyPr/>
          <a:lstStyle/>
          <a:p>
            <a:pPr marL="514350" indent="-514350" eaLnBrk="1" hangingPunct="1">
              <a:buFontTx/>
              <a:buChar char="-"/>
            </a:pPr>
            <a:r>
              <a:rPr lang="en-US" dirty="0" smtClean="0">
                <a:solidFill>
                  <a:srgbClr val="FFFF00"/>
                </a:solidFill>
              </a:rPr>
              <a:t>THIS PRESENTATION– you can jump around to get info on what you are working on</a:t>
            </a:r>
          </a:p>
          <a:p>
            <a:pPr marL="514350" indent="-514350" eaLnBrk="1" hangingPunct="1">
              <a:buFontTx/>
              <a:buChar char="-"/>
            </a:pPr>
            <a:r>
              <a:rPr lang="en-US" dirty="0" smtClean="0">
                <a:solidFill>
                  <a:srgbClr val="FFFF00"/>
                </a:solidFill>
              </a:rPr>
              <a:t>PDF: Important background information you will need this to do </a:t>
            </a:r>
            <a:r>
              <a:rPr lang="en-US" dirty="0" err="1" smtClean="0">
                <a:solidFill>
                  <a:srgbClr val="FFFF00"/>
                </a:solidFill>
              </a:rPr>
              <a:t>well.Goes</a:t>
            </a:r>
            <a:r>
              <a:rPr lang="en-US" dirty="0" smtClean="0">
                <a:solidFill>
                  <a:srgbClr val="FFFF00"/>
                </a:solidFill>
              </a:rPr>
              <a:t> over all the questions in Stages A, B and C</a:t>
            </a:r>
          </a:p>
          <a:p>
            <a:pPr marL="514350" indent="-514350" eaLnBrk="1" hangingPunct="1">
              <a:buFontTx/>
              <a:buChar char="-"/>
            </a:pPr>
            <a:r>
              <a:rPr lang="en-US" dirty="0" smtClean="0">
                <a:solidFill>
                  <a:srgbClr val="FFFF00"/>
                </a:solidFill>
              </a:rPr>
              <a:t>CANVAS PAGE: How to purchase, download &amp; play videogame – pages in Canvas Welcome module.</a:t>
            </a:r>
          </a:p>
          <a:p>
            <a:pPr marL="514350" indent="-514350" eaLnBrk="1" hangingPunct="1">
              <a:buFontTx/>
              <a:buChar char="-"/>
            </a:pPr>
            <a:endParaRPr lang="en-US" dirty="0">
              <a:solidFill>
                <a:srgbClr val="FFFF00"/>
              </a:solidFill>
            </a:endParaRPr>
          </a:p>
        </p:txBody>
      </p:sp>
      <p:sp>
        <p:nvSpPr>
          <p:cNvPr id="4" name="Rectangle 2"/>
          <p:cNvSpPr txBox="1">
            <a:spLocks noChangeArrowheads="1"/>
          </p:cNvSpPr>
          <p:nvPr>
            <p:custDataLst>
              <p:tags r:id="rId4"/>
            </p:custDataLst>
          </p:nvPr>
        </p:nvSpPr>
        <p:spPr bwMode="auto">
          <a:xfrm>
            <a:off x="609600" y="228600"/>
            <a:ext cx="77724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FFF664"/>
                </a:solidFill>
                <a:effectLst/>
                <a:uLnTx/>
                <a:uFillTx/>
                <a:latin typeface="+mj-lt"/>
                <a:ea typeface="ＭＳ Ｐゴシック" charset="-128"/>
                <a:cs typeface="ＭＳ Ｐゴシック" charset="-128"/>
              </a:rPr>
              <a:t>Sources of Info for the lab</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spTree>
    <p:custDataLst>
      <p:tags r:id="rId1"/>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endParaRPr lang="en-US"/>
          </a:p>
        </p:txBody>
      </p:sp>
      <p:pic>
        <p:nvPicPr>
          <p:cNvPr id="5" name="Picture 4" descr="TreelineExample2.jpg"/>
          <p:cNvPicPr/>
          <p:nvPr/>
        </p:nvPicPr>
        <p:blipFill>
          <a:blip r:embed="rId10"/>
          <a:stretch>
            <a:fillRect/>
          </a:stretch>
        </p:blipFill>
        <p:spPr>
          <a:xfrm>
            <a:off x="152400" y="2438400"/>
            <a:ext cx="8686800" cy="4191000"/>
          </a:xfrm>
          <a:prstGeom prst="rect">
            <a:avLst/>
          </a:prstGeom>
        </p:spPr>
      </p:pic>
      <p:sp>
        <p:nvSpPr>
          <p:cNvPr id="8" name="Rectangle 2"/>
          <p:cNvSpPr txBox="1">
            <a:spLocks noChangeArrowheads="1"/>
          </p:cNvSpPr>
          <p:nvPr>
            <p:custDataLst>
              <p:tags r:id="rId3"/>
            </p:custDataLst>
          </p:nvPr>
        </p:nvSpPr>
        <p:spPr bwMode="auto">
          <a:xfrm>
            <a:off x="0" y="-152400"/>
            <a:ext cx="7620000" cy="1828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kern="0" dirty="0" smtClean="0">
                <a:solidFill>
                  <a:srgbClr val="FFF664"/>
                </a:solidFill>
                <a:latin typeface="+mj-lt"/>
              </a:rPr>
              <a:t>Stage A:</a:t>
            </a: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 Question 5</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sp>
        <p:nvSpPr>
          <p:cNvPr id="9" name="TextBox 8"/>
          <p:cNvSpPr txBox="1"/>
          <p:nvPr>
            <p:custDataLst>
              <p:tags r:id="rId4"/>
            </p:custDataLst>
          </p:nvPr>
        </p:nvSpPr>
        <p:spPr>
          <a:xfrm>
            <a:off x="3962400" y="5638800"/>
            <a:ext cx="1828800" cy="646331"/>
          </a:xfrm>
          <a:prstGeom prst="rect">
            <a:avLst/>
          </a:prstGeom>
          <a:noFill/>
        </p:spPr>
        <p:txBody>
          <a:bodyPr wrap="square" rtlCol="0">
            <a:spAutoFit/>
          </a:bodyPr>
          <a:lstStyle/>
          <a:p>
            <a:r>
              <a:rPr lang="en-US" dirty="0" smtClean="0">
                <a:solidFill>
                  <a:srgbClr val="FFFF00"/>
                </a:solidFill>
              </a:rPr>
              <a:t>Walk up to</a:t>
            </a:r>
          </a:p>
          <a:p>
            <a:r>
              <a:rPr lang="en-US" dirty="0" err="1" smtClean="0">
                <a:solidFill>
                  <a:srgbClr val="FFFF00"/>
                </a:solidFill>
              </a:rPr>
              <a:t>treeline</a:t>
            </a:r>
            <a:endParaRPr lang="en-US" dirty="0">
              <a:solidFill>
                <a:srgbClr val="FFFF00"/>
              </a:solidFill>
            </a:endParaRPr>
          </a:p>
        </p:txBody>
      </p:sp>
      <p:sp>
        <p:nvSpPr>
          <p:cNvPr id="10" name="TextBox 9"/>
          <p:cNvSpPr txBox="1"/>
          <p:nvPr>
            <p:custDataLst>
              <p:tags r:id="rId5"/>
            </p:custDataLst>
          </p:nvPr>
        </p:nvSpPr>
        <p:spPr>
          <a:xfrm>
            <a:off x="6705600" y="2514600"/>
            <a:ext cx="1752600" cy="1477328"/>
          </a:xfrm>
          <a:prstGeom prst="rect">
            <a:avLst/>
          </a:prstGeom>
          <a:noFill/>
        </p:spPr>
        <p:txBody>
          <a:bodyPr wrap="square" rtlCol="0">
            <a:spAutoFit/>
          </a:bodyPr>
          <a:lstStyle/>
          <a:p>
            <a:r>
              <a:rPr lang="en-US" dirty="0" smtClean="0">
                <a:solidFill>
                  <a:srgbClr val="FFFF00"/>
                </a:solidFill>
              </a:rPr>
              <a:t>~500 </a:t>
            </a:r>
            <a:r>
              <a:rPr lang="en-US" dirty="0" err="1" smtClean="0">
                <a:solidFill>
                  <a:srgbClr val="FFFF00"/>
                </a:solidFill>
              </a:rPr>
              <a:t>m</a:t>
            </a:r>
            <a:r>
              <a:rPr lang="en-US" dirty="0" smtClean="0">
                <a:solidFill>
                  <a:srgbClr val="FFFF00"/>
                </a:solidFill>
              </a:rPr>
              <a:t> higher</a:t>
            </a:r>
          </a:p>
          <a:p>
            <a:r>
              <a:rPr lang="en-US" dirty="0" smtClean="0">
                <a:solidFill>
                  <a:srgbClr val="FFFF00"/>
                </a:solidFill>
              </a:rPr>
              <a:t>Mean annual </a:t>
            </a:r>
            <a:r>
              <a:rPr lang="en-US" dirty="0" err="1" smtClean="0">
                <a:solidFill>
                  <a:srgbClr val="FFFF00"/>
                </a:solidFill>
              </a:rPr>
              <a:t>precip</a:t>
            </a:r>
            <a:r>
              <a:rPr lang="en-US" dirty="0" smtClean="0">
                <a:solidFill>
                  <a:srgbClr val="FFFF00"/>
                </a:solidFill>
              </a:rPr>
              <a:t> ~800 mm rounded to nearest 100</a:t>
            </a:r>
            <a:endParaRPr lang="en-US" dirty="0">
              <a:solidFill>
                <a:srgbClr val="FFFF00"/>
              </a:solidFill>
            </a:endParaRPr>
          </a:p>
        </p:txBody>
      </p:sp>
      <p:sp>
        <p:nvSpPr>
          <p:cNvPr id="11" name="TextBox 10"/>
          <p:cNvSpPr txBox="1"/>
          <p:nvPr>
            <p:custDataLst>
              <p:tags r:id="rId6"/>
            </p:custDataLst>
          </p:nvPr>
        </p:nvSpPr>
        <p:spPr>
          <a:xfrm>
            <a:off x="1600200" y="5334000"/>
            <a:ext cx="2362200" cy="923330"/>
          </a:xfrm>
          <a:prstGeom prst="rect">
            <a:avLst/>
          </a:prstGeom>
          <a:noFill/>
        </p:spPr>
        <p:txBody>
          <a:bodyPr wrap="square" rtlCol="0">
            <a:spAutoFit/>
          </a:bodyPr>
          <a:lstStyle/>
          <a:p>
            <a:r>
              <a:rPr lang="en-US" dirty="0" smtClean="0">
                <a:solidFill>
                  <a:srgbClr val="FFFF00"/>
                </a:solidFill>
              </a:rPr>
              <a:t>1100 mm (nearest 100) at </a:t>
            </a:r>
            <a:r>
              <a:rPr lang="en-US" dirty="0" err="1" smtClean="0">
                <a:solidFill>
                  <a:srgbClr val="FFFF00"/>
                </a:solidFill>
              </a:rPr>
              <a:t>treeline</a:t>
            </a:r>
            <a:r>
              <a:rPr lang="en-US" dirty="0" smtClean="0">
                <a:solidFill>
                  <a:srgbClr val="FFFF00"/>
                </a:solidFill>
              </a:rPr>
              <a:t>, top of dark green</a:t>
            </a:r>
            <a:endParaRPr lang="en-US" dirty="0">
              <a:solidFill>
                <a:srgbClr val="FFFF00"/>
              </a:solidFill>
            </a:endParaRPr>
          </a:p>
        </p:txBody>
      </p:sp>
      <p:cxnSp>
        <p:nvCxnSpPr>
          <p:cNvPr id="12" name="Straight Arrow Connector 11"/>
          <p:cNvCxnSpPr/>
          <p:nvPr>
            <p:custDataLst>
              <p:tags r:id="rId7"/>
            </p:custDataLst>
          </p:nvPr>
        </p:nvCxnSpPr>
        <p:spPr>
          <a:xfrm rot="16200000" flipH="1">
            <a:off x="7886700" y="4838700"/>
            <a:ext cx="533400" cy="152400"/>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custDataLst>
              <p:tags r:id="rId8"/>
            </p:custDataLst>
          </p:nvPr>
        </p:nvCxnSpPr>
        <p:spPr>
          <a:xfrm rot="16200000" flipH="1">
            <a:off x="4457700" y="4610100"/>
            <a:ext cx="533400" cy="152400"/>
          </a:xfrm>
          <a:prstGeom prst="straightConnector1">
            <a:avLst/>
          </a:prstGeom>
          <a:ln w="508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3"/>
            </p:custDataLst>
          </p:nvPr>
        </p:nvSpPr>
        <p:spPr>
          <a:xfrm>
            <a:off x="0" y="0"/>
            <a:ext cx="9144000" cy="1143000"/>
          </a:xfrm>
        </p:spPr>
        <p:txBody>
          <a:bodyPr/>
          <a:lstStyle/>
          <a:p>
            <a:pPr eaLnBrk="1" hangingPunct="1"/>
            <a:r>
              <a:rPr lang="en-US" sz="4000" smtClean="0"/>
              <a:t>Study Site: Heart of the Grand Canyon</a:t>
            </a:r>
          </a:p>
        </p:txBody>
      </p:sp>
      <p:sp>
        <p:nvSpPr>
          <p:cNvPr id="7" name="Rectangle 2"/>
          <p:cNvSpPr txBox="1">
            <a:spLocks noChangeArrowheads="1"/>
          </p:cNvSpPr>
          <p:nvPr>
            <p:custDataLst>
              <p:tags r:id="rId4"/>
            </p:custDataLst>
          </p:nvPr>
        </p:nvSpPr>
        <p:spPr bwMode="auto">
          <a:xfrm>
            <a:off x="152400" y="0"/>
            <a:ext cx="3352800" cy="3276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FFF664"/>
                </a:solidFill>
                <a:effectLst/>
                <a:uLnTx/>
                <a:uFillTx/>
                <a:latin typeface="+mj-lt"/>
                <a:ea typeface="ＭＳ Ｐゴシック" charset="-128"/>
                <a:cs typeface="ＭＳ Ｐゴシック" charset="-128"/>
              </a:rPr>
              <a:t>Stage B</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pic>
        <p:nvPicPr>
          <p:cNvPr id="8" name="P 1" descr="PartsPhy1"/>
          <p:cNvPicPr/>
          <p:nvPr/>
        </p:nvPicPr>
        <p:blipFill>
          <a:blip r:embed="rId7">
            <a:extLst>
              <a:ext uri="{28A0092B-C50C-407E-A947-70E740481C1C}">
                <a14:useLocalDpi xmlns:a14="http://schemas.microsoft.com/office/drawing/2010/main" val="0"/>
              </a:ext>
            </a:extLst>
          </a:blip>
          <a:srcRect/>
          <a:stretch>
            <a:fillRect/>
          </a:stretch>
        </p:blipFill>
        <p:spPr bwMode="auto">
          <a:xfrm>
            <a:off x="304800" y="3200400"/>
            <a:ext cx="29972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9698" name="Object 2"/>
          <p:cNvGraphicFramePr>
            <a:graphicFrameLocks noChangeAspect="1"/>
          </p:cNvGraphicFramePr>
          <p:nvPr>
            <p:custDataLst>
              <p:tags r:id="rId5"/>
            </p:custDataLst>
          </p:nvPr>
        </p:nvGraphicFramePr>
        <p:xfrm>
          <a:off x="3505200" y="152400"/>
          <a:ext cx="5486400" cy="3175000"/>
        </p:xfrm>
        <a:graphic>
          <a:graphicData uri="http://schemas.openxmlformats.org/presentationml/2006/ole">
            <mc:AlternateContent xmlns:mc="http://schemas.openxmlformats.org/markup-compatibility/2006">
              <mc:Choice xmlns:v="urn:schemas-microsoft-com:vml" Requires="v">
                <p:oleObj spid="_x0000_s29738" name="Document" r:id="rId8" imgW="5486400" imgH="3175000" progId="Word.Document.12">
                  <p:link updateAutomatic="1"/>
                </p:oleObj>
              </mc:Choice>
              <mc:Fallback>
                <p:oleObj name="Document" r:id="rId8" imgW="5486400" imgH="3175000" progId="Word.Document.12">
                  <p:link updateAutomatic="1"/>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5200" y="152400"/>
                        <a:ext cx="5486400" cy="317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9" name="Picture 8" descr="HawaiiVolcanoes.jpg"/>
          <p:cNvPicPr/>
          <p:nvPr/>
        </p:nvPicPr>
        <p:blipFill>
          <a:blip r:embed="rId10"/>
          <a:stretch>
            <a:fillRect/>
          </a:stretch>
        </p:blipFill>
        <p:spPr>
          <a:xfrm>
            <a:off x="4495800" y="3429000"/>
            <a:ext cx="3260040" cy="3200400"/>
          </a:xfrm>
          <a:prstGeom prst="rect">
            <a:avLst/>
          </a:prstGeom>
        </p:spPr>
      </p:pic>
    </p:spTree>
    <p:custDataLst>
      <p:tags r:id="rId2"/>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3"/>
            </p:custDataLst>
          </p:nvPr>
        </p:nvSpPr>
        <p:spPr>
          <a:xfrm>
            <a:off x="0" y="0"/>
            <a:ext cx="9144000" cy="1143000"/>
          </a:xfrm>
        </p:spPr>
        <p:txBody>
          <a:bodyPr/>
          <a:lstStyle/>
          <a:p>
            <a:pPr eaLnBrk="1" hangingPunct="1"/>
            <a:r>
              <a:rPr lang="en-US" sz="4000" dirty="0" smtClean="0"/>
              <a:t>the Grand Canyon</a:t>
            </a:r>
          </a:p>
        </p:txBody>
      </p:sp>
      <p:sp>
        <p:nvSpPr>
          <p:cNvPr id="16387" name="TextBox 5"/>
          <p:cNvSpPr txBox="1">
            <a:spLocks noChangeArrowheads="1"/>
          </p:cNvSpPr>
          <p:nvPr>
            <p:custDataLst>
              <p:tags r:id="rId4"/>
            </p:custDataLst>
          </p:nvPr>
        </p:nvSpPr>
        <p:spPr bwMode="auto">
          <a:xfrm>
            <a:off x="1752600" y="6581775"/>
            <a:ext cx="1171575" cy="276225"/>
          </a:xfrm>
          <a:prstGeom prst="rect">
            <a:avLst/>
          </a:prstGeom>
          <a:noFill/>
          <a:ln w="9525">
            <a:noFill/>
            <a:miter lim="800000"/>
            <a:headEnd/>
            <a:tailEnd/>
          </a:ln>
        </p:spPr>
        <p:txBody>
          <a:bodyPr wrap="none">
            <a:prstTxWarp prst="textNoShape">
              <a:avLst/>
            </a:prstTxWarp>
            <a:spAutoFit/>
          </a:bodyPr>
          <a:lstStyle/>
          <a:p>
            <a:r>
              <a:rPr lang="en-US" sz="1200">
                <a:latin typeface="Calibri" pitchFamily="34" charset="0"/>
              </a:rPr>
              <a:t>Source: NASA</a:t>
            </a:r>
          </a:p>
        </p:txBody>
      </p:sp>
      <p:sp>
        <p:nvSpPr>
          <p:cNvPr id="7" name="Rectangle 2"/>
          <p:cNvSpPr txBox="1">
            <a:spLocks noChangeArrowheads="1"/>
          </p:cNvSpPr>
          <p:nvPr>
            <p:custDataLst>
              <p:tags r:id="rId5"/>
            </p:custDataLst>
          </p:nvPr>
        </p:nvSpPr>
        <p:spPr bwMode="auto">
          <a:xfrm>
            <a:off x="609600" y="381000"/>
            <a:ext cx="83058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Stage B Task 1 – differences in volcanoes on the </a:t>
            </a:r>
            <a:r>
              <a:rPr lang="en-US" sz="4400" kern="0" dirty="0" smtClean="0">
                <a:solidFill>
                  <a:srgbClr val="FFF664"/>
                </a:solidFill>
                <a:latin typeface="+mj-lt"/>
              </a:rPr>
              <a:t>Big Island</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graphicFrame>
        <p:nvGraphicFramePr>
          <p:cNvPr id="30722" name="Object 2"/>
          <p:cNvGraphicFramePr>
            <a:graphicFrameLocks noChangeAspect="1"/>
          </p:cNvGraphicFramePr>
          <p:nvPr>
            <p:custDataLst>
              <p:tags r:id="rId6"/>
            </p:custDataLst>
          </p:nvPr>
        </p:nvGraphicFramePr>
        <p:xfrm>
          <a:off x="1524000" y="1828800"/>
          <a:ext cx="5626100" cy="4432300"/>
        </p:xfrm>
        <a:graphic>
          <a:graphicData uri="http://schemas.openxmlformats.org/presentationml/2006/ole">
            <mc:AlternateContent xmlns:mc="http://schemas.openxmlformats.org/markup-compatibility/2006">
              <mc:Choice xmlns:v="urn:schemas-microsoft-com:vml" Requires="v">
                <p:oleObj spid="_x0000_s30762" name="Document" r:id="rId8" imgW="5626100" imgH="4432300" progId="Word.Document.12">
                  <p:link updateAutomatic="1"/>
                </p:oleObj>
              </mc:Choice>
              <mc:Fallback>
                <p:oleObj name="Document" r:id="rId8" imgW="5626100" imgH="4432300" progId="Word.Document.12">
                  <p:link updateAutomatic="1"/>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1828800"/>
                        <a:ext cx="5626100" cy="443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ustDataLst>
      <p:tags r:id="rId2"/>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636" name="Object 4"/>
          <p:cNvGraphicFramePr>
            <a:graphicFrameLocks noChangeAspect="1"/>
          </p:cNvGraphicFramePr>
          <p:nvPr>
            <p:custDataLst>
              <p:tags r:id="rId3"/>
            </p:custDataLst>
          </p:nvPr>
        </p:nvGraphicFramePr>
        <p:xfrm>
          <a:off x="4038600" y="36513"/>
          <a:ext cx="5105400" cy="6821487"/>
        </p:xfrm>
        <a:graphic>
          <a:graphicData uri="http://schemas.openxmlformats.org/presentationml/2006/ole">
            <mc:AlternateContent xmlns:mc="http://schemas.openxmlformats.org/markup-compatibility/2006">
              <mc:Choice xmlns:v="urn:schemas-microsoft-com:vml" Requires="v">
                <p:oleObj spid="_x0000_s69677" name="Document" r:id="rId5" imgW="5626100" imgH="7518400" progId="Word.Document.12">
                  <p:link updateAutomatic="1"/>
                </p:oleObj>
              </mc:Choice>
              <mc:Fallback>
                <p:oleObj name="Document" r:id="rId5" imgW="5626100" imgH="7518400" progId="Word.Document.12">
                  <p:link updateAutomatic="1"/>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36513"/>
                        <a:ext cx="5105400" cy="6821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7" name="Picture 6" descr="PostShieldFeatuers.jpg"/>
          <p:cNvPicPr>
            <a:picLocks noChangeAspect="1"/>
          </p:cNvPicPr>
          <p:nvPr/>
        </p:nvPicPr>
        <p:blipFill>
          <a:blip r:embed="rId7"/>
          <a:stretch>
            <a:fillRect/>
          </a:stretch>
        </p:blipFill>
        <p:spPr>
          <a:xfrm>
            <a:off x="152400" y="914400"/>
            <a:ext cx="3878323" cy="5410200"/>
          </a:xfrm>
          <a:prstGeom prst="rect">
            <a:avLst/>
          </a:prstGeom>
        </p:spPr>
      </p:pic>
    </p:spTree>
    <p:custDataLst>
      <p:tags r:id="rId2"/>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dirty="0" smtClean="0"/>
              <a:t>the Grand Canyon</a:t>
            </a:r>
          </a:p>
        </p:txBody>
      </p:sp>
      <p:sp>
        <p:nvSpPr>
          <p:cNvPr id="16387" name="TextBox 5"/>
          <p:cNvSpPr txBox="1">
            <a:spLocks noChangeArrowheads="1"/>
          </p:cNvSpPr>
          <p:nvPr>
            <p:custDataLst>
              <p:tags r:id="rId3"/>
            </p:custDataLst>
          </p:nvPr>
        </p:nvSpPr>
        <p:spPr bwMode="auto">
          <a:xfrm>
            <a:off x="1752600" y="6581775"/>
            <a:ext cx="1171575" cy="276225"/>
          </a:xfrm>
          <a:prstGeom prst="rect">
            <a:avLst/>
          </a:prstGeom>
          <a:noFill/>
          <a:ln w="9525">
            <a:noFill/>
            <a:miter lim="800000"/>
            <a:headEnd/>
            <a:tailEnd/>
          </a:ln>
        </p:spPr>
        <p:txBody>
          <a:bodyPr wrap="none">
            <a:prstTxWarp prst="textNoShape">
              <a:avLst/>
            </a:prstTxWarp>
            <a:spAutoFit/>
          </a:bodyPr>
          <a:lstStyle/>
          <a:p>
            <a:r>
              <a:rPr lang="en-US" sz="1200">
                <a:latin typeface="Calibri" pitchFamily="34" charset="0"/>
              </a:rPr>
              <a:t>Source: NASA</a:t>
            </a:r>
          </a:p>
        </p:txBody>
      </p:sp>
      <p:sp>
        <p:nvSpPr>
          <p:cNvPr id="7" name="Rectangle 2"/>
          <p:cNvSpPr txBox="1">
            <a:spLocks noChangeArrowheads="1"/>
          </p:cNvSpPr>
          <p:nvPr>
            <p:custDataLst>
              <p:tags r:id="rId4"/>
            </p:custDataLst>
          </p:nvPr>
        </p:nvSpPr>
        <p:spPr bwMode="auto">
          <a:xfrm>
            <a:off x="609600" y="381000"/>
            <a:ext cx="83058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Stages</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pic>
        <p:nvPicPr>
          <p:cNvPr id="6" name="Picture 5" descr="VolcanoStages.jpg"/>
          <p:cNvPicPr>
            <a:picLocks noChangeAspect="1"/>
          </p:cNvPicPr>
          <p:nvPr/>
        </p:nvPicPr>
        <p:blipFill>
          <a:blip r:embed="rId6"/>
          <a:stretch>
            <a:fillRect/>
          </a:stretch>
        </p:blipFill>
        <p:spPr>
          <a:xfrm>
            <a:off x="0" y="3106615"/>
            <a:ext cx="9144000" cy="3751385"/>
          </a:xfrm>
          <a:prstGeom prst="rect">
            <a:avLst/>
          </a:prstGeom>
        </p:spPr>
      </p:pic>
      <p:pic>
        <p:nvPicPr>
          <p:cNvPr id="8" name="Picture 7"/>
          <p:cNvPicPr>
            <a:picLocks noChangeAspect="1"/>
          </p:cNvPicPr>
          <p:nvPr/>
        </p:nvPicPr>
        <p:blipFill>
          <a:blip r:embed="rId7"/>
          <a:stretch>
            <a:fillRect/>
          </a:stretch>
        </p:blipFill>
        <p:spPr>
          <a:xfrm>
            <a:off x="0" y="228600"/>
            <a:ext cx="5715000" cy="2565400"/>
          </a:xfrm>
          <a:prstGeom prst="rect">
            <a:avLst/>
          </a:prstGeom>
        </p:spPr>
      </p:pic>
      <p:pic>
        <p:nvPicPr>
          <p:cNvPr id="9" name="Picture 8"/>
          <p:cNvPicPr>
            <a:picLocks noChangeAspect="1"/>
          </p:cNvPicPr>
          <p:nvPr/>
        </p:nvPicPr>
        <p:blipFill>
          <a:blip r:embed="rId8"/>
          <a:stretch>
            <a:fillRect/>
          </a:stretch>
        </p:blipFill>
        <p:spPr>
          <a:xfrm>
            <a:off x="2819400" y="71758"/>
            <a:ext cx="4953000" cy="2976242"/>
          </a:xfrm>
          <a:prstGeom prst="rect">
            <a:avLst/>
          </a:prstGeom>
        </p:spPr>
      </p:pic>
    </p:spTree>
    <p:custDataLst>
      <p:tags r:id="rId1"/>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smtClean="0"/>
              <a:t>Study Site: Heart of the Grand Canyon</a:t>
            </a:r>
          </a:p>
        </p:txBody>
      </p:sp>
      <p:sp>
        <p:nvSpPr>
          <p:cNvPr id="16387" name="TextBox 5"/>
          <p:cNvSpPr txBox="1">
            <a:spLocks noChangeArrowheads="1"/>
          </p:cNvSpPr>
          <p:nvPr>
            <p:custDataLst>
              <p:tags r:id="rId3"/>
            </p:custDataLst>
          </p:nvPr>
        </p:nvSpPr>
        <p:spPr bwMode="auto">
          <a:xfrm>
            <a:off x="1752600" y="6581775"/>
            <a:ext cx="1171575" cy="276225"/>
          </a:xfrm>
          <a:prstGeom prst="rect">
            <a:avLst/>
          </a:prstGeom>
          <a:noFill/>
          <a:ln w="9525">
            <a:noFill/>
            <a:miter lim="800000"/>
            <a:headEnd/>
            <a:tailEnd/>
          </a:ln>
        </p:spPr>
        <p:txBody>
          <a:bodyPr wrap="none">
            <a:prstTxWarp prst="textNoShape">
              <a:avLst/>
            </a:prstTxWarp>
            <a:spAutoFit/>
          </a:bodyPr>
          <a:lstStyle/>
          <a:p>
            <a:r>
              <a:rPr lang="en-US" sz="1200">
                <a:latin typeface="Calibri" pitchFamily="34" charset="0"/>
              </a:rPr>
              <a:t>Source: NASA</a:t>
            </a:r>
          </a:p>
        </p:txBody>
      </p:sp>
      <p:sp>
        <p:nvSpPr>
          <p:cNvPr id="7" name="Rectangle 2"/>
          <p:cNvSpPr txBox="1">
            <a:spLocks noChangeArrowheads="1"/>
          </p:cNvSpPr>
          <p:nvPr>
            <p:custDataLst>
              <p:tags r:id="rId4"/>
            </p:custDataLst>
          </p:nvPr>
        </p:nvSpPr>
        <p:spPr bwMode="auto">
          <a:xfrm>
            <a:off x="533400" y="228600"/>
            <a:ext cx="83058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Stage B Task 2</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pic>
        <p:nvPicPr>
          <p:cNvPr id="5" name="Picture 4" descr="1.jpg"/>
          <p:cNvPicPr/>
          <p:nvPr/>
        </p:nvPicPr>
        <p:blipFill>
          <a:blip r:embed="rId6"/>
          <a:stretch>
            <a:fillRect/>
          </a:stretch>
        </p:blipFill>
        <p:spPr>
          <a:xfrm>
            <a:off x="228600" y="990600"/>
            <a:ext cx="4648200" cy="4038600"/>
          </a:xfrm>
          <a:prstGeom prst="rect">
            <a:avLst/>
          </a:prstGeom>
        </p:spPr>
      </p:pic>
      <p:pic>
        <p:nvPicPr>
          <p:cNvPr id="6" name="Picture 5" descr="MaunaKeaTill_NASA.jpg"/>
          <p:cNvPicPr/>
          <p:nvPr/>
        </p:nvPicPr>
        <p:blipFill>
          <a:blip r:embed="rId7"/>
          <a:stretch>
            <a:fillRect/>
          </a:stretch>
        </p:blipFill>
        <p:spPr>
          <a:xfrm>
            <a:off x="2971800" y="4131733"/>
            <a:ext cx="4089400" cy="2726267"/>
          </a:xfrm>
          <a:prstGeom prst="rect">
            <a:avLst/>
          </a:prstGeom>
        </p:spPr>
      </p:pic>
      <p:pic>
        <p:nvPicPr>
          <p:cNvPr id="8" name="Picture 7" descr="1.jpg"/>
          <p:cNvPicPr/>
          <p:nvPr/>
        </p:nvPicPr>
        <p:blipFill>
          <a:blip r:embed="rId8"/>
          <a:stretch>
            <a:fillRect/>
          </a:stretch>
        </p:blipFill>
        <p:spPr>
          <a:xfrm>
            <a:off x="6781800" y="1371600"/>
            <a:ext cx="1899744" cy="3200400"/>
          </a:xfrm>
          <a:prstGeom prst="rect">
            <a:avLst/>
          </a:prstGeom>
        </p:spPr>
      </p:pic>
    </p:spTree>
    <p:custDataLst>
      <p:tags r:id="rId1"/>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smtClean="0"/>
              <a:t>Study Site: Heart of the Grand Canyon</a:t>
            </a:r>
          </a:p>
        </p:txBody>
      </p:sp>
      <p:sp>
        <p:nvSpPr>
          <p:cNvPr id="7" name="Rectangle 2"/>
          <p:cNvSpPr txBox="1">
            <a:spLocks noChangeArrowheads="1"/>
          </p:cNvSpPr>
          <p:nvPr>
            <p:custDataLst>
              <p:tags r:id="rId3"/>
            </p:custDataLst>
          </p:nvPr>
        </p:nvSpPr>
        <p:spPr bwMode="auto">
          <a:xfrm>
            <a:off x="533400" y="228600"/>
            <a:ext cx="83058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Stage B Task 2</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pic>
        <p:nvPicPr>
          <p:cNvPr id="9" name="Picture 8" descr="3.jpg"/>
          <p:cNvPicPr>
            <a:picLocks noChangeAspect="1"/>
          </p:cNvPicPr>
          <p:nvPr/>
        </p:nvPicPr>
        <p:blipFill>
          <a:blip r:embed="rId5"/>
          <a:stretch>
            <a:fillRect/>
          </a:stretch>
        </p:blipFill>
        <p:spPr>
          <a:xfrm>
            <a:off x="558800" y="1301750"/>
            <a:ext cx="8026400" cy="4254500"/>
          </a:xfrm>
          <a:prstGeom prst="rect">
            <a:avLst/>
          </a:prstGeom>
        </p:spPr>
      </p:pic>
    </p:spTree>
    <p:custDataLst>
      <p:tags r:id="rId1"/>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imline.jpg"/>
          <p:cNvPicPr/>
          <p:nvPr/>
        </p:nvPicPr>
        <p:blipFill>
          <a:blip r:embed="rId4"/>
          <a:stretch>
            <a:fillRect/>
          </a:stretch>
        </p:blipFill>
        <p:spPr>
          <a:xfrm>
            <a:off x="1676400" y="1295400"/>
            <a:ext cx="6019800" cy="1752600"/>
          </a:xfrm>
          <a:prstGeom prst="rect">
            <a:avLst/>
          </a:prstGeom>
        </p:spPr>
      </p:pic>
      <p:sp>
        <p:nvSpPr>
          <p:cNvPr id="6" name="Rectangle 2"/>
          <p:cNvSpPr txBox="1">
            <a:spLocks noChangeArrowheads="1"/>
          </p:cNvSpPr>
          <p:nvPr>
            <p:custDataLst>
              <p:tags r:id="rId2"/>
            </p:custDataLst>
          </p:nvPr>
        </p:nvSpPr>
        <p:spPr bwMode="auto">
          <a:xfrm>
            <a:off x="533400" y="228600"/>
            <a:ext cx="83058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noProof="0" dirty="0" err="1" smtClean="0">
                <a:ln>
                  <a:noFill/>
                </a:ln>
                <a:solidFill>
                  <a:srgbClr val="FFF664"/>
                </a:solidFill>
                <a:effectLst/>
                <a:uLnTx/>
                <a:uFillTx/>
                <a:latin typeface="+mj-lt"/>
                <a:ea typeface="ＭＳ Ｐゴシック" charset="-128"/>
                <a:cs typeface="ＭＳ Ｐゴシック" charset="-128"/>
              </a:rPr>
              <a:t>Trimlines</a:t>
            </a: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 can tell thickness, but none on Mauna Kea</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pic>
        <p:nvPicPr>
          <p:cNvPr id="7" name="Picture 6" descr="112_MaunaKeaAlexis copy.jpg"/>
          <p:cNvPicPr/>
          <p:nvPr/>
        </p:nvPicPr>
        <p:blipFill>
          <a:blip r:embed="rId5"/>
          <a:stretch>
            <a:fillRect/>
          </a:stretch>
        </p:blipFill>
        <p:spPr>
          <a:xfrm>
            <a:off x="304800" y="3505200"/>
            <a:ext cx="4038600" cy="2895600"/>
          </a:xfrm>
          <a:prstGeom prst="rect">
            <a:avLst/>
          </a:prstGeom>
        </p:spPr>
      </p:pic>
      <p:pic>
        <p:nvPicPr>
          <p:cNvPr id="8" name="Picture 7" descr="SplitFlowAndRunoOver.jpg"/>
          <p:cNvPicPr/>
          <p:nvPr/>
        </p:nvPicPr>
        <p:blipFill>
          <a:blip r:embed="rId6"/>
          <a:stretch>
            <a:fillRect/>
          </a:stretch>
        </p:blipFill>
        <p:spPr>
          <a:xfrm>
            <a:off x="4572000" y="3352800"/>
            <a:ext cx="4279662" cy="2971800"/>
          </a:xfrm>
          <a:prstGeom prst="rect">
            <a:avLst/>
          </a:prstGeom>
        </p:spPr>
      </p:pic>
    </p:spTree>
    <p:custDataLst>
      <p:tags r:id="rId1"/>
    </p:custData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endParaRPr lang="en-US"/>
          </a:p>
        </p:txBody>
      </p:sp>
      <p:sp>
        <p:nvSpPr>
          <p:cNvPr id="3" name="Content Placeholder 2"/>
          <p:cNvSpPr>
            <a:spLocks noGrp="1"/>
          </p:cNvSpPr>
          <p:nvPr>
            <p:ph idx="1"/>
            <p:custDataLst>
              <p:tags r:id="rId3"/>
            </p:custDataLst>
          </p:nvPr>
        </p:nvSpPr>
        <p:spPr/>
        <p:txBody>
          <a:bodyPr/>
          <a:lstStyle/>
          <a:p>
            <a:endParaRPr lang="en-US"/>
          </a:p>
        </p:txBody>
      </p:sp>
      <p:pic>
        <p:nvPicPr>
          <p:cNvPr id="4" name="Picture 3" descr="SplitFlowAndRunoOver.jpg"/>
          <p:cNvPicPr/>
          <p:nvPr/>
        </p:nvPicPr>
        <p:blipFill>
          <a:blip r:embed="rId5"/>
          <a:stretch>
            <a:fillRect/>
          </a:stretch>
        </p:blipFill>
        <p:spPr>
          <a:xfrm>
            <a:off x="0" y="0"/>
            <a:ext cx="9144000" cy="6858000"/>
          </a:xfrm>
          <a:prstGeom prst="rect">
            <a:avLst/>
          </a:prstGeom>
        </p:spPr>
      </p:pic>
      <p:pic>
        <p:nvPicPr>
          <p:cNvPr id="5" name="Picture 4" descr="Mt Rainier Analog.jpg"/>
          <p:cNvPicPr/>
          <p:nvPr/>
        </p:nvPicPr>
        <p:blipFill>
          <a:blip r:embed="rId6"/>
          <a:stretch>
            <a:fillRect/>
          </a:stretch>
        </p:blipFill>
        <p:spPr>
          <a:xfrm>
            <a:off x="5549900" y="4447790"/>
            <a:ext cx="3594100" cy="2410210"/>
          </a:xfrm>
          <a:prstGeom prst="rect">
            <a:avLst/>
          </a:prstGeom>
        </p:spPr>
      </p:pic>
    </p:spTree>
    <p:custDataLst>
      <p:tags r:id="rId1"/>
    </p:custData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AroundCone1.jpg"/>
          <p:cNvPicPr/>
          <p:nvPr/>
        </p:nvPicPr>
        <p:blipFill>
          <a:blip r:embed="rId4"/>
          <a:stretch>
            <a:fillRect/>
          </a:stretch>
        </p:blipFill>
        <p:spPr>
          <a:xfrm>
            <a:off x="533400" y="1066800"/>
            <a:ext cx="7696200" cy="3200400"/>
          </a:xfrm>
          <a:prstGeom prst="rect">
            <a:avLst/>
          </a:prstGeom>
        </p:spPr>
      </p:pic>
      <p:pic>
        <p:nvPicPr>
          <p:cNvPr id="5" name="Picture 4" descr="GoAroundCone2.jpg"/>
          <p:cNvPicPr/>
          <p:nvPr/>
        </p:nvPicPr>
        <p:blipFill>
          <a:blip r:embed="rId5"/>
          <a:stretch>
            <a:fillRect/>
          </a:stretch>
        </p:blipFill>
        <p:spPr>
          <a:xfrm>
            <a:off x="1752600" y="4343400"/>
            <a:ext cx="5486400" cy="2135505"/>
          </a:xfrm>
          <a:prstGeom prst="rect">
            <a:avLst/>
          </a:prstGeom>
        </p:spPr>
      </p:pic>
      <p:sp>
        <p:nvSpPr>
          <p:cNvPr id="6" name="Rectangle 2"/>
          <p:cNvSpPr txBox="1">
            <a:spLocks noChangeArrowheads="1"/>
          </p:cNvSpPr>
          <p:nvPr>
            <p:custDataLst>
              <p:tags r:id="rId2"/>
            </p:custDataLst>
          </p:nvPr>
        </p:nvSpPr>
        <p:spPr bwMode="auto">
          <a:xfrm>
            <a:off x="533400" y="228600"/>
            <a:ext cx="83058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Use cinder cones that split flow</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custDataLst>
              <p:tags r:id="rId2"/>
            </p:custDataLst>
          </p:nvPr>
        </p:nvSpPr>
        <p:spPr bwMode="auto">
          <a:xfrm>
            <a:off x="609600" y="228600"/>
            <a:ext cx="77724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FFF664"/>
                </a:solidFill>
                <a:effectLst/>
                <a:uLnTx/>
                <a:uFillTx/>
                <a:latin typeface="+mj-lt"/>
                <a:ea typeface="ＭＳ Ｐゴシック" charset="-128"/>
                <a:cs typeface="ＭＳ Ｐゴシック" charset="-128"/>
              </a:rPr>
              <a:t>Quick Tectonic Overview</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pic>
        <p:nvPicPr>
          <p:cNvPr id="6" name="Picture 5" descr="USGSAge.jpg"/>
          <p:cNvPicPr/>
          <p:nvPr/>
        </p:nvPicPr>
        <p:blipFill>
          <a:blip r:embed="rId4"/>
          <a:stretch>
            <a:fillRect/>
          </a:stretch>
        </p:blipFill>
        <p:spPr>
          <a:xfrm>
            <a:off x="1371600" y="1447800"/>
            <a:ext cx="6629400" cy="5105400"/>
          </a:xfrm>
          <a:prstGeom prst="rect">
            <a:avLst/>
          </a:prstGeom>
        </p:spPr>
      </p:pic>
    </p:spTree>
    <p:custDataLst>
      <p:tags r:id="rId1"/>
    </p:custData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ampleThickness.jpg"/>
          <p:cNvPicPr/>
          <p:nvPr/>
        </p:nvPicPr>
        <p:blipFill>
          <a:blip r:embed="rId5"/>
          <a:stretch>
            <a:fillRect/>
          </a:stretch>
        </p:blipFill>
        <p:spPr>
          <a:xfrm>
            <a:off x="914400" y="1447800"/>
            <a:ext cx="7289800" cy="3505200"/>
          </a:xfrm>
          <a:prstGeom prst="rect">
            <a:avLst/>
          </a:prstGeom>
        </p:spPr>
      </p:pic>
      <p:sp>
        <p:nvSpPr>
          <p:cNvPr id="6" name="Rectangle 2"/>
          <p:cNvSpPr txBox="1">
            <a:spLocks noChangeArrowheads="1"/>
          </p:cNvSpPr>
          <p:nvPr>
            <p:custDataLst>
              <p:tags r:id="rId2"/>
            </p:custDataLst>
          </p:nvPr>
        </p:nvSpPr>
        <p:spPr bwMode="auto">
          <a:xfrm>
            <a:off x="533400" y="228600"/>
            <a:ext cx="83058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kern="0" dirty="0" smtClean="0">
                <a:solidFill>
                  <a:srgbClr val="FFF664"/>
                </a:solidFill>
                <a:latin typeface="+mj-lt"/>
              </a:rPr>
              <a:t>You measure cone </a:t>
            </a:r>
            <a:r>
              <a:rPr lang="en-US" sz="4400" kern="0" dirty="0" err="1" smtClean="0">
                <a:solidFill>
                  <a:srgbClr val="FFF664"/>
                </a:solidFill>
                <a:latin typeface="+mj-lt"/>
              </a:rPr>
              <a:t>h</a:t>
            </a: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eight above till: 3785-3665 = ~120m </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sp>
        <p:nvSpPr>
          <p:cNvPr id="8" name="Rectangle 2"/>
          <p:cNvSpPr txBox="1">
            <a:spLocks noChangeArrowheads="1"/>
          </p:cNvSpPr>
          <p:nvPr>
            <p:custDataLst>
              <p:tags r:id="rId3"/>
            </p:custDataLst>
          </p:nvPr>
        </p:nvSpPr>
        <p:spPr bwMode="auto">
          <a:xfrm>
            <a:off x="685800" y="5410200"/>
            <a:ext cx="77724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Ice cap at this location was less than 120 height of the cinder cone top above the topography on the up-glacier side of the cinder cone</a:t>
            </a:r>
            <a:endParaRPr kumimoji="0" lang="en-US" sz="2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spTree>
    <p:custDataLst>
      <p:tags r:id="rId1"/>
    </p:custData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990600"/>
          </a:xfrm>
        </p:spPr>
        <p:txBody>
          <a:bodyPr/>
          <a:lstStyle/>
          <a:p>
            <a:pPr eaLnBrk="1" hangingPunct="1"/>
            <a:r>
              <a:rPr lang="en-US" sz="4000" dirty="0" smtClean="0"/>
              <a:t>Study Site: Heart of the Grand Canyon</a:t>
            </a:r>
          </a:p>
        </p:txBody>
      </p:sp>
      <p:sp>
        <p:nvSpPr>
          <p:cNvPr id="7" name="Rectangle 2"/>
          <p:cNvSpPr txBox="1">
            <a:spLocks noChangeArrowheads="1"/>
          </p:cNvSpPr>
          <p:nvPr>
            <p:custDataLst>
              <p:tags r:id="rId3"/>
            </p:custDataLst>
          </p:nvPr>
        </p:nvSpPr>
        <p:spPr bwMode="auto">
          <a:xfrm>
            <a:off x="533400" y="228600"/>
            <a:ext cx="83058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Stage B Task 2</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pic>
        <p:nvPicPr>
          <p:cNvPr id="6" name="Picture 5" descr="4.jpg"/>
          <p:cNvPicPr>
            <a:picLocks noChangeAspect="1"/>
          </p:cNvPicPr>
          <p:nvPr/>
        </p:nvPicPr>
        <p:blipFill>
          <a:blip r:embed="rId6"/>
          <a:stretch>
            <a:fillRect/>
          </a:stretch>
        </p:blipFill>
        <p:spPr>
          <a:xfrm>
            <a:off x="2438400" y="838200"/>
            <a:ext cx="6321415" cy="6096000"/>
          </a:xfrm>
          <a:prstGeom prst="rect">
            <a:avLst/>
          </a:prstGeom>
        </p:spPr>
      </p:pic>
      <p:sp>
        <p:nvSpPr>
          <p:cNvPr id="8" name="Rectangle 2"/>
          <p:cNvSpPr txBox="1">
            <a:spLocks noChangeArrowheads="1"/>
          </p:cNvSpPr>
          <p:nvPr>
            <p:custDataLst>
              <p:tags r:id="rId4"/>
            </p:custDataLst>
          </p:nvPr>
        </p:nvSpPr>
        <p:spPr bwMode="auto">
          <a:xfrm>
            <a:off x="381000" y="3505200"/>
            <a:ext cx="17526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Depth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kern="0" baseline="0" dirty="0" smtClean="0">
                <a:solidFill>
                  <a:srgbClr val="FFF664"/>
                </a:solidFill>
                <a:latin typeface="+mj-lt"/>
              </a:rPr>
              <a:t>X</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Area</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kern="0" dirty="0" smtClean="0">
                <a:solidFill>
                  <a:srgbClr val="FFF664"/>
                </a:solidFill>
                <a:latin typeface="+mj-lt"/>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kern="0" baseline="0" dirty="0" smtClean="0">
                <a:solidFill>
                  <a:srgbClr val="FFF664"/>
                </a:solidFill>
                <a:latin typeface="+mj-lt"/>
              </a:rPr>
              <a:t>Volume</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sz="2400" kern="0" dirty="0" smtClean="0">
              <a:solidFill>
                <a:srgbClr val="FFF664"/>
              </a:solidFill>
              <a:latin typeface="+mj-l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kern="0" baseline="0" dirty="0" smtClean="0">
                <a:solidFill>
                  <a:srgbClr val="FFF664"/>
                </a:solidFill>
                <a:latin typeface="+mj-lt"/>
              </a:rPr>
              <a:t>PDF goes step</a:t>
            </a:r>
            <a:r>
              <a:rPr lang="en-US" sz="2400" kern="0" dirty="0" smtClean="0">
                <a:solidFill>
                  <a:srgbClr val="FFF664"/>
                </a:solidFill>
                <a:latin typeface="+mj-lt"/>
              </a:rPr>
              <a:t> by step</a:t>
            </a:r>
            <a:endParaRPr lang="en-US" sz="2400" kern="0" baseline="0" dirty="0" smtClean="0">
              <a:solidFill>
                <a:srgbClr val="FFF664"/>
              </a:solidFill>
              <a:latin typeface="+mj-lt"/>
            </a:endParaRPr>
          </a:p>
        </p:txBody>
      </p:sp>
    </p:spTree>
    <p:custDataLst>
      <p:tags r:id="rId1"/>
    </p:custData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smtClean="0"/>
              <a:t>Study Site: Heart of the Grand Canyon</a:t>
            </a:r>
          </a:p>
        </p:txBody>
      </p:sp>
      <p:sp>
        <p:nvSpPr>
          <p:cNvPr id="7" name="Rectangle 2"/>
          <p:cNvSpPr txBox="1">
            <a:spLocks noChangeArrowheads="1"/>
          </p:cNvSpPr>
          <p:nvPr>
            <p:custDataLst>
              <p:tags r:id="rId3"/>
            </p:custDataLst>
          </p:nvPr>
        </p:nvSpPr>
        <p:spPr bwMode="auto">
          <a:xfrm>
            <a:off x="533400" y="228600"/>
            <a:ext cx="83058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Stage B Task 3</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pic>
        <p:nvPicPr>
          <p:cNvPr id="5" name="Picture 4" descr="1.jpg"/>
          <p:cNvPicPr/>
          <p:nvPr/>
        </p:nvPicPr>
        <p:blipFill>
          <a:blip r:embed="rId5"/>
          <a:stretch>
            <a:fillRect/>
          </a:stretch>
        </p:blipFill>
        <p:spPr>
          <a:xfrm>
            <a:off x="228600" y="1447800"/>
            <a:ext cx="3449368" cy="4368800"/>
          </a:xfrm>
          <a:prstGeom prst="rect">
            <a:avLst/>
          </a:prstGeom>
        </p:spPr>
      </p:pic>
      <p:pic>
        <p:nvPicPr>
          <p:cNvPr id="6" name="Picture 5" descr="Rainfall Pattern Switched.jpg"/>
          <p:cNvPicPr/>
          <p:nvPr/>
        </p:nvPicPr>
        <p:blipFill>
          <a:blip r:embed="rId6"/>
          <a:stretch>
            <a:fillRect/>
          </a:stretch>
        </p:blipFill>
        <p:spPr>
          <a:xfrm>
            <a:off x="3429000" y="914400"/>
            <a:ext cx="5105400" cy="2463165"/>
          </a:xfrm>
          <a:prstGeom prst="rect">
            <a:avLst/>
          </a:prstGeom>
        </p:spPr>
      </p:pic>
      <p:pic>
        <p:nvPicPr>
          <p:cNvPr id="8" name="Picture 7" descr="LCLHawaii.jpg"/>
          <p:cNvPicPr>
            <a:picLocks noChangeAspect="1"/>
          </p:cNvPicPr>
          <p:nvPr/>
        </p:nvPicPr>
        <p:blipFill>
          <a:blip r:embed="rId7"/>
          <a:stretch>
            <a:fillRect/>
          </a:stretch>
        </p:blipFill>
        <p:spPr>
          <a:xfrm>
            <a:off x="4038600" y="3505200"/>
            <a:ext cx="4077730" cy="3352800"/>
          </a:xfrm>
          <a:prstGeom prst="rect">
            <a:avLst/>
          </a:prstGeom>
        </p:spPr>
      </p:pic>
    </p:spTree>
    <p:custDataLst>
      <p:tags r:id="rId1"/>
    </p:custData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smtClean="0"/>
              <a:t>Study Site: Heart of the Grand Canyon</a:t>
            </a:r>
          </a:p>
        </p:txBody>
      </p:sp>
      <p:sp>
        <p:nvSpPr>
          <p:cNvPr id="7" name="Rectangle 2"/>
          <p:cNvSpPr txBox="1">
            <a:spLocks noChangeArrowheads="1"/>
          </p:cNvSpPr>
          <p:nvPr>
            <p:custDataLst>
              <p:tags r:id="rId3"/>
            </p:custDataLst>
          </p:nvPr>
        </p:nvSpPr>
        <p:spPr bwMode="auto">
          <a:xfrm>
            <a:off x="533400" y="228600"/>
            <a:ext cx="2438400" cy="3048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Stage B Task 3</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pic>
        <p:nvPicPr>
          <p:cNvPr id="8" name="Picture 7" descr="LCL_ExampleChart.png"/>
          <p:cNvPicPr>
            <a:picLocks noChangeAspect="1"/>
          </p:cNvPicPr>
          <p:nvPr/>
        </p:nvPicPr>
        <p:blipFill>
          <a:blip r:embed="rId5"/>
          <a:stretch>
            <a:fillRect/>
          </a:stretch>
        </p:blipFill>
        <p:spPr>
          <a:xfrm>
            <a:off x="2971800" y="152400"/>
            <a:ext cx="5994400" cy="3479800"/>
          </a:xfrm>
          <a:prstGeom prst="rect">
            <a:avLst/>
          </a:prstGeom>
        </p:spPr>
      </p:pic>
      <p:pic>
        <p:nvPicPr>
          <p:cNvPr id="9" name="Picture 8" descr="LCLHawaii.jpg"/>
          <p:cNvPicPr>
            <a:picLocks noChangeAspect="1"/>
          </p:cNvPicPr>
          <p:nvPr/>
        </p:nvPicPr>
        <p:blipFill>
          <a:blip r:embed="rId6"/>
          <a:stretch>
            <a:fillRect/>
          </a:stretch>
        </p:blipFill>
        <p:spPr>
          <a:xfrm>
            <a:off x="381000" y="3962400"/>
            <a:ext cx="3150973" cy="2590800"/>
          </a:xfrm>
          <a:prstGeom prst="rect">
            <a:avLst/>
          </a:prstGeom>
        </p:spPr>
      </p:pic>
    </p:spTree>
    <p:custDataLst>
      <p:tags r:id="rId1"/>
    </p:custData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2"/>
            </p:custDataLst>
          </p:nvPr>
        </p:nvSpPr>
        <p:spPr>
          <a:xfrm>
            <a:off x="457200" y="274638"/>
            <a:ext cx="8229600" cy="1143000"/>
          </a:xfrm>
        </p:spPr>
        <p:txBody>
          <a:bodyPr/>
          <a:lstStyle/>
          <a:p>
            <a:pPr eaLnBrk="1" hangingPunct="1"/>
            <a:r>
              <a:rPr lang="en-US" dirty="0" smtClean="0">
                <a:solidFill>
                  <a:srgbClr val="FFF664"/>
                </a:solidFill>
              </a:rPr>
              <a:t>What does adiabatic mean?</a:t>
            </a:r>
            <a:endParaRPr lang="en-US" dirty="0">
              <a:solidFill>
                <a:srgbClr val="FFF664"/>
              </a:solidFill>
            </a:endParaRPr>
          </a:p>
        </p:txBody>
      </p:sp>
      <p:pic>
        <p:nvPicPr>
          <p:cNvPr id="20483" name="Picture 3" descr="Adiabatic2"/>
          <p:cNvPicPr>
            <a:picLocks noChangeAspect="1" noChangeArrowheads="1"/>
          </p:cNvPicPr>
          <p:nvPr/>
        </p:nvPicPr>
        <p:blipFill>
          <a:blip r:embed="rId4"/>
          <a:srcRect/>
          <a:stretch>
            <a:fillRect/>
          </a:stretch>
        </p:blipFill>
        <p:spPr bwMode="auto">
          <a:xfrm>
            <a:off x="1147763" y="1419225"/>
            <a:ext cx="6848475" cy="51339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custDataLst>
              <p:tags r:id="rId2"/>
            </p:custDataLst>
          </p:nvPr>
        </p:nvSpPr>
        <p:spPr>
          <a:xfrm>
            <a:off x="457200" y="274638"/>
            <a:ext cx="8229600" cy="1143000"/>
          </a:xfrm>
        </p:spPr>
        <p:txBody>
          <a:bodyPr/>
          <a:lstStyle/>
          <a:p>
            <a:pPr eaLnBrk="1" hangingPunct="1"/>
            <a:r>
              <a:rPr lang="en-US" sz="4000">
                <a:solidFill>
                  <a:srgbClr val="FFF664"/>
                </a:solidFill>
              </a:rPr>
              <a:t>As parcel goes up, cools &amp; reaches the dew point</a:t>
            </a:r>
          </a:p>
        </p:txBody>
      </p:sp>
      <p:pic>
        <p:nvPicPr>
          <p:cNvPr id="26627" name="Picture 3" descr="LCL"/>
          <p:cNvPicPr>
            <a:picLocks noChangeAspect="1" noChangeArrowheads="1"/>
          </p:cNvPicPr>
          <p:nvPr/>
        </p:nvPicPr>
        <p:blipFill>
          <a:blip r:embed="rId6"/>
          <a:srcRect/>
          <a:stretch>
            <a:fillRect/>
          </a:stretch>
        </p:blipFill>
        <p:spPr bwMode="auto">
          <a:xfrm>
            <a:off x="1600200" y="1447800"/>
            <a:ext cx="6848475" cy="5133975"/>
          </a:xfrm>
          <a:prstGeom prst="rect">
            <a:avLst/>
          </a:prstGeom>
          <a:noFill/>
          <a:ln w="9525">
            <a:noFill/>
            <a:miter lim="800000"/>
            <a:headEnd/>
            <a:tailEnd/>
          </a:ln>
        </p:spPr>
      </p:pic>
      <p:sp>
        <p:nvSpPr>
          <p:cNvPr id="4" name="TextBox 3"/>
          <p:cNvSpPr txBox="1"/>
          <p:nvPr>
            <p:custDataLst>
              <p:tags r:id="rId3"/>
            </p:custDataLst>
          </p:nvPr>
        </p:nvSpPr>
        <p:spPr>
          <a:xfrm>
            <a:off x="3048000" y="5029200"/>
            <a:ext cx="1912753" cy="1477327"/>
          </a:xfrm>
          <a:prstGeom prst="rect">
            <a:avLst/>
          </a:prstGeom>
          <a:noFill/>
        </p:spPr>
        <p:txBody>
          <a:bodyPr wrap="none" rtlCol="0">
            <a:spAutoFit/>
          </a:bodyPr>
          <a:lstStyle/>
          <a:p>
            <a:r>
              <a:rPr lang="en-US" sz="2400" b="1" dirty="0" smtClean="0">
                <a:solidFill>
                  <a:srgbClr val="FFF664"/>
                </a:solidFill>
              </a:rPr>
              <a:t>10˚C/1000m</a:t>
            </a:r>
          </a:p>
          <a:p>
            <a:r>
              <a:rPr lang="en-US" sz="2400" b="1" dirty="0" smtClean="0">
                <a:solidFill>
                  <a:srgbClr val="FFF664"/>
                </a:solidFill>
              </a:rPr>
              <a:t>Everywhere</a:t>
            </a:r>
          </a:p>
          <a:p>
            <a:r>
              <a:rPr lang="en-US" sz="2400" b="1" dirty="0" smtClean="0">
                <a:solidFill>
                  <a:srgbClr val="FFF664"/>
                </a:solidFill>
              </a:rPr>
              <a:t>1˚C/100m</a:t>
            </a:r>
          </a:p>
          <a:p>
            <a:endParaRPr lang="en-US" dirty="0">
              <a:solidFill>
                <a:srgbClr val="FFF664"/>
              </a:solidFill>
            </a:endParaRPr>
          </a:p>
        </p:txBody>
      </p:sp>
      <p:sp>
        <p:nvSpPr>
          <p:cNvPr id="5" name="TextBox 4"/>
          <p:cNvSpPr txBox="1"/>
          <p:nvPr>
            <p:custDataLst>
              <p:tags r:id="rId4"/>
            </p:custDataLst>
          </p:nvPr>
        </p:nvSpPr>
        <p:spPr>
          <a:xfrm>
            <a:off x="3505200" y="3048000"/>
            <a:ext cx="1809961" cy="1477327"/>
          </a:xfrm>
          <a:prstGeom prst="rect">
            <a:avLst/>
          </a:prstGeom>
          <a:noFill/>
        </p:spPr>
        <p:txBody>
          <a:bodyPr wrap="none" rtlCol="0">
            <a:spAutoFit/>
          </a:bodyPr>
          <a:lstStyle/>
          <a:p>
            <a:r>
              <a:rPr lang="en-US" sz="2400" b="1" dirty="0" smtClean="0">
                <a:solidFill>
                  <a:srgbClr val="FFF664"/>
                </a:solidFill>
              </a:rPr>
              <a:t>5˚C/1000m</a:t>
            </a:r>
          </a:p>
          <a:p>
            <a:r>
              <a:rPr lang="en-US" sz="2400" b="1" dirty="0" smtClean="0">
                <a:solidFill>
                  <a:srgbClr val="FFF664"/>
                </a:solidFill>
              </a:rPr>
              <a:t>In Hawaii</a:t>
            </a:r>
          </a:p>
          <a:p>
            <a:r>
              <a:rPr lang="en-US" sz="2400" b="1" dirty="0" smtClean="0">
                <a:solidFill>
                  <a:srgbClr val="FFF664"/>
                </a:solidFill>
              </a:rPr>
              <a:t>0.5˚C/100m</a:t>
            </a:r>
          </a:p>
          <a:p>
            <a:endParaRPr lang="en-US" dirty="0">
              <a:solidFill>
                <a:srgbClr val="FFF664"/>
              </a:solidFill>
            </a:endParaRPr>
          </a:p>
        </p:txBody>
      </p:sp>
    </p:spTree>
    <p:custDataLst>
      <p:tags r:id="rId1"/>
    </p:custData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2"/>
            </p:custDataLst>
          </p:nvPr>
        </p:nvSpPr>
        <p:spPr>
          <a:xfrm>
            <a:off x="457200" y="76200"/>
            <a:ext cx="8229600" cy="1143000"/>
          </a:xfrm>
        </p:spPr>
        <p:txBody>
          <a:bodyPr/>
          <a:lstStyle/>
          <a:p>
            <a:pPr eaLnBrk="1" hangingPunct="1"/>
            <a:r>
              <a:rPr lang="en-US" sz="4000">
                <a:solidFill>
                  <a:srgbClr val="FFF664"/>
                </a:solidFill>
              </a:rPr>
              <a:t>At the Lifting Condensation Level</a:t>
            </a:r>
          </a:p>
        </p:txBody>
      </p:sp>
      <p:pic>
        <p:nvPicPr>
          <p:cNvPr id="5" name="Picture 4" descr="Orographic Uplift Hawaii .jpg"/>
          <p:cNvPicPr>
            <a:picLocks noChangeAspect="1"/>
          </p:cNvPicPr>
          <p:nvPr/>
        </p:nvPicPr>
        <p:blipFill>
          <a:blip r:embed="rId4"/>
          <a:stretch>
            <a:fillRect/>
          </a:stretch>
        </p:blipFill>
        <p:spPr>
          <a:xfrm>
            <a:off x="186983" y="1447800"/>
            <a:ext cx="8499817" cy="4648200"/>
          </a:xfrm>
          <a:prstGeom prst="rect">
            <a:avLst/>
          </a:prstGeom>
        </p:spPr>
      </p:pic>
    </p:spTree>
    <p:custDataLst>
      <p:tags r:id="rId1"/>
    </p:custData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2"/>
            </p:custDataLst>
          </p:nvPr>
        </p:nvSpPr>
        <p:spPr>
          <a:xfrm>
            <a:off x="457200" y="274638"/>
            <a:ext cx="8229600" cy="1143000"/>
          </a:xfrm>
        </p:spPr>
        <p:txBody>
          <a:bodyPr/>
          <a:lstStyle/>
          <a:p>
            <a:pPr eaLnBrk="1" hangingPunct="1"/>
            <a:r>
              <a:rPr lang="en-US" sz="4000">
                <a:solidFill>
                  <a:srgbClr val="FFF664"/>
                </a:solidFill>
              </a:rPr>
              <a:t>Temperature decrease in lapse rate lessens because latent heat is released with condensation</a:t>
            </a:r>
          </a:p>
        </p:txBody>
      </p:sp>
      <p:pic>
        <p:nvPicPr>
          <p:cNvPr id="28676" name="Picture 4" descr="LatentHeatRelease"/>
          <p:cNvPicPr>
            <a:picLocks noChangeAspect="1" noChangeArrowheads="1"/>
          </p:cNvPicPr>
          <p:nvPr/>
        </p:nvPicPr>
        <p:blipFill>
          <a:blip r:embed="rId4"/>
          <a:srcRect/>
          <a:stretch>
            <a:fillRect/>
          </a:stretch>
        </p:blipFill>
        <p:spPr bwMode="auto">
          <a:xfrm>
            <a:off x="1524000" y="1905000"/>
            <a:ext cx="6248400" cy="4684466"/>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custDataLst>
              <p:tags r:id="rId2"/>
            </p:custDataLst>
          </p:nvPr>
        </p:nvSpPr>
        <p:spPr>
          <a:xfrm>
            <a:off x="457200" y="274638"/>
            <a:ext cx="8229600" cy="1143000"/>
          </a:xfrm>
        </p:spPr>
        <p:txBody>
          <a:bodyPr/>
          <a:lstStyle/>
          <a:p>
            <a:pPr eaLnBrk="1" hangingPunct="1"/>
            <a:r>
              <a:rPr lang="en-US" dirty="0" smtClean="0">
                <a:solidFill>
                  <a:srgbClr val="FFF664"/>
                </a:solidFill>
              </a:rPr>
              <a:t>Why warm when air descends</a:t>
            </a:r>
            <a:endParaRPr lang="en-US" dirty="0">
              <a:solidFill>
                <a:srgbClr val="FFF664"/>
              </a:solidFill>
            </a:endParaRPr>
          </a:p>
        </p:txBody>
      </p:sp>
      <p:pic>
        <p:nvPicPr>
          <p:cNvPr id="23555" name="Picture 3" descr="Adiabatic5"/>
          <p:cNvPicPr>
            <a:picLocks noChangeAspect="1" noChangeArrowheads="1"/>
          </p:cNvPicPr>
          <p:nvPr/>
        </p:nvPicPr>
        <p:blipFill>
          <a:blip r:embed="rId5"/>
          <a:srcRect/>
          <a:stretch>
            <a:fillRect/>
          </a:stretch>
        </p:blipFill>
        <p:spPr bwMode="auto">
          <a:xfrm>
            <a:off x="1147763" y="1419225"/>
            <a:ext cx="6848475" cy="5133975"/>
          </a:xfrm>
          <a:prstGeom prst="rect">
            <a:avLst/>
          </a:prstGeom>
          <a:noFill/>
          <a:ln w="9525">
            <a:noFill/>
            <a:miter lim="800000"/>
            <a:headEnd/>
            <a:tailEnd/>
          </a:ln>
        </p:spPr>
      </p:pic>
      <p:sp>
        <p:nvSpPr>
          <p:cNvPr id="4" name="TextBox 3"/>
          <p:cNvSpPr txBox="1"/>
          <p:nvPr>
            <p:custDataLst>
              <p:tags r:id="rId3"/>
            </p:custDataLst>
          </p:nvPr>
        </p:nvSpPr>
        <p:spPr>
          <a:xfrm>
            <a:off x="2819400" y="4419600"/>
            <a:ext cx="1878339" cy="1477327"/>
          </a:xfrm>
          <a:prstGeom prst="rect">
            <a:avLst/>
          </a:prstGeom>
          <a:noFill/>
        </p:spPr>
        <p:txBody>
          <a:bodyPr wrap="none" rtlCol="0">
            <a:spAutoFit/>
          </a:bodyPr>
          <a:lstStyle/>
          <a:p>
            <a:r>
              <a:rPr lang="en-US" sz="2400" b="1" dirty="0" smtClean="0">
                <a:solidFill>
                  <a:srgbClr val="FFF664"/>
                </a:solidFill>
              </a:rPr>
              <a:t>10˚C/1000m</a:t>
            </a:r>
          </a:p>
          <a:p>
            <a:r>
              <a:rPr lang="en-US" sz="2400" b="1" dirty="0" smtClean="0">
                <a:solidFill>
                  <a:srgbClr val="FFF664"/>
                </a:solidFill>
              </a:rPr>
              <a:t>Or</a:t>
            </a:r>
          </a:p>
          <a:p>
            <a:r>
              <a:rPr lang="en-US" sz="2400" b="1" dirty="0" smtClean="0">
                <a:solidFill>
                  <a:srgbClr val="FFF664"/>
                </a:solidFill>
              </a:rPr>
              <a:t>1˚C/100m</a:t>
            </a:r>
          </a:p>
          <a:p>
            <a:endParaRPr lang="en-US" dirty="0">
              <a:solidFill>
                <a:srgbClr val="FFF664"/>
              </a:solidFill>
            </a:endParaRPr>
          </a:p>
        </p:txBody>
      </p:sp>
    </p:spTree>
    <p:custDataLst>
      <p:tags r:id="rId1"/>
    </p:custData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custDataLst>
              <p:tags r:id="rId2"/>
            </p:custDataLst>
          </p:nvPr>
        </p:nvSpPr>
        <p:spPr>
          <a:xfrm>
            <a:off x="457200" y="274638"/>
            <a:ext cx="8229600" cy="1143000"/>
          </a:xfrm>
        </p:spPr>
        <p:txBody>
          <a:bodyPr/>
          <a:lstStyle/>
          <a:p>
            <a:pPr eaLnBrk="1" hangingPunct="1"/>
            <a:r>
              <a:rPr lang="en-US" sz="4000">
                <a:solidFill>
                  <a:srgbClr val="FFF664"/>
                </a:solidFill>
              </a:rPr>
              <a:t>Lapse Rate Changes Explain Rainshadows</a:t>
            </a:r>
          </a:p>
        </p:txBody>
      </p:sp>
      <p:pic>
        <p:nvPicPr>
          <p:cNvPr id="38915" name="Picture 3" descr="Warming"/>
          <p:cNvPicPr>
            <a:picLocks noChangeAspect="1" noChangeArrowheads="1"/>
          </p:cNvPicPr>
          <p:nvPr/>
        </p:nvPicPr>
        <p:blipFill>
          <a:blip r:embed="rId6"/>
          <a:srcRect/>
          <a:stretch>
            <a:fillRect/>
          </a:stretch>
        </p:blipFill>
        <p:spPr bwMode="auto">
          <a:xfrm>
            <a:off x="1147763" y="1571625"/>
            <a:ext cx="6848475" cy="5133975"/>
          </a:xfrm>
          <a:prstGeom prst="rect">
            <a:avLst/>
          </a:prstGeom>
          <a:noFill/>
          <a:ln w="9525">
            <a:noFill/>
            <a:miter lim="800000"/>
            <a:headEnd/>
            <a:tailEnd/>
          </a:ln>
        </p:spPr>
      </p:pic>
      <p:sp>
        <p:nvSpPr>
          <p:cNvPr id="4" name="TextBox 3"/>
          <p:cNvSpPr txBox="1"/>
          <p:nvPr>
            <p:custDataLst>
              <p:tags r:id="rId3"/>
            </p:custDataLst>
          </p:nvPr>
        </p:nvSpPr>
        <p:spPr>
          <a:xfrm>
            <a:off x="6096000" y="5029200"/>
            <a:ext cx="1878339" cy="1477327"/>
          </a:xfrm>
          <a:prstGeom prst="rect">
            <a:avLst/>
          </a:prstGeom>
          <a:noFill/>
        </p:spPr>
        <p:txBody>
          <a:bodyPr wrap="none" rtlCol="0">
            <a:spAutoFit/>
          </a:bodyPr>
          <a:lstStyle/>
          <a:p>
            <a:r>
              <a:rPr lang="en-US" sz="2400" b="1" dirty="0" smtClean="0"/>
              <a:t>10˚C/1000m</a:t>
            </a:r>
          </a:p>
          <a:p>
            <a:r>
              <a:rPr lang="en-US" sz="2400" b="1" dirty="0" smtClean="0"/>
              <a:t>Or</a:t>
            </a:r>
          </a:p>
          <a:p>
            <a:r>
              <a:rPr lang="en-US" sz="2400" b="1" dirty="0" smtClean="0"/>
              <a:t>1˚C/100m</a:t>
            </a:r>
          </a:p>
          <a:p>
            <a:endParaRPr lang="en-US" dirty="0"/>
          </a:p>
        </p:txBody>
      </p:sp>
      <p:sp>
        <p:nvSpPr>
          <p:cNvPr id="5" name="TextBox 4"/>
          <p:cNvSpPr txBox="1"/>
          <p:nvPr>
            <p:custDataLst>
              <p:tags r:id="rId4"/>
            </p:custDataLst>
          </p:nvPr>
        </p:nvSpPr>
        <p:spPr>
          <a:xfrm>
            <a:off x="4953000" y="1752600"/>
            <a:ext cx="2751099" cy="2031325"/>
          </a:xfrm>
          <a:prstGeom prst="rect">
            <a:avLst/>
          </a:prstGeom>
          <a:noFill/>
        </p:spPr>
        <p:txBody>
          <a:bodyPr wrap="none" rtlCol="0">
            <a:spAutoFit/>
          </a:bodyPr>
          <a:lstStyle/>
          <a:p>
            <a:r>
              <a:rPr lang="en-US" sz="3600" b="1" dirty="0" smtClean="0">
                <a:solidFill>
                  <a:srgbClr val="FFFA64"/>
                </a:solidFill>
              </a:rPr>
              <a:t>10˚C/1000m</a:t>
            </a:r>
          </a:p>
          <a:p>
            <a:r>
              <a:rPr lang="en-US" sz="3600" b="1" dirty="0" smtClean="0">
                <a:solidFill>
                  <a:srgbClr val="FFFA64"/>
                </a:solidFill>
              </a:rPr>
              <a:t>Or</a:t>
            </a:r>
          </a:p>
          <a:p>
            <a:r>
              <a:rPr lang="en-US" sz="3600" b="1" dirty="0" smtClean="0">
                <a:solidFill>
                  <a:srgbClr val="FFFA64"/>
                </a:solidFill>
              </a:rPr>
              <a:t>1˚C/100m</a:t>
            </a:r>
          </a:p>
          <a:p>
            <a:endParaRPr lang="en-US" dirty="0"/>
          </a:p>
        </p:txBody>
      </p:sp>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endParaRPr lang="en-US"/>
          </a:p>
        </p:txBody>
      </p:sp>
      <p:sp>
        <p:nvSpPr>
          <p:cNvPr id="3" name="Content Placeholder 2"/>
          <p:cNvSpPr>
            <a:spLocks noGrp="1"/>
          </p:cNvSpPr>
          <p:nvPr>
            <p:ph idx="1"/>
            <p:custDataLst>
              <p:tags r:id="rId3"/>
            </p:custDataLst>
          </p:nvPr>
        </p:nvSpPr>
        <p:spPr/>
        <p:txBody>
          <a:bodyPr/>
          <a:lstStyle/>
          <a:p>
            <a:endParaRPr lang="en-US"/>
          </a:p>
        </p:txBody>
      </p:sp>
      <p:pic>
        <p:nvPicPr>
          <p:cNvPr id="4" name="Picture 3" descr="Kilauea_PlumbingUSGS.jpg"/>
          <p:cNvPicPr/>
          <p:nvPr/>
        </p:nvPicPr>
        <p:blipFill>
          <a:blip r:embed="rId5"/>
          <a:stretch>
            <a:fillRect/>
          </a:stretch>
        </p:blipFill>
        <p:spPr>
          <a:xfrm>
            <a:off x="0" y="0"/>
            <a:ext cx="9144000" cy="6857999"/>
          </a:xfrm>
          <a:prstGeom prst="rect">
            <a:avLst/>
          </a:prstGeom>
        </p:spPr>
      </p:pic>
    </p:spTree>
    <p:custDataLst>
      <p:tags r:id="rId1"/>
    </p:custData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custDataLst>
              <p:tags r:id="rId2"/>
            </p:custDataLst>
          </p:nvPr>
        </p:nvSpPr>
        <p:spPr>
          <a:xfrm>
            <a:off x="457200" y="274638"/>
            <a:ext cx="8229600" cy="1143000"/>
          </a:xfrm>
        </p:spPr>
        <p:txBody>
          <a:bodyPr/>
          <a:lstStyle/>
          <a:p>
            <a:pPr eaLnBrk="1" hangingPunct="1"/>
            <a:r>
              <a:rPr lang="en-US" sz="4000">
                <a:solidFill>
                  <a:srgbClr val="FFF664"/>
                </a:solidFill>
              </a:rPr>
              <a:t>Can see evaporation of clouds as air descends and warms</a:t>
            </a:r>
          </a:p>
        </p:txBody>
      </p:sp>
      <p:sp>
        <p:nvSpPr>
          <p:cNvPr id="39939" name="Rectangle 3"/>
          <p:cNvSpPr>
            <a:spLocks noGrp="1" noChangeArrowheads="1"/>
          </p:cNvSpPr>
          <p:nvPr>
            <p:ph type="body" idx="1"/>
            <p:custDataLst>
              <p:tags r:id="rId3"/>
            </p:custDataLst>
          </p:nvPr>
        </p:nvSpPr>
        <p:spPr>
          <a:xfrm>
            <a:off x="457200" y="1600200"/>
            <a:ext cx="8229600" cy="4525963"/>
          </a:xfrm>
        </p:spPr>
        <p:txBody>
          <a:bodyPr/>
          <a:lstStyle/>
          <a:p>
            <a:pPr eaLnBrk="1" hangingPunct="1">
              <a:buFontTx/>
              <a:buNone/>
            </a:pPr>
            <a:r>
              <a:rPr lang="en-US">
                <a:solidFill>
                  <a:srgbClr val="FFF664"/>
                </a:solidFill>
              </a:rPr>
              <a:t>Grand Canyon                        Anza Borrego</a:t>
            </a:r>
          </a:p>
        </p:txBody>
      </p:sp>
      <p:pic>
        <p:nvPicPr>
          <p:cNvPr id="39940" name="Picture 4" descr="DescendingAir"/>
          <p:cNvPicPr>
            <a:picLocks noChangeAspect="1" noChangeArrowheads="1"/>
          </p:cNvPicPr>
          <p:nvPr/>
        </p:nvPicPr>
        <p:blipFill>
          <a:blip r:embed="rId5"/>
          <a:srcRect/>
          <a:stretch>
            <a:fillRect/>
          </a:stretch>
        </p:blipFill>
        <p:spPr bwMode="auto">
          <a:xfrm>
            <a:off x="152400" y="2514600"/>
            <a:ext cx="4800600" cy="3932238"/>
          </a:xfrm>
          <a:prstGeom prst="rect">
            <a:avLst/>
          </a:prstGeom>
          <a:noFill/>
          <a:ln w="9525">
            <a:noFill/>
            <a:miter lim="800000"/>
            <a:headEnd/>
            <a:tailEnd/>
          </a:ln>
        </p:spPr>
      </p:pic>
      <p:pic>
        <p:nvPicPr>
          <p:cNvPr id="39941" name="Picture 5" descr="AnzaBorregoRainshadow"/>
          <p:cNvPicPr>
            <a:picLocks noChangeAspect="1" noChangeArrowheads="1"/>
          </p:cNvPicPr>
          <p:nvPr/>
        </p:nvPicPr>
        <p:blipFill>
          <a:blip r:embed="rId6"/>
          <a:srcRect/>
          <a:stretch>
            <a:fillRect/>
          </a:stretch>
        </p:blipFill>
        <p:spPr bwMode="auto">
          <a:xfrm>
            <a:off x="5029200" y="2590800"/>
            <a:ext cx="3952875" cy="27813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smtClean="0"/>
              <a:t>Study Site: Heart of the Grand Canyon</a:t>
            </a:r>
          </a:p>
        </p:txBody>
      </p:sp>
      <p:sp>
        <p:nvSpPr>
          <p:cNvPr id="7" name="Rectangle 2"/>
          <p:cNvSpPr txBox="1">
            <a:spLocks noChangeArrowheads="1"/>
          </p:cNvSpPr>
          <p:nvPr>
            <p:custDataLst>
              <p:tags r:id="rId3"/>
            </p:custDataLst>
          </p:nvPr>
        </p:nvSpPr>
        <p:spPr bwMode="auto">
          <a:xfrm>
            <a:off x="533400" y="228600"/>
            <a:ext cx="83058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Stage B Task 3</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pic>
        <p:nvPicPr>
          <p:cNvPr id="5" name="Picture 4" descr="B3_ExampleProblem.jpg"/>
          <p:cNvPicPr>
            <a:picLocks noChangeAspect="1"/>
          </p:cNvPicPr>
          <p:nvPr/>
        </p:nvPicPr>
        <p:blipFill>
          <a:blip r:embed="rId5"/>
          <a:stretch>
            <a:fillRect/>
          </a:stretch>
        </p:blipFill>
        <p:spPr>
          <a:xfrm>
            <a:off x="82871" y="0"/>
            <a:ext cx="8978257" cy="6858000"/>
          </a:xfrm>
          <a:prstGeom prst="rect">
            <a:avLst/>
          </a:prstGeom>
        </p:spPr>
      </p:pic>
    </p:spTree>
    <p:custDataLst>
      <p:tags r:id="rId1"/>
    </p:custData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smtClean="0"/>
              <a:t>Study Site: Heart of the Grand Canyon</a:t>
            </a:r>
          </a:p>
        </p:txBody>
      </p:sp>
      <p:pic>
        <p:nvPicPr>
          <p:cNvPr id="8" name="Picture 7" descr="LCL_ExampleChart.png"/>
          <p:cNvPicPr>
            <a:picLocks noChangeAspect="1"/>
          </p:cNvPicPr>
          <p:nvPr/>
        </p:nvPicPr>
        <p:blipFill>
          <a:blip r:embed="rId6"/>
          <a:stretch>
            <a:fillRect/>
          </a:stretch>
        </p:blipFill>
        <p:spPr>
          <a:xfrm>
            <a:off x="152400" y="152400"/>
            <a:ext cx="4725512" cy="2743200"/>
          </a:xfrm>
          <a:prstGeom prst="rect">
            <a:avLst/>
          </a:prstGeom>
        </p:spPr>
      </p:pic>
      <p:pic>
        <p:nvPicPr>
          <p:cNvPr id="5" name="Picture 4" descr="Treat As Zero for Adiabatic Calculations, even though says 35.jpg"/>
          <p:cNvPicPr>
            <a:picLocks noChangeAspect="1"/>
          </p:cNvPicPr>
          <p:nvPr/>
        </p:nvPicPr>
        <p:blipFill>
          <a:blip r:embed="rId7"/>
          <a:stretch>
            <a:fillRect/>
          </a:stretch>
        </p:blipFill>
        <p:spPr>
          <a:xfrm>
            <a:off x="3276600" y="2670721"/>
            <a:ext cx="5470170" cy="4187279"/>
          </a:xfrm>
          <a:prstGeom prst="rect">
            <a:avLst/>
          </a:prstGeom>
        </p:spPr>
      </p:pic>
      <p:sp>
        <p:nvSpPr>
          <p:cNvPr id="6" name="TextBox 5"/>
          <p:cNvSpPr txBox="1"/>
          <p:nvPr>
            <p:custDataLst>
              <p:tags r:id="rId3"/>
            </p:custDataLst>
          </p:nvPr>
        </p:nvSpPr>
        <p:spPr>
          <a:xfrm>
            <a:off x="4267200" y="2209800"/>
            <a:ext cx="1146881" cy="369332"/>
          </a:xfrm>
          <a:prstGeom prst="rect">
            <a:avLst/>
          </a:prstGeom>
          <a:noFill/>
        </p:spPr>
        <p:txBody>
          <a:bodyPr wrap="none" rtlCol="0">
            <a:spAutoFit/>
          </a:bodyPr>
          <a:lstStyle/>
          <a:p>
            <a:r>
              <a:rPr lang="en-US" dirty="0" smtClean="0"/>
              <a:t>1200 mm</a:t>
            </a:r>
            <a:endParaRPr lang="en-US" dirty="0"/>
          </a:p>
        </p:txBody>
      </p:sp>
      <p:cxnSp>
        <p:nvCxnSpPr>
          <p:cNvPr id="10" name="Straight Arrow Connector 9"/>
          <p:cNvCxnSpPr/>
          <p:nvPr>
            <p:custDataLst>
              <p:tags r:id="rId4"/>
            </p:custDataLst>
          </p:nvPr>
        </p:nvCxnSpPr>
        <p:spPr>
          <a:xfrm rot="16200000" flipV="1">
            <a:off x="4876800" y="2743200"/>
            <a:ext cx="838200" cy="533400"/>
          </a:xfrm>
          <a:prstGeom prst="straightConnector1">
            <a:avLst/>
          </a:prstGeom>
          <a:ln w="38100">
            <a:solidFill>
              <a:srgbClr val="FFF664"/>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smtClean="0"/>
              <a:t>Study Site: Heart of the Grand Canyon</a:t>
            </a:r>
          </a:p>
        </p:txBody>
      </p:sp>
      <p:pic>
        <p:nvPicPr>
          <p:cNvPr id="8" name="Picture 7" descr="LCL_ExampleChart.png"/>
          <p:cNvPicPr>
            <a:picLocks noChangeAspect="1"/>
          </p:cNvPicPr>
          <p:nvPr/>
        </p:nvPicPr>
        <p:blipFill>
          <a:blip r:embed="rId11"/>
          <a:stretch>
            <a:fillRect/>
          </a:stretch>
        </p:blipFill>
        <p:spPr>
          <a:xfrm>
            <a:off x="228600" y="152400"/>
            <a:ext cx="4725512" cy="2743200"/>
          </a:xfrm>
          <a:prstGeom prst="rect">
            <a:avLst/>
          </a:prstGeom>
        </p:spPr>
      </p:pic>
      <p:sp>
        <p:nvSpPr>
          <p:cNvPr id="6" name="TextBox 5"/>
          <p:cNvSpPr txBox="1"/>
          <p:nvPr>
            <p:custDataLst>
              <p:tags r:id="rId3"/>
            </p:custDataLst>
          </p:nvPr>
        </p:nvSpPr>
        <p:spPr>
          <a:xfrm>
            <a:off x="4419600" y="2209800"/>
            <a:ext cx="2622721" cy="369332"/>
          </a:xfrm>
          <a:prstGeom prst="rect">
            <a:avLst/>
          </a:prstGeom>
          <a:noFill/>
        </p:spPr>
        <p:txBody>
          <a:bodyPr wrap="none" rtlCol="0">
            <a:spAutoFit/>
          </a:bodyPr>
          <a:lstStyle/>
          <a:p>
            <a:r>
              <a:rPr lang="en-US" dirty="0" smtClean="0"/>
              <a:t>2300 – nearest 100 mm</a:t>
            </a:r>
            <a:endParaRPr lang="en-US" dirty="0"/>
          </a:p>
        </p:txBody>
      </p:sp>
      <p:pic>
        <p:nvPicPr>
          <p:cNvPr id="7" name="Picture 6" descr="LCL1.jpg"/>
          <p:cNvPicPr>
            <a:picLocks noChangeAspect="1"/>
          </p:cNvPicPr>
          <p:nvPr/>
        </p:nvPicPr>
        <p:blipFill>
          <a:blip r:embed="rId12"/>
          <a:stretch>
            <a:fillRect/>
          </a:stretch>
        </p:blipFill>
        <p:spPr>
          <a:xfrm>
            <a:off x="2514600" y="3048000"/>
            <a:ext cx="5715000" cy="3574114"/>
          </a:xfrm>
          <a:prstGeom prst="rect">
            <a:avLst/>
          </a:prstGeom>
        </p:spPr>
      </p:pic>
      <p:sp>
        <p:nvSpPr>
          <p:cNvPr id="9" name="TextBox 8"/>
          <p:cNvSpPr txBox="1"/>
          <p:nvPr>
            <p:custDataLst>
              <p:tags r:id="rId4"/>
            </p:custDataLst>
          </p:nvPr>
        </p:nvSpPr>
        <p:spPr>
          <a:xfrm>
            <a:off x="1828800" y="609600"/>
            <a:ext cx="1146994" cy="1200329"/>
          </a:xfrm>
          <a:prstGeom prst="rect">
            <a:avLst/>
          </a:prstGeom>
          <a:noFill/>
        </p:spPr>
        <p:txBody>
          <a:bodyPr wrap="none" rtlCol="0">
            <a:spAutoFit/>
          </a:bodyPr>
          <a:lstStyle/>
          <a:p>
            <a:r>
              <a:rPr lang="en-US" dirty="0" err="1" smtClean="0"/>
              <a:t>Dewpoint</a:t>
            </a:r>
            <a:endParaRPr lang="en-US" dirty="0" smtClean="0"/>
          </a:p>
          <a:p>
            <a:r>
              <a:rPr lang="en-US" dirty="0" smtClean="0"/>
              <a:t>20˚ C</a:t>
            </a:r>
          </a:p>
          <a:p>
            <a:r>
              <a:rPr lang="en-US" dirty="0" smtClean="0"/>
              <a:t>Reached</a:t>
            </a:r>
          </a:p>
          <a:p>
            <a:r>
              <a:rPr lang="en-US" dirty="0" smtClean="0"/>
              <a:t>500 </a:t>
            </a:r>
            <a:r>
              <a:rPr lang="en-US" dirty="0" err="1" smtClean="0"/>
              <a:t>m</a:t>
            </a:r>
            <a:endParaRPr lang="en-US" dirty="0"/>
          </a:p>
        </p:txBody>
      </p:sp>
      <p:sp>
        <p:nvSpPr>
          <p:cNvPr id="11" name="TextBox 10"/>
          <p:cNvSpPr txBox="1"/>
          <p:nvPr>
            <p:custDataLst>
              <p:tags r:id="rId5"/>
            </p:custDataLst>
          </p:nvPr>
        </p:nvSpPr>
        <p:spPr>
          <a:xfrm>
            <a:off x="5257800" y="1524000"/>
            <a:ext cx="2609646" cy="646331"/>
          </a:xfrm>
          <a:prstGeom prst="rect">
            <a:avLst/>
          </a:prstGeom>
          <a:noFill/>
        </p:spPr>
        <p:txBody>
          <a:bodyPr wrap="none" rtlCol="0">
            <a:spAutoFit/>
          </a:bodyPr>
          <a:lstStyle/>
          <a:p>
            <a:r>
              <a:rPr lang="en-US" dirty="0" smtClean="0">
                <a:solidFill>
                  <a:srgbClr val="FFFA64"/>
                </a:solidFill>
              </a:rPr>
              <a:t>Dry adiabatic lapse rate </a:t>
            </a:r>
          </a:p>
          <a:p>
            <a:r>
              <a:rPr lang="en-US" dirty="0" smtClean="0">
                <a:solidFill>
                  <a:srgbClr val="FFFA64"/>
                </a:solidFill>
              </a:rPr>
              <a:t>1˚C/100 meters</a:t>
            </a:r>
            <a:endParaRPr lang="en-US" dirty="0">
              <a:solidFill>
                <a:srgbClr val="FFFA64"/>
              </a:solidFill>
            </a:endParaRPr>
          </a:p>
        </p:txBody>
      </p:sp>
      <p:sp>
        <p:nvSpPr>
          <p:cNvPr id="12" name="TextBox 11"/>
          <p:cNvSpPr txBox="1"/>
          <p:nvPr>
            <p:custDataLst>
              <p:tags r:id="rId6"/>
            </p:custDataLst>
          </p:nvPr>
        </p:nvSpPr>
        <p:spPr>
          <a:xfrm>
            <a:off x="5257800" y="609600"/>
            <a:ext cx="3760314" cy="646331"/>
          </a:xfrm>
          <a:prstGeom prst="rect">
            <a:avLst/>
          </a:prstGeom>
          <a:noFill/>
        </p:spPr>
        <p:txBody>
          <a:bodyPr wrap="none" rtlCol="0">
            <a:spAutoFit/>
          </a:bodyPr>
          <a:lstStyle/>
          <a:p>
            <a:r>
              <a:rPr lang="en-US" dirty="0" smtClean="0">
                <a:solidFill>
                  <a:srgbClr val="FFFF00"/>
                </a:solidFill>
              </a:rPr>
              <a:t>Wet (saturated adiabatic lapse rate </a:t>
            </a:r>
          </a:p>
          <a:p>
            <a:r>
              <a:rPr lang="en-US" dirty="0" smtClean="0">
                <a:solidFill>
                  <a:srgbClr val="FFFF00"/>
                </a:solidFill>
              </a:rPr>
              <a:t>0.5˚C/100 meters</a:t>
            </a:r>
            <a:endParaRPr lang="en-US" dirty="0">
              <a:solidFill>
                <a:srgbClr val="FFFF00"/>
              </a:solidFill>
            </a:endParaRPr>
          </a:p>
        </p:txBody>
      </p:sp>
      <p:sp>
        <p:nvSpPr>
          <p:cNvPr id="13" name="TextBox 12"/>
          <p:cNvSpPr txBox="1"/>
          <p:nvPr>
            <p:custDataLst>
              <p:tags r:id="rId7"/>
            </p:custDataLst>
          </p:nvPr>
        </p:nvSpPr>
        <p:spPr>
          <a:xfrm>
            <a:off x="3810000" y="1752600"/>
            <a:ext cx="518291" cy="369332"/>
          </a:xfrm>
          <a:prstGeom prst="rect">
            <a:avLst/>
          </a:prstGeom>
          <a:noFill/>
        </p:spPr>
        <p:txBody>
          <a:bodyPr wrap="none" rtlCol="0">
            <a:spAutoFit/>
          </a:bodyPr>
          <a:lstStyle/>
          <a:p>
            <a:r>
              <a:rPr lang="en-US" dirty="0" smtClean="0"/>
              <a:t>20˚</a:t>
            </a:r>
            <a:endParaRPr lang="en-US" dirty="0"/>
          </a:p>
        </p:txBody>
      </p:sp>
      <p:cxnSp>
        <p:nvCxnSpPr>
          <p:cNvPr id="14" name="Straight Arrow Connector 13"/>
          <p:cNvCxnSpPr>
            <a:endCxn id="13" idx="3"/>
          </p:cNvCxnSpPr>
          <p:nvPr>
            <p:custDataLst>
              <p:tags r:id="rId8"/>
            </p:custDataLst>
          </p:nvPr>
        </p:nvCxnSpPr>
        <p:spPr>
          <a:xfrm flipH="1">
            <a:off x="4328291" y="1905000"/>
            <a:ext cx="853312" cy="32266"/>
          </a:xfrm>
          <a:prstGeom prst="straightConnector1">
            <a:avLst/>
          </a:prstGeom>
          <a:ln w="38100">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custDataLst>
              <p:tags r:id="rId9"/>
            </p:custDataLst>
          </p:nvPr>
        </p:nvCxnSpPr>
        <p:spPr>
          <a:xfrm rot="16200000" flipV="1">
            <a:off x="4305300" y="3009900"/>
            <a:ext cx="1219200" cy="381000"/>
          </a:xfrm>
          <a:prstGeom prst="straightConnector1">
            <a:avLst/>
          </a:prstGeom>
          <a:ln w="38100">
            <a:solidFill>
              <a:srgbClr val="FFF664"/>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smtClean="0"/>
              <a:t>Study Site: Heart of the Grand Canyon</a:t>
            </a:r>
          </a:p>
        </p:txBody>
      </p:sp>
      <p:pic>
        <p:nvPicPr>
          <p:cNvPr id="8" name="Picture 7" descr="LCL_ExampleChart.png"/>
          <p:cNvPicPr>
            <a:picLocks noChangeAspect="1"/>
          </p:cNvPicPr>
          <p:nvPr/>
        </p:nvPicPr>
        <p:blipFill>
          <a:blip r:embed="rId12"/>
          <a:stretch>
            <a:fillRect/>
          </a:stretch>
        </p:blipFill>
        <p:spPr>
          <a:xfrm>
            <a:off x="228600" y="152400"/>
            <a:ext cx="4725512" cy="2743200"/>
          </a:xfrm>
          <a:prstGeom prst="rect">
            <a:avLst/>
          </a:prstGeom>
        </p:spPr>
      </p:pic>
      <p:sp>
        <p:nvSpPr>
          <p:cNvPr id="6" name="TextBox 5"/>
          <p:cNvSpPr txBox="1"/>
          <p:nvPr>
            <p:custDataLst>
              <p:tags r:id="rId3"/>
            </p:custDataLst>
          </p:nvPr>
        </p:nvSpPr>
        <p:spPr>
          <a:xfrm>
            <a:off x="4419600" y="2209800"/>
            <a:ext cx="2622721" cy="369332"/>
          </a:xfrm>
          <a:prstGeom prst="rect">
            <a:avLst/>
          </a:prstGeom>
          <a:noFill/>
        </p:spPr>
        <p:txBody>
          <a:bodyPr wrap="none" rtlCol="0">
            <a:spAutoFit/>
          </a:bodyPr>
          <a:lstStyle/>
          <a:p>
            <a:r>
              <a:rPr lang="en-US" dirty="0" smtClean="0"/>
              <a:t>2300 – nearest 100 mm</a:t>
            </a:r>
            <a:endParaRPr lang="en-US" dirty="0"/>
          </a:p>
        </p:txBody>
      </p:sp>
      <p:sp>
        <p:nvSpPr>
          <p:cNvPr id="9" name="TextBox 8"/>
          <p:cNvSpPr txBox="1"/>
          <p:nvPr>
            <p:custDataLst>
              <p:tags r:id="rId4"/>
            </p:custDataLst>
          </p:nvPr>
        </p:nvSpPr>
        <p:spPr>
          <a:xfrm>
            <a:off x="1828800" y="609600"/>
            <a:ext cx="1146994" cy="1200329"/>
          </a:xfrm>
          <a:prstGeom prst="rect">
            <a:avLst/>
          </a:prstGeom>
          <a:noFill/>
        </p:spPr>
        <p:txBody>
          <a:bodyPr wrap="none" rtlCol="0">
            <a:spAutoFit/>
          </a:bodyPr>
          <a:lstStyle/>
          <a:p>
            <a:r>
              <a:rPr lang="en-US" dirty="0" err="1" smtClean="0"/>
              <a:t>Dewpoint</a:t>
            </a:r>
            <a:endParaRPr lang="en-US" dirty="0" smtClean="0"/>
          </a:p>
          <a:p>
            <a:r>
              <a:rPr lang="en-US" dirty="0" smtClean="0"/>
              <a:t>20˚ C</a:t>
            </a:r>
          </a:p>
          <a:p>
            <a:r>
              <a:rPr lang="en-US" dirty="0" smtClean="0"/>
              <a:t>Reached</a:t>
            </a:r>
          </a:p>
          <a:p>
            <a:r>
              <a:rPr lang="en-US" dirty="0" smtClean="0"/>
              <a:t>500 </a:t>
            </a:r>
            <a:r>
              <a:rPr lang="en-US" dirty="0" err="1" smtClean="0"/>
              <a:t>m</a:t>
            </a:r>
            <a:endParaRPr lang="en-US" dirty="0"/>
          </a:p>
        </p:txBody>
      </p:sp>
      <p:sp>
        <p:nvSpPr>
          <p:cNvPr id="11" name="TextBox 10"/>
          <p:cNvSpPr txBox="1"/>
          <p:nvPr>
            <p:custDataLst>
              <p:tags r:id="rId5"/>
            </p:custDataLst>
          </p:nvPr>
        </p:nvSpPr>
        <p:spPr>
          <a:xfrm>
            <a:off x="5257800" y="1524000"/>
            <a:ext cx="2609646" cy="646331"/>
          </a:xfrm>
          <a:prstGeom prst="rect">
            <a:avLst/>
          </a:prstGeom>
          <a:noFill/>
        </p:spPr>
        <p:txBody>
          <a:bodyPr wrap="none" rtlCol="0">
            <a:spAutoFit/>
          </a:bodyPr>
          <a:lstStyle/>
          <a:p>
            <a:r>
              <a:rPr lang="en-US" dirty="0" smtClean="0">
                <a:solidFill>
                  <a:srgbClr val="FFFA64"/>
                </a:solidFill>
              </a:rPr>
              <a:t>Dry adiabatic lapse rate </a:t>
            </a:r>
          </a:p>
          <a:p>
            <a:r>
              <a:rPr lang="en-US" dirty="0" smtClean="0">
                <a:solidFill>
                  <a:srgbClr val="FFFA64"/>
                </a:solidFill>
              </a:rPr>
              <a:t>1˚C/100 meters</a:t>
            </a:r>
            <a:endParaRPr lang="en-US" dirty="0">
              <a:solidFill>
                <a:srgbClr val="FFFA64"/>
              </a:solidFill>
            </a:endParaRPr>
          </a:p>
        </p:txBody>
      </p:sp>
      <p:sp>
        <p:nvSpPr>
          <p:cNvPr id="12" name="TextBox 11"/>
          <p:cNvSpPr txBox="1"/>
          <p:nvPr>
            <p:custDataLst>
              <p:tags r:id="rId6"/>
            </p:custDataLst>
          </p:nvPr>
        </p:nvSpPr>
        <p:spPr>
          <a:xfrm>
            <a:off x="5257800" y="609600"/>
            <a:ext cx="3760314" cy="646331"/>
          </a:xfrm>
          <a:prstGeom prst="rect">
            <a:avLst/>
          </a:prstGeom>
          <a:noFill/>
        </p:spPr>
        <p:txBody>
          <a:bodyPr wrap="none" rtlCol="0">
            <a:spAutoFit/>
          </a:bodyPr>
          <a:lstStyle/>
          <a:p>
            <a:r>
              <a:rPr lang="en-US" dirty="0" smtClean="0">
                <a:solidFill>
                  <a:srgbClr val="FFFF00"/>
                </a:solidFill>
              </a:rPr>
              <a:t>Wet (saturated adiabatic lapse rate </a:t>
            </a:r>
          </a:p>
          <a:p>
            <a:r>
              <a:rPr lang="en-US" dirty="0" smtClean="0">
                <a:solidFill>
                  <a:srgbClr val="FFFF00"/>
                </a:solidFill>
              </a:rPr>
              <a:t>0.5˚C/100 meters</a:t>
            </a:r>
            <a:endParaRPr lang="en-US" dirty="0">
              <a:solidFill>
                <a:srgbClr val="FFFF00"/>
              </a:solidFill>
            </a:endParaRPr>
          </a:p>
        </p:txBody>
      </p:sp>
      <p:sp>
        <p:nvSpPr>
          <p:cNvPr id="13" name="TextBox 12"/>
          <p:cNvSpPr txBox="1"/>
          <p:nvPr>
            <p:custDataLst>
              <p:tags r:id="rId7"/>
            </p:custDataLst>
          </p:nvPr>
        </p:nvSpPr>
        <p:spPr>
          <a:xfrm>
            <a:off x="3810000" y="1752600"/>
            <a:ext cx="518291" cy="369332"/>
          </a:xfrm>
          <a:prstGeom prst="rect">
            <a:avLst/>
          </a:prstGeom>
          <a:noFill/>
        </p:spPr>
        <p:txBody>
          <a:bodyPr wrap="none" rtlCol="0">
            <a:spAutoFit/>
          </a:bodyPr>
          <a:lstStyle/>
          <a:p>
            <a:r>
              <a:rPr lang="en-US" dirty="0" smtClean="0"/>
              <a:t>20˚</a:t>
            </a:r>
            <a:endParaRPr lang="en-US" dirty="0"/>
          </a:p>
        </p:txBody>
      </p:sp>
      <p:pic>
        <p:nvPicPr>
          <p:cNvPr id="15" name="Picture 14" descr="LCL2.jpg"/>
          <p:cNvPicPr>
            <a:picLocks noChangeAspect="1"/>
          </p:cNvPicPr>
          <p:nvPr/>
        </p:nvPicPr>
        <p:blipFill>
          <a:blip r:embed="rId13"/>
          <a:stretch>
            <a:fillRect/>
          </a:stretch>
        </p:blipFill>
        <p:spPr>
          <a:xfrm>
            <a:off x="3352800" y="2971800"/>
            <a:ext cx="5108751" cy="3626322"/>
          </a:xfrm>
          <a:prstGeom prst="rect">
            <a:avLst/>
          </a:prstGeom>
        </p:spPr>
      </p:pic>
      <p:sp>
        <p:nvSpPr>
          <p:cNvPr id="16" name="TextBox 15"/>
          <p:cNvSpPr txBox="1"/>
          <p:nvPr>
            <p:custDataLst>
              <p:tags r:id="rId8"/>
            </p:custDataLst>
          </p:nvPr>
        </p:nvSpPr>
        <p:spPr>
          <a:xfrm>
            <a:off x="3886200" y="1371600"/>
            <a:ext cx="1673017" cy="369332"/>
          </a:xfrm>
          <a:prstGeom prst="rect">
            <a:avLst/>
          </a:prstGeom>
          <a:noFill/>
        </p:spPr>
        <p:txBody>
          <a:bodyPr wrap="none" rtlCol="0">
            <a:spAutoFit/>
          </a:bodyPr>
          <a:lstStyle/>
          <a:p>
            <a:r>
              <a:rPr lang="en-US" dirty="0" smtClean="0"/>
              <a:t>22.5˚ 4000mm</a:t>
            </a:r>
            <a:endParaRPr lang="en-US" dirty="0"/>
          </a:p>
        </p:txBody>
      </p:sp>
      <p:cxnSp>
        <p:nvCxnSpPr>
          <p:cNvPr id="18" name="Straight Arrow Connector 17"/>
          <p:cNvCxnSpPr/>
          <p:nvPr>
            <p:custDataLst>
              <p:tags r:id="rId9"/>
            </p:custDataLst>
          </p:nvPr>
        </p:nvCxnSpPr>
        <p:spPr>
          <a:xfrm rot="16200000" flipV="1">
            <a:off x="4305300" y="2476500"/>
            <a:ext cx="2057400" cy="609600"/>
          </a:xfrm>
          <a:prstGeom prst="straightConnector1">
            <a:avLst/>
          </a:prstGeom>
          <a:ln w="38100">
            <a:solidFill>
              <a:srgbClr val="FFF664"/>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custDataLst>
              <p:tags r:id="rId10"/>
            </p:custDataLst>
          </p:nvPr>
        </p:nvCxnSpPr>
        <p:spPr>
          <a:xfrm rot="10800000" flipV="1">
            <a:off x="4343402" y="1066800"/>
            <a:ext cx="914399" cy="337066"/>
          </a:xfrm>
          <a:prstGeom prst="straightConnector1">
            <a:avLst/>
          </a:prstGeom>
          <a:ln w="38100">
            <a:solidFill>
              <a:schemeClr val="accent6"/>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smtClean="0"/>
              <a:t>Study Site: Heart of the Grand Canyon</a:t>
            </a:r>
          </a:p>
        </p:txBody>
      </p:sp>
      <p:pic>
        <p:nvPicPr>
          <p:cNvPr id="8" name="Picture 7" descr="LCL_ExampleChart.png"/>
          <p:cNvPicPr>
            <a:picLocks noChangeAspect="1"/>
          </p:cNvPicPr>
          <p:nvPr/>
        </p:nvPicPr>
        <p:blipFill>
          <a:blip r:embed="rId17"/>
          <a:stretch>
            <a:fillRect/>
          </a:stretch>
        </p:blipFill>
        <p:spPr>
          <a:xfrm>
            <a:off x="228600" y="152400"/>
            <a:ext cx="4725512" cy="2743200"/>
          </a:xfrm>
          <a:prstGeom prst="rect">
            <a:avLst/>
          </a:prstGeom>
        </p:spPr>
      </p:pic>
      <p:sp>
        <p:nvSpPr>
          <p:cNvPr id="6" name="TextBox 5"/>
          <p:cNvSpPr txBox="1"/>
          <p:nvPr>
            <p:custDataLst>
              <p:tags r:id="rId3"/>
            </p:custDataLst>
          </p:nvPr>
        </p:nvSpPr>
        <p:spPr>
          <a:xfrm>
            <a:off x="4419600" y="2209800"/>
            <a:ext cx="698178" cy="369332"/>
          </a:xfrm>
          <a:prstGeom prst="rect">
            <a:avLst/>
          </a:prstGeom>
          <a:noFill/>
        </p:spPr>
        <p:txBody>
          <a:bodyPr wrap="none" rtlCol="0">
            <a:spAutoFit/>
          </a:bodyPr>
          <a:lstStyle/>
          <a:p>
            <a:r>
              <a:rPr lang="en-US" dirty="0" smtClean="0"/>
              <a:t>2300</a:t>
            </a:r>
            <a:endParaRPr lang="en-US" dirty="0"/>
          </a:p>
        </p:txBody>
      </p:sp>
      <p:sp>
        <p:nvSpPr>
          <p:cNvPr id="9" name="TextBox 8"/>
          <p:cNvSpPr txBox="1"/>
          <p:nvPr>
            <p:custDataLst>
              <p:tags r:id="rId4"/>
            </p:custDataLst>
          </p:nvPr>
        </p:nvSpPr>
        <p:spPr>
          <a:xfrm>
            <a:off x="1828800" y="381000"/>
            <a:ext cx="1146994" cy="1477328"/>
          </a:xfrm>
          <a:prstGeom prst="rect">
            <a:avLst/>
          </a:prstGeom>
          <a:noFill/>
        </p:spPr>
        <p:txBody>
          <a:bodyPr wrap="none" rtlCol="0">
            <a:spAutoFit/>
          </a:bodyPr>
          <a:lstStyle/>
          <a:p>
            <a:r>
              <a:rPr lang="en-US" dirty="0" smtClean="0"/>
              <a:t>LCL &amp;</a:t>
            </a:r>
          </a:p>
          <a:p>
            <a:r>
              <a:rPr lang="en-US" dirty="0" err="1" smtClean="0"/>
              <a:t>Dewpoint</a:t>
            </a:r>
            <a:endParaRPr lang="en-US" dirty="0" smtClean="0"/>
          </a:p>
          <a:p>
            <a:r>
              <a:rPr lang="en-US" dirty="0" smtClean="0"/>
              <a:t>20˚ C</a:t>
            </a:r>
          </a:p>
          <a:p>
            <a:r>
              <a:rPr lang="en-US" dirty="0" smtClean="0"/>
              <a:t>Reached</a:t>
            </a:r>
          </a:p>
          <a:p>
            <a:r>
              <a:rPr lang="en-US" dirty="0" smtClean="0"/>
              <a:t>500 </a:t>
            </a:r>
            <a:r>
              <a:rPr lang="en-US" dirty="0" err="1" smtClean="0"/>
              <a:t>m</a:t>
            </a:r>
            <a:endParaRPr lang="en-US" dirty="0"/>
          </a:p>
        </p:txBody>
      </p:sp>
      <p:sp>
        <p:nvSpPr>
          <p:cNvPr id="11" name="TextBox 10"/>
          <p:cNvSpPr txBox="1"/>
          <p:nvPr>
            <p:custDataLst>
              <p:tags r:id="rId5"/>
            </p:custDataLst>
          </p:nvPr>
        </p:nvSpPr>
        <p:spPr>
          <a:xfrm>
            <a:off x="5410200" y="1828800"/>
            <a:ext cx="2609646" cy="646331"/>
          </a:xfrm>
          <a:prstGeom prst="rect">
            <a:avLst/>
          </a:prstGeom>
          <a:noFill/>
        </p:spPr>
        <p:txBody>
          <a:bodyPr wrap="none" rtlCol="0">
            <a:spAutoFit/>
          </a:bodyPr>
          <a:lstStyle/>
          <a:p>
            <a:r>
              <a:rPr lang="en-US" dirty="0" smtClean="0">
                <a:solidFill>
                  <a:srgbClr val="FFFA64"/>
                </a:solidFill>
              </a:rPr>
              <a:t>Dry adiabatic lapse rate </a:t>
            </a:r>
          </a:p>
          <a:p>
            <a:r>
              <a:rPr lang="en-US" dirty="0" smtClean="0">
                <a:solidFill>
                  <a:srgbClr val="FFFA64"/>
                </a:solidFill>
              </a:rPr>
              <a:t>1˚C/100 meters</a:t>
            </a:r>
            <a:endParaRPr lang="en-US" dirty="0">
              <a:solidFill>
                <a:srgbClr val="FFFA64"/>
              </a:solidFill>
            </a:endParaRPr>
          </a:p>
        </p:txBody>
      </p:sp>
      <p:sp>
        <p:nvSpPr>
          <p:cNvPr id="12" name="TextBox 11"/>
          <p:cNvSpPr txBox="1"/>
          <p:nvPr>
            <p:custDataLst>
              <p:tags r:id="rId6"/>
            </p:custDataLst>
          </p:nvPr>
        </p:nvSpPr>
        <p:spPr>
          <a:xfrm>
            <a:off x="5257800" y="609600"/>
            <a:ext cx="3760314" cy="646331"/>
          </a:xfrm>
          <a:prstGeom prst="rect">
            <a:avLst/>
          </a:prstGeom>
          <a:noFill/>
        </p:spPr>
        <p:txBody>
          <a:bodyPr wrap="none" rtlCol="0">
            <a:spAutoFit/>
          </a:bodyPr>
          <a:lstStyle/>
          <a:p>
            <a:r>
              <a:rPr lang="en-US" dirty="0" smtClean="0">
                <a:solidFill>
                  <a:srgbClr val="FFFF00"/>
                </a:solidFill>
              </a:rPr>
              <a:t>Wet (saturated adiabatic lapse rate </a:t>
            </a:r>
          </a:p>
          <a:p>
            <a:r>
              <a:rPr lang="en-US" dirty="0" smtClean="0">
                <a:solidFill>
                  <a:srgbClr val="FFFF00"/>
                </a:solidFill>
              </a:rPr>
              <a:t>0.5˚C/100 meters</a:t>
            </a:r>
            <a:endParaRPr lang="en-US" dirty="0">
              <a:solidFill>
                <a:srgbClr val="FFFF00"/>
              </a:solidFill>
            </a:endParaRPr>
          </a:p>
        </p:txBody>
      </p:sp>
      <p:sp>
        <p:nvSpPr>
          <p:cNvPr id="13" name="TextBox 12"/>
          <p:cNvSpPr txBox="1"/>
          <p:nvPr>
            <p:custDataLst>
              <p:tags r:id="rId7"/>
            </p:custDataLst>
          </p:nvPr>
        </p:nvSpPr>
        <p:spPr>
          <a:xfrm>
            <a:off x="3810000" y="1752600"/>
            <a:ext cx="518291" cy="369332"/>
          </a:xfrm>
          <a:prstGeom prst="rect">
            <a:avLst/>
          </a:prstGeom>
          <a:noFill/>
        </p:spPr>
        <p:txBody>
          <a:bodyPr wrap="none" rtlCol="0">
            <a:spAutoFit/>
          </a:bodyPr>
          <a:lstStyle/>
          <a:p>
            <a:r>
              <a:rPr lang="en-US" dirty="0" smtClean="0"/>
              <a:t>20˚</a:t>
            </a:r>
            <a:endParaRPr lang="en-US" dirty="0"/>
          </a:p>
        </p:txBody>
      </p:sp>
      <p:sp>
        <p:nvSpPr>
          <p:cNvPr id="16" name="TextBox 15"/>
          <p:cNvSpPr txBox="1"/>
          <p:nvPr>
            <p:custDataLst>
              <p:tags r:id="rId8"/>
            </p:custDataLst>
          </p:nvPr>
        </p:nvSpPr>
        <p:spPr>
          <a:xfrm>
            <a:off x="3886200" y="1371600"/>
            <a:ext cx="1673017" cy="369332"/>
          </a:xfrm>
          <a:prstGeom prst="rect">
            <a:avLst/>
          </a:prstGeom>
          <a:noFill/>
        </p:spPr>
        <p:txBody>
          <a:bodyPr wrap="none" rtlCol="0">
            <a:spAutoFit/>
          </a:bodyPr>
          <a:lstStyle/>
          <a:p>
            <a:r>
              <a:rPr lang="en-US" dirty="0" smtClean="0"/>
              <a:t>22.5˚ 4000mm</a:t>
            </a:r>
            <a:endParaRPr lang="en-US" dirty="0"/>
          </a:p>
        </p:txBody>
      </p:sp>
      <p:pic>
        <p:nvPicPr>
          <p:cNvPr id="17" name="Picture 16" descr="LCL3.jpg"/>
          <p:cNvPicPr>
            <a:picLocks noChangeAspect="1"/>
          </p:cNvPicPr>
          <p:nvPr/>
        </p:nvPicPr>
        <p:blipFill>
          <a:blip r:embed="rId18"/>
          <a:stretch>
            <a:fillRect/>
          </a:stretch>
        </p:blipFill>
        <p:spPr>
          <a:xfrm>
            <a:off x="2667000" y="3352800"/>
            <a:ext cx="5404585" cy="2967836"/>
          </a:xfrm>
          <a:prstGeom prst="rect">
            <a:avLst/>
          </a:prstGeom>
        </p:spPr>
      </p:pic>
      <p:sp>
        <p:nvSpPr>
          <p:cNvPr id="19" name="TextBox 18"/>
          <p:cNvSpPr txBox="1"/>
          <p:nvPr>
            <p:custDataLst>
              <p:tags r:id="rId9"/>
            </p:custDataLst>
          </p:nvPr>
        </p:nvSpPr>
        <p:spPr>
          <a:xfrm>
            <a:off x="3886200" y="838200"/>
            <a:ext cx="1480506" cy="369332"/>
          </a:xfrm>
          <a:prstGeom prst="rect">
            <a:avLst/>
          </a:prstGeom>
          <a:noFill/>
        </p:spPr>
        <p:txBody>
          <a:bodyPr wrap="none" rtlCol="0">
            <a:spAutoFit/>
          </a:bodyPr>
          <a:lstStyle/>
          <a:p>
            <a:r>
              <a:rPr lang="en-US" dirty="0" smtClean="0"/>
              <a:t>20˚ 3300mm</a:t>
            </a:r>
            <a:endParaRPr lang="en-US" dirty="0"/>
          </a:p>
        </p:txBody>
      </p:sp>
      <p:cxnSp>
        <p:nvCxnSpPr>
          <p:cNvPr id="20" name="Straight Arrow Connector 19"/>
          <p:cNvCxnSpPr/>
          <p:nvPr>
            <p:custDataLst>
              <p:tags r:id="rId10"/>
            </p:custDataLst>
          </p:nvPr>
        </p:nvCxnSpPr>
        <p:spPr>
          <a:xfrm rot="10800000">
            <a:off x="4343400" y="1905000"/>
            <a:ext cx="1143000" cy="76200"/>
          </a:xfrm>
          <a:prstGeom prst="straightConnector1">
            <a:avLst/>
          </a:prstGeom>
          <a:ln w="38100">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custDataLst>
              <p:tags r:id="rId11"/>
            </p:custDataLst>
          </p:nvPr>
        </p:nvSpPr>
        <p:spPr>
          <a:xfrm>
            <a:off x="228600" y="4267200"/>
            <a:ext cx="1905000" cy="923330"/>
          </a:xfrm>
          <a:prstGeom prst="rect">
            <a:avLst/>
          </a:prstGeom>
          <a:noFill/>
        </p:spPr>
        <p:txBody>
          <a:bodyPr wrap="square" rtlCol="0">
            <a:spAutoFit/>
          </a:bodyPr>
          <a:lstStyle/>
          <a:p>
            <a:r>
              <a:rPr lang="en-US" dirty="0" smtClean="0">
                <a:solidFill>
                  <a:srgbClr val="FFFA64"/>
                </a:solidFill>
              </a:rPr>
              <a:t>Dry adiabatic lapse rate </a:t>
            </a:r>
          </a:p>
          <a:p>
            <a:r>
              <a:rPr lang="en-US" dirty="0" smtClean="0">
                <a:solidFill>
                  <a:srgbClr val="FFFA64"/>
                </a:solidFill>
              </a:rPr>
              <a:t>1˚C/100 meters</a:t>
            </a:r>
            <a:endParaRPr lang="en-US" dirty="0">
              <a:solidFill>
                <a:srgbClr val="FFFA64"/>
              </a:solidFill>
            </a:endParaRPr>
          </a:p>
        </p:txBody>
      </p:sp>
      <p:sp>
        <p:nvSpPr>
          <p:cNvPr id="24" name="TextBox 23"/>
          <p:cNvSpPr txBox="1"/>
          <p:nvPr>
            <p:custDataLst>
              <p:tags r:id="rId12"/>
            </p:custDataLst>
          </p:nvPr>
        </p:nvSpPr>
        <p:spPr>
          <a:xfrm>
            <a:off x="152400" y="3581400"/>
            <a:ext cx="1905000" cy="646331"/>
          </a:xfrm>
          <a:prstGeom prst="rect">
            <a:avLst/>
          </a:prstGeom>
          <a:noFill/>
        </p:spPr>
        <p:txBody>
          <a:bodyPr wrap="square" rtlCol="0">
            <a:spAutoFit/>
          </a:bodyPr>
          <a:lstStyle/>
          <a:p>
            <a:r>
              <a:rPr lang="en-US" dirty="0" smtClean="0">
                <a:solidFill>
                  <a:srgbClr val="FFFA64"/>
                </a:solidFill>
              </a:rPr>
              <a:t>ALWAYS USE</a:t>
            </a:r>
            <a:br>
              <a:rPr lang="en-US" dirty="0" smtClean="0">
                <a:solidFill>
                  <a:srgbClr val="FFFA64"/>
                </a:solidFill>
              </a:rPr>
            </a:br>
            <a:r>
              <a:rPr lang="en-US" dirty="0" smtClean="0">
                <a:solidFill>
                  <a:srgbClr val="FFFA64"/>
                </a:solidFill>
              </a:rPr>
              <a:t>GOING DOWN</a:t>
            </a:r>
            <a:endParaRPr lang="en-US" dirty="0">
              <a:solidFill>
                <a:srgbClr val="FFFA64"/>
              </a:solidFill>
            </a:endParaRPr>
          </a:p>
        </p:txBody>
      </p:sp>
      <p:cxnSp>
        <p:nvCxnSpPr>
          <p:cNvPr id="25" name="Straight Arrow Connector 24"/>
          <p:cNvCxnSpPr/>
          <p:nvPr>
            <p:custDataLst>
              <p:tags r:id="rId13"/>
            </p:custDataLst>
          </p:nvPr>
        </p:nvCxnSpPr>
        <p:spPr>
          <a:xfrm rot="5400000" flipH="1" flipV="1">
            <a:off x="3619500" y="2400300"/>
            <a:ext cx="2667000" cy="152400"/>
          </a:xfrm>
          <a:prstGeom prst="straightConnector1">
            <a:avLst/>
          </a:prstGeom>
          <a:ln w="38100">
            <a:solidFill>
              <a:srgbClr val="FFF664"/>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endCxn id="24" idx="0"/>
          </p:cNvCxnSpPr>
          <p:nvPr>
            <p:custDataLst>
              <p:tags r:id="rId14"/>
            </p:custDataLst>
          </p:nvPr>
        </p:nvCxnSpPr>
        <p:spPr>
          <a:xfrm flipH="1">
            <a:off x="1104900" y="2590800"/>
            <a:ext cx="38100" cy="990600"/>
          </a:xfrm>
          <a:prstGeom prst="straightConnector1">
            <a:avLst/>
          </a:prstGeom>
          <a:ln w="38100">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custDataLst>
              <p:tags r:id="rId15"/>
            </p:custDataLst>
          </p:nvPr>
        </p:nvSpPr>
        <p:spPr>
          <a:xfrm>
            <a:off x="838200" y="914400"/>
            <a:ext cx="1192542" cy="307777"/>
          </a:xfrm>
          <a:prstGeom prst="rect">
            <a:avLst/>
          </a:prstGeom>
          <a:noFill/>
        </p:spPr>
        <p:txBody>
          <a:bodyPr wrap="none" rtlCol="0">
            <a:spAutoFit/>
          </a:bodyPr>
          <a:lstStyle/>
          <a:p>
            <a:r>
              <a:rPr lang="en-US" sz="1400" dirty="0" smtClean="0"/>
              <a:t>20˚ 3300mm</a:t>
            </a:r>
            <a:endParaRPr lang="en-US" sz="1400" dirty="0"/>
          </a:p>
        </p:txBody>
      </p:sp>
    </p:spTree>
    <p:custDataLst>
      <p:tags r:id="rId1"/>
    </p:custData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smtClean="0"/>
              <a:t>Study Site: Heart of the Grand Canyon</a:t>
            </a:r>
          </a:p>
        </p:txBody>
      </p:sp>
      <p:pic>
        <p:nvPicPr>
          <p:cNvPr id="8" name="Picture 7" descr="LCL_ExampleChart.png"/>
          <p:cNvPicPr>
            <a:picLocks noChangeAspect="1"/>
          </p:cNvPicPr>
          <p:nvPr/>
        </p:nvPicPr>
        <p:blipFill>
          <a:blip r:embed="rId18"/>
          <a:stretch>
            <a:fillRect/>
          </a:stretch>
        </p:blipFill>
        <p:spPr>
          <a:xfrm>
            <a:off x="228600" y="152400"/>
            <a:ext cx="4725512" cy="2743200"/>
          </a:xfrm>
          <a:prstGeom prst="rect">
            <a:avLst/>
          </a:prstGeom>
        </p:spPr>
      </p:pic>
      <p:sp>
        <p:nvSpPr>
          <p:cNvPr id="6" name="TextBox 5"/>
          <p:cNvSpPr txBox="1"/>
          <p:nvPr>
            <p:custDataLst>
              <p:tags r:id="rId3"/>
            </p:custDataLst>
          </p:nvPr>
        </p:nvSpPr>
        <p:spPr>
          <a:xfrm>
            <a:off x="4419600" y="2209800"/>
            <a:ext cx="698178" cy="369332"/>
          </a:xfrm>
          <a:prstGeom prst="rect">
            <a:avLst/>
          </a:prstGeom>
          <a:noFill/>
        </p:spPr>
        <p:txBody>
          <a:bodyPr wrap="none" rtlCol="0">
            <a:spAutoFit/>
          </a:bodyPr>
          <a:lstStyle/>
          <a:p>
            <a:r>
              <a:rPr lang="en-US" dirty="0" smtClean="0"/>
              <a:t>2300</a:t>
            </a:r>
            <a:endParaRPr lang="en-US" dirty="0"/>
          </a:p>
        </p:txBody>
      </p:sp>
      <p:sp>
        <p:nvSpPr>
          <p:cNvPr id="9" name="TextBox 8"/>
          <p:cNvSpPr txBox="1"/>
          <p:nvPr>
            <p:custDataLst>
              <p:tags r:id="rId4"/>
            </p:custDataLst>
          </p:nvPr>
        </p:nvSpPr>
        <p:spPr>
          <a:xfrm>
            <a:off x="1828800" y="381000"/>
            <a:ext cx="1146994" cy="1477328"/>
          </a:xfrm>
          <a:prstGeom prst="rect">
            <a:avLst/>
          </a:prstGeom>
          <a:noFill/>
        </p:spPr>
        <p:txBody>
          <a:bodyPr wrap="none" rtlCol="0">
            <a:spAutoFit/>
          </a:bodyPr>
          <a:lstStyle/>
          <a:p>
            <a:r>
              <a:rPr lang="en-US" dirty="0" smtClean="0"/>
              <a:t>LCL &amp;</a:t>
            </a:r>
          </a:p>
          <a:p>
            <a:r>
              <a:rPr lang="en-US" dirty="0" err="1" smtClean="0"/>
              <a:t>Dewpoint</a:t>
            </a:r>
            <a:endParaRPr lang="en-US" dirty="0" smtClean="0"/>
          </a:p>
          <a:p>
            <a:r>
              <a:rPr lang="en-US" dirty="0" smtClean="0"/>
              <a:t>20˚ C</a:t>
            </a:r>
          </a:p>
          <a:p>
            <a:r>
              <a:rPr lang="en-US" dirty="0" smtClean="0"/>
              <a:t>Reached</a:t>
            </a:r>
          </a:p>
          <a:p>
            <a:r>
              <a:rPr lang="en-US" dirty="0" smtClean="0"/>
              <a:t>500 </a:t>
            </a:r>
            <a:r>
              <a:rPr lang="en-US" dirty="0" err="1" smtClean="0"/>
              <a:t>m</a:t>
            </a:r>
            <a:endParaRPr lang="en-US" dirty="0"/>
          </a:p>
        </p:txBody>
      </p:sp>
      <p:sp>
        <p:nvSpPr>
          <p:cNvPr id="11" name="TextBox 10"/>
          <p:cNvSpPr txBox="1"/>
          <p:nvPr>
            <p:custDataLst>
              <p:tags r:id="rId5"/>
            </p:custDataLst>
          </p:nvPr>
        </p:nvSpPr>
        <p:spPr>
          <a:xfrm>
            <a:off x="5410200" y="1828800"/>
            <a:ext cx="2609646" cy="646331"/>
          </a:xfrm>
          <a:prstGeom prst="rect">
            <a:avLst/>
          </a:prstGeom>
          <a:noFill/>
        </p:spPr>
        <p:txBody>
          <a:bodyPr wrap="none" rtlCol="0">
            <a:spAutoFit/>
          </a:bodyPr>
          <a:lstStyle/>
          <a:p>
            <a:r>
              <a:rPr lang="en-US" dirty="0" smtClean="0">
                <a:solidFill>
                  <a:srgbClr val="FFFA64"/>
                </a:solidFill>
              </a:rPr>
              <a:t>Dry adiabatic lapse rate </a:t>
            </a:r>
          </a:p>
          <a:p>
            <a:r>
              <a:rPr lang="en-US" dirty="0" smtClean="0">
                <a:solidFill>
                  <a:srgbClr val="FFFA64"/>
                </a:solidFill>
              </a:rPr>
              <a:t>1˚C/100 meters</a:t>
            </a:r>
            <a:endParaRPr lang="en-US" dirty="0">
              <a:solidFill>
                <a:srgbClr val="FFFA64"/>
              </a:solidFill>
            </a:endParaRPr>
          </a:p>
        </p:txBody>
      </p:sp>
      <p:sp>
        <p:nvSpPr>
          <p:cNvPr id="12" name="TextBox 11"/>
          <p:cNvSpPr txBox="1"/>
          <p:nvPr>
            <p:custDataLst>
              <p:tags r:id="rId6"/>
            </p:custDataLst>
          </p:nvPr>
        </p:nvSpPr>
        <p:spPr>
          <a:xfrm>
            <a:off x="5257800" y="609600"/>
            <a:ext cx="3760314" cy="646331"/>
          </a:xfrm>
          <a:prstGeom prst="rect">
            <a:avLst/>
          </a:prstGeom>
          <a:noFill/>
        </p:spPr>
        <p:txBody>
          <a:bodyPr wrap="none" rtlCol="0">
            <a:spAutoFit/>
          </a:bodyPr>
          <a:lstStyle/>
          <a:p>
            <a:r>
              <a:rPr lang="en-US" dirty="0" smtClean="0">
                <a:solidFill>
                  <a:srgbClr val="FFFF00"/>
                </a:solidFill>
              </a:rPr>
              <a:t>Wet (saturated adiabatic lapse rate </a:t>
            </a:r>
          </a:p>
          <a:p>
            <a:r>
              <a:rPr lang="en-US" dirty="0" smtClean="0">
                <a:solidFill>
                  <a:srgbClr val="FFFF00"/>
                </a:solidFill>
              </a:rPr>
              <a:t>0.5˚C/100 meters</a:t>
            </a:r>
            <a:endParaRPr lang="en-US" dirty="0">
              <a:solidFill>
                <a:srgbClr val="FFFF00"/>
              </a:solidFill>
            </a:endParaRPr>
          </a:p>
        </p:txBody>
      </p:sp>
      <p:sp>
        <p:nvSpPr>
          <p:cNvPr id="13" name="TextBox 12"/>
          <p:cNvSpPr txBox="1"/>
          <p:nvPr>
            <p:custDataLst>
              <p:tags r:id="rId7"/>
            </p:custDataLst>
          </p:nvPr>
        </p:nvSpPr>
        <p:spPr>
          <a:xfrm>
            <a:off x="3810000" y="1752600"/>
            <a:ext cx="518291" cy="369332"/>
          </a:xfrm>
          <a:prstGeom prst="rect">
            <a:avLst/>
          </a:prstGeom>
          <a:noFill/>
        </p:spPr>
        <p:txBody>
          <a:bodyPr wrap="none" rtlCol="0">
            <a:spAutoFit/>
          </a:bodyPr>
          <a:lstStyle/>
          <a:p>
            <a:r>
              <a:rPr lang="en-US" dirty="0" smtClean="0"/>
              <a:t>20˚</a:t>
            </a:r>
            <a:endParaRPr lang="en-US" dirty="0"/>
          </a:p>
        </p:txBody>
      </p:sp>
      <p:sp>
        <p:nvSpPr>
          <p:cNvPr id="16" name="TextBox 15"/>
          <p:cNvSpPr txBox="1"/>
          <p:nvPr>
            <p:custDataLst>
              <p:tags r:id="rId8"/>
            </p:custDataLst>
          </p:nvPr>
        </p:nvSpPr>
        <p:spPr>
          <a:xfrm>
            <a:off x="3886200" y="1371600"/>
            <a:ext cx="1673017" cy="369332"/>
          </a:xfrm>
          <a:prstGeom prst="rect">
            <a:avLst/>
          </a:prstGeom>
          <a:noFill/>
        </p:spPr>
        <p:txBody>
          <a:bodyPr wrap="none" rtlCol="0">
            <a:spAutoFit/>
          </a:bodyPr>
          <a:lstStyle/>
          <a:p>
            <a:r>
              <a:rPr lang="en-US" dirty="0" smtClean="0"/>
              <a:t>22.5˚ 4000mm</a:t>
            </a:r>
            <a:endParaRPr lang="en-US" dirty="0"/>
          </a:p>
        </p:txBody>
      </p:sp>
      <p:sp>
        <p:nvSpPr>
          <p:cNvPr id="19" name="TextBox 18"/>
          <p:cNvSpPr txBox="1"/>
          <p:nvPr>
            <p:custDataLst>
              <p:tags r:id="rId9"/>
            </p:custDataLst>
          </p:nvPr>
        </p:nvSpPr>
        <p:spPr>
          <a:xfrm>
            <a:off x="3886200" y="838200"/>
            <a:ext cx="1480506" cy="369332"/>
          </a:xfrm>
          <a:prstGeom prst="rect">
            <a:avLst/>
          </a:prstGeom>
          <a:noFill/>
        </p:spPr>
        <p:txBody>
          <a:bodyPr wrap="none" rtlCol="0">
            <a:spAutoFit/>
          </a:bodyPr>
          <a:lstStyle/>
          <a:p>
            <a:r>
              <a:rPr lang="en-US" dirty="0" smtClean="0"/>
              <a:t>20˚ 3300mm</a:t>
            </a:r>
            <a:endParaRPr lang="en-US" dirty="0"/>
          </a:p>
        </p:txBody>
      </p:sp>
      <p:cxnSp>
        <p:nvCxnSpPr>
          <p:cNvPr id="20" name="Straight Arrow Connector 19"/>
          <p:cNvCxnSpPr/>
          <p:nvPr>
            <p:custDataLst>
              <p:tags r:id="rId10"/>
            </p:custDataLst>
          </p:nvPr>
        </p:nvCxnSpPr>
        <p:spPr>
          <a:xfrm rot="10800000">
            <a:off x="4343400" y="1905000"/>
            <a:ext cx="1143000" cy="76200"/>
          </a:xfrm>
          <a:prstGeom prst="straightConnector1">
            <a:avLst/>
          </a:prstGeom>
          <a:ln w="38100">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custDataLst>
              <p:tags r:id="rId11"/>
            </p:custDataLst>
          </p:nvPr>
        </p:nvSpPr>
        <p:spPr>
          <a:xfrm>
            <a:off x="228600" y="4267200"/>
            <a:ext cx="1905000" cy="923330"/>
          </a:xfrm>
          <a:prstGeom prst="rect">
            <a:avLst/>
          </a:prstGeom>
          <a:noFill/>
        </p:spPr>
        <p:txBody>
          <a:bodyPr wrap="square" rtlCol="0">
            <a:spAutoFit/>
          </a:bodyPr>
          <a:lstStyle/>
          <a:p>
            <a:r>
              <a:rPr lang="en-US" dirty="0" smtClean="0">
                <a:solidFill>
                  <a:srgbClr val="FFFA64"/>
                </a:solidFill>
              </a:rPr>
              <a:t>Dry adiabatic lapse rate </a:t>
            </a:r>
          </a:p>
          <a:p>
            <a:r>
              <a:rPr lang="en-US" dirty="0" smtClean="0">
                <a:solidFill>
                  <a:srgbClr val="FFFA64"/>
                </a:solidFill>
              </a:rPr>
              <a:t>1˚C/100 meters</a:t>
            </a:r>
            <a:endParaRPr lang="en-US" dirty="0">
              <a:solidFill>
                <a:srgbClr val="FFFA64"/>
              </a:solidFill>
            </a:endParaRPr>
          </a:p>
        </p:txBody>
      </p:sp>
      <p:sp>
        <p:nvSpPr>
          <p:cNvPr id="24" name="TextBox 23"/>
          <p:cNvSpPr txBox="1"/>
          <p:nvPr>
            <p:custDataLst>
              <p:tags r:id="rId12"/>
            </p:custDataLst>
          </p:nvPr>
        </p:nvSpPr>
        <p:spPr>
          <a:xfrm>
            <a:off x="152400" y="3581400"/>
            <a:ext cx="1905000" cy="646331"/>
          </a:xfrm>
          <a:prstGeom prst="rect">
            <a:avLst/>
          </a:prstGeom>
          <a:noFill/>
        </p:spPr>
        <p:txBody>
          <a:bodyPr wrap="square" rtlCol="0">
            <a:spAutoFit/>
          </a:bodyPr>
          <a:lstStyle/>
          <a:p>
            <a:r>
              <a:rPr lang="en-US" dirty="0" smtClean="0">
                <a:solidFill>
                  <a:srgbClr val="FFFA64"/>
                </a:solidFill>
              </a:rPr>
              <a:t>ALWAYS USE</a:t>
            </a:r>
            <a:br>
              <a:rPr lang="en-US" dirty="0" smtClean="0">
                <a:solidFill>
                  <a:srgbClr val="FFFA64"/>
                </a:solidFill>
              </a:rPr>
            </a:br>
            <a:r>
              <a:rPr lang="en-US" dirty="0" smtClean="0">
                <a:solidFill>
                  <a:srgbClr val="FFFA64"/>
                </a:solidFill>
              </a:rPr>
              <a:t>GOING DOWN</a:t>
            </a:r>
            <a:endParaRPr lang="en-US" dirty="0">
              <a:solidFill>
                <a:srgbClr val="FFFA64"/>
              </a:solidFill>
            </a:endParaRPr>
          </a:p>
        </p:txBody>
      </p:sp>
      <p:cxnSp>
        <p:nvCxnSpPr>
          <p:cNvPr id="26" name="Straight Arrow Connector 25"/>
          <p:cNvCxnSpPr>
            <a:endCxn id="24" idx="0"/>
          </p:cNvCxnSpPr>
          <p:nvPr>
            <p:custDataLst>
              <p:tags r:id="rId13"/>
            </p:custDataLst>
          </p:nvPr>
        </p:nvCxnSpPr>
        <p:spPr>
          <a:xfrm flipH="1">
            <a:off x="1104900" y="1676400"/>
            <a:ext cx="114300" cy="1905000"/>
          </a:xfrm>
          <a:prstGeom prst="straightConnector1">
            <a:avLst/>
          </a:prstGeom>
          <a:ln w="38100">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custDataLst>
              <p:tags r:id="rId14"/>
            </p:custDataLst>
          </p:nvPr>
        </p:nvSpPr>
        <p:spPr>
          <a:xfrm>
            <a:off x="838200" y="914400"/>
            <a:ext cx="1192542" cy="307777"/>
          </a:xfrm>
          <a:prstGeom prst="rect">
            <a:avLst/>
          </a:prstGeom>
          <a:noFill/>
        </p:spPr>
        <p:txBody>
          <a:bodyPr wrap="none" rtlCol="0">
            <a:spAutoFit/>
          </a:bodyPr>
          <a:lstStyle/>
          <a:p>
            <a:r>
              <a:rPr lang="en-US" sz="1400" dirty="0" smtClean="0"/>
              <a:t>20˚ 3300mm</a:t>
            </a:r>
            <a:endParaRPr lang="en-US" sz="1400" dirty="0"/>
          </a:p>
        </p:txBody>
      </p:sp>
      <p:pic>
        <p:nvPicPr>
          <p:cNvPr id="18" name="Picture 17" descr="LCL4.jpg"/>
          <p:cNvPicPr>
            <a:picLocks noChangeAspect="1"/>
          </p:cNvPicPr>
          <p:nvPr/>
        </p:nvPicPr>
        <p:blipFill>
          <a:blip r:embed="rId19"/>
          <a:stretch>
            <a:fillRect/>
          </a:stretch>
        </p:blipFill>
        <p:spPr>
          <a:xfrm>
            <a:off x="3429000" y="3200400"/>
            <a:ext cx="5222418" cy="3059173"/>
          </a:xfrm>
          <a:prstGeom prst="rect">
            <a:avLst/>
          </a:prstGeom>
        </p:spPr>
      </p:pic>
      <p:sp>
        <p:nvSpPr>
          <p:cNvPr id="21" name="TextBox 20"/>
          <p:cNvSpPr txBox="1"/>
          <p:nvPr>
            <p:custDataLst>
              <p:tags r:id="rId15"/>
            </p:custDataLst>
          </p:nvPr>
        </p:nvSpPr>
        <p:spPr>
          <a:xfrm>
            <a:off x="990600" y="1371600"/>
            <a:ext cx="1092692" cy="307777"/>
          </a:xfrm>
          <a:prstGeom prst="rect">
            <a:avLst/>
          </a:prstGeom>
          <a:noFill/>
        </p:spPr>
        <p:txBody>
          <a:bodyPr wrap="none" rtlCol="0">
            <a:spAutoFit/>
          </a:bodyPr>
          <a:lstStyle/>
          <a:p>
            <a:r>
              <a:rPr lang="en-US" sz="1400" dirty="0" smtClean="0"/>
              <a:t>25˚ 800mm</a:t>
            </a:r>
            <a:endParaRPr lang="en-US" sz="1400" dirty="0"/>
          </a:p>
        </p:txBody>
      </p:sp>
      <p:cxnSp>
        <p:nvCxnSpPr>
          <p:cNvPr id="22" name="Straight Arrow Connector 21"/>
          <p:cNvCxnSpPr/>
          <p:nvPr>
            <p:custDataLst>
              <p:tags r:id="rId16"/>
            </p:custDataLst>
          </p:nvPr>
        </p:nvCxnSpPr>
        <p:spPr>
          <a:xfrm rot="10800000">
            <a:off x="1828800" y="1676400"/>
            <a:ext cx="3429000" cy="2057400"/>
          </a:xfrm>
          <a:prstGeom prst="straightConnector1">
            <a:avLst/>
          </a:prstGeom>
          <a:ln w="38100">
            <a:solidFill>
              <a:srgbClr val="FFF664"/>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smtClean="0"/>
              <a:t>Study Site: Heart of the Grand Canyon</a:t>
            </a:r>
          </a:p>
        </p:txBody>
      </p:sp>
      <p:pic>
        <p:nvPicPr>
          <p:cNvPr id="8" name="Picture 7" descr="LCL_ExampleChart.png"/>
          <p:cNvPicPr>
            <a:picLocks noChangeAspect="1"/>
          </p:cNvPicPr>
          <p:nvPr/>
        </p:nvPicPr>
        <p:blipFill>
          <a:blip r:embed="rId19"/>
          <a:stretch>
            <a:fillRect/>
          </a:stretch>
        </p:blipFill>
        <p:spPr>
          <a:xfrm>
            <a:off x="228600" y="152400"/>
            <a:ext cx="4725512" cy="2743200"/>
          </a:xfrm>
          <a:prstGeom prst="rect">
            <a:avLst/>
          </a:prstGeom>
        </p:spPr>
      </p:pic>
      <p:sp>
        <p:nvSpPr>
          <p:cNvPr id="6" name="TextBox 5"/>
          <p:cNvSpPr txBox="1"/>
          <p:nvPr>
            <p:custDataLst>
              <p:tags r:id="rId3"/>
            </p:custDataLst>
          </p:nvPr>
        </p:nvSpPr>
        <p:spPr>
          <a:xfrm>
            <a:off x="4419600" y="2209800"/>
            <a:ext cx="698178" cy="369332"/>
          </a:xfrm>
          <a:prstGeom prst="rect">
            <a:avLst/>
          </a:prstGeom>
          <a:noFill/>
        </p:spPr>
        <p:txBody>
          <a:bodyPr wrap="none" rtlCol="0">
            <a:spAutoFit/>
          </a:bodyPr>
          <a:lstStyle/>
          <a:p>
            <a:r>
              <a:rPr lang="en-US" dirty="0" smtClean="0"/>
              <a:t>2300</a:t>
            </a:r>
            <a:endParaRPr lang="en-US" dirty="0"/>
          </a:p>
        </p:txBody>
      </p:sp>
      <p:sp>
        <p:nvSpPr>
          <p:cNvPr id="9" name="TextBox 8"/>
          <p:cNvSpPr txBox="1"/>
          <p:nvPr>
            <p:custDataLst>
              <p:tags r:id="rId4"/>
            </p:custDataLst>
          </p:nvPr>
        </p:nvSpPr>
        <p:spPr>
          <a:xfrm>
            <a:off x="1828800" y="381000"/>
            <a:ext cx="1146994" cy="1477328"/>
          </a:xfrm>
          <a:prstGeom prst="rect">
            <a:avLst/>
          </a:prstGeom>
          <a:noFill/>
        </p:spPr>
        <p:txBody>
          <a:bodyPr wrap="none" rtlCol="0">
            <a:spAutoFit/>
          </a:bodyPr>
          <a:lstStyle/>
          <a:p>
            <a:r>
              <a:rPr lang="en-US" dirty="0" smtClean="0"/>
              <a:t>LCL &amp;</a:t>
            </a:r>
          </a:p>
          <a:p>
            <a:r>
              <a:rPr lang="en-US" dirty="0" err="1" smtClean="0"/>
              <a:t>Dewpoint</a:t>
            </a:r>
            <a:endParaRPr lang="en-US" dirty="0" smtClean="0"/>
          </a:p>
          <a:p>
            <a:r>
              <a:rPr lang="en-US" dirty="0" smtClean="0"/>
              <a:t>20˚ C</a:t>
            </a:r>
          </a:p>
          <a:p>
            <a:r>
              <a:rPr lang="en-US" dirty="0" smtClean="0"/>
              <a:t>Reached</a:t>
            </a:r>
          </a:p>
          <a:p>
            <a:r>
              <a:rPr lang="en-US" dirty="0" smtClean="0"/>
              <a:t>500 </a:t>
            </a:r>
            <a:r>
              <a:rPr lang="en-US" dirty="0" err="1" smtClean="0"/>
              <a:t>m</a:t>
            </a:r>
            <a:endParaRPr lang="en-US" dirty="0"/>
          </a:p>
        </p:txBody>
      </p:sp>
      <p:sp>
        <p:nvSpPr>
          <p:cNvPr id="11" name="TextBox 10"/>
          <p:cNvSpPr txBox="1"/>
          <p:nvPr>
            <p:custDataLst>
              <p:tags r:id="rId5"/>
            </p:custDataLst>
          </p:nvPr>
        </p:nvSpPr>
        <p:spPr>
          <a:xfrm>
            <a:off x="5410200" y="1828800"/>
            <a:ext cx="2609646" cy="646331"/>
          </a:xfrm>
          <a:prstGeom prst="rect">
            <a:avLst/>
          </a:prstGeom>
          <a:noFill/>
        </p:spPr>
        <p:txBody>
          <a:bodyPr wrap="none" rtlCol="0">
            <a:spAutoFit/>
          </a:bodyPr>
          <a:lstStyle/>
          <a:p>
            <a:r>
              <a:rPr lang="en-US" dirty="0" smtClean="0">
                <a:solidFill>
                  <a:srgbClr val="FFFA64"/>
                </a:solidFill>
              </a:rPr>
              <a:t>Dry adiabatic lapse rate </a:t>
            </a:r>
          </a:p>
          <a:p>
            <a:r>
              <a:rPr lang="en-US" dirty="0" smtClean="0">
                <a:solidFill>
                  <a:srgbClr val="FFFA64"/>
                </a:solidFill>
              </a:rPr>
              <a:t>1˚C/100 meters</a:t>
            </a:r>
            <a:endParaRPr lang="en-US" dirty="0">
              <a:solidFill>
                <a:srgbClr val="FFFA64"/>
              </a:solidFill>
            </a:endParaRPr>
          </a:p>
        </p:txBody>
      </p:sp>
      <p:sp>
        <p:nvSpPr>
          <p:cNvPr id="12" name="TextBox 11"/>
          <p:cNvSpPr txBox="1"/>
          <p:nvPr>
            <p:custDataLst>
              <p:tags r:id="rId6"/>
            </p:custDataLst>
          </p:nvPr>
        </p:nvSpPr>
        <p:spPr>
          <a:xfrm>
            <a:off x="5257800" y="609600"/>
            <a:ext cx="3760314" cy="646331"/>
          </a:xfrm>
          <a:prstGeom prst="rect">
            <a:avLst/>
          </a:prstGeom>
          <a:noFill/>
        </p:spPr>
        <p:txBody>
          <a:bodyPr wrap="none" rtlCol="0">
            <a:spAutoFit/>
          </a:bodyPr>
          <a:lstStyle/>
          <a:p>
            <a:r>
              <a:rPr lang="en-US" dirty="0" smtClean="0">
                <a:solidFill>
                  <a:srgbClr val="FFFF00"/>
                </a:solidFill>
              </a:rPr>
              <a:t>Wet (saturated adiabatic lapse rate </a:t>
            </a:r>
          </a:p>
          <a:p>
            <a:r>
              <a:rPr lang="en-US" dirty="0" smtClean="0">
                <a:solidFill>
                  <a:srgbClr val="FFFF00"/>
                </a:solidFill>
              </a:rPr>
              <a:t>0.5˚C/100 meters</a:t>
            </a:r>
            <a:endParaRPr lang="en-US" dirty="0">
              <a:solidFill>
                <a:srgbClr val="FFFF00"/>
              </a:solidFill>
            </a:endParaRPr>
          </a:p>
        </p:txBody>
      </p:sp>
      <p:sp>
        <p:nvSpPr>
          <p:cNvPr id="13" name="TextBox 12"/>
          <p:cNvSpPr txBox="1"/>
          <p:nvPr>
            <p:custDataLst>
              <p:tags r:id="rId7"/>
            </p:custDataLst>
          </p:nvPr>
        </p:nvSpPr>
        <p:spPr>
          <a:xfrm>
            <a:off x="3810000" y="1752600"/>
            <a:ext cx="518291" cy="369332"/>
          </a:xfrm>
          <a:prstGeom prst="rect">
            <a:avLst/>
          </a:prstGeom>
          <a:noFill/>
        </p:spPr>
        <p:txBody>
          <a:bodyPr wrap="none" rtlCol="0">
            <a:spAutoFit/>
          </a:bodyPr>
          <a:lstStyle/>
          <a:p>
            <a:r>
              <a:rPr lang="en-US" dirty="0" smtClean="0"/>
              <a:t>20˚</a:t>
            </a:r>
            <a:endParaRPr lang="en-US" dirty="0"/>
          </a:p>
        </p:txBody>
      </p:sp>
      <p:sp>
        <p:nvSpPr>
          <p:cNvPr id="16" name="TextBox 15"/>
          <p:cNvSpPr txBox="1"/>
          <p:nvPr>
            <p:custDataLst>
              <p:tags r:id="rId8"/>
            </p:custDataLst>
          </p:nvPr>
        </p:nvSpPr>
        <p:spPr>
          <a:xfrm>
            <a:off x="3886200" y="1371600"/>
            <a:ext cx="1673017" cy="369332"/>
          </a:xfrm>
          <a:prstGeom prst="rect">
            <a:avLst/>
          </a:prstGeom>
          <a:noFill/>
        </p:spPr>
        <p:txBody>
          <a:bodyPr wrap="none" rtlCol="0">
            <a:spAutoFit/>
          </a:bodyPr>
          <a:lstStyle/>
          <a:p>
            <a:r>
              <a:rPr lang="en-US" dirty="0" smtClean="0"/>
              <a:t>22.5˚ 4000mm</a:t>
            </a:r>
            <a:endParaRPr lang="en-US" dirty="0"/>
          </a:p>
        </p:txBody>
      </p:sp>
      <p:sp>
        <p:nvSpPr>
          <p:cNvPr id="19" name="TextBox 18"/>
          <p:cNvSpPr txBox="1"/>
          <p:nvPr>
            <p:custDataLst>
              <p:tags r:id="rId9"/>
            </p:custDataLst>
          </p:nvPr>
        </p:nvSpPr>
        <p:spPr>
          <a:xfrm>
            <a:off x="3886200" y="838200"/>
            <a:ext cx="1480506" cy="369332"/>
          </a:xfrm>
          <a:prstGeom prst="rect">
            <a:avLst/>
          </a:prstGeom>
          <a:noFill/>
        </p:spPr>
        <p:txBody>
          <a:bodyPr wrap="none" rtlCol="0">
            <a:spAutoFit/>
          </a:bodyPr>
          <a:lstStyle/>
          <a:p>
            <a:r>
              <a:rPr lang="en-US" dirty="0" smtClean="0"/>
              <a:t>20˚ 3300mm</a:t>
            </a:r>
            <a:endParaRPr lang="en-US" dirty="0"/>
          </a:p>
        </p:txBody>
      </p:sp>
      <p:cxnSp>
        <p:nvCxnSpPr>
          <p:cNvPr id="20" name="Straight Arrow Connector 19"/>
          <p:cNvCxnSpPr/>
          <p:nvPr>
            <p:custDataLst>
              <p:tags r:id="rId10"/>
            </p:custDataLst>
          </p:nvPr>
        </p:nvCxnSpPr>
        <p:spPr>
          <a:xfrm rot="10800000">
            <a:off x="4343400" y="1905000"/>
            <a:ext cx="1143000" cy="76200"/>
          </a:xfrm>
          <a:prstGeom prst="straightConnector1">
            <a:avLst/>
          </a:prstGeom>
          <a:ln w="38100">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custDataLst>
              <p:tags r:id="rId11"/>
            </p:custDataLst>
          </p:nvPr>
        </p:nvSpPr>
        <p:spPr>
          <a:xfrm>
            <a:off x="228600" y="4267200"/>
            <a:ext cx="1905000" cy="923330"/>
          </a:xfrm>
          <a:prstGeom prst="rect">
            <a:avLst/>
          </a:prstGeom>
          <a:noFill/>
        </p:spPr>
        <p:txBody>
          <a:bodyPr wrap="square" rtlCol="0">
            <a:spAutoFit/>
          </a:bodyPr>
          <a:lstStyle/>
          <a:p>
            <a:r>
              <a:rPr lang="en-US" dirty="0" smtClean="0">
                <a:solidFill>
                  <a:srgbClr val="FFFA64"/>
                </a:solidFill>
              </a:rPr>
              <a:t>Dry adiabatic lapse rate </a:t>
            </a:r>
          </a:p>
          <a:p>
            <a:r>
              <a:rPr lang="en-US" dirty="0" smtClean="0">
                <a:solidFill>
                  <a:srgbClr val="FFFA64"/>
                </a:solidFill>
              </a:rPr>
              <a:t>1˚C/100 meters</a:t>
            </a:r>
            <a:endParaRPr lang="en-US" dirty="0">
              <a:solidFill>
                <a:srgbClr val="FFFA64"/>
              </a:solidFill>
            </a:endParaRPr>
          </a:p>
        </p:txBody>
      </p:sp>
      <p:sp>
        <p:nvSpPr>
          <p:cNvPr id="24" name="TextBox 23"/>
          <p:cNvSpPr txBox="1"/>
          <p:nvPr>
            <p:custDataLst>
              <p:tags r:id="rId12"/>
            </p:custDataLst>
          </p:nvPr>
        </p:nvSpPr>
        <p:spPr>
          <a:xfrm>
            <a:off x="152400" y="3581400"/>
            <a:ext cx="1905000" cy="646331"/>
          </a:xfrm>
          <a:prstGeom prst="rect">
            <a:avLst/>
          </a:prstGeom>
          <a:noFill/>
        </p:spPr>
        <p:txBody>
          <a:bodyPr wrap="square" rtlCol="0">
            <a:spAutoFit/>
          </a:bodyPr>
          <a:lstStyle/>
          <a:p>
            <a:r>
              <a:rPr lang="en-US" dirty="0" smtClean="0">
                <a:solidFill>
                  <a:srgbClr val="FFFA64"/>
                </a:solidFill>
              </a:rPr>
              <a:t>ALWAYS USE</a:t>
            </a:r>
            <a:br>
              <a:rPr lang="en-US" dirty="0" smtClean="0">
                <a:solidFill>
                  <a:srgbClr val="FFFA64"/>
                </a:solidFill>
              </a:rPr>
            </a:br>
            <a:r>
              <a:rPr lang="en-US" dirty="0" smtClean="0">
                <a:solidFill>
                  <a:srgbClr val="FFFA64"/>
                </a:solidFill>
              </a:rPr>
              <a:t>GOING DOWN</a:t>
            </a:r>
            <a:endParaRPr lang="en-US" dirty="0">
              <a:solidFill>
                <a:srgbClr val="FFFA64"/>
              </a:solidFill>
            </a:endParaRPr>
          </a:p>
        </p:txBody>
      </p:sp>
      <p:cxnSp>
        <p:nvCxnSpPr>
          <p:cNvPr id="26" name="Straight Arrow Connector 25"/>
          <p:cNvCxnSpPr>
            <a:endCxn id="24" idx="0"/>
          </p:cNvCxnSpPr>
          <p:nvPr>
            <p:custDataLst>
              <p:tags r:id="rId13"/>
            </p:custDataLst>
          </p:nvPr>
        </p:nvCxnSpPr>
        <p:spPr>
          <a:xfrm flipH="1">
            <a:off x="1104900" y="2286000"/>
            <a:ext cx="38100" cy="1295400"/>
          </a:xfrm>
          <a:prstGeom prst="straightConnector1">
            <a:avLst/>
          </a:prstGeom>
          <a:ln w="38100">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custDataLst>
              <p:tags r:id="rId14"/>
            </p:custDataLst>
          </p:nvPr>
        </p:nvSpPr>
        <p:spPr>
          <a:xfrm>
            <a:off x="838200" y="914400"/>
            <a:ext cx="1192542" cy="307777"/>
          </a:xfrm>
          <a:prstGeom prst="rect">
            <a:avLst/>
          </a:prstGeom>
          <a:noFill/>
        </p:spPr>
        <p:txBody>
          <a:bodyPr wrap="none" rtlCol="0">
            <a:spAutoFit/>
          </a:bodyPr>
          <a:lstStyle/>
          <a:p>
            <a:r>
              <a:rPr lang="en-US" sz="1400" dirty="0" smtClean="0"/>
              <a:t>20˚ 3300mm</a:t>
            </a:r>
            <a:endParaRPr lang="en-US" sz="1400" dirty="0"/>
          </a:p>
        </p:txBody>
      </p:sp>
      <p:sp>
        <p:nvSpPr>
          <p:cNvPr id="21" name="TextBox 20"/>
          <p:cNvSpPr txBox="1"/>
          <p:nvPr>
            <p:custDataLst>
              <p:tags r:id="rId15"/>
            </p:custDataLst>
          </p:nvPr>
        </p:nvSpPr>
        <p:spPr>
          <a:xfrm>
            <a:off x="990600" y="1371600"/>
            <a:ext cx="1092692" cy="307777"/>
          </a:xfrm>
          <a:prstGeom prst="rect">
            <a:avLst/>
          </a:prstGeom>
          <a:noFill/>
        </p:spPr>
        <p:txBody>
          <a:bodyPr wrap="none" rtlCol="0">
            <a:spAutoFit/>
          </a:bodyPr>
          <a:lstStyle/>
          <a:p>
            <a:r>
              <a:rPr lang="en-US" sz="1400" dirty="0" smtClean="0"/>
              <a:t>25˚ 800mm</a:t>
            </a:r>
            <a:endParaRPr lang="en-US" sz="1400" dirty="0"/>
          </a:p>
        </p:txBody>
      </p:sp>
      <p:pic>
        <p:nvPicPr>
          <p:cNvPr id="25" name="Picture 24" descr="LCL5.jpg"/>
          <p:cNvPicPr>
            <a:picLocks noChangeAspect="1"/>
          </p:cNvPicPr>
          <p:nvPr/>
        </p:nvPicPr>
        <p:blipFill>
          <a:blip r:embed="rId20"/>
          <a:stretch>
            <a:fillRect/>
          </a:stretch>
        </p:blipFill>
        <p:spPr>
          <a:xfrm>
            <a:off x="3200400" y="3276600"/>
            <a:ext cx="5409997" cy="2951619"/>
          </a:xfrm>
          <a:prstGeom prst="rect">
            <a:avLst/>
          </a:prstGeom>
        </p:spPr>
      </p:pic>
      <p:cxnSp>
        <p:nvCxnSpPr>
          <p:cNvPr id="27" name="Straight Arrow Connector 26"/>
          <p:cNvCxnSpPr/>
          <p:nvPr>
            <p:custDataLst>
              <p:tags r:id="rId16"/>
            </p:custDataLst>
          </p:nvPr>
        </p:nvCxnSpPr>
        <p:spPr>
          <a:xfrm rot="10800000">
            <a:off x="1981200" y="2133600"/>
            <a:ext cx="3124200" cy="1752600"/>
          </a:xfrm>
          <a:prstGeom prst="straightConnector1">
            <a:avLst/>
          </a:prstGeom>
          <a:ln w="38100">
            <a:solidFill>
              <a:srgbClr val="FFF664"/>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custDataLst>
              <p:tags r:id="rId17"/>
            </p:custDataLst>
          </p:nvPr>
        </p:nvSpPr>
        <p:spPr>
          <a:xfrm>
            <a:off x="990600" y="1905000"/>
            <a:ext cx="1092692" cy="307777"/>
          </a:xfrm>
          <a:prstGeom prst="rect">
            <a:avLst/>
          </a:prstGeom>
          <a:noFill/>
        </p:spPr>
        <p:txBody>
          <a:bodyPr wrap="none" rtlCol="0">
            <a:spAutoFit/>
          </a:bodyPr>
          <a:lstStyle/>
          <a:p>
            <a:r>
              <a:rPr lang="en-US" sz="1400" dirty="0" smtClean="0"/>
              <a:t>30˚ 400mm</a:t>
            </a:r>
            <a:endParaRPr lang="en-US" sz="1400" dirty="0"/>
          </a:p>
        </p:txBody>
      </p:sp>
    </p:spTree>
    <p:custDataLst>
      <p:tags r:id="rId1"/>
    </p:custData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smtClean="0"/>
              <a:t>Study Site: Heart of the Grand Canyon</a:t>
            </a:r>
          </a:p>
        </p:txBody>
      </p:sp>
      <p:pic>
        <p:nvPicPr>
          <p:cNvPr id="8" name="Picture 7" descr="LCL_ExampleChart.png"/>
          <p:cNvPicPr>
            <a:picLocks noChangeAspect="1"/>
          </p:cNvPicPr>
          <p:nvPr/>
        </p:nvPicPr>
        <p:blipFill>
          <a:blip r:embed="rId20"/>
          <a:stretch>
            <a:fillRect/>
          </a:stretch>
        </p:blipFill>
        <p:spPr>
          <a:xfrm>
            <a:off x="228600" y="152400"/>
            <a:ext cx="4725512" cy="2743200"/>
          </a:xfrm>
          <a:prstGeom prst="rect">
            <a:avLst/>
          </a:prstGeom>
        </p:spPr>
      </p:pic>
      <p:sp>
        <p:nvSpPr>
          <p:cNvPr id="6" name="TextBox 5"/>
          <p:cNvSpPr txBox="1"/>
          <p:nvPr>
            <p:custDataLst>
              <p:tags r:id="rId3"/>
            </p:custDataLst>
          </p:nvPr>
        </p:nvSpPr>
        <p:spPr>
          <a:xfrm>
            <a:off x="4419600" y="2209800"/>
            <a:ext cx="698178" cy="369332"/>
          </a:xfrm>
          <a:prstGeom prst="rect">
            <a:avLst/>
          </a:prstGeom>
          <a:noFill/>
        </p:spPr>
        <p:txBody>
          <a:bodyPr wrap="none" rtlCol="0">
            <a:spAutoFit/>
          </a:bodyPr>
          <a:lstStyle/>
          <a:p>
            <a:r>
              <a:rPr lang="en-US" dirty="0" smtClean="0"/>
              <a:t>2300</a:t>
            </a:r>
            <a:endParaRPr lang="en-US" dirty="0"/>
          </a:p>
        </p:txBody>
      </p:sp>
      <p:sp>
        <p:nvSpPr>
          <p:cNvPr id="9" name="TextBox 8"/>
          <p:cNvSpPr txBox="1"/>
          <p:nvPr>
            <p:custDataLst>
              <p:tags r:id="rId4"/>
            </p:custDataLst>
          </p:nvPr>
        </p:nvSpPr>
        <p:spPr>
          <a:xfrm>
            <a:off x="1828800" y="381000"/>
            <a:ext cx="1146994" cy="1477328"/>
          </a:xfrm>
          <a:prstGeom prst="rect">
            <a:avLst/>
          </a:prstGeom>
          <a:noFill/>
        </p:spPr>
        <p:txBody>
          <a:bodyPr wrap="none" rtlCol="0">
            <a:spAutoFit/>
          </a:bodyPr>
          <a:lstStyle/>
          <a:p>
            <a:r>
              <a:rPr lang="en-US" dirty="0" smtClean="0"/>
              <a:t>LCL &amp;</a:t>
            </a:r>
          </a:p>
          <a:p>
            <a:r>
              <a:rPr lang="en-US" dirty="0" err="1" smtClean="0"/>
              <a:t>Dewpoint</a:t>
            </a:r>
            <a:endParaRPr lang="en-US" dirty="0" smtClean="0"/>
          </a:p>
          <a:p>
            <a:r>
              <a:rPr lang="en-US" dirty="0" smtClean="0"/>
              <a:t>20˚ C</a:t>
            </a:r>
          </a:p>
          <a:p>
            <a:r>
              <a:rPr lang="en-US" dirty="0" smtClean="0"/>
              <a:t>Reached</a:t>
            </a:r>
          </a:p>
          <a:p>
            <a:r>
              <a:rPr lang="en-US" dirty="0" smtClean="0"/>
              <a:t>500 </a:t>
            </a:r>
            <a:r>
              <a:rPr lang="en-US" dirty="0" err="1" smtClean="0"/>
              <a:t>m</a:t>
            </a:r>
            <a:endParaRPr lang="en-US" dirty="0"/>
          </a:p>
        </p:txBody>
      </p:sp>
      <p:sp>
        <p:nvSpPr>
          <p:cNvPr id="11" name="TextBox 10"/>
          <p:cNvSpPr txBox="1"/>
          <p:nvPr>
            <p:custDataLst>
              <p:tags r:id="rId5"/>
            </p:custDataLst>
          </p:nvPr>
        </p:nvSpPr>
        <p:spPr>
          <a:xfrm>
            <a:off x="5410200" y="1828800"/>
            <a:ext cx="2609646" cy="646331"/>
          </a:xfrm>
          <a:prstGeom prst="rect">
            <a:avLst/>
          </a:prstGeom>
          <a:noFill/>
        </p:spPr>
        <p:txBody>
          <a:bodyPr wrap="none" rtlCol="0">
            <a:spAutoFit/>
          </a:bodyPr>
          <a:lstStyle/>
          <a:p>
            <a:r>
              <a:rPr lang="en-US" dirty="0" smtClean="0">
                <a:solidFill>
                  <a:srgbClr val="FFFA64"/>
                </a:solidFill>
              </a:rPr>
              <a:t>Dry adiabatic lapse rate </a:t>
            </a:r>
          </a:p>
          <a:p>
            <a:r>
              <a:rPr lang="en-US" dirty="0" smtClean="0">
                <a:solidFill>
                  <a:srgbClr val="FFFA64"/>
                </a:solidFill>
              </a:rPr>
              <a:t>1˚C/100 meters</a:t>
            </a:r>
            <a:endParaRPr lang="en-US" dirty="0">
              <a:solidFill>
                <a:srgbClr val="FFFA64"/>
              </a:solidFill>
            </a:endParaRPr>
          </a:p>
        </p:txBody>
      </p:sp>
      <p:sp>
        <p:nvSpPr>
          <p:cNvPr id="12" name="TextBox 11"/>
          <p:cNvSpPr txBox="1"/>
          <p:nvPr>
            <p:custDataLst>
              <p:tags r:id="rId6"/>
            </p:custDataLst>
          </p:nvPr>
        </p:nvSpPr>
        <p:spPr>
          <a:xfrm>
            <a:off x="5257800" y="609600"/>
            <a:ext cx="3760314" cy="646331"/>
          </a:xfrm>
          <a:prstGeom prst="rect">
            <a:avLst/>
          </a:prstGeom>
          <a:noFill/>
        </p:spPr>
        <p:txBody>
          <a:bodyPr wrap="none" rtlCol="0">
            <a:spAutoFit/>
          </a:bodyPr>
          <a:lstStyle/>
          <a:p>
            <a:r>
              <a:rPr lang="en-US" dirty="0" smtClean="0">
                <a:solidFill>
                  <a:srgbClr val="FFFF00"/>
                </a:solidFill>
              </a:rPr>
              <a:t>Wet (saturated adiabatic lapse rate </a:t>
            </a:r>
          </a:p>
          <a:p>
            <a:r>
              <a:rPr lang="en-US" dirty="0" smtClean="0">
                <a:solidFill>
                  <a:srgbClr val="FFFF00"/>
                </a:solidFill>
              </a:rPr>
              <a:t>0.5˚C/100 meters</a:t>
            </a:r>
            <a:endParaRPr lang="en-US" dirty="0">
              <a:solidFill>
                <a:srgbClr val="FFFF00"/>
              </a:solidFill>
            </a:endParaRPr>
          </a:p>
        </p:txBody>
      </p:sp>
      <p:sp>
        <p:nvSpPr>
          <p:cNvPr id="13" name="TextBox 12"/>
          <p:cNvSpPr txBox="1"/>
          <p:nvPr>
            <p:custDataLst>
              <p:tags r:id="rId7"/>
            </p:custDataLst>
          </p:nvPr>
        </p:nvSpPr>
        <p:spPr>
          <a:xfrm>
            <a:off x="3810000" y="1752600"/>
            <a:ext cx="518291" cy="369332"/>
          </a:xfrm>
          <a:prstGeom prst="rect">
            <a:avLst/>
          </a:prstGeom>
          <a:noFill/>
        </p:spPr>
        <p:txBody>
          <a:bodyPr wrap="none" rtlCol="0">
            <a:spAutoFit/>
          </a:bodyPr>
          <a:lstStyle/>
          <a:p>
            <a:r>
              <a:rPr lang="en-US" dirty="0" smtClean="0"/>
              <a:t>20˚</a:t>
            </a:r>
            <a:endParaRPr lang="en-US" dirty="0"/>
          </a:p>
        </p:txBody>
      </p:sp>
      <p:sp>
        <p:nvSpPr>
          <p:cNvPr id="16" name="TextBox 15"/>
          <p:cNvSpPr txBox="1"/>
          <p:nvPr>
            <p:custDataLst>
              <p:tags r:id="rId8"/>
            </p:custDataLst>
          </p:nvPr>
        </p:nvSpPr>
        <p:spPr>
          <a:xfrm>
            <a:off x="3886200" y="1371600"/>
            <a:ext cx="1673017" cy="369332"/>
          </a:xfrm>
          <a:prstGeom prst="rect">
            <a:avLst/>
          </a:prstGeom>
          <a:noFill/>
        </p:spPr>
        <p:txBody>
          <a:bodyPr wrap="none" rtlCol="0">
            <a:spAutoFit/>
          </a:bodyPr>
          <a:lstStyle/>
          <a:p>
            <a:r>
              <a:rPr lang="en-US" dirty="0" smtClean="0"/>
              <a:t>22.5˚ 4000mm</a:t>
            </a:r>
            <a:endParaRPr lang="en-US" dirty="0"/>
          </a:p>
        </p:txBody>
      </p:sp>
      <p:sp>
        <p:nvSpPr>
          <p:cNvPr id="19" name="TextBox 18"/>
          <p:cNvSpPr txBox="1"/>
          <p:nvPr>
            <p:custDataLst>
              <p:tags r:id="rId9"/>
            </p:custDataLst>
          </p:nvPr>
        </p:nvSpPr>
        <p:spPr>
          <a:xfrm>
            <a:off x="3886200" y="838200"/>
            <a:ext cx="1480506" cy="369332"/>
          </a:xfrm>
          <a:prstGeom prst="rect">
            <a:avLst/>
          </a:prstGeom>
          <a:noFill/>
        </p:spPr>
        <p:txBody>
          <a:bodyPr wrap="none" rtlCol="0">
            <a:spAutoFit/>
          </a:bodyPr>
          <a:lstStyle/>
          <a:p>
            <a:r>
              <a:rPr lang="en-US" dirty="0" smtClean="0"/>
              <a:t>20˚ 3300mm</a:t>
            </a:r>
            <a:endParaRPr lang="en-US" dirty="0"/>
          </a:p>
        </p:txBody>
      </p:sp>
      <p:cxnSp>
        <p:nvCxnSpPr>
          <p:cNvPr id="20" name="Straight Arrow Connector 19"/>
          <p:cNvCxnSpPr/>
          <p:nvPr>
            <p:custDataLst>
              <p:tags r:id="rId10"/>
            </p:custDataLst>
          </p:nvPr>
        </p:nvCxnSpPr>
        <p:spPr>
          <a:xfrm rot="10800000">
            <a:off x="4343400" y="1905000"/>
            <a:ext cx="1143000" cy="76200"/>
          </a:xfrm>
          <a:prstGeom prst="straightConnector1">
            <a:avLst/>
          </a:prstGeom>
          <a:ln w="38100">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custDataLst>
              <p:tags r:id="rId11"/>
            </p:custDataLst>
          </p:nvPr>
        </p:nvSpPr>
        <p:spPr>
          <a:xfrm>
            <a:off x="228600" y="4267200"/>
            <a:ext cx="1905000" cy="923330"/>
          </a:xfrm>
          <a:prstGeom prst="rect">
            <a:avLst/>
          </a:prstGeom>
          <a:noFill/>
        </p:spPr>
        <p:txBody>
          <a:bodyPr wrap="square" rtlCol="0">
            <a:spAutoFit/>
          </a:bodyPr>
          <a:lstStyle/>
          <a:p>
            <a:r>
              <a:rPr lang="en-US" dirty="0" smtClean="0">
                <a:solidFill>
                  <a:srgbClr val="FFFA64"/>
                </a:solidFill>
              </a:rPr>
              <a:t>Dry adiabatic lapse rate </a:t>
            </a:r>
          </a:p>
          <a:p>
            <a:r>
              <a:rPr lang="en-US" dirty="0" smtClean="0">
                <a:solidFill>
                  <a:srgbClr val="FFFA64"/>
                </a:solidFill>
              </a:rPr>
              <a:t>1˚C/100 meters</a:t>
            </a:r>
            <a:endParaRPr lang="en-US" dirty="0">
              <a:solidFill>
                <a:srgbClr val="FFFA64"/>
              </a:solidFill>
            </a:endParaRPr>
          </a:p>
        </p:txBody>
      </p:sp>
      <p:sp>
        <p:nvSpPr>
          <p:cNvPr id="24" name="TextBox 23"/>
          <p:cNvSpPr txBox="1"/>
          <p:nvPr>
            <p:custDataLst>
              <p:tags r:id="rId12"/>
            </p:custDataLst>
          </p:nvPr>
        </p:nvSpPr>
        <p:spPr>
          <a:xfrm>
            <a:off x="152400" y="3581400"/>
            <a:ext cx="1905000" cy="646331"/>
          </a:xfrm>
          <a:prstGeom prst="rect">
            <a:avLst/>
          </a:prstGeom>
          <a:noFill/>
        </p:spPr>
        <p:txBody>
          <a:bodyPr wrap="square" rtlCol="0">
            <a:spAutoFit/>
          </a:bodyPr>
          <a:lstStyle/>
          <a:p>
            <a:r>
              <a:rPr lang="en-US" dirty="0" smtClean="0">
                <a:solidFill>
                  <a:srgbClr val="FFFA64"/>
                </a:solidFill>
              </a:rPr>
              <a:t>ALWAYS USE</a:t>
            </a:r>
            <a:br>
              <a:rPr lang="en-US" dirty="0" smtClean="0">
                <a:solidFill>
                  <a:srgbClr val="FFFA64"/>
                </a:solidFill>
              </a:rPr>
            </a:br>
            <a:r>
              <a:rPr lang="en-US" dirty="0" smtClean="0">
                <a:solidFill>
                  <a:srgbClr val="FFFA64"/>
                </a:solidFill>
              </a:rPr>
              <a:t>GOING DOWN</a:t>
            </a:r>
            <a:endParaRPr lang="en-US" dirty="0">
              <a:solidFill>
                <a:srgbClr val="FFFA64"/>
              </a:solidFill>
            </a:endParaRPr>
          </a:p>
        </p:txBody>
      </p:sp>
      <p:cxnSp>
        <p:nvCxnSpPr>
          <p:cNvPr id="26" name="Straight Arrow Connector 25"/>
          <p:cNvCxnSpPr>
            <a:endCxn id="24" idx="0"/>
          </p:cNvCxnSpPr>
          <p:nvPr>
            <p:custDataLst>
              <p:tags r:id="rId13"/>
            </p:custDataLst>
          </p:nvPr>
        </p:nvCxnSpPr>
        <p:spPr>
          <a:xfrm flipH="1">
            <a:off x="1104900" y="2667000"/>
            <a:ext cx="38100" cy="914400"/>
          </a:xfrm>
          <a:prstGeom prst="straightConnector1">
            <a:avLst/>
          </a:prstGeom>
          <a:ln w="38100">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custDataLst>
              <p:tags r:id="rId14"/>
            </p:custDataLst>
          </p:nvPr>
        </p:nvSpPr>
        <p:spPr>
          <a:xfrm>
            <a:off x="838200" y="914400"/>
            <a:ext cx="1192542" cy="307777"/>
          </a:xfrm>
          <a:prstGeom prst="rect">
            <a:avLst/>
          </a:prstGeom>
          <a:noFill/>
        </p:spPr>
        <p:txBody>
          <a:bodyPr wrap="none" rtlCol="0">
            <a:spAutoFit/>
          </a:bodyPr>
          <a:lstStyle/>
          <a:p>
            <a:r>
              <a:rPr lang="en-US" sz="1400" dirty="0" smtClean="0"/>
              <a:t>20˚ 3300mm</a:t>
            </a:r>
            <a:endParaRPr lang="en-US" sz="1400" dirty="0"/>
          </a:p>
        </p:txBody>
      </p:sp>
      <p:sp>
        <p:nvSpPr>
          <p:cNvPr id="21" name="TextBox 20"/>
          <p:cNvSpPr txBox="1"/>
          <p:nvPr>
            <p:custDataLst>
              <p:tags r:id="rId15"/>
            </p:custDataLst>
          </p:nvPr>
        </p:nvSpPr>
        <p:spPr>
          <a:xfrm>
            <a:off x="990600" y="1371600"/>
            <a:ext cx="1092692" cy="307777"/>
          </a:xfrm>
          <a:prstGeom prst="rect">
            <a:avLst/>
          </a:prstGeom>
          <a:noFill/>
        </p:spPr>
        <p:txBody>
          <a:bodyPr wrap="none" rtlCol="0">
            <a:spAutoFit/>
          </a:bodyPr>
          <a:lstStyle/>
          <a:p>
            <a:r>
              <a:rPr lang="en-US" sz="1400" dirty="0" smtClean="0"/>
              <a:t>25˚ 800mm</a:t>
            </a:r>
            <a:endParaRPr lang="en-US" sz="1400" dirty="0"/>
          </a:p>
        </p:txBody>
      </p:sp>
      <p:sp>
        <p:nvSpPr>
          <p:cNvPr id="29" name="TextBox 28"/>
          <p:cNvSpPr txBox="1"/>
          <p:nvPr>
            <p:custDataLst>
              <p:tags r:id="rId16"/>
            </p:custDataLst>
          </p:nvPr>
        </p:nvSpPr>
        <p:spPr>
          <a:xfrm>
            <a:off x="990600" y="1905000"/>
            <a:ext cx="1092692" cy="307777"/>
          </a:xfrm>
          <a:prstGeom prst="rect">
            <a:avLst/>
          </a:prstGeom>
          <a:noFill/>
        </p:spPr>
        <p:txBody>
          <a:bodyPr wrap="none" rtlCol="0">
            <a:spAutoFit/>
          </a:bodyPr>
          <a:lstStyle/>
          <a:p>
            <a:r>
              <a:rPr lang="en-US" sz="1400" dirty="0" smtClean="0"/>
              <a:t>30˚ 400mm</a:t>
            </a:r>
            <a:endParaRPr lang="en-US" sz="1400" dirty="0"/>
          </a:p>
        </p:txBody>
      </p:sp>
      <p:pic>
        <p:nvPicPr>
          <p:cNvPr id="28" name="Picture 27" descr="LCL6.jpg"/>
          <p:cNvPicPr>
            <a:picLocks noChangeAspect="1"/>
          </p:cNvPicPr>
          <p:nvPr/>
        </p:nvPicPr>
        <p:blipFill>
          <a:blip r:embed="rId21"/>
          <a:stretch>
            <a:fillRect/>
          </a:stretch>
        </p:blipFill>
        <p:spPr>
          <a:xfrm>
            <a:off x="3352800" y="3427046"/>
            <a:ext cx="5559856" cy="3430954"/>
          </a:xfrm>
          <a:prstGeom prst="rect">
            <a:avLst/>
          </a:prstGeom>
        </p:spPr>
      </p:pic>
      <p:cxnSp>
        <p:nvCxnSpPr>
          <p:cNvPr id="30" name="Straight Arrow Connector 29"/>
          <p:cNvCxnSpPr/>
          <p:nvPr>
            <p:custDataLst>
              <p:tags r:id="rId17"/>
            </p:custDataLst>
          </p:nvPr>
        </p:nvCxnSpPr>
        <p:spPr>
          <a:xfrm rot="10800000">
            <a:off x="2362200" y="2438400"/>
            <a:ext cx="3124200" cy="1676400"/>
          </a:xfrm>
          <a:prstGeom prst="straightConnector1">
            <a:avLst/>
          </a:prstGeom>
          <a:ln w="38100">
            <a:solidFill>
              <a:srgbClr val="FFF664"/>
            </a:solidFill>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custDataLst>
              <p:tags r:id="rId18"/>
            </p:custDataLst>
          </p:nvPr>
        </p:nvSpPr>
        <p:spPr>
          <a:xfrm>
            <a:off x="1066800" y="2286000"/>
            <a:ext cx="1192454" cy="307777"/>
          </a:xfrm>
          <a:prstGeom prst="rect">
            <a:avLst/>
          </a:prstGeom>
          <a:noFill/>
        </p:spPr>
        <p:txBody>
          <a:bodyPr wrap="none" rtlCol="0">
            <a:spAutoFit/>
          </a:bodyPr>
          <a:lstStyle/>
          <a:p>
            <a:r>
              <a:rPr lang="en-US" sz="1400" dirty="0" smtClean="0"/>
              <a:t>35</a:t>
            </a:r>
            <a:r>
              <a:rPr lang="en-US" sz="1400" smtClean="0"/>
              <a:t>˚  250 mm</a:t>
            </a:r>
            <a:endParaRPr lang="en-US" sz="1400" dirty="0"/>
          </a:p>
        </p:txBody>
      </p:sp>
    </p:spTree>
    <p:custDataLst>
      <p:tags r:id="rId1"/>
    </p:custData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smtClean="0"/>
              <a:t>Study Site: Heart of the Grand Canyon</a:t>
            </a:r>
          </a:p>
        </p:txBody>
      </p:sp>
      <p:sp>
        <p:nvSpPr>
          <p:cNvPr id="16387" name="TextBox 5"/>
          <p:cNvSpPr txBox="1">
            <a:spLocks noChangeArrowheads="1"/>
          </p:cNvSpPr>
          <p:nvPr>
            <p:custDataLst>
              <p:tags r:id="rId3"/>
            </p:custDataLst>
          </p:nvPr>
        </p:nvSpPr>
        <p:spPr bwMode="auto">
          <a:xfrm>
            <a:off x="1752600" y="6581775"/>
            <a:ext cx="1171575" cy="276225"/>
          </a:xfrm>
          <a:prstGeom prst="rect">
            <a:avLst/>
          </a:prstGeom>
          <a:noFill/>
          <a:ln w="9525">
            <a:noFill/>
            <a:miter lim="800000"/>
            <a:headEnd/>
            <a:tailEnd/>
          </a:ln>
        </p:spPr>
        <p:txBody>
          <a:bodyPr wrap="none">
            <a:prstTxWarp prst="textNoShape">
              <a:avLst/>
            </a:prstTxWarp>
            <a:spAutoFit/>
          </a:bodyPr>
          <a:lstStyle/>
          <a:p>
            <a:r>
              <a:rPr lang="en-US" sz="1200">
                <a:latin typeface="Calibri" pitchFamily="34" charset="0"/>
              </a:rPr>
              <a:t>Source: NASA</a:t>
            </a:r>
          </a:p>
        </p:txBody>
      </p:sp>
      <p:sp>
        <p:nvSpPr>
          <p:cNvPr id="7" name="Rectangle 2"/>
          <p:cNvSpPr txBox="1">
            <a:spLocks noChangeArrowheads="1"/>
          </p:cNvSpPr>
          <p:nvPr>
            <p:custDataLst>
              <p:tags r:id="rId4"/>
            </p:custDataLst>
          </p:nvPr>
        </p:nvSpPr>
        <p:spPr bwMode="auto">
          <a:xfrm>
            <a:off x="4495800" y="228600"/>
            <a:ext cx="4343400" cy="1600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Stage B Task 4</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pic>
        <p:nvPicPr>
          <p:cNvPr id="5" name="Picture 4" descr="6.jpg"/>
          <p:cNvPicPr>
            <a:picLocks noChangeAspect="1"/>
          </p:cNvPicPr>
          <p:nvPr/>
        </p:nvPicPr>
        <p:blipFill>
          <a:blip r:embed="rId6"/>
          <a:stretch>
            <a:fillRect/>
          </a:stretch>
        </p:blipFill>
        <p:spPr>
          <a:xfrm>
            <a:off x="0" y="0"/>
            <a:ext cx="3996267" cy="6858000"/>
          </a:xfrm>
          <a:prstGeom prst="rect">
            <a:avLst/>
          </a:prstGeom>
        </p:spPr>
      </p:pic>
      <p:pic>
        <p:nvPicPr>
          <p:cNvPr id="6" name="Picture 5" descr="B4ExampleQuestion.png"/>
          <p:cNvPicPr>
            <a:picLocks noChangeAspect="1"/>
          </p:cNvPicPr>
          <p:nvPr/>
        </p:nvPicPr>
        <p:blipFill>
          <a:blip r:embed="rId7"/>
          <a:stretch>
            <a:fillRect/>
          </a:stretch>
        </p:blipFill>
        <p:spPr>
          <a:xfrm>
            <a:off x="3276600" y="1549841"/>
            <a:ext cx="5689600" cy="3809559"/>
          </a:xfrm>
          <a:prstGeom prst="rect">
            <a:avLst/>
          </a:prstGeom>
        </p:spPr>
      </p:pic>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p:cNvSpPr>
            <a:spLocks noGrp="1"/>
          </p:cNvSpPr>
          <p:nvPr>
            <p:ph idx="1"/>
            <p:custDataLst>
              <p:tags r:id="rId2"/>
            </p:custDataLst>
          </p:nvPr>
        </p:nvSpPr>
        <p:spPr>
          <a:xfrm>
            <a:off x="0" y="1905000"/>
            <a:ext cx="4114800" cy="3657600"/>
          </a:xfrm>
        </p:spPr>
        <p:txBody>
          <a:bodyPr/>
          <a:lstStyle/>
          <a:p>
            <a:pPr marL="514350" indent="-514350" eaLnBrk="1" hangingPunct="1">
              <a:buFont typeface="Arial" pitchFamily="4" charset="0"/>
              <a:buAutoNum type="alphaUcPeriod"/>
            </a:pPr>
            <a:r>
              <a:rPr lang="en-US" sz="3600" dirty="0" smtClean="0">
                <a:solidFill>
                  <a:srgbClr val="FFFF00"/>
                </a:solidFill>
              </a:rPr>
              <a:t>Exploration of the </a:t>
            </a:r>
            <a:r>
              <a:rPr lang="en-US" sz="3600" dirty="0" err="1" smtClean="0">
                <a:solidFill>
                  <a:srgbClr val="FFFF00"/>
                </a:solidFill>
              </a:rPr>
              <a:t>geovisualization</a:t>
            </a:r>
            <a:endParaRPr lang="en-US" sz="3600" dirty="0" smtClean="0">
              <a:solidFill>
                <a:srgbClr val="FFFF00"/>
              </a:solidFill>
            </a:endParaRPr>
          </a:p>
          <a:p>
            <a:pPr marL="514350" indent="-514350" eaLnBrk="1" hangingPunct="1">
              <a:buFont typeface="Arial" pitchFamily="4" charset="0"/>
              <a:buAutoNum type="alphaUcPeriod"/>
            </a:pPr>
            <a:r>
              <a:rPr lang="en-US" sz="3600" dirty="0" smtClean="0">
                <a:solidFill>
                  <a:srgbClr val="FFFF00"/>
                </a:solidFill>
              </a:rPr>
              <a:t>Detailed Analysis</a:t>
            </a:r>
          </a:p>
          <a:p>
            <a:pPr marL="514350" indent="-514350" eaLnBrk="1" hangingPunct="1">
              <a:buFont typeface="Arial" pitchFamily="4" charset="0"/>
              <a:buAutoNum type="alphaUcPeriod"/>
            </a:pPr>
            <a:r>
              <a:rPr lang="en-US" sz="3600" dirty="0" smtClean="0">
                <a:solidFill>
                  <a:srgbClr val="FFFF00"/>
                </a:solidFill>
              </a:rPr>
              <a:t>Synthesis  Essay</a:t>
            </a:r>
            <a:endParaRPr lang="en-US" sz="3600" dirty="0">
              <a:solidFill>
                <a:srgbClr val="FFFF00"/>
              </a:solidFill>
            </a:endParaRPr>
          </a:p>
        </p:txBody>
      </p:sp>
      <p:sp>
        <p:nvSpPr>
          <p:cNvPr id="6" name="Rectangle 2"/>
          <p:cNvSpPr txBox="1">
            <a:spLocks noChangeArrowheads="1"/>
          </p:cNvSpPr>
          <p:nvPr>
            <p:custDataLst>
              <p:tags r:id="rId3"/>
            </p:custDataLst>
          </p:nvPr>
        </p:nvSpPr>
        <p:spPr bwMode="auto">
          <a:xfrm>
            <a:off x="609600" y="228600"/>
            <a:ext cx="77724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smtClean="0">
                <a:ln>
                  <a:noFill/>
                </a:ln>
                <a:solidFill>
                  <a:srgbClr val="FFF664"/>
                </a:solidFill>
                <a:effectLst/>
                <a:uLnTx/>
                <a:uFillTx/>
                <a:latin typeface="+mj-lt"/>
                <a:ea typeface="ＭＳ Ｐゴシック" charset="-128"/>
                <a:cs typeface="ＭＳ Ｐゴシック" charset="-128"/>
              </a:rPr>
              <a:t>Physical Geography of the Big Island of Hawai’i</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pic>
        <p:nvPicPr>
          <p:cNvPr id="7" name="Picture 6" descr="TWI 2200 m Mauna Kea Saddle .jpg"/>
          <p:cNvPicPr>
            <a:picLocks noChangeAspect="1"/>
          </p:cNvPicPr>
          <p:nvPr/>
        </p:nvPicPr>
        <p:blipFill>
          <a:blip r:embed="rId6"/>
          <a:stretch>
            <a:fillRect/>
          </a:stretch>
        </p:blipFill>
        <p:spPr>
          <a:xfrm>
            <a:off x="3886200" y="1752600"/>
            <a:ext cx="5029200" cy="2459593"/>
          </a:xfrm>
          <a:prstGeom prst="rect">
            <a:avLst/>
          </a:prstGeom>
        </p:spPr>
      </p:pic>
      <p:pic>
        <p:nvPicPr>
          <p:cNvPr id="8" name="Picture 7" descr="A4_BothGulches.png"/>
          <p:cNvPicPr>
            <a:picLocks noChangeAspect="1"/>
          </p:cNvPicPr>
          <p:nvPr/>
        </p:nvPicPr>
        <p:blipFill>
          <a:blip r:embed="rId7"/>
          <a:stretch>
            <a:fillRect/>
          </a:stretch>
        </p:blipFill>
        <p:spPr>
          <a:xfrm>
            <a:off x="3276600" y="4343400"/>
            <a:ext cx="5715000" cy="2438400"/>
          </a:xfrm>
          <a:prstGeom prst="rect">
            <a:avLst/>
          </a:prstGeom>
        </p:spPr>
      </p:pic>
      <p:sp>
        <p:nvSpPr>
          <p:cNvPr id="9" name="TextBox 8"/>
          <p:cNvSpPr txBox="1"/>
          <p:nvPr>
            <p:custDataLst>
              <p:tags r:id="rId4"/>
            </p:custDataLst>
          </p:nvPr>
        </p:nvSpPr>
        <p:spPr>
          <a:xfrm>
            <a:off x="4724400" y="2743200"/>
            <a:ext cx="1686204" cy="646331"/>
          </a:xfrm>
          <a:prstGeom prst="rect">
            <a:avLst/>
          </a:prstGeom>
          <a:noFill/>
        </p:spPr>
        <p:txBody>
          <a:bodyPr wrap="none" rtlCol="0">
            <a:spAutoFit/>
          </a:bodyPr>
          <a:lstStyle/>
          <a:p>
            <a:r>
              <a:rPr lang="en-US" dirty="0" err="1" smtClean="0"/>
              <a:t>Dewpoints</a:t>
            </a:r>
            <a:endParaRPr lang="en-US" dirty="0" smtClean="0"/>
          </a:p>
          <a:p>
            <a:r>
              <a:rPr lang="en-US" dirty="0" smtClean="0"/>
              <a:t>on Mauna Kea</a:t>
            </a:r>
            <a:endParaRPr lang="en-US" dirty="0"/>
          </a:p>
        </p:txBody>
      </p:sp>
    </p:spTree>
    <p:custDataLst>
      <p:tags r:id="rId1"/>
    </p:custData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smtClean="0"/>
              <a:t>Study Site: Heart of the Grand Canyon</a:t>
            </a:r>
          </a:p>
        </p:txBody>
      </p:sp>
      <p:sp>
        <p:nvSpPr>
          <p:cNvPr id="16387" name="TextBox 5"/>
          <p:cNvSpPr txBox="1">
            <a:spLocks noChangeArrowheads="1"/>
          </p:cNvSpPr>
          <p:nvPr>
            <p:custDataLst>
              <p:tags r:id="rId3"/>
            </p:custDataLst>
          </p:nvPr>
        </p:nvSpPr>
        <p:spPr bwMode="auto">
          <a:xfrm>
            <a:off x="1752600" y="6581775"/>
            <a:ext cx="1171575" cy="276225"/>
          </a:xfrm>
          <a:prstGeom prst="rect">
            <a:avLst/>
          </a:prstGeom>
          <a:noFill/>
          <a:ln w="9525">
            <a:noFill/>
            <a:miter lim="800000"/>
            <a:headEnd/>
            <a:tailEnd/>
          </a:ln>
        </p:spPr>
        <p:txBody>
          <a:bodyPr wrap="none">
            <a:prstTxWarp prst="textNoShape">
              <a:avLst/>
            </a:prstTxWarp>
            <a:spAutoFit/>
          </a:bodyPr>
          <a:lstStyle/>
          <a:p>
            <a:r>
              <a:rPr lang="en-US" sz="1200">
                <a:latin typeface="Calibri" pitchFamily="34" charset="0"/>
              </a:rPr>
              <a:t>Source: NASA</a:t>
            </a:r>
          </a:p>
        </p:txBody>
      </p:sp>
      <p:sp>
        <p:nvSpPr>
          <p:cNvPr id="7" name="Rectangle 2"/>
          <p:cNvSpPr txBox="1">
            <a:spLocks noChangeArrowheads="1"/>
          </p:cNvSpPr>
          <p:nvPr>
            <p:custDataLst>
              <p:tags r:id="rId4"/>
            </p:custDataLst>
          </p:nvPr>
        </p:nvSpPr>
        <p:spPr bwMode="auto">
          <a:xfrm>
            <a:off x="5638800" y="228600"/>
            <a:ext cx="3200400" cy="1905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Stage B Task 4</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pic>
        <p:nvPicPr>
          <p:cNvPr id="8" name="Picture 7" descr="B4ExampleQuestion.png"/>
          <p:cNvPicPr>
            <a:picLocks noChangeAspect="1"/>
          </p:cNvPicPr>
          <p:nvPr/>
        </p:nvPicPr>
        <p:blipFill>
          <a:blip r:embed="rId8"/>
          <a:stretch>
            <a:fillRect/>
          </a:stretch>
        </p:blipFill>
        <p:spPr>
          <a:xfrm>
            <a:off x="228600" y="228601"/>
            <a:ext cx="4893622" cy="3276600"/>
          </a:xfrm>
          <a:prstGeom prst="rect">
            <a:avLst/>
          </a:prstGeom>
        </p:spPr>
      </p:pic>
      <p:pic>
        <p:nvPicPr>
          <p:cNvPr id="10" name="Picture 9" descr="MaunaKeaDewpointTransectSummit.jpg"/>
          <p:cNvPicPr>
            <a:picLocks noChangeAspect="1"/>
          </p:cNvPicPr>
          <p:nvPr/>
        </p:nvPicPr>
        <p:blipFill>
          <a:blip r:embed="rId9"/>
          <a:stretch>
            <a:fillRect/>
          </a:stretch>
        </p:blipFill>
        <p:spPr>
          <a:xfrm>
            <a:off x="0" y="3657600"/>
            <a:ext cx="9144000" cy="2976563"/>
          </a:xfrm>
          <a:prstGeom prst="rect">
            <a:avLst/>
          </a:prstGeom>
        </p:spPr>
      </p:pic>
      <p:cxnSp>
        <p:nvCxnSpPr>
          <p:cNvPr id="11" name="Straight Arrow Connector 10"/>
          <p:cNvCxnSpPr/>
          <p:nvPr>
            <p:custDataLst>
              <p:tags r:id="rId5"/>
            </p:custDataLst>
          </p:nvPr>
        </p:nvCxnSpPr>
        <p:spPr>
          <a:xfrm rot="10800000">
            <a:off x="2133600" y="4648200"/>
            <a:ext cx="2438400" cy="1447800"/>
          </a:xfrm>
          <a:prstGeom prst="straightConnector1">
            <a:avLst/>
          </a:prstGeom>
          <a:ln w="50800">
            <a:solidFill>
              <a:srgbClr val="FFF664"/>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custDataLst>
              <p:tags r:id="rId6"/>
            </p:custDataLst>
          </p:nvPr>
        </p:nvCxnSpPr>
        <p:spPr>
          <a:xfrm rot="16200000" flipV="1">
            <a:off x="381000" y="2819400"/>
            <a:ext cx="2590800" cy="609600"/>
          </a:xfrm>
          <a:prstGeom prst="straightConnector1">
            <a:avLst/>
          </a:prstGeom>
          <a:ln w="50800">
            <a:solidFill>
              <a:srgbClr val="FFF664"/>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smtClean="0"/>
              <a:t>Study Site: Heart of the Grand Canyon</a:t>
            </a:r>
          </a:p>
        </p:txBody>
      </p:sp>
      <p:sp>
        <p:nvSpPr>
          <p:cNvPr id="16387" name="TextBox 5"/>
          <p:cNvSpPr txBox="1">
            <a:spLocks noChangeArrowheads="1"/>
          </p:cNvSpPr>
          <p:nvPr>
            <p:custDataLst>
              <p:tags r:id="rId3"/>
            </p:custDataLst>
          </p:nvPr>
        </p:nvSpPr>
        <p:spPr bwMode="auto">
          <a:xfrm>
            <a:off x="1752600" y="6581775"/>
            <a:ext cx="1171575" cy="276225"/>
          </a:xfrm>
          <a:prstGeom prst="rect">
            <a:avLst/>
          </a:prstGeom>
          <a:noFill/>
          <a:ln w="9525">
            <a:noFill/>
            <a:miter lim="800000"/>
            <a:headEnd/>
            <a:tailEnd/>
          </a:ln>
        </p:spPr>
        <p:txBody>
          <a:bodyPr wrap="none">
            <a:prstTxWarp prst="textNoShape">
              <a:avLst/>
            </a:prstTxWarp>
            <a:spAutoFit/>
          </a:bodyPr>
          <a:lstStyle/>
          <a:p>
            <a:r>
              <a:rPr lang="en-US" sz="1200">
                <a:latin typeface="Calibri" pitchFamily="34" charset="0"/>
              </a:rPr>
              <a:t>Source: NASA</a:t>
            </a:r>
          </a:p>
        </p:txBody>
      </p:sp>
      <p:sp>
        <p:nvSpPr>
          <p:cNvPr id="7" name="Rectangle 2"/>
          <p:cNvSpPr txBox="1">
            <a:spLocks noChangeArrowheads="1"/>
          </p:cNvSpPr>
          <p:nvPr>
            <p:custDataLst>
              <p:tags r:id="rId4"/>
            </p:custDataLst>
          </p:nvPr>
        </p:nvSpPr>
        <p:spPr bwMode="auto">
          <a:xfrm>
            <a:off x="5638800" y="228600"/>
            <a:ext cx="3200400" cy="1905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Stage B Task 4</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pic>
        <p:nvPicPr>
          <p:cNvPr id="8" name="Picture 7" descr="B4ExampleQuestion.png"/>
          <p:cNvPicPr>
            <a:picLocks noChangeAspect="1"/>
          </p:cNvPicPr>
          <p:nvPr/>
        </p:nvPicPr>
        <p:blipFill>
          <a:blip r:embed="rId8"/>
          <a:stretch>
            <a:fillRect/>
          </a:stretch>
        </p:blipFill>
        <p:spPr>
          <a:xfrm>
            <a:off x="228600" y="228601"/>
            <a:ext cx="4893622" cy="3276600"/>
          </a:xfrm>
          <a:prstGeom prst="rect">
            <a:avLst/>
          </a:prstGeom>
        </p:spPr>
      </p:pic>
      <p:cxnSp>
        <p:nvCxnSpPr>
          <p:cNvPr id="14" name="Straight Arrow Connector 13"/>
          <p:cNvCxnSpPr/>
          <p:nvPr>
            <p:custDataLst>
              <p:tags r:id="rId5"/>
            </p:custDataLst>
          </p:nvPr>
        </p:nvCxnSpPr>
        <p:spPr>
          <a:xfrm rot="10800000">
            <a:off x="2133600" y="2743200"/>
            <a:ext cx="2514600" cy="1447800"/>
          </a:xfrm>
          <a:prstGeom prst="straightConnector1">
            <a:avLst/>
          </a:prstGeom>
          <a:ln w="50800">
            <a:solidFill>
              <a:srgbClr val="FFF664"/>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descr="MaunaKeaDewpointTransect3000.jpg"/>
          <p:cNvPicPr>
            <a:picLocks noChangeAspect="1"/>
          </p:cNvPicPr>
          <p:nvPr/>
        </p:nvPicPr>
        <p:blipFill>
          <a:blip r:embed="rId9"/>
          <a:stretch>
            <a:fillRect/>
          </a:stretch>
        </p:blipFill>
        <p:spPr>
          <a:xfrm>
            <a:off x="2590800" y="3276600"/>
            <a:ext cx="6324600" cy="3398707"/>
          </a:xfrm>
          <a:prstGeom prst="rect">
            <a:avLst/>
          </a:prstGeom>
        </p:spPr>
      </p:pic>
      <p:cxnSp>
        <p:nvCxnSpPr>
          <p:cNvPr id="13" name="Straight Arrow Connector 12"/>
          <p:cNvCxnSpPr/>
          <p:nvPr>
            <p:custDataLst>
              <p:tags r:id="rId6"/>
            </p:custDataLst>
          </p:nvPr>
        </p:nvCxnSpPr>
        <p:spPr>
          <a:xfrm rot="10800000">
            <a:off x="2133600" y="2743200"/>
            <a:ext cx="2667000" cy="1600200"/>
          </a:xfrm>
          <a:prstGeom prst="straightConnector1">
            <a:avLst/>
          </a:prstGeom>
          <a:ln w="50800">
            <a:solidFill>
              <a:srgbClr val="FFF664"/>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smtClean="0"/>
              <a:t>Study Site: Heart of the Grand Canyon</a:t>
            </a:r>
          </a:p>
        </p:txBody>
      </p:sp>
      <p:sp>
        <p:nvSpPr>
          <p:cNvPr id="7" name="Rectangle 2"/>
          <p:cNvSpPr txBox="1">
            <a:spLocks noChangeArrowheads="1"/>
          </p:cNvSpPr>
          <p:nvPr>
            <p:custDataLst>
              <p:tags r:id="rId3"/>
            </p:custDataLst>
          </p:nvPr>
        </p:nvSpPr>
        <p:spPr bwMode="auto">
          <a:xfrm>
            <a:off x="5638800" y="228600"/>
            <a:ext cx="3200400" cy="1905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Stage B Task 4</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pic>
        <p:nvPicPr>
          <p:cNvPr id="8" name="Picture 7" descr="B4ExampleQuestion.png"/>
          <p:cNvPicPr>
            <a:picLocks noChangeAspect="1"/>
          </p:cNvPicPr>
          <p:nvPr/>
        </p:nvPicPr>
        <p:blipFill>
          <a:blip r:embed="rId6"/>
          <a:stretch>
            <a:fillRect/>
          </a:stretch>
        </p:blipFill>
        <p:spPr>
          <a:xfrm>
            <a:off x="228600" y="228601"/>
            <a:ext cx="4893622" cy="3276600"/>
          </a:xfrm>
          <a:prstGeom prst="rect">
            <a:avLst/>
          </a:prstGeom>
        </p:spPr>
      </p:pic>
      <p:pic>
        <p:nvPicPr>
          <p:cNvPr id="10" name="Picture 9" descr="MaunaKeaDewpointTransect500.jpg"/>
          <p:cNvPicPr>
            <a:picLocks noChangeAspect="1"/>
          </p:cNvPicPr>
          <p:nvPr/>
        </p:nvPicPr>
        <p:blipFill>
          <a:blip r:embed="rId7"/>
          <a:stretch>
            <a:fillRect/>
          </a:stretch>
        </p:blipFill>
        <p:spPr>
          <a:xfrm>
            <a:off x="3962400" y="3836226"/>
            <a:ext cx="5181600" cy="3021774"/>
          </a:xfrm>
          <a:prstGeom prst="rect">
            <a:avLst/>
          </a:prstGeom>
        </p:spPr>
      </p:pic>
      <p:cxnSp>
        <p:nvCxnSpPr>
          <p:cNvPr id="11" name="Straight Arrow Connector 10"/>
          <p:cNvCxnSpPr/>
          <p:nvPr>
            <p:custDataLst>
              <p:tags r:id="rId4"/>
            </p:custDataLst>
          </p:nvPr>
        </p:nvCxnSpPr>
        <p:spPr>
          <a:xfrm rot="16200000" flipV="1">
            <a:off x="3924300" y="3009900"/>
            <a:ext cx="1981200" cy="1447800"/>
          </a:xfrm>
          <a:prstGeom prst="straightConnector1">
            <a:avLst/>
          </a:prstGeom>
          <a:ln w="50800">
            <a:solidFill>
              <a:srgbClr val="FFF664"/>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smtClean="0"/>
              <a:t>Study Site: Heart of the Grand Canyon</a:t>
            </a:r>
          </a:p>
        </p:txBody>
      </p:sp>
      <p:sp>
        <p:nvSpPr>
          <p:cNvPr id="7" name="Rectangle 2"/>
          <p:cNvSpPr txBox="1">
            <a:spLocks noChangeArrowheads="1"/>
          </p:cNvSpPr>
          <p:nvPr>
            <p:custDataLst>
              <p:tags r:id="rId3"/>
            </p:custDataLst>
          </p:nvPr>
        </p:nvSpPr>
        <p:spPr bwMode="auto">
          <a:xfrm>
            <a:off x="5334000" y="2133600"/>
            <a:ext cx="3200400" cy="1905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Stage B instructions</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kern="0" baseline="0" dirty="0" smtClean="0">
                <a:solidFill>
                  <a:srgbClr val="FFF664"/>
                </a:solidFill>
                <a:latin typeface="+mj-lt"/>
              </a:rPr>
              <a:t>Download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Excel file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kern="0" baseline="0" dirty="0" smtClean="0">
                <a:solidFill>
                  <a:srgbClr val="FFF664"/>
                </a:solidFill>
                <a:latin typeface="+mj-lt"/>
              </a:rPr>
              <a:t>To help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Make gradient calculations</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kern="0" baseline="0" dirty="0" smtClean="0">
                <a:solidFill>
                  <a:srgbClr val="FFF664"/>
                </a:solidFill>
                <a:latin typeface="+mj-lt"/>
              </a:rPr>
              <a:t>˚F/100m</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pic>
        <p:nvPicPr>
          <p:cNvPr id="12" name="Picture 11" descr="1.jpg"/>
          <p:cNvPicPr>
            <a:picLocks noChangeAspect="1"/>
          </p:cNvPicPr>
          <p:nvPr/>
        </p:nvPicPr>
        <p:blipFill>
          <a:blip r:embed="rId5"/>
          <a:stretch>
            <a:fillRect/>
          </a:stretch>
        </p:blipFill>
        <p:spPr>
          <a:xfrm>
            <a:off x="76200" y="1447800"/>
            <a:ext cx="5317717" cy="4679950"/>
          </a:xfrm>
          <a:prstGeom prst="rect">
            <a:avLst/>
          </a:prstGeom>
        </p:spPr>
      </p:pic>
    </p:spTree>
    <p:custDataLst>
      <p:tags r:id="rId1"/>
    </p:custData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3"/>
            </p:custDataLst>
          </p:nvPr>
        </p:nvSpPr>
        <p:spPr>
          <a:xfrm>
            <a:off x="0" y="0"/>
            <a:ext cx="9144000" cy="1143000"/>
          </a:xfrm>
        </p:spPr>
        <p:txBody>
          <a:bodyPr/>
          <a:lstStyle/>
          <a:p>
            <a:pPr eaLnBrk="1" hangingPunct="1"/>
            <a:r>
              <a:rPr lang="en-US" sz="4000" smtClean="0"/>
              <a:t>Study Site: Heart of the Grand Canyon</a:t>
            </a:r>
          </a:p>
        </p:txBody>
      </p:sp>
      <p:sp>
        <p:nvSpPr>
          <p:cNvPr id="7" name="Rectangle 2"/>
          <p:cNvSpPr txBox="1">
            <a:spLocks noChangeArrowheads="1"/>
          </p:cNvSpPr>
          <p:nvPr>
            <p:custDataLst>
              <p:tags r:id="rId4"/>
            </p:custDataLst>
          </p:nvPr>
        </p:nvSpPr>
        <p:spPr bwMode="auto">
          <a:xfrm>
            <a:off x="457200" y="0"/>
            <a:ext cx="8077200" cy="1905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kern="0" dirty="0" smtClean="0">
                <a:solidFill>
                  <a:srgbClr val="FFF664"/>
                </a:solidFill>
                <a:latin typeface="+mj-lt"/>
              </a:rPr>
              <a:t>Stage B:</a:t>
            </a: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 Task 5 Biogeography &amp; Plant Succession</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sp>
        <p:nvSpPr>
          <p:cNvPr id="12" name="Content Placeholder 2"/>
          <p:cNvSpPr>
            <a:spLocks noGrp="1"/>
          </p:cNvSpPr>
          <p:nvPr>
            <p:ph idx="1"/>
            <p:custDataLst>
              <p:tags r:id="rId5"/>
            </p:custDataLst>
          </p:nvPr>
        </p:nvSpPr>
        <p:spPr>
          <a:xfrm>
            <a:off x="0" y="1676400"/>
            <a:ext cx="8915400" cy="1828800"/>
          </a:xfrm>
        </p:spPr>
        <p:txBody>
          <a:bodyPr/>
          <a:lstStyle/>
          <a:p>
            <a:pPr>
              <a:buNone/>
            </a:pPr>
            <a:r>
              <a:rPr lang="en-US" sz="2600" dirty="0" smtClean="0">
                <a:solidFill>
                  <a:srgbClr val="FFFA64"/>
                </a:solidFill>
              </a:rPr>
              <a:t>The Big Island is THE classic place to study how long it takes for a plant community to re-establish itself, because ages of lava flows knows &amp; great climate differences</a:t>
            </a:r>
            <a:endParaRPr lang="en-US" sz="2600" dirty="0">
              <a:solidFill>
                <a:srgbClr val="FFFA64"/>
              </a:solidFill>
            </a:endParaRPr>
          </a:p>
        </p:txBody>
      </p:sp>
      <p:graphicFrame>
        <p:nvGraphicFramePr>
          <p:cNvPr id="141314" name="Object 2"/>
          <p:cNvGraphicFramePr>
            <a:graphicFrameLocks noChangeAspect="1"/>
          </p:cNvGraphicFramePr>
          <p:nvPr>
            <p:custDataLst>
              <p:tags r:id="rId6"/>
            </p:custDataLst>
          </p:nvPr>
        </p:nvGraphicFramePr>
        <p:xfrm>
          <a:off x="1828800" y="3276600"/>
          <a:ext cx="5638800" cy="3403600"/>
        </p:xfrm>
        <a:graphic>
          <a:graphicData uri="http://schemas.openxmlformats.org/presentationml/2006/ole">
            <mc:AlternateContent xmlns:mc="http://schemas.openxmlformats.org/markup-compatibility/2006">
              <mc:Choice xmlns:v="urn:schemas-microsoft-com:vml" Requires="v">
                <p:oleObj spid="_x0000_s141354" name="Document" r:id="rId8" imgW="5638800" imgH="3403600" progId="Word.Document.12">
                  <p:link updateAutomatic="1"/>
                </p:oleObj>
              </mc:Choice>
              <mc:Fallback>
                <p:oleObj name="Document" r:id="rId8" imgW="5638800" imgH="3403600" progId="Word.Document.12">
                  <p:link updateAutomatic="1"/>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3276600"/>
                        <a:ext cx="5638800" cy="340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ustDataLst>
      <p:tags r:id="rId2"/>
    </p:custData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smtClean="0"/>
              <a:t>Study Site: Heart of the Grand Canyon</a:t>
            </a:r>
          </a:p>
        </p:txBody>
      </p:sp>
      <p:sp>
        <p:nvSpPr>
          <p:cNvPr id="16387" name="TextBox 5"/>
          <p:cNvSpPr txBox="1">
            <a:spLocks noChangeArrowheads="1"/>
          </p:cNvSpPr>
          <p:nvPr>
            <p:custDataLst>
              <p:tags r:id="rId3"/>
            </p:custDataLst>
          </p:nvPr>
        </p:nvSpPr>
        <p:spPr bwMode="auto">
          <a:xfrm>
            <a:off x="1752600" y="6581775"/>
            <a:ext cx="1171575" cy="276225"/>
          </a:xfrm>
          <a:prstGeom prst="rect">
            <a:avLst/>
          </a:prstGeom>
          <a:noFill/>
          <a:ln w="9525">
            <a:noFill/>
            <a:miter lim="800000"/>
            <a:headEnd/>
            <a:tailEnd/>
          </a:ln>
        </p:spPr>
        <p:txBody>
          <a:bodyPr wrap="none">
            <a:prstTxWarp prst="textNoShape">
              <a:avLst/>
            </a:prstTxWarp>
            <a:spAutoFit/>
          </a:bodyPr>
          <a:lstStyle/>
          <a:p>
            <a:r>
              <a:rPr lang="en-US" sz="1200">
                <a:latin typeface="Calibri" pitchFamily="34" charset="0"/>
              </a:rPr>
              <a:t>Source: NASA</a:t>
            </a:r>
          </a:p>
        </p:txBody>
      </p:sp>
      <p:sp>
        <p:nvSpPr>
          <p:cNvPr id="7" name="Rectangle 2"/>
          <p:cNvSpPr txBox="1">
            <a:spLocks noChangeArrowheads="1"/>
          </p:cNvSpPr>
          <p:nvPr>
            <p:custDataLst>
              <p:tags r:id="rId4"/>
            </p:custDataLst>
          </p:nvPr>
        </p:nvSpPr>
        <p:spPr bwMode="auto">
          <a:xfrm>
            <a:off x="381000" y="228600"/>
            <a:ext cx="83058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Stage B Task 5</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pic>
        <p:nvPicPr>
          <p:cNvPr id="6" name="Picture 5" descr="8.jpg"/>
          <p:cNvPicPr>
            <a:picLocks noChangeAspect="1"/>
          </p:cNvPicPr>
          <p:nvPr/>
        </p:nvPicPr>
        <p:blipFill>
          <a:blip r:embed="rId6"/>
          <a:stretch>
            <a:fillRect/>
          </a:stretch>
        </p:blipFill>
        <p:spPr>
          <a:xfrm>
            <a:off x="304800" y="1600200"/>
            <a:ext cx="8575056" cy="3427832"/>
          </a:xfrm>
          <a:prstGeom prst="rect">
            <a:avLst/>
          </a:prstGeom>
        </p:spPr>
      </p:pic>
    </p:spTree>
    <p:custDataLst>
      <p:tags r:id="rId1"/>
    </p:custData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dirty="0" smtClean="0"/>
              <a:t>Study </a:t>
            </a:r>
            <a:r>
              <a:rPr lang="en-US" sz="4000" dirty="0" err="1" smtClean="0"/>
              <a:t>FCanyon</a:t>
            </a:r>
            <a:endParaRPr lang="en-US" sz="4000" dirty="0" smtClean="0"/>
          </a:p>
        </p:txBody>
      </p:sp>
      <p:sp>
        <p:nvSpPr>
          <p:cNvPr id="16387" name="TextBox 5"/>
          <p:cNvSpPr txBox="1">
            <a:spLocks noChangeArrowheads="1"/>
          </p:cNvSpPr>
          <p:nvPr>
            <p:custDataLst>
              <p:tags r:id="rId3"/>
            </p:custDataLst>
          </p:nvPr>
        </p:nvSpPr>
        <p:spPr bwMode="auto">
          <a:xfrm>
            <a:off x="1752600" y="6581775"/>
            <a:ext cx="1171575" cy="276225"/>
          </a:xfrm>
          <a:prstGeom prst="rect">
            <a:avLst/>
          </a:prstGeom>
          <a:noFill/>
          <a:ln w="9525">
            <a:noFill/>
            <a:miter lim="800000"/>
            <a:headEnd/>
            <a:tailEnd/>
          </a:ln>
        </p:spPr>
        <p:txBody>
          <a:bodyPr wrap="none">
            <a:prstTxWarp prst="textNoShape">
              <a:avLst/>
            </a:prstTxWarp>
            <a:spAutoFit/>
          </a:bodyPr>
          <a:lstStyle/>
          <a:p>
            <a:r>
              <a:rPr lang="en-US" sz="1200">
                <a:latin typeface="Calibri" pitchFamily="34" charset="0"/>
              </a:rPr>
              <a:t>Source: NASA</a:t>
            </a:r>
          </a:p>
        </p:txBody>
      </p:sp>
      <p:sp>
        <p:nvSpPr>
          <p:cNvPr id="7" name="Rectangle 2"/>
          <p:cNvSpPr txBox="1">
            <a:spLocks noChangeArrowheads="1"/>
          </p:cNvSpPr>
          <p:nvPr>
            <p:custDataLst>
              <p:tags r:id="rId4"/>
            </p:custDataLst>
          </p:nvPr>
        </p:nvSpPr>
        <p:spPr bwMode="auto">
          <a:xfrm>
            <a:off x="381000" y="228600"/>
            <a:ext cx="83058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Forest Succession</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pic>
        <p:nvPicPr>
          <p:cNvPr id="6" name="Picture 5" descr="HawaiiForestSuccession.jpg"/>
          <p:cNvPicPr>
            <a:picLocks noChangeAspect="1"/>
          </p:cNvPicPr>
          <p:nvPr/>
        </p:nvPicPr>
        <p:blipFill>
          <a:blip r:embed="rId6"/>
          <a:stretch>
            <a:fillRect/>
          </a:stretch>
        </p:blipFill>
        <p:spPr>
          <a:xfrm>
            <a:off x="685800" y="870718"/>
            <a:ext cx="7846735" cy="5987282"/>
          </a:xfrm>
          <a:prstGeom prst="rect">
            <a:avLst/>
          </a:prstGeom>
        </p:spPr>
      </p:pic>
    </p:spTree>
    <p:custDataLst>
      <p:tags r:id="rId1"/>
    </p:custData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dirty="0" smtClean="0"/>
              <a:t>Study </a:t>
            </a:r>
            <a:r>
              <a:rPr lang="en-US" sz="4000" dirty="0" err="1" smtClean="0"/>
              <a:t>FCanyon</a:t>
            </a:r>
            <a:endParaRPr lang="en-US" sz="4000" dirty="0" smtClean="0"/>
          </a:p>
        </p:txBody>
      </p:sp>
      <p:sp>
        <p:nvSpPr>
          <p:cNvPr id="16387" name="TextBox 5"/>
          <p:cNvSpPr txBox="1">
            <a:spLocks noChangeArrowheads="1"/>
          </p:cNvSpPr>
          <p:nvPr>
            <p:custDataLst>
              <p:tags r:id="rId3"/>
            </p:custDataLst>
          </p:nvPr>
        </p:nvSpPr>
        <p:spPr bwMode="auto">
          <a:xfrm>
            <a:off x="1752600" y="6581775"/>
            <a:ext cx="1171575" cy="276225"/>
          </a:xfrm>
          <a:prstGeom prst="rect">
            <a:avLst/>
          </a:prstGeom>
          <a:noFill/>
          <a:ln w="9525">
            <a:noFill/>
            <a:miter lim="800000"/>
            <a:headEnd/>
            <a:tailEnd/>
          </a:ln>
        </p:spPr>
        <p:txBody>
          <a:bodyPr wrap="none">
            <a:prstTxWarp prst="textNoShape">
              <a:avLst/>
            </a:prstTxWarp>
            <a:spAutoFit/>
          </a:bodyPr>
          <a:lstStyle/>
          <a:p>
            <a:r>
              <a:rPr lang="en-US" sz="1200">
                <a:latin typeface="Calibri" pitchFamily="34" charset="0"/>
              </a:rPr>
              <a:t>Source: NASA</a:t>
            </a:r>
          </a:p>
        </p:txBody>
      </p:sp>
      <p:sp>
        <p:nvSpPr>
          <p:cNvPr id="7" name="Rectangle 2"/>
          <p:cNvSpPr txBox="1">
            <a:spLocks noChangeArrowheads="1"/>
          </p:cNvSpPr>
          <p:nvPr>
            <p:custDataLst>
              <p:tags r:id="rId4"/>
            </p:custDataLst>
          </p:nvPr>
        </p:nvSpPr>
        <p:spPr bwMode="auto">
          <a:xfrm>
            <a:off x="381000" y="228600"/>
            <a:ext cx="83058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Forest Succession</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pic>
        <p:nvPicPr>
          <p:cNvPr id="8" name="Picture 7" descr="BasaltAlteration_Windward.jpg"/>
          <p:cNvPicPr>
            <a:picLocks noChangeAspect="1"/>
          </p:cNvPicPr>
          <p:nvPr/>
        </p:nvPicPr>
        <p:blipFill>
          <a:blip r:embed="rId6"/>
          <a:stretch>
            <a:fillRect/>
          </a:stretch>
        </p:blipFill>
        <p:spPr>
          <a:xfrm>
            <a:off x="457200" y="1066800"/>
            <a:ext cx="8153400" cy="5489763"/>
          </a:xfrm>
          <a:prstGeom prst="rect">
            <a:avLst/>
          </a:prstGeom>
        </p:spPr>
      </p:pic>
    </p:spTree>
    <p:custDataLst>
      <p:tags r:id="rId1"/>
    </p:custData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smtClean="0"/>
              <a:t>Study Site: Heart of the Grand Canyon</a:t>
            </a:r>
          </a:p>
        </p:txBody>
      </p:sp>
      <p:sp>
        <p:nvSpPr>
          <p:cNvPr id="16387" name="TextBox 5"/>
          <p:cNvSpPr txBox="1">
            <a:spLocks noChangeArrowheads="1"/>
          </p:cNvSpPr>
          <p:nvPr>
            <p:custDataLst>
              <p:tags r:id="rId3"/>
            </p:custDataLst>
          </p:nvPr>
        </p:nvSpPr>
        <p:spPr bwMode="auto">
          <a:xfrm>
            <a:off x="1752600" y="6581775"/>
            <a:ext cx="1171575" cy="276225"/>
          </a:xfrm>
          <a:prstGeom prst="rect">
            <a:avLst/>
          </a:prstGeom>
          <a:noFill/>
          <a:ln w="9525">
            <a:noFill/>
            <a:miter lim="800000"/>
            <a:headEnd/>
            <a:tailEnd/>
          </a:ln>
        </p:spPr>
        <p:txBody>
          <a:bodyPr wrap="none">
            <a:prstTxWarp prst="textNoShape">
              <a:avLst/>
            </a:prstTxWarp>
            <a:spAutoFit/>
          </a:bodyPr>
          <a:lstStyle/>
          <a:p>
            <a:r>
              <a:rPr lang="en-US" sz="1200">
                <a:latin typeface="Calibri" pitchFamily="34" charset="0"/>
              </a:rPr>
              <a:t>Source: NASA</a:t>
            </a:r>
          </a:p>
        </p:txBody>
      </p:sp>
      <p:sp>
        <p:nvSpPr>
          <p:cNvPr id="7" name="Rectangle 2"/>
          <p:cNvSpPr txBox="1">
            <a:spLocks noChangeArrowheads="1"/>
          </p:cNvSpPr>
          <p:nvPr>
            <p:custDataLst>
              <p:tags r:id="rId4"/>
            </p:custDataLst>
          </p:nvPr>
        </p:nvSpPr>
        <p:spPr bwMode="auto">
          <a:xfrm>
            <a:off x="381000" y="228600"/>
            <a:ext cx="83058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Stage B Task 5</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pic>
        <p:nvPicPr>
          <p:cNvPr id="5" name="Picture 4" descr="7.jpg"/>
          <p:cNvPicPr>
            <a:picLocks noChangeAspect="1"/>
          </p:cNvPicPr>
          <p:nvPr/>
        </p:nvPicPr>
        <p:blipFill>
          <a:blip r:embed="rId6"/>
          <a:stretch>
            <a:fillRect/>
          </a:stretch>
        </p:blipFill>
        <p:spPr>
          <a:xfrm>
            <a:off x="241300" y="1270000"/>
            <a:ext cx="8661400" cy="4318000"/>
          </a:xfrm>
          <a:prstGeom prst="rect">
            <a:avLst/>
          </a:prstGeom>
        </p:spPr>
      </p:pic>
    </p:spTree>
    <p:custDataLst>
      <p:tags r:id="rId1"/>
    </p:custData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dirty="0" smtClean="0"/>
              <a:t>Study </a:t>
            </a:r>
            <a:r>
              <a:rPr lang="en-US" sz="4000" dirty="0" err="1" smtClean="0"/>
              <a:t>DCanyon</a:t>
            </a:r>
            <a:endParaRPr lang="en-US" sz="4000" dirty="0" smtClean="0"/>
          </a:p>
        </p:txBody>
      </p:sp>
      <p:sp>
        <p:nvSpPr>
          <p:cNvPr id="16387" name="TextBox 5"/>
          <p:cNvSpPr txBox="1">
            <a:spLocks noChangeArrowheads="1"/>
          </p:cNvSpPr>
          <p:nvPr>
            <p:custDataLst>
              <p:tags r:id="rId3"/>
            </p:custDataLst>
          </p:nvPr>
        </p:nvSpPr>
        <p:spPr bwMode="auto">
          <a:xfrm>
            <a:off x="1752600" y="6581775"/>
            <a:ext cx="1171575" cy="276225"/>
          </a:xfrm>
          <a:prstGeom prst="rect">
            <a:avLst/>
          </a:prstGeom>
          <a:noFill/>
          <a:ln w="9525">
            <a:noFill/>
            <a:miter lim="800000"/>
            <a:headEnd/>
            <a:tailEnd/>
          </a:ln>
        </p:spPr>
        <p:txBody>
          <a:bodyPr wrap="none">
            <a:prstTxWarp prst="textNoShape">
              <a:avLst/>
            </a:prstTxWarp>
            <a:spAutoFit/>
          </a:bodyPr>
          <a:lstStyle/>
          <a:p>
            <a:r>
              <a:rPr lang="en-US" sz="1200">
                <a:latin typeface="Calibri" pitchFamily="34" charset="0"/>
              </a:rPr>
              <a:t>Source: NASA</a:t>
            </a:r>
          </a:p>
        </p:txBody>
      </p:sp>
      <p:sp>
        <p:nvSpPr>
          <p:cNvPr id="7" name="Rectangle 2"/>
          <p:cNvSpPr txBox="1">
            <a:spLocks noChangeArrowheads="1"/>
          </p:cNvSpPr>
          <p:nvPr>
            <p:custDataLst>
              <p:tags r:id="rId4"/>
            </p:custDataLst>
          </p:nvPr>
        </p:nvSpPr>
        <p:spPr bwMode="auto">
          <a:xfrm>
            <a:off x="381000" y="228600"/>
            <a:ext cx="83058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noProof="0" dirty="0" err="1" smtClean="0">
                <a:ln>
                  <a:noFill/>
                </a:ln>
                <a:solidFill>
                  <a:srgbClr val="FFF664"/>
                </a:solidFill>
                <a:effectLst/>
                <a:uLnTx/>
                <a:uFillTx/>
                <a:latin typeface="+mj-lt"/>
                <a:ea typeface="ＭＳ Ｐゴシック" charset="-128"/>
                <a:cs typeface="ＭＳ Ｐゴシック" charset="-128"/>
              </a:rPr>
              <a:t>Rainshadow</a:t>
            </a: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 Dry </a:t>
            </a:r>
            <a:r>
              <a:rPr lang="en-US" sz="4400" kern="0" dirty="0" smtClean="0">
                <a:solidFill>
                  <a:srgbClr val="FFF664"/>
                </a:solidFill>
                <a:latin typeface="+mj-lt"/>
              </a:rPr>
              <a:t>Succession</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pic>
        <p:nvPicPr>
          <p:cNvPr id="8" name="Picture 7" descr="DrySuccession.jpg"/>
          <p:cNvPicPr>
            <a:picLocks noChangeAspect="1"/>
          </p:cNvPicPr>
          <p:nvPr/>
        </p:nvPicPr>
        <p:blipFill>
          <a:blip r:embed="rId6"/>
          <a:stretch>
            <a:fillRect/>
          </a:stretch>
        </p:blipFill>
        <p:spPr>
          <a:xfrm>
            <a:off x="0" y="1622793"/>
            <a:ext cx="9144000" cy="5311407"/>
          </a:xfrm>
          <a:prstGeom prst="rect">
            <a:avLst/>
          </a:prstGeom>
        </p:spPr>
      </p:pic>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609600"/>
            <a:ext cx="9144000" cy="1143000"/>
          </a:xfrm>
        </p:spPr>
        <p:txBody>
          <a:bodyPr/>
          <a:lstStyle/>
          <a:p>
            <a:pPr eaLnBrk="1" hangingPunct="1"/>
            <a:r>
              <a:rPr lang="en-US" sz="4000" smtClean="0"/>
              <a:t>Study Site: Heart of the Grand Canyon</a:t>
            </a:r>
          </a:p>
        </p:txBody>
      </p:sp>
      <p:sp>
        <p:nvSpPr>
          <p:cNvPr id="16387" name="TextBox 5"/>
          <p:cNvSpPr txBox="1">
            <a:spLocks noChangeArrowheads="1"/>
          </p:cNvSpPr>
          <p:nvPr>
            <p:custDataLst>
              <p:tags r:id="rId3"/>
            </p:custDataLst>
          </p:nvPr>
        </p:nvSpPr>
        <p:spPr bwMode="auto">
          <a:xfrm>
            <a:off x="1752600" y="6581775"/>
            <a:ext cx="1171575" cy="276225"/>
          </a:xfrm>
          <a:prstGeom prst="rect">
            <a:avLst/>
          </a:prstGeom>
          <a:noFill/>
          <a:ln w="9525">
            <a:noFill/>
            <a:miter lim="800000"/>
            <a:headEnd/>
            <a:tailEnd/>
          </a:ln>
        </p:spPr>
        <p:txBody>
          <a:bodyPr wrap="none">
            <a:prstTxWarp prst="textNoShape">
              <a:avLst/>
            </a:prstTxWarp>
            <a:spAutoFit/>
          </a:bodyPr>
          <a:lstStyle/>
          <a:p>
            <a:r>
              <a:rPr lang="en-US" sz="1200">
                <a:latin typeface="Calibri" pitchFamily="34" charset="0"/>
              </a:rPr>
              <a:t>Source: NASA</a:t>
            </a:r>
          </a:p>
        </p:txBody>
      </p:sp>
      <p:pic>
        <p:nvPicPr>
          <p:cNvPr id="6" name="Picture 5" descr="HawaiiBeforeYouGoAnyFurther.jpg"/>
          <p:cNvPicPr>
            <a:picLocks noChangeAspect="1"/>
          </p:cNvPicPr>
          <p:nvPr/>
        </p:nvPicPr>
        <p:blipFill>
          <a:blip r:embed="rId6"/>
          <a:stretch>
            <a:fillRect/>
          </a:stretch>
        </p:blipFill>
        <p:spPr>
          <a:xfrm>
            <a:off x="4449473" y="0"/>
            <a:ext cx="4694527" cy="6858000"/>
          </a:xfrm>
          <a:prstGeom prst="rect">
            <a:avLst/>
          </a:prstGeom>
        </p:spPr>
      </p:pic>
      <p:sp>
        <p:nvSpPr>
          <p:cNvPr id="7" name="Rectangle 2"/>
          <p:cNvSpPr txBox="1">
            <a:spLocks noChangeArrowheads="1"/>
          </p:cNvSpPr>
          <p:nvPr>
            <p:custDataLst>
              <p:tags r:id="rId4"/>
            </p:custDataLst>
          </p:nvPr>
        </p:nvSpPr>
        <p:spPr bwMode="auto">
          <a:xfrm>
            <a:off x="609600" y="838200"/>
            <a:ext cx="3352800" cy="3276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FFF664"/>
                </a:solidFill>
                <a:effectLst/>
                <a:uLnTx/>
                <a:uFillTx/>
                <a:latin typeface="+mj-lt"/>
                <a:ea typeface="ＭＳ Ｐゴシック" charset="-128"/>
                <a:cs typeface="ＭＳ Ｐゴシック" charset="-128"/>
              </a:rPr>
              <a:t>Stage A</a:t>
            </a:r>
            <a:r>
              <a:rPr lang="en-US" sz="4400" kern="0" dirty="0" smtClean="0">
                <a:solidFill>
                  <a:srgbClr val="FFF664"/>
                </a:solidFill>
                <a:latin typeface="+mj-lt"/>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4400" kern="0" dirty="0" smtClean="0">
                <a:solidFill>
                  <a:srgbClr val="FFF664"/>
                </a:solidFill>
                <a:latin typeface="+mj-lt"/>
              </a:rPr>
              <a:t>Before you begin, get to know the volcanoes</a:t>
            </a:r>
            <a:endParaRPr kumimoji="0" lang="en-US" sz="4400" b="0" i="0" u="none" strike="noStrike" kern="0" cap="none" spc="0" normalizeH="0" baseline="0" noProof="0" dirty="0" smtClean="0">
              <a:ln>
                <a:noFill/>
              </a:ln>
              <a:solidFill>
                <a:srgbClr val="FFF664"/>
              </a:solidFill>
              <a:effectLst/>
              <a:uLnTx/>
              <a:uFillTx/>
              <a:latin typeface="+mj-lt"/>
              <a:ea typeface="ＭＳ Ｐゴシック" charset="-128"/>
              <a:cs typeface="ＭＳ Ｐゴシック" charset="-128"/>
            </a:endParaRPr>
          </a:p>
        </p:txBody>
      </p:sp>
    </p:spTree>
    <p:custDataLst>
      <p:tags r:id="rId1"/>
    </p:custData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dirty="0" smtClean="0"/>
              <a:t>Study </a:t>
            </a:r>
            <a:r>
              <a:rPr lang="en-US" sz="4000" dirty="0" err="1" smtClean="0"/>
              <a:t>DCanyon</a:t>
            </a:r>
            <a:endParaRPr lang="en-US" sz="4000" dirty="0" smtClean="0"/>
          </a:p>
        </p:txBody>
      </p:sp>
      <p:sp>
        <p:nvSpPr>
          <p:cNvPr id="16387" name="TextBox 5"/>
          <p:cNvSpPr txBox="1">
            <a:spLocks noChangeArrowheads="1"/>
          </p:cNvSpPr>
          <p:nvPr>
            <p:custDataLst>
              <p:tags r:id="rId3"/>
            </p:custDataLst>
          </p:nvPr>
        </p:nvSpPr>
        <p:spPr bwMode="auto">
          <a:xfrm>
            <a:off x="1752600" y="6581775"/>
            <a:ext cx="1171575" cy="276225"/>
          </a:xfrm>
          <a:prstGeom prst="rect">
            <a:avLst/>
          </a:prstGeom>
          <a:noFill/>
          <a:ln w="9525">
            <a:noFill/>
            <a:miter lim="800000"/>
            <a:headEnd/>
            <a:tailEnd/>
          </a:ln>
        </p:spPr>
        <p:txBody>
          <a:bodyPr wrap="none">
            <a:prstTxWarp prst="textNoShape">
              <a:avLst/>
            </a:prstTxWarp>
            <a:spAutoFit/>
          </a:bodyPr>
          <a:lstStyle/>
          <a:p>
            <a:r>
              <a:rPr lang="en-US" sz="1200">
                <a:latin typeface="Calibri" pitchFamily="34" charset="0"/>
              </a:rPr>
              <a:t>Source: NASA</a:t>
            </a:r>
          </a:p>
        </p:txBody>
      </p:sp>
      <p:sp>
        <p:nvSpPr>
          <p:cNvPr id="7" name="Rectangle 2"/>
          <p:cNvSpPr txBox="1">
            <a:spLocks noChangeArrowheads="1"/>
          </p:cNvSpPr>
          <p:nvPr>
            <p:custDataLst>
              <p:tags r:id="rId4"/>
            </p:custDataLst>
          </p:nvPr>
        </p:nvSpPr>
        <p:spPr bwMode="auto">
          <a:xfrm>
            <a:off x="381000" y="228600"/>
            <a:ext cx="83058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noProof="0" dirty="0" err="1" smtClean="0">
                <a:ln>
                  <a:noFill/>
                </a:ln>
                <a:solidFill>
                  <a:srgbClr val="FFF664"/>
                </a:solidFill>
                <a:effectLst/>
                <a:uLnTx/>
                <a:uFillTx/>
                <a:latin typeface="+mj-lt"/>
                <a:ea typeface="ＭＳ Ｐゴシック" charset="-128"/>
                <a:cs typeface="ＭＳ Ｐゴシック" charset="-128"/>
              </a:rPr>
              <a:t>Rainshadow</a:t>
            </a: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 Dry </a:t>
            </a:r>
            <a:r>
              <a:rPr lang="en-US" sz="4400" kern="0" dirty="0" smtClean="0">
                <a:solidFill>
                  <a:srgbClr val="FFF664"/>
                </a:solidFill>
                <a:latin typeface="+mj-lt"/>
              </a:rPr>
              <a:t>Succession</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pic>
        <p:nvPicPr>
          <p:cNvPr id="6" name="Picture 5" descr="BasaltAlteration_Rainshadow.jpg"/>
          <p:cNvPicPr>
            <a:picLocks noChangeAspect="1"/>
          </p:cNvPicPr>
          <p:nvPr/>
        </p:nvPicPr>
        <p:blipFill>
          <a:blip r:embed="rId6"/>
          <a:stretch>
            <a:fillRect/>
          </a:stretch>
        </p:blipFill>
        <p:spPr>
          <a:xfrm>
            <a:off x="457200" y="1185459"/>
            <a:ext cx="8382000" cy="5672541"/>
          </a:xfrm>
          <a:prstGeom prst="rect">
            <a:avLst/>
          </a:prstGeom>
        </p:spPr>
      </p:pic>
    </p:spTree>
    <p:custDataLst>
      <p:tags r:id="rId1"/>
    </p:custData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smtClean="0"/>
              <a:t>Study Site: Heart of the Grand Canyon</a:t>
            </a:r>
          </a:p>
        </p:txBody>
      </p:sp>
      <p:sp>
        <p:nvSpPr>
          <p:cNvPr id="16387" name="TextBox 5"/>
          <p:cNvSpPr txBox="1">
            <a:spLocks noChangeArrowheads="1"/>
          </p:cNvSpPr>
          <p:nvPr>
            <p:custDataLst>
              <p:tags r:id="rId3"/>
            </p:custDataLst>
          </p:nvPr>
        </p:nvSpPr>
        <p:spPr bwMode="auto">
          <a:xfrm>
            <a:off x="1752600" y="6581775"/>
            <a:ext cx="1171575" cy="276225"/>
          </a:xfrm>
          <a:prstGeom prst="rect">
            <a:avLst/>
          </a:prstGeom>
          <a:noFill/>
          <a:ln w="9525">
            <a:noFill/>
            <a:miter lim="800000"/>
            <a:headEnd/>
            <a:tailEnd/>
          </a:ln>
        </p:spPr>
        <p:txBody>
          <a:bodyPr wrap="none">
            <a:prstTxWarp prst="textNoShape">
              <a:avLst/>
            </a:prstTxWarp>
            <a:spAutoFit/>
          </a:bodyPr>
          <a:lstStyle/>
          <a:p>
            <a:r>
              <a:rPr lang="en-US" sz="1200">
                <a:latin typeface="Calibri" pitchFamily="34" charset="0"/>
              </a:rPr>
              <a:t>Source: NASA</a:t>
            </a:r>
          </a:p>
        </p:txBody>
      </p:sp>
      <p:sp>
        <p:nvSpPr>
          <p:cNvPr id="7" name="Rectangle 2"/>
          <p:cNvSpPr txBox="1">
            <a:spLocks noChangeArrowheads="1"/>
          </p:cNvSpPr>
          <p:nvPr>
            <p:custDataLst>
              <p:tags r:id="rId4"/>
            </p:custDataLst>
          </p:nvPr>
        </p:nvSpPr>
        <p:spPr bwMode="auto">
          <a:xfrm>
            <a:off x="381000" y="228600"/>
            <a:ext cx="83058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Stage B Task 5</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pic>
        <p:nvPicPr>
          <p:cNvPr id="6" name="Picture 5" descr="8.jpg"/>
          <p:cNvPicPr>
            <a:picLocks noChangeAspect="1"/>
          </p:cNvPicPr>
          <p:nvPr/>
        </p:nvPicPr>
        <p:blipFill>
          <a:blip r:embed="rId6"/>
          <a:stretch>
            <a:fillRect/>
          </a:stretch>
        </p:blipFill>
        <p:spPr>
          <a:xfrm>
            <a:off x="0" y="-228600"/>
            <a:ext cx="9144000" cy="3655264"/>
          </a:xfrm>
          <a:prstGeom prst="rect">
            <a:avLst/>
          </a:prstGeom>
        </p:spPr>
      </p:pic>
      <p:pic>
        <p:nvPicPr>
          <p:cNvPr id="8" name="Picture 7" descr="ForestSuccesssionGame.jpg"/>
          <p:cNvPicPr>
            <a:picLocks noChangeAspect="1"/>
          </p:cNvPicPr>
          <p:nvPr/>
        </p:nvPicPr>
        <p:blipFill>
          <a:blip r:embed="rId7"/>
          <a:stretch>
            <a:fillRect/>
          </a:stretch>
        </p:blipFill>
        <p:spPr>
          <a:xfrm>
            <a:off x="-110619" y="2438400"/>
            <a:ext cx="9254619" cy="4419600"/>
          </a:xfrm>
          <a:prstGeom prst="rect">
            <a:avLst/>
          </a:prstGeom>
        </p:spPr>
      </p:pic>
    </p:spTree>
    <p:custDataLst>
      <p:tags r:id="rId1"/>
    </p:custData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smtClean="0"/>
              <a:t>Study Site: Heart of the Grand Canyon</a:t>
            </a:r>
          </a:p>
        </p:txBody>
      </p:sp>
      <p:sp>
        <p:nvSpPr>
          <p:cNvPr id="16387" name="TextBox 5"/>
          <p:cNvSpPr txBox="1">
            <a:spLocks noChangeArrowheads="1"/>
          </p:cNvSpPr>
          <p:nvPr>
            <p:custDataLst>
              <p:tags r:id="rId3"/>
            </p:custDataLst>
          </p:nvPr>
        </p:nvSpPr>
        <p:spPr bwMode="auto">
          <a:xfrm>
            <a:off x="1752600" y="6581775"/>
            <a:ext cx="1171575" cy="276225"/>
          </a:xfrm>
          <a:prstGeom prst="rect">
            <a:avLst/>
          </a:prstGeom>
          <a:noFill/>
          <a:ln w="9525">
            <a:noFill/>
            <a:miter lim="800000"/>
            <a:headEnd/>
            <a:tailEnd/>
          </a:ln>
        </p:spPr>
        <p:txBody>
          <a:bodyPr wrap="none">
            <a:prstTxWarp prst="textNoShape">
              <a:avLst/>
            </a:prstTxWarp>
            <a:spAutoFit/>
          </a:bodyPr>
          <a:lstStyle/>
          <a:p>
            <a:r>
              <a:rPr lang="en-US" sz="1200">
                <a:latin typeface="Calibri" pitchFamily="34" charset="0"/>
              </a:rPr>
              <a:t>Source: NASA</a:t>
            </a:r>
          </a:p>
        </p:txBody>
      </p:sp>
      <p:pic>
        <p:nvPicPr>
          <p:cNvPr id="5" name="Picture 4" descr="7.jpg"/>
          <p:cNvPicPr>
            <a:picLocks noChangeAspect="1"/>
          </p:cNvPicPr>
          <p:nvPr/>
        </p:nvPicPr>
        <p:blipFill>
          <a:blip r:embed="rId5"/>
          <a:stretch>
            <a:fillRect/>
          </a:stretch>
        </p:blipFill>
        <p:spPr>
          <a:xfrm>
            <a:off x="381000" y="-914400"/>
            <a:ext cx="7543800" cy="3760839"/>
          </a:xfrm>
          <a:prstGeom prst="rect">
            <a:avLst/>
          </a:prstGeom>
        </p:spPr>
      </p:pic>
      <p:pic>
        <p:nvPicPr>
          <p:cNvPr id="6" name="Picture 5" descr="DrySuccessionGame.jpg"/>
          <p:cNvPicPr>
            <a:picLocks noChangeAspect="1"/>
          </p:cNvPicPr>
          <p:nvPr/>
        </p:nvPicPr>
        <p:blipFill>
          <a:blip r:embed="rId6"/>
          <a:stretch>
            <a:fillRect/>
          </a:stretch>
        </p:blipFill>
        <p:spPr>
          <a:xfrm>
            <a:off x="0" y="1855851"/>
            <a:ext cx="9144000" cy="5002149"/>
          </a:xfrm>
          <a:prstGeom prst="rect">
            <a:avLst/>
          </a:prstGeom>
        </p:spPr>
      </p:pic>
    </p:spTree>
    <p:custDataLst>
      <p:tags r:id="rId1"/>
    </p:custData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smtClean="0"/>
              <a:t>Study Site: Heart of the Grand Canyon</a:t>
            </a:r>
          </a:p>
        </p:txBody>
      </p:sp>
      <p:sp>
        <p:nvSpPr>
          <p:cNvPr id="7" name="Rectangle 2"/>
          <p:cNvSpPr txBox="1">
            <a:spLocks noChangeArrowheads="1"/>
          </p:cNvSpPr>
          <p:nvPr>
            <p:custDataLst>
              <p:tags r:id="rId3"/>
            </p:custDataLst>
          </p:nvPr>
        </p:nvSpPr>
        <p:spPr bwMode="auto">
          <a:xfrm>
            <a:off x="381000" y="381000"/>
            <a:ext cx="2209800" cy="4191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FFF664"/>
                </a:solidFill>
                <a:effectLst/>
                <a:uLnTx/>
                <a:uFillTx/>
                <a:latin typeface="+mj-lt"/>
                <a:ea typeface="ＭＳ Ｐゴシック" charset="-128"/>
                <a:cs typeface="ＭＳ Ｐゴシック" charset="-128"/>
              </a:rPr>
              <a:t>STAGE C: Essay</a:t>
            </a: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pic>
        <p:nvPicPr>
          <p:cNvPr id="5" name="Picture 4" descr="1.jpg"/>
          <p:cNvPicPr>
            <a:picLocks noChangeAspect="1"/>
          </p:cNvPicPr>
          <p:nvPr/>
        </p:nvPicPr>
        <p:blipFill>
          <a:blip r:embed="rId5"/>
          <a:stretch>
            <a:fillRect/>
          </a:stretch>
        </p:blipFill>
        <p:spPr>
          <a:xfrm>
            <a:off x="3505200" y="152400"/>
            <a:ext cx="5303520" cy="6629400"/>
          </a:xfrm>
          <a:prstGeom prst="rect">
            <a:avLst/>
          </a:prstGeom>
        </p:spPr>
      </p:pic>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dirty="0" smtClean="0"/>
              <a:t>Study Site: Heart of the Grand Canyon</a:t>
            </a:r>
          </a:p>
        </p:txBody>
      </p:sp>
      <p:sp>
        <p:nvSpPr>
          <p:cNvPr id="7" name="Rectangle 2"/>
          <p:cNvSpPr txBox="1">
            <a:spLocks noChangeArrowheads="1"/>
          </p:cNvSpPr>
          <p:nvPr>
            <p:custDataLst>
              <p:tags r:id="rId3"/>
            </p:custDataLst>
          </p:nvPr>
        </p:nvSpPr>
        <p:spPr bwMode="auto">
          <a:xfrm>
            <a:off x="0" y="228600"/>
            <a:ext cx="88392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FFF664"/>
                </a:solidFill>
                <a:effectLst/>
                <a:uLnTx/>
                <a:uFillTx/>
                <a:latin typeface="+mj-lt"/>
                <a:ea typeface="ＭＳ Ｐゴシック" charset="-128"/>
                <a:cs typeface="ＭＳ Ｐゴシック" charset="-128"/>
              </a:rPr>
              <a:t>Stage A:</a:t>
            </a: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 Question 1 Matching</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pic>
        <p:nvPicPr>
          <p:cNvPr id="8" name="Picture 7" descr="Screen Shot 2020-02-09 at 4.33.41 PM.png"/>
          <p:cNvPicPr>
            <a:picLocks noChangeAspect="1"/>
          </p:cNvPicPr>
          <p:nvPr/>
        </p:nvPicPr>
        <p:blipFill>
          <a:blip r:embed="rId7"/>
          <a:stretch>
            <a:fillRect/>
          </a:stretch>
        </p:blipFill>
        <p:spPr>
          <a:xfrm>
            <a:off x="381000" y="1600200"/>
            <a:ext cx="2743200" cy="5080000"/>
          </a:xfrm>
          <a:prstGeom prst="rect">
            <a:avLst/>
          </a:prstGeom>
        </p:spPr>
      </p:pic>
      <p:pic>
        <p:nvPicPr>
          <p:cNvPr id="9" name="Picture 8" descr="1.jpg"/>
          <p:cNvPicPr>
            <a:picLocks noChangeAspect="1"/>
          </p:cNvPicPr>
          <p:nvPr/>
        </p:nvPicPr>
        <p:blipFill>
          <a:blip r:embed="rId8"/>
          <a:stretch>
            <a:fillRect/>
          </a:stretch>
        </p:blipFill>
        <p:spPr>
          <a:xfrm>
            <a:off x="3276600" y="2971800"/>
            <a:ext cx="5277228" cy="3581400"/>
          </a:xfrm>
          <a:prstGeom prst="rect">
            <a:avLst/>
          </a:prstGeom>
        </p:spPr>
      </p:pic>
      <p:sp>
        <p:nvSpPr>
          <p:cNvPr id="10" name="TextBox 9"/>
          <p:cNvSpPr txBox="1"/>
          <p:nvPr>
            <p:custDataLst>
              <p:tags r:id="rId4"/>
            </p:custDataLst>
          </p:nvPr>
        </p:nvSpPr>
        <p:spPr>
          <a:xfrm>
            <a:off x="533400" y="1066800"/>
            <a:ext cx="4430495" cy="369332"/>
          </a:xfrm>
          <a:prstGeom prst="rect">
            <a:avLst/>
          </a:prstGeom>
          <a:noFill/>
        </p:spPr>
        <p:txBody>
          <a:bodyPr wrap="none" rtlCol="0">
            <a:spAutoFit/>
          </a:bodyPr>
          <a:lstStyle/>
          <a:p>
            <a:r>
              <a:rPr lang="en-US" dirty="0" smtClean="0">
                <a:solidFill>
                  <a:srgbClr val="FFFF00"/>
                </a:solidFill>
              </a:rPr>
              <a:t>Example from PDF file with correct match</a:t>
            </a:r>
            <a:endParaRPr lang="en-US" dirty="0">
              <a:solidFill>
                <a:srgbClr val="FFFF00"/>
              </a:solidFill>
            </a:endParaRPr>
          </a:p>
        </p:txBody>
      </p:sp>
      <p:sp>
        <p:nvSpPr>
          <p:cNvPr id="11" name="TextBox 10"/>
          <p:cNvSpPr txBox="1"/>
          <p:nvPr>
            <p:custDataLst>
              <p:tags r:id="rId5"/>
            </p:custDataLst>
          </p:nvPr>
        </p:nvSpPr>
        <p:spPr>
          <a:xfrm>
            <a:off x="3733800" y="2286000"/>
            <a:ext cx="3110084" cy="369332"/>
          </a:xfrm>
          <a:prstGeom prst="rect">
            <a:avLst/>
          </a:prstGeom>
          <a:noFill/>
        </p:spPr>
        <p:txBody>
          <a:bodyPr wrap="none" rtlCol="0">
            <a:spAutoFit/>
          </a:bodyPr>
          <a:lstStyle/>
          <a:p>
            <a:r>
              <a:rPr lang="en-US" dirty="0" smtClean="0">
                <a:solidFill>
                  <a:srgbClr val="FFFF00"/>
                </a:solidFill>
              </a:rPr>
              <a:t>Example from question bank</a:t>
            </a:r>
            <a:endParaRPr lang="en-US" dirty="0">
              <a:solidFill>
                <a:srgbClr val="FFFF00"/>
              </a:solidFill>
            </a:endParaRPr>
          </a:p>
        </p:txBody>
      </p:sp>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custDataLst>
              <p:tags r:id="rId2"/>
            </p:custDataLst>
          </p:nvPr>
        </p:nvSpPr>
        <p:spPr>
          <a:xfrm>
            <a:off x="0" y="0"/>
            <a:ext cx="9144000" cy="1143000"/>
          </a:xfrm>
        </p:spPr>
        <p:txBody>
          <a:bodyPr/>
          <a:lstStyle/>
          <a:p>
            <a:pPr eaLnBrk="1" hangingPunct="1"/>
            <a:r>
              <a:rPr lang="en-US" sz="4000" dirty="0" smtClean="0"/>
              <a:t>Study Site: Heart of the Grand Canyon</a:t>
            </a:r>
          </a:p>
        </p:txBody>
      </p:sp>
      <p:sp>
        <p:nvSpPr>
          <p:cNvPr id="7" name="Rectangle 2"/>
          <p:cNvSpPr txBox="1">
            <a:spLocks noChangeArrowheads="1"/>
          </p:cNvSpPr>
          <p:nvPr>
            <p:custDataLst>
              <p:tags r:id="rId3"/>
            </p:custDataLst>
          </p:nvPr>
        </p:nvSpPr>
        <p:spPr bwMode="auto">
          <a:xfrm>
            <a:off x="0" y="228600"/>
            <a:ext cx="88392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rgbClr val="FFF664"/>
                </a:solidFill>
                <a:effectLst/>
                <a:uLnTx/>
                <a:uFillTx/>
                <a:latin typeface="+mj-lt"/>
                <a:ea typeface="ＭＳ Ｐゴシック" charset="-128"/>
                <a:cs typeface="ＭＳ Ｐゴシック" charset="-128"/>
              </a:rPr>
              <a:t>Stage A:</a:t>
            </a:r>
            <a:r>
              <a:rPr kumimoji="0" lang="en-US" sz="4400" b="0" i="0" u="none" strike="noStrike" kern="0" cap="none" spc="0" normalizeH="0" noProof="0" dirty="0" smtClean="0">
                <a:ln>
                  <a:noFill/>
                </a:ln>
                <a:solidFill>
                  <a:srgbClr val="FFF664"/>
                </a:solidFill>
                <a:effectLst/>
                <a:uLnTx/>
                <a:uFillTx/>
                <a:latin typeface="+mj-lt"/>
                <a:ea typeface="ＭＳ Ｐゴシック" charset="-128"/>
                <a:cs typeface="ＭＳ Ｐゴシック" charset="-128"/>
              </a:rPr>
              <a:t> Question 1 Matching</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0" cap="none" spc="0" normalizeH="0" baseline="0" noProof="0" dirty="0">
              <a:ln>
                <a:noFill/>
              </a:ln>
              <a:solidFill>
                <a:srgbClr val="FFF664"/>
              </a:solidFill>
              <a:effectLst/>
              <a:uLnTx/>
              <a:uFillTx/>
              <a:latin typeface="+mj-lt"/>
              <a:ea typeface="ＭＳ Ｐゴシック" charset="-128"/>
              <a:cs typeface="ＭＳ Ｐゴシック" charset="-128"/>
            </a:endParaRPr>
          </a:p>
        </p:txBody>
      </p:sp>
      <p:pic>
        <p:nvPicPr>
          <p:cNvPr id="5" name="Picture 4" descr="A1Example1.jpg"/>
          <p:cNvPicPr>
            <a:picLocks noChangeAspect="1"/>
          </p:cNvPicPr>
          <p:nvPr/>
        </p:nvPicPr>
        <p:blipFill>
          <a:blip r:embed="rId12"/>
          <a:stretch>
            <a:fillRect/>
          </a:stretch>
        </p:blipFill>
        <p:spPr>
          <a:xfrm>
            <a:off x="0" y="990600"/>
            <a:ext cx="4647924" cy="5638800"/>
          </a:xfrm>
          <a:prstGeom prst="rect">
            <a:avLst/>
          </a:prstGeom>
        </p:spPr>
      </p:pic>
      <p:pic>
        <p:nvPicPr>
          <p:cNvPr id="6" name="Picture 5" descr="A2Example2.jpg"/>
          <p:cNvPicPr>
            <a:picLocks noChangeAspect="1"/>
          </p:cNvPicPr>
          <p:nvPr/>
        </p:nvPicPr>
        <p:blipFill>
          <a:blip r:embed="rId13"/>
          <a:stretch>
            <a:fillRect/>
          </a:stretch>
        </p:blipFill>
        <p:spPr>
          <a:xfrm>
            <a:off x="4648200" y="1066800"/>
            <a:ext cx="4484364" cy="5486400"/>
          </a:xfrm>
          <a:prstGeom prst="rect">
            <a:avLst/>
          </a:prstGeom>
        </p:spPr>
      </p:pic>
      <p:sp>
        <p:nvSpPr>
          <p:cNvPr id="8" name="TextBox 7"/>
          <p:cNvSpPr txBox="1"/>
          <p:nvPr>
            <p:custDataLst>
              <p:tags r:id="rId4"/>
            </p:custDataLst>
          </p:nvPr>
        </p:nvSpPr>
        <p:spPr>
          <a:xfrm>
            <a:off x="1905000" y="2667000"/>
            <a:ext cx="1600200" cy="1477328"/>
          </a:xfrm>
          <a:prstGeom prst="rect">
            <a:avLst/>
          </a:prstGeom>
          <a:noFill/>
        </p:spPr>
        <p:txBody>
          <a:bodyPr wrap="square" rtlCol="0">
            <a:spAutoFit/>
          </a:bodyPr>
          <a:lstStyle/>
          <a:p>
            <a:r>
              <a:rPr lang="en-US" dirty="0" smtClean="0">
                <a:solidFill>
                  <a:srgbClr val="FFFF00"/>
                </a:solidFill>
              </a:rPr>
              <a:t>Walk to the top of the volcano or use the inset map</a:t>
            </a:r>
            <a:endParaRPr lang="en-US" dirty="0">
              <a:solidFill>
                <a:srgbClr val="FFFF00"/>
              </a:solidFill>
            </a:endParaRPr>
          </a:p>
        </p:txBody>
      </p:sp>
      <p:sp>
        <p:nvSpPr>
          <p:cNvPr id="10" name="TextBox 9"/>
          <p:cNvSpPr txBox="1"/>
          <p:nvPr>
            <p:custDataLst>
              <p:tags r:id="rId5"/>
            </p:custDataLst>
          </p:nvPr>
        </p:nvSpPr>
        <p:spPr>
          <a:xfrm>
            <a:off x="6019800" y="4953000"/>
            <a:ext cx="1600200" cy="1477328"/>
          </a:xfrm>
          <a:prstGeom prst="rect">
            <a:avLst/>
          </a:prstGeom>
          <a:noFill/>
        </p:spPr>
        <p:txBody>
          <a:bodyPr wrap="square" rtlCol="0">
            <a:spAutoFit/>
          </a:bodyPr>
          <a:lstStyle/>
          <a:p>
            <a:r>
              <a:rPr lang="en-US" dirty="0" smtClean="0">
                <a:solidFill>
                  <a:srgbClr val="FFFF00"/>
                </a:solidFill>
              </a:rPr>
              <a:t>Walk to the top of the volcano or use the inset map</a:t>
            </a:r>
            <a:endParaRPr lang="en-US" dirty="0">
              <a:solidFill>
                <a:srgbClr val="FFFF00"/>
              </a:solidFill>
            </a:endParaRPr>
          </a:p>
        </p:txBody>
      </p:sp>
      <p:cxnSp>
        <p:nvCxnSpPr>
          <p:cNvPr id="12" name="Straight Arrow Connector 11"/>
          <p:cNvCxnSpPr/>
          <p:nvPr>
            <p:custDataLst>
              <p:tags r:id="rId6"/>
            </p:custDataLst>
          </p:nvPr>
        </p:nvCxnSpPr>
        <p:spPr>
          <a:xfrm rot="16200000" flipH="1">
            <a:off x="7696200" y="2743200"/>
            <a:ext cx="381000" cy="381000"/>
          </a:xfrm>
          <a:prstGeom prst="straightConnector1">
            <a:avLst/>
          </a:prstGeom>
          <a:ln>
            <a:solidFill>
              <a:srgbClr val="FFFA64"/>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custDataLst>
              <p:tags r:id="rId7"/>
            </p:custDataLst>
          </p:nvPr>
        </p:nvCxnSpPr>
        <p:spPr>
          <a:xfrm rot="16200000" flipH="1">
            <a:off x="7696200" y="5410200"/>
            <a:ext cx="381000" cy="381000"/>
          </a:xfrm>
          <a:prstGeom prst="straightConnector1">
            <a:avLst/>
          </a:prstGeom>
          <a:ln>
            <a:solidFill>
              <a:srgbClr val="FFFA64"/>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custDataLst>
              <p:tags r:id="rId8"/>
            </p:custDataLst>
          </p:nvPr>
        </p:nvCxnSpPr>
        <p:spPr>
          <a:xfrm rot="16200000" flipH="1">
            <a:off x="2971800" y="5486400"/>
            <a:ext cx="381000" cy="381000"/>
          </a:xfrm>
          <a:prstGeom prst="straightConnector1">
            <a:avLst/>
          </a:prstGeom>
          <a:ln>
            <a:solidFill>
              <a:srgbClr val="FFFA64"/>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custDataLst>
              <p:tags r:id="rId9"/>
            </p:custDataLst>
          </p:nvPr>
        </p:nvCxnSpPr>
        <p:spPr>
          <a:xfrm rot="5400000">
            <a:off x="3543300" y="2628900"/>
            <a:ext cx="457200" cy="381000"/>
          </a:xfrm>
          <a:prstGeom prst="straightConnector1">
            <a:avLst/>
          </a:prstGeom>
          <a:ln>
            <a:solidFill>
              <a:srgbClr val="FFFA64"/>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custDataLst>
              <p:tags r:id="rId10"/>
            </p:custDataLst>
          </p:nvPr>
        </p:nvSpPr>
        <p:spPr>
          <a:xfrm>
            <a:off x="6781800" y="2590800"/>
            <a:ext cx="1600200" cy="369332"/>
          </a:xfrm>
          <a:prstGeom prst="rect">
            <a:avLst/>
          </a:prstGeom>
          <a:noFill/>
        </p:spPr>
        <p:txBody>
          <a:bodyPr wrap="square" rtlCol="0">
            <a:spAutoFit/>
          </a:bodyPr>
          <a:lstStyle/>
          <a:p>
            <a:r>
              <a:rPr lang="en-US" dirty="0" smtClean="0">
                <a:solidFill>
                  <a:srgbClr val="FFFF00"/>
                </a:solidFill>
              </a:rPr>
              <a:t>avatar</a:t>
            </a:r>
            <a:endParaRPr lang="en-US" dirty="0">
              <a:solidFill>
                <a:srgbClr val="FFFF00"/>
              </a:solidFill>
            </a:endParaRPr>
          </a:p>
        </p:txBody>
      </p:sp>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PERSISTENCEDATA" val="MMPROD_UIPERSISTENCEDATA"/>
  <p:tag name="MMPROD_THEME_BG_IMAGE" val=""/>
  <p:tag name="MMPROD_10410PHOTO" val="/9j/4AAQSkZJRgABAQAAAQABAAD/2wBDAAMCAgMCAgMDAwMEAwMEBQgFBQQEBQoHBwYIDAoMDAsKCwsNDhIQDQ4RDgsLEBYQERMUFRUVDA8XGBYUGBIUFRT/2wBDAQMEBAUEBQkFBQkUDQsNFBQUFBQUFBQUFBQUFBQUFBQUFBQUFBQUFBQUFBQUFBQUFBQUFBQUFBQUFBQUFBQUFBT/wAARCAHSAW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4UooooOsKKKKACiiigAooooAKt1UooAKKKt0AFFFFABRRRQAVUq3VW0/0yuQBKt/Y6rfbLX1pP7Y+2UAWqKq3f9p/8u1z/wCStZP2u59aAOgorn/tdz60f2x7VSA6Cisr+2Parn2z610gWaKPtlFABRVuigCpRVuqlAFuiiigCpRVuqlABRRRQAUUUUAFFFFABRRRQAUUUUAVKKKKALdVKt1UoAKKKt0AFFFFABRRRQAUUUUAFH2P7ZVv/iWf8vNz9kq3af2Z/wA+1zd/9fdcoFS00e5q5aWemf8ALzc1Tu9Y/wA2lZX9sXP/AC7UAat3eaZi7+zf+Tdc/pN59ju/9Jq3/wAfn/HzVT7H9jpAat3VW0+zXlr/AMvNFpefbLWk/wCPOgCrd/6Hdf8ALzaUf+Tlav8AY/2y1+023/H3VW0s7a8/5dv+vqgDJqp/pVdD/Y/2O2qpq1n/AKLQBk1VtLy5q39s+x1apgH2z/p5P5VrWl59srlLuz+x/wDHzVS0/wBD/wCPamgPQf8Ar6q1XP6TrH2z/j5rWs/+PWukC1RRRQAUUUUAFFFFAFSirdFAFSirdVKACirdFAFSirdFAFSiiigCpRRVugAqpVuigAooooAKKKKACiiqt3efY6ALVVbu8ubz/j2/49KT/l1+03NYH2z7ZXKBq2l5bWf/AE93dav+k/ZvtNzXP/bPsf8Ao1tS/wCk3n/HzSA1ftmmf9fdVLvWLb7J/o32m0otLO2+1V0FpZ/Y/wDl2/8AJWgDlLT/AEy6/wCfSta7+zWdr9q+0/a6tXej215/pP8ApNpVb/jz/wCnugCzpNn9suv9GroNWs/sdr/pP/gXWBpP+h1q6t/x6/aftP8AolAFT7Zc2f8A091q6tZ23jD/AImenf6Jqv8Ay9WlZVpeW2sf6N/x6XdrVS7s7mz1T+09N/8AASgCr/pVndXf2n7TR9j/AO3S7/5+61f7Y/ti1+0/8vdVftlt/on2agDn/tn/AEEatXf/AB6/8e3/AF9UatZ/8+3/AICVlWn2mztf+vb/AJdKAC7s/wDRayvsY/5+TWp9j/59v+PSlu7P/Rf+fugCpaXldBaXn/LzbVyn/LtVu0vLmz/49qYHa/8Ab1VuuftNY/ti1/6e6t2msU0Bq0VUtLyrf2z7ZXSAUUUUAFFFFABRRRQAUUUUAFFFFABRRRQBUooooAKKKKACiiigAooos/8Aj5NAB/x52v2m5tvtf/PraUaTo/2y6u7m5q3d/wCmVUu9Y+x2v2a2rlAq6to9zef6T/x6WlZP9j/Y7qrf/CSf6V/090Xd5/bH/Xpa0gMr7H/y7Va/se5s7r/j2rW+x3N5/wAe1tWrpN5baP8A8fP/AB90wMr/AEnR61ftmp/8vP8AolW7vWP9F+021t/161U+x3OsXVI6VqVPsdzeWv8Az91Vu9H/AOfm5+yVq/2P9j/4+aq/6T/y7UF/Vrlq0s7mz+yXVtVTVvtOj3X2m2/49Lr/AJ9Kt6T9ps/tdrc21W/+nX/j7tKB/VGcpd/8/Nt/olW7TWLn/t7q19jtry6/0aqn9j+9Avqxb+x/8vNt/ol3/wBPdVf+3b/7lq1/Y9z/AM/P2Sj7Zc2dBJlf8ef/AE92lVbv/j6+021av+jXn/HtWT/o3/TzQcpV+2fYz/06Vb/6eqq/bPrTaAMq7qpWr9jufSsqgC3pPata7/0OuetK1vtn/PzTAufbPrWpaXlc/RaVogO1tLyrdc/pN5/y7V0FbAFFFFABRRRQBUoq3RQAUUUUAFFFFAFSiiigAooooAKKKt0AVKW7/wCPa7pLu8+x1z+raxa/8u1coGXd6xc/8/NU/tlzeVb+x/bKt/Y/+XakOxVtP+nmrX2z7Za1a/4Rv7Zd1q/8If7UHUsNcwPtn+i/ZvtP+iVq6SP+natW08H/AGM/6TbVrWlnbf8AX3UvEJFLChaWdt9l+01q6TZ6n9l+0/8AHpaWtdXaeG/7YtftNz9mtK6D/hG/9F+zW1eY8SerhsuPNLTR7m8uv9Iq3aWf2y6/0a2r0G78N/8AHpbf6N9k/wCXm7rftPDdtZ/8e3/HpXL9aPXw+F7nml34b+x2v2auf/sf7ZdXdr/y6V7Bd+D7m8tftNz/ANutVLvw3baPa/8AHtR9aOz6oeVf2PbXl19mpf8AhHLr/n2NelWng+5+y/6N9prVtPDdz/y80vrYv7OR49/wjdzS3fhv7Ha16XaeG/8An2tv9Eq1aeG/sZo+tHJ/Zp4//wAI3c1lf8I3/nNe66t4brlLvw3XSsUclfLTgLvwH9s/0m2/0O7rn7vw3/pX2a5/0S7r0r7Hc2f/AB71lXf/AFEf+PT/ANJa644k8jEYWx5Vq2j3Oj1Uu7P/AJ9q9Lu7P7Z/o1zXKXej/wClXdt9mrtTPItY4mrdp/plW73/AI+qLSz966gKn2P7HR9s+2Vbu7ysm7oA1rT/ANJa7XSbz7ZXn9pef6VXQ2l59juq51uB2lFLaf6Za0ldAFWirVFAFWrVFFAFWirVVaACiiigCpRRRQAVboooAqUVbqref8etAHPeIbz7Z/o1tVvw94P/ANK/0mjw9Z/8TT/j2roLv/iT/wDHzXINbmTq1n/pX2a2+zfa6q2mj/YxaVq2l5/y8/8AL3/161b8PaP/AGxr3+jUpNJHVTXO7HQaTo/2y6/49v8ARKt/8If9j/0n/j0r0C08B/6L9ptv/JSj+x7n7V9mtv8AS/8At2rwHitT67DZdoef/wDCN23/AC8/aa7Xwn8K7mz/AOJnrVt/pf8Ay62legeHvDdto/8ApP2b/S66v/RtH/0m5/0u7uq4q+KPXw+W9zn9J8H/AOi/abm2trSqt3o/2y6/49v+va0rqv8AiZaxdfabn/j0rftLz7Ha/Zra2rj+snYsK0cr/wAI3c2d1/pNF3Z/8u32auqtLP3q3/Y/vWP1hnUsKc/aeD7b/j5uKP8AhHLb/n1roLuztvtVH2z7HR9YOv6sc/d6P9jNZV3o9teV6B/o3+l1xV3/AKH/AMe3/HpWftBfVyp/Y9t9k+zVlXdn711X/LtXK6t9p+1faa0TORoqfY/9Frn7uz966D7ZWVd3ltWqZycpyl3Z+9cpd2fvXV6t9mrlLuvRwz1PJxOGMC8/5BdZN3Z/bK6Csv7H9a9yLPksRhjz7xDZ1U+2f6LaW1aurf8AH3d1z/2L3/0uu+J5FrFv/l2qpd1r/Y/rVO7/ANDrpAyat2l5Rd1UrmQHoPh68+2Wtb9cB4TvP+JpXf10gFFW6KAKlW6KKAKlFW6KAKlFFFAFWiiigAooooAK5+7vP9KrV1b/AI9K5b7Z9a5QOp8PXn2P/r7rW8Q3n+i/abn/AJdaqeE9H/0X7TXP+Ibz7bdf9OlrTQFX7Zc6xdV7/wDBzwfbfZftNeP+E9H/ALY1S0/4+f8Ar0r6g8J2dto+l/Zra2rxsxZ7WW4Zutc7bSf9Dq1d6Pa6x/x81z9pef6LXQWn+mV8lzH6Xh4FX/hG7az/ANGtv9Eq1pOj/wCl/wDHtWr9j/5+a1rS8+x/8e1tXIeukFp4b+2Wv+k1a/sf/p6o+2XN5/x81bpoZbtLO2szR9jtvSqlpVuuhWAqXdna1lXdn9srVotKYHP3dn71lXf+h3VdVd1latZ1ynLdnKXdZd3Z21dVXP3dn711COfu/wDQ/wDj5rKu7P3rfu65+7qkcRyurWdcpd11erd65S7r1cMeViTKqpVv7HVSvXTPnJI5XVrO2s7q7ua4n/l5r0HVv9MrlLuz/wBKr1sMfPYkSqt3Wr9j+x/6T/x91V8Q2f2P/Sa7DjOeoou6q1ygatpefY7u0ua9WtP9Mta8er0vwRef8SumgOgoq3VSukAooooAt1Uq3RQBUooooAyqKKKACiiigDK8WXn+i1z+k2f2y6q14hs/tl1Vvw9/odcgHQXesfY9L+zW1zXP2mj/AGz/AEm5ufslpRd3n/Pz/wAelFpZ3PiS6/0mgpbnqvw9vLazuv8ARravYLP/AI9q818EaP8AY7WvStJ/0y6r53MmfbZadtpNn9sta1f+vb/j7qppP+h2tFfJH3OGLf8A18Vq2l5a1lfY/tlWrT7NZ0j1jW+2UfbKyftla32y1/59qANW0vKt3d5WTaax/wBO1W/+Py5rVHNZhRRd2fvVSthBd1lXd5Vu7qpq3/HpQchlXd5bVz/2yrV3WVd1zrcZVu7y2vLqufu7P/RatXdVbv8A6dq7qe4jlLuz965+7s/eugu7z7H/AMfNVLuz/wCfb/j0r0onkYk5Sqt3WrWVq3euxHzuJOUu65+9/wCPqugu65+7r18OfJYkP+PO5rWu/s15oN3bVUtP9Mtfs1W9J+zfav8Ar6r1TjPPqKt+IbP7HdVUoAK7bwRef6V9m/5+q4mur8J2f2y1u/8Al0u7WudbgegUUVbroAqUUVboAKKKKAKlFW6KAOfooooAKKKKAOf8QVb/AOYXafaaPsf9sap9mq14svP9K+zW3/Hpa/8AHrXIBz9pZ/2xqn+jV6BpNnbaPa/Zvs1crpP/ABJ/+Pf/AI+/+fuugtP9M/8AkSgpbnpWk3lzeW1egeHrOvKvD1nXquk2f2O1r5XMD7fLTtbSta0rn7T/AEO1q1/bHtXzdj7hOx0FH2Ouf/tj2o/tj/Sv9Jrf6uxrEnbWln71atLO2/5+a5+01j/Rat2njDQ/sv8Ax8/9uldCwzOpYlGt9jtv+fmrVp9mrlNJ8eaZrH2T7NWt/bH+lfZqn2bQfWEdBd2f2Osm7+zVrXd5WTd1mMPtlZV3eWtFVPsdBOhz93WV9jrW1b7TWTd/afsv/HzSSY7o5/xDZ1lf8u1a13rFZP8AotWjl9uZN3XP/wDHnXQXdZV3XYrnkYl3Mq8/49a5TVu9dBd3lcrq15XrYbzPncSc9d1z93Wtd1k17UNz5LEh/wAedW7T/TLr/p7rK/8ASSj7Z9jurSvSOMt+LP8ATP8ASf8At1rlK6DVf+YtWTQAV0PhO8/0querofBFn/xNKAPVbSz96tUWlFAFWirVVaACiiigAoq1RQBz9VaKKACirVFAGXd2f2O6tP8Ap6pLv/j6u7n/AJ9f9Fou/wDTNe0q2o+x/bLr/t6rkBFW7/4+v+nutW0vPsf+jW3/AB91U1az+x/a6q6T/wAfP2ahuyuddNcx7V4Is/tlegWlZXh7R/7H0u0q3d3ltZ/8fNz9kr5fE/7Sz7jDP6rQudBd6xbWdr/pNcpq3xI0Oztf9Jubb7X/AM+leP8Ajfx59surv7Nc/a64q0s//AutcNly6nLXzZ7I9q/4XZ/07Vz938YLm8/0b7T9k/69K4r7Hc/ZOtFpo9z9q/49vtdev9WoI8z61iGeleCPjxqdndfZrm5+1/aqW71i5vLq70y2/wC3W7rlP+EP+2f6Tp1t/wBfVpXa2mj3P2W0ufs3+l1ycqOlYrEFvw9rFzZ2tp/z91reHvHmp6xr1pc1lXf2n/RPs1t/ol1XpXh7wfbWn9lW1cWISPXw2JbParSz/wCJXVTVu9dXaWf/ABK65/VrO2rwGfV4dlS0+zWel/abmvP/ABZ48/sf/j2uba7/ANFrtrv/AJAN39pr5f8AibrH+lXdzbV2YbD3PJxWJcTV8WfFT/l5tv8An1+y0aT8SP8AiV/6TXj+rf6Za2lZWrax/ov2avfWF8j555m0el/8LItry6u7arX/AAmFr714V9suf+Pmi7vLm8/4+bm5tKr+zjy3m1a57X/bH2z/AI9rmsm7vK8V/ti5sz/o1zWraeMLmzP+k0vq1uhP9pN7npd3ef6LXP6t0NVLTxJbXlVLu8ppWJ+s3Mq7rn/tn+lV0F3XKXddUTycTqW/+Py1o/4/LWjw9ef6VWraf6HXdE4zn73/AI+qqUt9/wAfQpK6TlW4V23w9/4+jXKWln716B8PbOg6jtaKW7s/sdVKACiiigAooooAKKKKAOfoq1RQAUUUUAZV3/yFLS5q34f/AOPq7o1az/0Wjwnef6V/261yDW5b1b/TPtf2a2/0usn4T2f9seKLT/p1rW+2W3/Hz/0611XwR8N/Y9U1W5rjxT/cnrYOh+9R7BaWf+i18/8AxN8YXN5r13pltX0Bq3+h6D9prwu78H/8TT7TXhYZ9z6nErRIp+HvhXc6xa/abn/l6r0vSfg/9stf9G/8m66vwRo//PzXpVp9m/59q6niTnw+XXPP/D3wftvsv2a5tqP+FJ/Y/wDSbava9J1i2/5eaTVry2vK5/rR1/2ejxW08N/Y/wDj5tq1rTw39srv/sf+jf6TWVd2f2OsfrJX1U5/+x7Wz/5dq6Dw9Z/6X/pNFp/pldBoFczxLOvDYY9AtP8AQ7W0tq5/X61bSuf8Q/aa4+p9DsjK8WXn/Eh+zf8AL3XzV43s/wDj7r3XxDef6J/pNeKatefbPtderhmfPYnqcBq1nXP3ej9bmu1u7yrfh7wfqesf8e1tXrfWbHz31a55Td2dz/y7W1VbTwfqd5/x721fVXh74P8A2P8A4+a6C78H22j1ax4v7OPiq78H6nZ1z93Z/Y6+wNW8N6Zef8u1eaeLPAdt/wA+1dCxSZx4jL7HhVpefY61bTWPtlGreG/9J/0asr/l5rq908qzTOgu65/Vu9atpVS7rmW509Ct4T/4+fxrVu/9DurSqnh3/kK0atef6V9prtieSZN3/wAhS7qpR/y81brpOVbh/wAu1el+E7OvNLT/AI+/9Gr2vw9Z/wCi2lB1FqirdFAFSirdVKACirdFAFb7H9aKs0UAcpRRRQAUUVboAP8Aj8rlf+QPqn/TpXa2ln9su7S2q38Y/B/9j69aW3/TrXId6wv7n2p5paV9A/BGz/4kNpXz99j+x3VfSvwn/wBD0G0rzcd/DPTyjWsdB4hs/tml/wCk1laT4bubz/p7tK6C0s/+fm2roLT7NZ2v+jaZc/8AbpXzCdj6+vh7syrSz+x2v+k1k2msanrH/IO/0S0/5+6X4hf2neWv/EltrmvHvEOsfEH/AI9vs1zaWn/TpXXh7MmrV+ro9r/487X/AEnXLmrX2z7Ha/6NrlfNX/CN6neaFqtz/adz9rtf+XSuVtdZ/sfS9Vtrm1ubu7uv+PW7+1f8e1df1JPqed/aD7H1r/wmGuWd1/z91q2njC2vLWvkvwn488X/AGq0tvtP2v8A6+67/SfGH+lfZrn/AES7rlrYb2J1YfFe16Htd3rH2O6/0euq8J6x9srzXSbPU/Elr9mtrb7XXoGk+G9T8H3X2bUa4q1rHpw3PX9J7Vz/AIh/4+6t2msfY7WuK8V+JP8Aj6rkPV2ieafELxJ9j+114rd6x9suq1fG+sfbLq7tq81+2f6V9mr6LC0D5XE4jWx6r4I0f/hJNU/0n/j0r2q01jQ/DdrXkHh68/sfS7S2062/0utW00f7Z/pPiO5/0T/n0q6xGHfc7+7+MGmf8u1YF38SLa8rA/4XB4a0e5/szRdM+13d1/x62lpa1xOrftCW15c/Zv7D+yVksKxvHUdjv7vxhpl5WVq2sW15a15//wALI0PWLX/Sbb/S6q/8JJ9j/wCPa5+2V1rDs43iUxPENnXn+rWdel/Y/wC2LX7Tb1gXej3P/PtXctjya6vscpZ/8etJd1rXdn71U+x0jlOf/wCPO5qpVvVu9ZNd0DyK4VbtKKt2X/H1XUSti34Ts/tmqWn2n/j0r2uz/wCPWvPtJs/tl1af6TXoFpXOtxluiqlW66ACqlW6KAKlW6qUUAW6KKKAOJooooAt0UUUXsBb0n/Q9UtLn/p6r0v9o/R/+Rf1y2/5eq80r2v+x/8AhZHwmtLb/j7u7WuHE6e+fV5e/b0ZUz5p1az/ANK/69a92+Ht5/xIbSvH7uzudH167+0/8uv/AB9fa69V+Ht59s0uvLxzvQRpgIezxPKeraT/AKZ9krftLyuV8P8ASuqtK+RPt7XZq2ln/wBO1W7vR7a8/wCPi2q3aaP/ANPNWruzuq0VSwPC33PP7v4P+Gry6+0/8elZWrfBPQ/st39mubmvVfsf2yi70f8A6ea6Vimcv1KlfY8Au/g/bWf/AB7WttaXdVP+FV6Zef8AIRr2C70e5vD/AKNVq0+G/wBj/wCPn/S6HirnSsIlsjK8EeG/DXhv/kHW1zWrq159suvtNzVu7s/sf/HtWVd1xNnZHDB9srz/AMb/AGmzr0D/AJdf9JryrxZrH/gJVYbc6MQvdPFPEX/IVqr4e0e2/wCEytPtP/HpdVb8W/8AH1WrpNn9stftNfQp6HxTw9656Vq3g/xLZ2v2m2tra0tK5+08B3N5dfada/4m9p/z6faq9L+HvjDUv7L+zXP+l2ldV9jrm9odn1a586/EL4b/APCSapaXOi239k2lra14/wD8Kr1OzuvtNzc191f8edtXK+Ifsv8Ay810rG2PKeWanyp/wgf/AC7W32m7uqy7vwHqdn/y7V9P3f2b/l2tqwLuzubz/l2pf2iT/Zp494es7nR/+Pm5rqvsn/USrq/+Ebtvsv8Ax7VlXdn/AM/NaLEXB4b2O5ymraPc/wDPzbVyn2OvQdW/0OuUu/8AQ66EzycQjifENnXKf8vNdZq3+mVz3/LzXrYc8fEIt/Y6tf8AHnS2X/LrVS9/4+qpseHw52uk3n+i/wDHtXbWf/HrVTwRZ21noNpc3NdBd/8AXt9kpomuVKKKK6TlCiiigAooq3QBUoq3RQBxNW6KKACiirdBS3Kle1/s93lz9l1XTLn/ALda8fr0D4T6xa6Pr13/AM+n2WvPxPwntZfifq9QqfG6z+2eMrv7N/y9UeCP9D0v7N/z61leN9YudY1T7T/z9Vq+CLP/AEWvMrfwD1MPWvinUPVfCfeu20ntXFeE7P8A0Wu1tLz7Ha18liD9Bw/vO52tpRd/6ZWVaXn+i1q2ln9s/wCPmuU9Yqf6T9q/4+a1rSz+2UfY6tWn+h0ibRLf2O29KqXdF3eVlXd5QP3TK1a8rn7v/TLqrWrXlVbSmc63KmrfabO1u68V8b3lev8AiztXz/43r0MKYYrY5bVv9Mq34e/0Osiug0ntXt9D5T/l4eweCLz/AI9K9ArgPBFn/wAvNd/aWfvXkttM+jw0boPtlz9l/wBJtq5+7s7n/n2rq/sf+i1Urn9qX9XOK/sfUrz/AJdrarf9j3X/AD811V3ef6LXP3dQL6sc/d/Zvsv/AB7f6XXn+rf8fP2mur1bvXFat0Nevhj5/EoyfEFef3d5XbeIOlef6t0Nexhj5zEmTq3eqtpZ+9GrdDSf8wGvWPncSL9s/wBKouv+QnSf8vNW9Js/tmu2ltXOtz1KHwHtek2f2PS7S2oq1d0V0HlS3KtH2OrVFUhFWirn2P602uk5TKq3VqigCrRVqigDiqKt0UAFFFWqARVrV0n7TZ3X+jf8vX+i1Up//Hl/261xy1R1Ibq15/xPrv8A5e66rwR/odr/ANfVcVpP+h/a7n7T/wBvdegeE7OvNxP8E9rLv4p6V4e/49K7bSe1cp4es/8ARa7XSfs1fG4g/TcKdBaWfvXQWln71lWldBaXn+i1yHrhVS7q3q2sW1nXn/iHxhQch0H2z7HWVq2sf6LXKf8ACSfbLurd3eVSAqXd59sroNJs7auftLP3rtbSz/0Wuka3OK8WfZa+f/G9fQHiH/TPtdfP/jezrswxxZj8J5pWt4evKyv7H+2Vq/8ACN3OjV658zh1qfQHw9/49a9KtK81+E95bXml/wCjV6raWfvXg19z6bDB9j/0r7NVS7s/9Kq3VS7vKyOwyruuL1b/AEOuqu7yuU1a8poDlNWvK5XVuhrfu65XVu9ethjx8UjK1a8rz/VuhrqtW71yl3XtYY+JxRyurd6t/bP+JXaf9OtVL3/j6otPtVeofJ19y59j+tdp8J7P7Z4o+03Nt/olrXP3dn/otpXpfw90f+x9LtLn/n6rBbnqJ/uTv/8ARv8An1qr9jq59j+tNrc4jK+x0fY61/sf1o+x/WgCn9jqpWrTvsf1pgZFFW/sdVKAKlFW/sdFAHFUVaorqOUKt1Uq3QNbhVu7s/sdFFch0oqfY/7H/wCnu7/59K6D4e/8/NzXP+IbP7Za/af+fq6+y11fhP7Ln/R/+PWuPMf4B7GWv9+eq6T2roLS8riq1dJvLa8r4Y/RMNiLHoFpef6LWr/bH+i1ytpeUXesfY7X/j5otc9f6yHiHxJXmuraxc3l1/o1Jq2sfbLn/RqPtlt4P/4+f9Luq2WGZ4+IxSOr0n7NZ2tW7vxJbaP/AMfNzXlPiH4kf9PNcrq3xI+2Wv2bUbb7XaV6Cwuhy/2kfRWk+JLa8/4966u01j7Ha18leCPEmmf8wW5ubT/r7r2C08YfY7X/AI+ax+qSOrD5kjqvEOsW2a+f/iFrFtWt4h8eW32qvFPG/jC2s7r7Nbf6Xd13YXDO55OYZkdB4e/0y6rtbu8+2WtfNX/CSan9p/4+rmu18PeMLn7L/pP+l16FfDbHk4fHnoHhPx5c+G/FH2b/AJdLqvovSfGH2y1r4qtPtN5qn2qvdfBGsfY/sn2mvJxGGPocFil1Poq01i2vLWqt3XFaTrH+i1q/2x7V5vIz2OdBq32mvP7uu1u7yvP9WvKyOpNWMq7vK5TVu9a2rXlcpq15XrYY+dxWJMrVryueu61tW71k3dfRYY+IxLvc5/8A5eat/Y/9FrK/5ea6u0/49bT7T/y612HznU1fCdnbXl1af2j/AMelel2n+mD7L/y91ynwys/tl1d/Zv8Al1rtfD1n/wATT7T/ANOtB19DoKKKKBBRRRQAUUVboAy/sf1o+x/WtSqlAFb7H9aKs0UAeaVbqpVutUcoUUUVsUtwq3VSiudbnQa1pZ/8hX/l0tP+fuug8Pf6Ha2n2asn7H/xS9p/09XX+lV0Gk/6Z/pNefmGx35b/GNX/l5robT/AEO1rn/sf+lVq3d59jtftNfF/aP0BOxbu9Y+x2tc/q15c/6J/o1z/pVWrS8ubzS7vU/+PT7LXmvje8ubz7J/pNz/AKV/pX/brXq4bDXPKxOY2LV34k/0q7+zfZv9Frn7TWLr+1Lu51H/AI+6LTWLaz/0bTra5/0qi7s7n7Vaf8vf/XpXqrDHz7xTZyt3rFz4kuv+XaztLWql3Z3PiT/SftP+iV213/of+jfZv9Eqp/Y+p/6Xbf8AHpaf8vVpaV02Rz+1ZxNp9l0f/SftNdtpPiTU7y1+zaj/AMen/P1XP/8ACN/8fdzqP/Hpa/6VR9sudY/0m5/0S0/69aYliWWrTwfc6wbv7Nqf+iVz/wDwgdteXX/Hz/pdel2l59j0v7N/z9f8fX/TrXKfY7a8urr7Nc/8utBvzXOV8Q+A/wCx/wDl2/0Sqlp9p/49vs1dr9s+2WtpbXNzXFfY7mzuv9G/4+7Wg5dg+2f6N/o1dX4T8SXNndf6Nc1yn/HndWlzbW32u1uq6C08H3OsXX/EuuftdDjc2jiXE7XSfiRc/Zv9JroNJ8eXNndWn2ivKrT+0rO6u/8ARv8AS/8Ap7q39sufsv2a5/49K5Pqp6CzJntVp4w+2UXdef8Aizw3qdmbS5tv9Lu/+Xb7J/y9Vr+HtYuby1+zaj/oledXwrPWw2ZXKfiCuK1boa9K8Q2deaeIf+Put8MrHJmMtjAu7yqlWqq1663PnpmV9j/0qu2u7P8A4ldpc1z2k2f2y1u66DVv9Dtfs3/b1XWeV1O1+GVn/ot31r0u0s/sdZfgjR/seg2lb1BuVaKufY/rR9j+tAGRRVv7HR9joAKKKKACirVZV3QAUVUooA4qiqlW66zlQUUUUHUgooorkA6C0vLn/hF7q2/59bqug8PWf/Er+03P2muKtLz7HdV1fh7/AEy1tLa5/wCXWuPFK6O3CvlaO1+x3P8A29UeIby2/wBFtrb/AMC61dJ0e5/8CqyvsdzeWv2m2uf+PX7VXg0sNqfQzxOhlfELWLaz8B6rpv8A09V4p4evNMvLr+09R+0/a/8Al1tLSvVfG/2m8/0bTra2/wBK/wCPq7/4+q818Q6P9j0v7T9p/wCPWvdw9rHhYj3gu/En/H3c/wCjWlpR/wAJJa/Zf9H+0/a64nSbO61i6/6e66C78N65o/8ApP2b/S6GzfDYa6Og8Q3n/Hp9n/0v/l1rW/4RvU7zS7T7Tc/ZK8q/4TC5/t61+06b/wAvVev6T/ad5pVp9ntrmsKr7HbTw9LqZV3o/wBj/wBGuf8At1tK4q7/ANM+yaZbf8en/L1d16V4s8N6nefZPtOmXNpXP/2P71msQL+zzK8Q6x/x9/8AT1VT/jz+yfZraug8WaPc3lVbv/TNL/0n/l1qvrI1gWc/d2f/ABK/tNVNWs/9F+1XNdBd3n2yql3ef6L9mppmdfD2OV/5hf2n/p6q34evLn+1PtNt/olp/wAvVVLv/wAlKLT/AIk919ptrn/RK6keW0kdVq3iT7Zpf2b/AJe65+78Sf2x/wAvP+iWtc/q2sf8TS0+zf8AHpRd3ltZ3X2m2/4+66kziPTP9F+y2mmf9Ov2q1/0qsm0vNT0fVP+Pn7XaVylpeXN5pf9mW3/AF9V2vh6z+2aX9ppSSsb4Vu56Baf6Zpdea+LP+QrXpWk3n2PQa8q8Rf8hWvNprVnuVnexk1VrVtLP/Rat3ej/wDErrqieRiC34e+y2drd3Nz/wA+tWvD2j/bLr/r1qrd/wCh/wDgLXoHwy/0y1/0n/j7rqPKW56BpNn9jtbS2q1RVug6Q+x1Uq3RQBUqpVuqlABRRRQAVV+x1aooAq/Y6KtUUAeP0VVq1XWcy3LdFFFB0hRRVu0rkAtWldD4T/0O6rJtLP3rV/486Coux6taf8gv/Sf+Pv8A4+qyvD32n+zLv/Rv9K/49batXw9/xONL/wCPn7JaWv8Ax9UXdnc/29aW2nfaftf/AC9XdebyHq3D/hD/APRbv/sJ/wDgTXlXxN0e2+y2v/Xr/wAelpXv+k6P9j1T7N/y6f2n9qr5q+LF5qfiTxRdf2d/olp9q/49KSDQ4rw9Z/2Pqn2a2/0uvoDSfs2saX9muf8AS68U8J+G/wDia/6Nc/ZP+3mvVvD159j/AOPm5+11xYxvoexgKi6nnPj/AOFn2o/6P/ot1/y7XVbXwt+I02j/AGXRPFOnXNpc2xONVP8Ax7Ae9eg6t/xOLauUu9H+2VzYfFXVmfQ/2dDE/vIn0t/wkmh6x4X8P3Nxc6b9k/5+6TVvg/ofjC6+03Ntbf8AHr/y6V8q+IfB/wDbFt9m/wCXSug8EfafDf2v7NqepaRd/wDP3aVucmIy/EUVoegeLP2b9Ms/9J065ua5S7/Zv/0W0uftNzR4h8YfEH+zLu2t/iDpt3/192v+l1lat8SPiV/Zf2a48S+G/wDRf+nag8zkxJz938E/9Ku7b7T/AMetrXmnizwf/Y+qfZq6zVtY+IOsap9puPEp/wC3S2rJ1bR/tl19puLm5u7v/n7u66kzN4DEs8g1W6NqboC4yTRpPhvU9Yuf+Xn7JXf2nhDTbO6/49q7W0vLbR7WqeJRy/UbO9U81/4VwbO0+03NZN3o9tZmvVbu8+2f8+1cVq32X7VW+HberOPEKgkW/h74b/4ST7XbXNz9ktK9A1bR7bR/sn2a2ubS0+1fav8A5FrlPhl/oeqfZrb/AJev+PqvTLT7Neap/wAfP/L1/pVUceHRxGrf6Ha/Zv8An5/0quL/AOPzVK9L8Q/8en/T3/pVefeHv9Muvs1zbU+Uts1fD1nbf8vP/HpR4hs/sf2u2tv+XX/j1rVtLP8A4mn2b/l0rK8Q/wCmeKPtP/P1VUDixDF8Wf8AIKtPs3/PtWp4T/4k9raXNc//AMhjS7S5tv8Aj0+1fZa6uz/49a6zkW56raXn2y1+00VgeEv+QVW/QdIVW+2fWrNZV3SAufbPrTayqt0AWqKq/bKKACiqlW6ALVFVaKAPH6tUVbtK6zmW4Vboq1XKdJVrVtLP3o+x1btKQB9jq1RRQNbnoPw9vPsd1/pP/Hrc10H2y5/t61/69q8/0n/Q9U0q5+011Vpef6L9puf+fb7VQdiZ23/IYuvs3/LpXmnizR7m8tbu5trb7X/z9V6B4IvLnWPtWmW3+iaVa2v+lXf2WrWraP8AbLX7Nc3P/T1/261xDPFbSztv+vT/AEX/AJe6qXd5bf8APt/5K10HiGz+2Wt39m/49PtVcV9j+yf8fNzc1ySVz1cM0joLTWP/AAEroP8Aj8rirv7NZ/8AHzVTSdY/0qvP+ran0eGzH2Gh6raeG/tlW7vwfc2Z/wCPauUtPiRc6Pa1rXf7QlzZ3X/Hz9rosz0/7TUjVtNHtrw1z+raP9jq34h+Kltef6TXKWnjz+2DS1I+tUypq3euKvf+Pqug1bWLb7XXKatrFzXUkzCvmFEq3f8AodVP7Y/0n/j55o+x215c/wDPpRaaPc10LDny2JxVzVtNH1PWP9G06srxDo9zo91aXP8A6V11fh68+x/8TO2uf+PW6tftVdBq3/FSaX9ptvs32v8A5erS7/5eq7MOjxsQzzS0/wBD1S0uba2+yXf/AC9V2uk6xbXmvXf/AC6VxXiGz+2XV1/y52n/AC9fZKqfbLmz8UXdz/x6VXU5FiOh1erf8e32a5/4+/8Aj6rKtLP7HqmlXP8Ax91a0n/icap9p/59a6Dw94b/AOQrqf8Az6/6La10iOV0n/kKfabm5rJ8Q/6H/wCktW7u8+x2v/T3WBd/8+1NIRqeE/tP2X7N/wAun2qu1rK8PWdatdSRylvw94wttHurv7T/AMeldZaeMNDvP+Pa5rx7/j8+11ylpeXNndfZqAWIPqCq32P615R4T8YXNn/y816XpPiTTLz/AI+f9Ernszoug+x0Vq/Y6rfY/rUFFOirVFAFX7HVStWigCrRVqigDx+ta0qpaVbtKYFqrdVKKQGtVqsq0rVoAKKKKALddX4e1j/RfEH/AC91ylegfCfwfc+JLrVbn/l0/wCXqmB1fhS8/sfwbd3Nt/x63X/TrXP+If7c8Sap9mt7b7JpX/L1/otW9W/0P7Lplt/olZNp4ktvDel/6T/262lpSGtw1bR/sel/Zv7M/wCXqvNdW0f/AEq7+0/ZrT/l6/0S6r0rxD4wuf7L+06jbfZLv/0mryq0/wCJxpf2n7NbXf2r/l7u7quI7UzAu/8ATNUtP+Xu7uq3/wDjzurS2q3q1nodndfaftP2u7rW/wBJvLW0+zW3+l1yHUZP2P8A4mn9mXNZOraP9s0u6ufs3/TrXoFpZ/Y9e+1ajc/8fV1XQeLLO2/0Tw1p3/gXS0K1PCruz/6eftZ/59K1fCfhu5vPtdz/AMel3/x9V0N34bttHuvs3/H39qrf8Pf8Se6u/wDp1/59KpWK52cVd+G7b/j2ubb/AI+q5T+x7mz+121z/on/AD817Bd2f9j6Xd3Nz/pdpa2tZWk/aby1tLa5/wCJv9q/5e66UkZnmn9j/Y9Lu/tNt/on2Wj+x/8AiV/2np32n/Ra6C7s7az1670z7T/olHh77To91/x8232S6/5dLutFucrZb0nR/wDiRXep23/L1a/6VaV0HhPR/tl1af6T/ol1a/ZLq0q3aWemXh+zf6T/AKLdf6L/AKVWT4hs/seqf2np3+if9OldRxHP+LPDdzefa7m5tf8ARNT/APSquVu9Huby10r/AEb/AEv7Va/aq9V+IVn/AMfdtbf8gr/l6rirT/icXV3c/wDHp/otByIPCfhv7Ha/6Tc/8/X+iV0GreJPsdra3P8Ao1nafavstraVV+2W1nql3c/aftdpbf6LXEfELxJbaPa2lUjpRgeIdY/0X/p7qp4es/8Al5rn9J+03l19puf+XqvS9J0f/iaWltXSkc1d9joNJs/9Fo1b/Q9Lu66C7/0P/Rq5TxZ/yCrWuo5Dn65TVv8AkKV1dZX/AB+XNcoBpPQV6BpOj3N5a1k+HvDf+k17X4e8N/6NXTYdzitJ+02d1XVWn2m8rW1bwf8A8+1auk2dc31c6liTlPsdVK9W/se2vLX/AI9qytW8B/8APtR9XGsQefUVrXej3Nn/AMfNVK57M3uipRVuioKPH6t2lVKt0AWqKKt2lAFu0q1VW0q1QAVboq3VIAtLO5vLr7Nbf8fd1X1BpOj23w38B/Zv/AquJ+A3g/7Zdf25c/8ALr/x61b+PPjD7HoP2a2/4+66TnW54/pPjC58SePP+nS1uv8ARa9A1bR9D0fS/tNz/pf2X/n0/wCXqvKv+EP/AOEP8L/2n/y9/aqPBHjz/hMLq7tv+Jl/ov8ApX2u7uq5DoSZq3f/ABOPtd1rVt/on/Ppd1yn+jXl19m077Td/wDT3af8eltXV+IbO51j7Xbad/pf2WtXSfDdzZ6D/wAu32ugZxVp/wA+2i23/X1d122k/abPS/8An7uq6q00fTPAeg/9Pdcrd3mp6xdXdzbf8elr/oteVXPXwyLWk/8AILu9T/7dbW7u65/VvtOsXdp/x816r4e0f7Za2umW9z9r/wBFrA1aztry6u9Mtv8Al1tf+XSuI9WyOf1bw3/pVp/pP/E1tf8AyWrJ0n/j1tPtNz/pf/Lrd/8APzXpdp4btrP7Jbf8ff8A06faqydW0e2/t77NbW3/AG900HsEcrd+MP7Huv8An0tLr/j6tLv/AJdaqeE7O2/5Blz9m+yXX+lWtGrWf2PxRd/6T/x9WtZV3Z3P+i6Z9pubS7/4+rWutHlYgueLPs15a/2nbW1t/av/AB61599j/wBFtP8Al0/5erX7XXpWrWf2z/iZ23/L19q+1V5/aWdtrH2vTbm5+yXemf8AL3/2612RPIOgu9H/AOJD9m+0/wCl/wDP3WVaaPqf2X/Sbb/S7WtX4e+JP7Y0v+zNR/0S7tf+XurfhPWLn/RLnUf+vWuoQWmsf2xpd3bXNt/x9f6Va15//wAgfQbv/n6urqur8Q/8SfXvtNt/y614/wDELxhbf29d3NM5S14h8efY9Lrz/wC2XPiTVP7TuKyrT7T4k1T7Tc16B4e0enYDW8EaP/pX/XrXoHh6z/4+9T/8BaqaT4b/ANGtLb/n6rodW+zWdr9mtq9TDo5DI/4/Lmuf8Wf8hT7N/wA+tdXpNn/pVcVq3+mapd3NNgVKPCej/bLqtW7s/wDRfs3/AD9V2/gjR/8ASv8Aj2pJAd/4I8H16VaeG+tHgjR7mvVbTR/9FrqSOU8/u/Df+iVxV3o/2O6r3W70e2rlfEOj/wDPzQNHP6BXQfY/tlrXE/8AIHu67bSbz7Za0HSVNW8H215/x815/wCIfhv9j/49q9rqpd0fV0Fz5wfw/cxsV+zUV79Jo9tuNFcf1cX1g+G6tUUV5Z6wVboq3QAVq2lVLSuh8PeG9T8SXX2bTrb7XWiQFSur8J/DfXPGH/Htbf6J/wA/dev/AA9+A9tZ/wCk61/pd3/z6V7B9jtrP7JbW9t/oldCw5y/WDlbTR/+EP8AC9pbW3/Hpa2teFeLP+Kk8Uf2n/y6WtfRXjf/AJBZr5/8Pf6HdWltc/8AP19qror2sVh9Tn/ib/xJ9LtNM/5dK+f/AAR/xTfxa+zXP/L1a19AfFj/AEy1+zV4f8QrD+yPHfgu6/5+f9FrwcRc+gwyUnY+htWvPtml2n9nW3+iWtatpZ/Y7W7+zW32u7rn/D2sf6LXQeIbz/il/wDRv+Pu6uv/AAFrmoYnodeKwHs1zIqato9z9ltPtP8Apeq3X/Lr/wAulW7v7N/alpplt/x6f9OlVLv7TeaXpVtp3/L1df6VXQeHrP7Ha3dz/wAen+k/6Vd/9Otb1dTjw1Sxq2mj/wDCH6Dd3Nz/AMfd1XAaT9pvLrxB/wA+n/PpXQXd5/bGl6V/pNz9kurqqlpo/wDY9r9mtv8AS7v/AJ+68yzO0PEP+h2ulW1v/wA/P+lXdGk2dzZ6DaXP/L39qqppNn/bHii7/wC3r7NaVq3d5baP4X/7ev8ARag6kziviF/ofxGtP9Guf+Pb/wABqq/2Pbaxqlp9ptvtf+lfa7X7J/y61k2l5qfiS6+03P2n/Srr/Ra6u70f/Sv9G/5dbX/RfslduG8zycQZX2z7H9quba2/0S6uvstzaV5/d+D7nR/GX9uW3+l2n/HrdWldV/o15dXdtc/6Xd/av+PSjVrz+x9e/wCnS6ta9U8c8/8Asf8AY+qXep/6N9k/9uqq+IdY/se7/sz/AI+7StX4hf8AFN6XaXP2n/RLq6/8Ca8K8WeMP9Lu/wDSaANXxZ8SLmzurv8A0mvNLT7T4kuqLSzufEl1XsPw9+G/2z/l2rrw67nLWaMnw94P+2V7B4e8B/Y7X7TXa+HvhvbaPXQatZ/Y9LrrSOQ4q0/49ftNcVq159suq6DxZefY/wDRq5TSf9Muq6Vscp0F3/xJ/C93c1ymk2f2y6rq/Fn/AC6W1Fpo/wBj0v8A6e6YFvwn4b+2ap9pr0rw94b/ANJq34T8H/Y9LtLavSvD3hugDoPCej/6LaV6DZ/8etc9pNn9jta6uz/49q61sNFS7s/euV1a8+x/9eldrd15/wCN/wDQ7aueqdBxXiGz+2fZLm2/49K6Dw9Z/Y6PhlefbPtdtc/8vVdr/wAI39juv9GqDn1Csr7HXQXdn/otZNO7JKv2OitX7HRSA/PSrdVK1tJ0e51i6+zW1t9rrxuU966CtXSfDdzrF19m062+13deq+CP2e7m8/0nWv8ARP8Ap0r3bw94D0zw3a/6NbfZK1WHOf6weP8Agj9nv/l51r/wEr3Xw94b0zR7b7Np1t9jroLTR6Psf2OvUWGVjm9sH/HnbVUtLz/n5uaq+LNYtvDel3dz/wA+tfn/APFj42eL/HmvXf8AxM7m00r/AJ9LS6pnGfavxCvP9F/4+a8fu7P/AIqi7tv+fX/RbWvNf2RPGGp/8J5/Yeo3Nzd6VdWv/L3Xqviz/TLXVfs3/IVtbr/Sa5MRQPVw1U5TVrz+2Lr/AKe68f8A2j7O5s9C0rUv+gZdV6BpN59s1S0uauftLaWZ/hTqjDqttkV5Eloe1RlZ3E8J3n2y1tK9A0n/AEz/AIllzXi3wV1U6n4H0yduq25Br17Sbyvlp3pzaZ91hksVT1Mq7+02f2S2trb/AI9a1bvWPtlraW1zc/8AbpaVb8Q/8Ti1+0/8vdcVd2f2y6+1V0YbE9zxcTl1nodrafaby6tLm5/5dbr/AI9LStXVrz7HXit34k1Kzuv9J/49P/SqrX/CyLm8u7v7Tbf6J/y616acTyLVkdX4evLmzuv7T+0/6VdXX/H1XQeIbO2vP9JuP+QVa2v/AB6Wlef+HviRbax9rtrm2+yWlr/pX/b1Vu7+KltZ6Xd/8vdX7BD9szVtP9Duvs2o/wDLr/pVrVq0/wCJPdfZv+fqvKtW+MFzeaX9m+zf9etc/q3xg1P7L/pNz9ktLWiKscbfMel+LPGGh6P/AKT/AMvdrdf8ulef/E3x5pmj/ZP9J+13X2WvFPFnjz7Zdf6NXK3d5c6x/wAfNz9rrr6HEaviH4kanrGl/wBmfaf9E+1faq5W0s7m8uqtWln9suv9Gr2DwR8N/wCx7X7Tc/8AH3W+GV2ctc5/w94P+x2v/T3XV+HvEmp+D7v7T9p/7dLutW7+zWf/AB7Vz+rWf2O1+019CsMrHl3Z9a+HvEmmeJPC9prlt/y9f8fVp/z7VxWrax/ov2muU/ZavPtnhfxrodz/ANfVrR431j7Gfs1YEnFatefbLqug8EWf/LzXKf8AH5c122k/6HpdAgtLP+2NU+016B4T8N/2xr1p/wA+lrXKaT/of+k17r8MvDf2PS/9J/4+7qmB0Fpo/wDy7V2uk6P/AKLVW0s/9KrqrSz/ANFpAF3Z/wCi1raT/wAelZN3XQaT/wAelMCrd1xPjez/AOJXd1213XKeN/8Aj2pFI80+GX+h3V3XsFpef6LXivhP/Q9Ur2DSbz/p2oOktUVb/wBFqp9soOQX7HbelFVKKBnzV4I/Zjuf+PnxHc/9ulpXuvh7wHpnhu1+zW1tbWlpXQXd5bf8u1tRaWf2yuVI67stWn2azq39sqp9jq39jrqEW/tlVLv/AKdqKt2ln9jqkydDzT43aPqd54N+zaL/AMfd1Xx//wAKfuf+Eou9D+0/bPs1foBq1n9srwq08H/8K3urvxLc/wCl3f2qupbHMZXwy+D9t4P1TStT/wCPS6taPibo/wBj8T6rbW3+iXf/AB9Wtd/d/wCmaXaanbVV8b2f/CSeDbTXLb/kK6ZXLiTtwx81eHrP7Zdf6N/y63VelfE2z/4STwHd21t/z615r9jtdH8Ufabb/RPtX+lVq3fiT7Ha/aba5/0S6r5/qfQQ2PFP2cNY+x213plz/wAut1X0taXlfJPh7/ij/i1d23/P1X1B4evPtlrXy2Yq0z7DLa/uWOr/AOveuf1az+xn+07b/t6roNJ7Vq/Y/tn/AB7f8fdeGj1K+qPP/sdtef8AHzXK6t8N/wDl5trm2r0C78N/8+//AICVU/48/wDRq9GNZnkuB4Vq3hvXLP8A5dq5TVrzXLOvou7s/tlcpq3huvSjiTj+qnz/AHd5rl5/y81z93o9ew3fhuueu9HroWJOT6qeafY6t/2P712v9j+9e7fAb4P21npd3448Rf8AHpa/8etelhr4k8fFf7McT8Pfg/8A8Ifpf9ua1/yFbr/j1tK1tW+1f8e1drq15/wkl1d3P/gLXFXf2azr6fDYax8ziK92c/d2f2OuU8Q/6ZdfZq6vxDefY7WuU8PaPc+JNetLb/n5uq7TE+iv2e/Df/CH/DDxBrlz/wAvVeVeIbz7ZdXdzXu3xjvLbwf4E0rw1bV86f8AH5S0At6TZ1v1lWlW/wDl6+zW3/H3dVxrcD0D4e6P/bGvf9OlrX1B4es/sdrXmnwc8B/Y9Lr2v7H/AKL/AMetdi2AqaTZ10FZWk9q1a4wMr/l5roLP/j1rJtP+QpXV2lAGVd1yniz/j1rq7uuf8Q/Zry1pFrc8p0mz/4n1ewaT/x6V5V/zHq9L8Pax/otB0Grd6PVT+x/eta0vPtlFBzI5/8Ase5oroPsdFB0HP2mj1q2lH2OrdAwo+2Va+x1V+x0HKGk2f8Ay81au6Kq0AFpZ+9ZPjfwfbeJNLrq7SqlNbiPFdW1j/hG9etLb/l0/wCXqu1+x/2Pa/8ATpdVb8WeD7bWLv7TXE/2x/xPrrTLn/kFV19BnlXxN8B/Y9V/0b/j0/5da8qtLP8A4mn2a5r61u9HttY0v/Sf+Puvmr4saP8A8I34yu/+XSvnsTQ6nv4LEdGfP/xj0f8AsfXtK8S23/L1Xtfw91j+2NLtLm2rA8V+HD478HXWmg4I6Yrz74OeJLnw3ql3oeo/6JdWtfO4qHtaR9Hl2I9nWPqq0rVs/wDj5rn9JvPtlrWtaV8nsfcb6nQf8fn/AB81Uu/Df2z/AI9rm2/7e6LS8q3Qjk5TlLvwHc/8+1ZV38N9S/59q9K/7eqqfY7n0rpTDlPK7v4V3P8Ay83NZN38N7az/wCXmva/sdVP7H+2XVdtG9R2RxVP3auzyrwn8H/7Y160+023+if8vVdr8WPEn2y6tPDWnW3+iaZ/x9V2v/CSaZ8N9Bu7m51PTbv7V/x6/wDL1Xzr4h8Sf2xdXf8AZ3/L1X6HluG9jTufmeZYj6xXDVtY/wCfauUu7ytX+x/esq7s/wDl5r6BbHkNHP3dn9suq92/Zw8B239qXfiXUf8Aj00yvNNJ0f8A5ea918Q/8UH8G7TTP+PS61P/AI+q5wPH/ix4w/4STXru5/5+q5W0s/ei7/0y6rtvCfhv7ZXEBk/Y/sdr/pNegfCf4b3OsXX9p3Nt/pV1VrwR4D/4TDXv+oVa/wDk1X1B4T8H22j2tdi2At+HtH/se1+y1q3dW7Sz96P+XamBk2lW7uiql3SAq6T/AMfddr/y7Vz9pZ+9av8Ay7UvdAq1k6t3rW+x1k6t9prjLW55rd/8hT7TXa6BXP6tZ/6VWr4TvKDoO2tKtVV/5dqP+Xn/AI9aDlLVFH+lUUAZVpXQVlWln71a/wCPOgAu6Kt2lH2ygRUotKt0UAFVKt1U+x0AFcV4h8N/6V9prtaq/Y6YHj9peXP/AB7f8+t1/wAfdcpq3gO2+JH/AAkH2nTP+Kg0z/j1u/8An5ta9V8Q+G/sd19pNW/h79ms/FGq/wDP39lrd4fQ3i7M+SvD2j/Y9Uq38Tf2e7bxhdf8JL4c/wBD8QWv/kzX0V8Y/hX9s/4nmi23+l/8+lcp4TvPtlr/AKTXhPCrY9qnikrHgHgjWLmzuv7M1G2+yXdr/wAuleq2ldV4s8B6Z4ktf+Pa2+1/8/dcB9sufB919m1r/j0/5dbuvi8xy90Hc+4y7Mvb6M36t0Wn+mUfY68M+iD7ZR9sq39jq19joAq/8edZXxC/5Fe0tv8An6uq6D7Hc3l1/o1cp42vLa8urW2trn/RLWvsMlwt5+0Z8hneK5aXs1uef3ej215VT7HbaPXQXf2bR7WuK/5DGqV+hH5oVP8ASdYq3aeG/tl19mr0q08N22j+F/7Tuf8Al1rofh78N7m8tf7T1G2/0u6q1uI5/wCHvw3+2apafaaqfG7WLa81W7/6df8ARbWvoq70e28H+F/tNz/19V8wXfg/U/Elr/adzc/6J9qrOs0i7M5TwR4PudYuvtP2b/RK9gtPB9zefZND07/j7uv/ACVta7W08N6Z4P8AC/8Aadz/AMelegfDLwfc6Ppf9p6jbf8AE11P/Srr/p2prYgt+E/B9t4b0u0traug+x1a+x1V+x0wD7HR/wAedFFICp9soq3d/ZvstVLSz964wLdpVr/l2otKLugCrVS7s/etWsrVu9ItbnFat3qp4evK1dW71lWn+h3VB0HoFpeVbtK5/Se1dBQBaooooAKLSrd3/wA+1FByFv8A0Wqn+i0UUDCi7oo+x0CKlW6Kt2lAFS7qpVuimtwMq7s/tlcp8Pf+Ry1X7T/z616B9jrlLT/Q/GVp/wBPVdgHV3dn9j/69K4rxD4DttY/0m2/0S7r0C0721VLuz/sc1xFXPn+7/tLw3df6TRq2j23iS1+zXNtXsGreG7bWLavNNW8N3Nndf6N/wCAlcmJwynuerhcU4bHj93Z3Pw3uv8ASf8AS/D/APz9/wDPrXbaTeW15a/aftNav+jaxa/Zq8/1bw3c+ELr7Tp3/IK/59K+MxuW63pn2+X5l/z8PQKK5/w9rFtrFr9ptq6C71j+x9L+03P/AB93X/HrXFhcHKtWULHsYrMqFGhzrcyvFmsW2j2v9m23/H3/AMvVef3f+h/6Tc1bu/8AQ/8ASbmuJ8Q6x9suvs1fpOFwqwqsflWKxVXFVueWxleIdYudYuvs1tXa/DLwHc/avtNzVv4e/Df7Zdfabm2r6K0nwf8A8I3oN3c/8vdegecef3dn/wAJh4otND/5hWmf6Vdf9PX/AE617X4e0f8A5ec1z/w98H/8I3a/6T/x93X+lXV3/wBPVegWlAHKfE2z+2aD/wAe3/bpXK+LLy20e1u9Mtrm2tNKurr+1ftddr4h1i2s7r7NXlXxY8SW3g/S7u5/4+/+fWuerS9odVKqWvCd5/wsi6tPtP8AyCtM/wBKuv8Ar6/5da9grlfhl4bufDfg3Sra5/4+7r/Srr/r6rqv9KrdKyOdhRR/pVFMkKLuz96KK4gMq7o+x1q0fY6QBaUVb+x0UAVKq3dWqLugtbnK3dn/AKLXP11V3XP3dB0FvSbyurtK4m0rq7SgDVoo+2UUHKW7SrdVKKBot1Uu6t/bLb1qpQdAUUUUHKFFW6qUDCij/l5ou7ygQVUu/Ddteapaan/y9WtW7S8q3/y7UwC0q1af6ZVW0q1Z/wDHzSAyruz/ALHuqyvEOj/bLWuqu/8ATLWsr/jz/wBGp7jPNLvwf9s/0r/l7rldWs7mz/0a5r2q0/0O6rivix4k0Pw3/wAu1td3dT9VudsMTY8f+x6Z8N7q7udO/wCQrdf8un/PtXP3esXOsXX2m4uaLu8/ti6+03NFpZ3N5Tw+FVB3DEYl1lY5/VvtN5Wt4I+G9zrF19pua9f8EfB/7Z/pNzXsHh7wfbaP/wAe1dxxGB4e8H23hu1q1af8Tj/Sf+XT/l1qp43vP+J94f8ADX/P1/pV1/1611f2OgQWlVLu8+x1brn/ABDeUAcV4h/4nGqfZqtXfwr0zxJr2la5qNzc3f8AZn/HraVraTZ/6VXVWlABRR9sooAKKKKACiiiuECrRaUVaoAKKKq0wLX2yi7/ANMoo/486RSMq7s/eufu66u7/wBMrJu7P3oOk5+ta0vKqf8AHnRaUHKdB9soqp/otFAjq7Si7oooAqVboooNC3RRRQSgqp/y80UUGoVUoooMCrWraUUUAH/LzR/y80UU0Bbqpef8e1FFdIFWz/49a+aPip/yOV3/ANfVFFaoDA/5dq7XwR/x80UUMEfS2k/8elat5/x7UUUgPKrr/kvFp/2Av/bqvQLuiigDJrn9W70UUAH/AD6V1dFFABVSiigA/wCXmrdFFAFS7qrd0UVgwCrX/LtRRWKALSiiitgLdVKKKwAyrz/j5q3RRQaGTq3esq0oooMy3RRRQB//2Q=="/>
  <p:tag name="MMPROD_10410LOGO" val=""/>
  <p:tag name="MMPROD_UIDATA" val="&lt;database version=&quot;11.0&quot;&gt;&lt;object type=&quot;1&quot; unique_id=&quot;10001&quot;&gt;&lt;property id=&quot;20141&quot; value=&quot;GPH 112 Physical Geography of the Big Island of Hawai'i&quot;/&gt;&lt;property id=&quot;20142&quot; value=&quot;This presentation goes over the GPH 112 lab about the the Physical Geography of Hawai'i. It covers the questions you will see in Stage A, Stage B, and Stage C in canvas.  The same material is presented in the PDF file. &quot;/&gt;&lt;property id=&quot;20144&quot; value=&quot;1&quot;/&gt;&lt;property id=&quot;20146&quot; value=&quot;0&quot;/&gt;&lt;property id=&quot;20147&quot; value=&quot;0&quot;/&gt;&lt;property id=&quot;20148&quot; value=&quot;5&quot;/&gt;&lt;property id=&quot;20180&quot; value=&quot;0&quot;/&gt;&lt;property id=&quot;20181&quot; value=&quot;1&quot;/&gt;&lt;property id=&quot;20183&quot; value=&quot;1&quot;/&gt;&lt;property id=&quot;20184&quot; value=&quot;7&quot;/&gt;&lt;property id=&quot;20193&quot; value=&quot;-1&quot;/&gt;&lt;property id=&quot;20224&quot; value=&quot;C:\Users\atrid\Documents\BREEZE STUFF\112_Lab Breeze\HawaiiPhysicalGeographyJan20\Publish112HawaiiPhysicalGeographyFeb20&quot;/&gt;&lt;property id=&quot;20250&quot; value=&quot;0&quot;/&gt;&lt;property id=&quot;20251&quot; value=&quot;0&quot;/&gt;&lt;property id=&quot;20259&quot; value=&quot;0&quot;/&gt;&lt;property id=&quot;20263&quot; value=&quot;2&quot;/&gt;&lt;property id=&quot;20264&quot; value=&quot;1&quot;/&gt;&lt;property id=&quot;20519&quot; value=&quot;0&quot;/&gt;&lt;property id=&quot;20600&quot; value=&quot;0&quot;/&gt;&lt;property id=&quot;20700&quot; value=&quot;0&quot;/&gt;&lt;object type=&quot;4&quot; unique_id=&quot;10117&quot;&gt;&lt;object type=&quot;5&quot; unique_id=&quot;10410&quot;&gt;&lt;property id=&quot;20149&quot; value=&quot;Ron Dorn&quot;/&gt;&lt;property id=&quot;20150&quot; value=&quot;Professor&quot;/&gt;&lt;property id=&quot;20151&quot; value=&quot;DornFace.jpg&quot;/&gt;&lt;property id=&quot;20153&quot; value=&quot;ronald.dorn@asu.edu&quot;/&gt;&lt;property id=&quot;20155&quot; value=&quot;Ronald I. Dorn has been a Professor at Arizona State University, Tempe, Arizona since 1988.  His research specialty is desert geomorphology.  He served previously on the faculty at Texas Tech University. His current position is professor in the School of Geographical Sciences and Urban Planning.&amp;#x0D;&amp;#x0A;&quot;/&gt;&lt;/object&gt;&lt;/object&gt;&lt;object type=&quot;2&quot; unique_id=&quot;10118&quot;&gt;&lt;object type=&quot;3&quot; unique_id=&quot;10119&quot;&gt;&lt;property id=&quot;20148&quot; value=&quot;5&quot;/&gt;&lt;property id=&quot;20300&quot; value=&quot;Slide 1 - &amp;quot;Physical Geography of the Big Island of Hawai’i&amp;quot;&quot;/&gt;&lt;property id=&quot;20302&quot; value=&quot;0&quot;/&gt;&lt;property id=&quot;20303&quot; value=&quot;Ron Dorn&quot;/&gt;&lt;property id=&quot;20307&quot; value=&quot;260&quot;/&gt;&lt;property id=&quot;20309&quot; value=&quot;10410&quot;/&gt;&lt;property id=&quot;20312&quot; value=&quot;0&quot;/&gt;&lt;property id=&quot;20601&quot; value=&quot;0&quot;/&gt;&lt;/object&gt;&lt;object type=&quot;3&quot; unique_id=&quot;10124&quot;&gt;&lt;property id=&quot;20148&quot; value=&quot;5&quot;/&gt;&lt;property id=&quot;20300&quot; value=&quot;Slide 44 - &amp;quot;What does adiabatic mean?&amp;quot;&quot;/&gt;&lt;property id=&quot;20302&quot; value=&quot;0&quot;/&gt;&lt;property id=&quot;20303&quot; value=&quot;Ron Dorn&quot;/&gt;&lt;property id=&quot;20307&quot; value=&quot;265&quot;/&gt;&lt;property id=&quot;20309&quot; value=&quot;10410&quot;/&gt;&lt;property id=&quot;20312&quot; value=&quot;0&quot;/&gt;&lt;property id=&quot;20601&quot; value=&quot;0&quot;/&gt;&lt;/object&gt;&lt;object type=&quot;3&quot; unique_id=&quot;10130&quot;&gt;&lt;property id=&quot;20148&quot; value=&quot;5&quot;/&gt;&lt;property id=&quot;20300&quot; value=&quot;Slide 45 - &amp;quot;As parcel goes up, cools &amp;amp; reaches the dew point&amp;quot;&quot;/&gt;&lt;property id=&quot;20302&quot; value=&quot;0&quot;/&gt;&lt;property id=&quot;20303&quot; value=&quot;Ron Dorn&quot;/&gt;&lt;property id=&quot;20307&quot; value=&quot;271&quot;/&gt;&lt;property id=&quot;20309&quot; value=&quot;10410&quot;/&gt;&lt;property id=&quot;20312&quot; value=&quot;0&quot;/&gt;&lt;property id=&quot;20601&quot; value=&quot;0&quot;/&gt;&lt;/object&gt;&lt;object type=&quot;3&quot; unique_id=&quot;10131&quot;&gt;&lt;property id=&quot;20148&quot; value=&quot;5&quot;/&gt;&lt;property id=&quot;20300&quot; value=&quot;Slide 46 - &amp;quot;At the Lifting Condensation Level&amp;quot;&quot;/&gt;&lt;property id=&quot;20302&quot; value=&quot;0&quot;/&gt;&lt;property id=&quot;20303&quot; value=&quot;Ron Dorn&quot;/&gt;&lt;property id=&quot;20307&quot; value=&quot;272&quot;/&gt;&lt;property id=&quot;20309&quot; value=&quot;10410&quot;/&gt;&lt;property id=&quot;20312&quot; value=&quot;0&quot;/&gt;&lt;property id=&quot;20601&quot; value=&quot;0&quot;/&gt;&lt;/object&gt;&lt;object type=&quot;3&quot; unique_id=&quot;10132&quot;&gt;&lt;property id=&quot;20148&quot; value=&quot;5&quot;/&gt;&lt;property id=&quot;20300&quot; value=&quot;Slide 47 - &amp;quot;Temperature decrease in lapse rate lessens because latent heat is released with condensation&amp;quot;&quot;/&gt;&lt;property id=&quot;20302&quot; value=&quot;0&quot;/&gt;&lt;property id=&quot;20303&quot; value=&quot;Ron Dorn&quot;/&gt;&lt;property id=&quot;20307&quot; value=&quot;273&quot;/&gt;&lt;property id=&quot;20309&quot; value=&quot;10410&quot;/&gt;&lt;property id=&quot;20312&quot; value=&quot;0&quot;/&gt;&lt;property id=&quot;20601&quot; value=&quot;0&quot;/&gt;&lt;/object&gt;&lt;object type=&quot;3&quot; unique_id=&quot;10140&quot;&gt;&lt;property id=&quot;20148&quot; value=&quot;5&quot;/&gt;&lt;property id=&quot;20300&quot; value=&quot;Slide 49 - &amp;quot;Lapse Rate Changes Explain Rainshadows&amp;quot;&quot;/&gt;&lt;property id=&quot;20302&quot; value=&quot;0&quot;/&gt;&lt;property id=&quot;20303&quot; value=&quot;Ron Dorn&quot;/&gt;&lt;property id=&quot;20307&quot; value=&quot;281&quot;/&gt;&lt;property id=&quot;20309&quot; value=&quot;10410&quot;/&gt;&lt;property id=&quot;20312&quot; value=&quot;0&quot;/&gt;&lt;property id=&quot;20601&quot; value=&quot;0&quot;/&gt;&lt;/object&gt;&lt;object type=&quot;3&quot; unique_id=&quot;10141&quot;&gt;&lt;property id=&quot;20148&quot; value=&quot;5&quot;/&gt;&lt;property id=&quot;20300&quot; value=&quot;Slide 50 - &amp;quot;Can see evaporation of clouds as air descends and warms&amp;quot;&quot;/&gt;&lt;property id=&quot;20302&quot; value=&quot;0&quot;/&gt;&lt;property id=&quot;20303&quot; value=&quot;Ron Dorn&quot;/&gt;&lt;property id=&quot;20307&quot; value=&quot;282&quot;/&gt;&lt;property id=&quot;20309&quot; value=&quot;10410&quot;/&gt;&lt;property id=&quot;20312&quot; value=&quot;0&quot;/&gt;&lt;property id=&quot;20601&quot; value=&quot;0&quot;/&gt;&lt;/object&gt;&lt;object type=&quot;3&quot; unique_id=&quot;68304&quot;&gt;&lt;property id=&quot;20148&quot; value=&quot;5&quot;/&gt;&lt;property id=&quot;20300&quot; value=&quot;Slide 2 - &amp;quot;Grand Canyon Region&amp;quot;&quot;/&gt;&lt;property id=&quot;20302&quot; value=&quot;0&quot;/&gt;&lt;property id=&quot;20303&quot; value=&quot;Ron Dorn&quot;/&gt;&lt;property id=&quot;20307&quot; value=&quot;366&quot;/&gt;&lt;property id=&quot;20309&quot; value=&quot;10410&quot;/&gt;&lt;property id=&quot;20312&quot; value=&quot;0&quot;/&gt;&lt;property id=&quot;20601&quot; value=&quot;0&quot;/&gt;&lt;/object&gt;&lt;object type=&quot;3&quot; unique_id=&quot;68305&quot;&gt;&lt;property id=&quot;20148&quot; value=&quot;5&quot;/&gt;&lt;property id=&quot;20300&quot; value=&quot;Slide 7 - &amp;quot;Study Site: Heart of the Grand Canyon&amp;quot;&quot;/&gt;&lt;property id=&quot;20302&quot; value=&quot;0&quot;/&gt;&lt;property id=&quot;20303&quot; value=&quot;Ron Dorn&quot;/&gt;&lt;property id=&quot;20307&quot; value=&quot;367&quot;/&gt;&lt;property id=&quot;20309&quot; value=&quot;10410&quot;/&gt;&lt;property id=&quot;20312&quot; value=&quot;0&quot;/&gt;&lt;property id=&quot;20601&quot; value=&quot;0&quot;/&gt;&lt;/object&gt;&lt;object type=&quot;3&quot; unique_id=&quot;68306&quot;&gt;&lt;property id=&quot;20148&quot; value=&quot;5&quot;/&gt;&lt;property id=&quot;20300&quot; value=&quot;Slide 6&quot;/&gt;&lt;property id=&quot;20302&quot; value=&quot;0&quot;/&gt;&lt;property id=&quot;20303&quot; value=&quot;Ron Dorn&quot;/&gt;&lt;property id=&quot;20307&quot; value=&quot;368&quot;/&gt;&lt;property id=&quot;20309&quot; value=&quot;10410&quot;/&gt;&lt;property id=&quot;20312&quot; value=&quot;0&quot;/&gt;&lt;property id=&quot;20601&quot; value=&quot;0&quot;/&gt;&lt;/object&gt;&lt;object type=&quot;3&quot; unique_id=&quot;68307&quot;&gt;&lt;property id=&quot;20148&quot; value=&quot;5&quot;/&gt;&lt;property id=&quot;20300&quot; value=&quot;Slide 3 - &amp;quot;PDF Instructions – very detailed&amp;quot;&quot;/&gt;&lt;property id=&quot;20302&quot; value=&quot;0&quot;/&gt;&lt;property id=&quot;20303&quot; value=&quot;Ron Dorn&quot;/&gt;&lt;property id=&quot;20307&quot; value=&quot;369&quot;/&gt;&lt;property id=&quot;20309&quot; value=&quot;10410&quot;/&gt;&lt;property id=&quot;20312&quot; value=&quot;0&quot;/&gt;&lt;property id=&quot;20601&quot; value=&quot;0&quot;/&gt;&lt;/object&gt;&lt;object type=&quot;3&quot; unique_id=&quot;68309&quot;&gt;&lt;property id=&quot;20148&quot; value=&quot;5&quot;/&gt;&lt;property id=&quot;20300&quot; value=&quot;Slide 4&quot;/&gt;&lt;property id=&quot;20302&quot; value=&quot;0&quot;/&gt;&lt;property id=&quot;20303&quot; value=&quot;Ron Dorn&quot;/&gt;&lt;property id=&quot;20307&quot; value=&quot;371&quot;/&gt;&lt;property id=&quot;20309&quot; value=&quot;10410&quot;/&gt;&lt;property id=&quot;20312&quot; value=&quot;0&quot;/&gt;&lt;property id=&quot;20601&quot; value=&quot;0&quot;/&gt;&lt;/object&gt;&lt;object type=&quot;3&quot; unique_id=&quot;68310&quot;&gt;&lt;property id=&quot;20148&quot; value=&quot;5&quot;/&gt;&lt;property id=&quot;20300&quot; value=&quot;Slide 5&quot;/&gt;&lt;property id=&quot;20302&quot; value=&quot;0&quot;/&gt;&lt;property id=&quot;20303&quot; value=&quot;Ron Dorn&quot;/&gt;&lt;property id=&quot;20307&quot; value=&quot;372&quot;/&gt;&lt;property id=&quot;20309&quot; value=&quot;10410&quot;/&gt;&lt;property id=&quot;20312&quot; value=&quot;0&quot;/&gt;&lt;property id=&quot;20601&quot; value=&quot;0&quot;/&gt;&lt;/object&gt;&lt;object type=&quot;3&quot; unique_id=&quot;68311&quot;&gt;&lt;property id=&quot;20148&quot; value=&quot;5&quot;/&gt;&lt;property id=&quot;20300&quot; value=&quot;Slide 8 - &amp;quot;Study Site: Heart of the Grand Canyon&amp;quot;&quot;/&gt;&lt;property id=&quot;20302&quot; value=&quot;0&quot;/&gt;&lt;property id=&quot;20303&quot; value=&quot;Ron Dorn&quot;/&gt;&lt;property id=&quot;20307&quot; value=&quot;392&quot;/&gt;&lt;property id=&quot;20309&quot; value=&quot;10410&quot;/&gt;&lt;property id=&quot;20312&quot; value=&quot;0&quot;/&gt;&lt;property id=&quot;20601&quot; value=&quot;0&quot;/&gt;&lt;/object&gt;&lt;object type=&quot;3&quot; unique_id=&quot;68312&quot;&gt;&lt;property id=&quot;20148&quot; value=&quot;5&quot;/&gt;&lt;property id=&quot;20300&quot; value=&quot;Slide 9 - &amp;quot;Study Site: Heart of the Grand Canyon&amp;quot;&quot;/&gt;&lt;property id=&quot;20302&quot; value=&quot;0&quot;/&gt;&lt;property id=&quot;20303&quot; value=&quot;Ron Dorn&quot;/&gt;&lt;property id=&quot;20307&quot; value=&quot;370&quot;/&gt;&lt;property id=&quot;20309&quot; value=&quot;10410&quot;/&gt;&lt;property id=&quot;20312&quot; value=&quot;0&quot;/&gt;&lt;property id=&quot;20601&quot; value=&quot;0&quot;/&gt;&lt;/object&gt;&lt;object type=&quot;3&quot; unique_id=&quot;68313&quot;&gt;&lt;property id=&quot;20148&quot; value=&quot;5&quot;/&gt;&lt;property id=&quot;20300&quot; value=&quot;Slide 10 - &amp;quot;Study Site: Heart of the GrandmoreCanyon&amp;quot;&quot;/&gt;&lt;property id=&quot;20302&quot; value=&quot;0&quot;/&gt;&lt;property id=&quot;20303&quot; value=&quot;Ron Dorn&quot;/&gt;&lt;property id=&quot;20307&quot; value=&quot;397&quot;/&gt;&lt;property id=&quot;20309&quot; value=&quot;10410&quot;/&gt;&lt;property id=&quot;20312&quot; value=&quot;0&quot;/&gt;&lt;property id=&quot;20601&quot; value=&quot;0&quot;/&gt;&lt;/object&gt;&lt;object type=&quot;3&quot; unique_id=&quot;68314&quot;&gt;&lt;property id=&quot;20148&quot; value=&quot;5&quot;/&gt;&lt;property id=&quot;20300&quot; value=&quot;Slide 11 - &amp;quot;Study Site: Heart of the Grand Canyon&amp;quot;&quot;/&gt;&lt;property id=&quot;20302&quot; value=&quot;0&quot;/&gt;&lt;property id=&quot;20303&quot; value=&quot;Ron Dorn&quot;/&gt;&lt;property id=&quot;20307&quot; value=&quot;430&quot;/&gt;&lt;property id=&quot;20309&quot; value=&quot;10410&quot;/&gt;&lt;property id=&quot;20312&quot; value=&quot;0&quot;/&gt;&lt;property id=&quot;20601&quot; value=&quot;0&quot;/&gt;&lt;/object&gt;&lt;object type=&quot;3&quot; unique_id=&quot;68315&quot;&gt;&lt;property id=&quot;20148&quot; value=&quot;5&quot;/&gt;&lt;property id=&quot;20300&quot; value=&quot;Slide 12 - &amp;quot;Study Site: Heart of the Grand Canyon&amp;quot;&quot;/&gt;&lt;property id=&quot;20302&quot; value=&quot;0&quot;/&gt;&lt;property id=&quot;20303&quot; value=&quot;Ron Dorn&quot;/&gt;&lt;property id=&quot;20307&quot; value=&quot;393&quot;/&gt;&lt;property id=&quot;20309&quot; value=&quot;10410&quot;/&gt;&lt;property id=&quot;20312&quot; value=&quot;0&quot;/&gt;&lt;property id=&quot;20601&quot; value=&quot;0&quot;/&gt;&lt;/object&gt;&lt;object type=&quot;3&quot; unique_id=&quot;68316&quot;&gt;&lt;property id=&quot;20148&quot; value=&quot;5&quot;/&gt;&lt;property id=&quot;20300&quot; value=&quot;Slide 13 - &amp;quot;Study Site: Heart of the Grand Canyon&amp;quot;&quot;/&gt;&lt;property id=&quot;20302&quot; value=&quot;0&quot;/&gt;&lt;property id=&quot;20303&quot; value=&quot;Ron Dorn&quot;/&gt;&lt;property id=&quot;20307&quot; value=&quot;396&quot;/&gt;&lt;property id=&quot;20309&quot; value=&quot;10410&quot;/&gt;&lt;property id=&quot;20312&quot; value=&quot;0&quot;/&gt;&lt;property id=&quot;20601&quot; value=&quot;0&quot;/&gt;&lt;/object&gt;&lt;object type=&quot;3&quot; unique_id=&quot;68317&quot;&gt;&lt;property id=&quot;20148&quot; value=&quot;5&quot;/&gt;&lt;property id=&quot;20300&quot; value=&quot;Slide 14&quot;/&gt;&lt;property id=&quot;20302&quot; value=&quot;0&quot;/&gt;&lt;property id=&quot;20303&quot; value=&quot;Ron Dorn&quot;/&gt;&lt;property id=&quot;20307&quot; value=&quot;384&quot;/&gt;&lt;property id=&quot;20309&quot; value=&quot;10410&quot;/&gt;&lt;property id=&quot;20312&quot; value=&quot;0&quot;/&gt;&lt;property id=&quot;20601&quot; value=&quot;0&quot;/&gt;&lt;/object&gt;&lt;object type=&quot;3&quot; unique_id=&quot;68318&quot;&gt;&lt;property id=&quot;20148&quot; value=&quot;5&quot;/&gt;&lt;property id=&quot;20300&quot; value=&quot;Slide 15&quot;/&gt;&lt;property id=&quot;20302&quot; value=&quot;0&quot;/&gt;&lt;property id=&quot;20303&quot; value=&quot;Ron Dorn&quot;/&gt;&lt;property id=&quot;20307&quot; value=&quot;385&quot;/&gt;&lt;property id=&quot;20309&quot; value=&quot;10410&quot;/&gt;&lt;property id=&quot;20312&quot; value=&quot;0&quot;/&gt;&lt;property id=&quot;20601&quot; value=&quot;0&quot;/&gt;&lt;/object&gt;&lt;object type=&quot;3&quot; unique_id=&quot;68319&quot;&gt;&lt;property id=&quot;20148&quot; value=&quot;5&quot;/&gt;&lt;property id=&quot;20300&quot; value=&quot;Slide 16&quot;/&gt;&lt;property id=&quot;20302&quot; value=&quot;0&quot;/&gt;&lt;property id=&quot;20303&quot; value=&quot;Ron Dorn&quot;/&gt;&lt;property id=&quot;20307&quot; value=&quot;395&quot;/&gt;&lt;property id=&quot;20309&quot; value=&quot;10410&quot;/&gt;&lt;property id=&quot;20312&quot; value=&quot;0&quot;/&gt;&lt;property id=&quot;20601&quot; value=&quot;0&quot;/&gt;&lt;/object&gt;&lt;object type=&quot;3&quot; unique_id=&quot;68320&quot;&gt;&lt;property id=&quot;20148&quot; value=&quot;5&quot;/&gt;&lt;property id=&quot;20300&quot; value=&quot;Slide 17&quot;/&gt;&lt;property id=&quot;20302&quot; value=&quot;0&quot;/&gt;&lt;property id=&quot;20303&quot; value=&quot;Ron Dorn&quot;/&gt;&lt;property id=&quot;20307&quot; value=&quot;398&quot;/&gt;&lt;property id=&quot;20309&quot; value=&quot;10410&quot;/&gt;&lt;property id=&quot;20312&quot; value=&quot;0&quot;/&gt;&lt;property id=&quot;20601&quot; value=&quot;0&quot;/&gt;&lt;/object&gt;&lt;object type=&quot;3&quot; unique_id=&quot;68321&quot;&gt;&lt;property id=&quot;20148&quot; value=&quot;5&quot;/&gt;&lt;property id=&quot;20300&quot; value=&quot;Slide 18&quot;/&gt;&lt;property id=&quot;20302&quot; value=&quot;0&quot;/&gt;&lt;property id=&quot;20303&quot; value=&quot;Ron Dorn&quot;/&gt;&lt;property id=&quot;20307&quot; value=&quot;399&quot;/&gt;&lt;property id=&quot;20309&quot; value=&quot;10410&quot;/&gt;&lt;property id=&quot;20312&quot; value=&quot;0&quot;/&gt;&lt;property id=&quot;20601&quot; value=&quot;0&quot;/&gt;&lt;/object&gt;&lt;object type=&quot;3&quot; unique_id=&quot;68322&quot;&gt;&lt;property id=&quot;20148&quot; value=&quot;5&quot;/&gt;&lt;property id=&quot;20300&quot; value=&quot;Slide 19 - &amp;quot;Study Site: Heart of the Grand Canyon&amp;quot;&quot;/&gt;&lt;property id=&quot;20302&quot; value=&quot;0&quot;/&gt;&lt;property id=&quot;20303&quot; value=&quot;Ron Dorn&quot;/&gt;&lt;property id=&quot;20307&quot; value=&quot;394&quot;/&gt;&lt;property id=&quot;20309&quot; value=&quot;10410&quot;/&gt;&lt;property id=&quot;20312&quot; value=&quot;0&quot;/&gt;&lt;property id=&quot;20601&quot; value=&quot;0&quot;/&gt;&lt;/object&gt;&lt;object type=&quot;3&quot; unique_id=&quot;68323&quot;&gt;&lt;property id=&quot;20148&quot; value=&quot;5&quot;/&gt;&lt;property id=&quot;20300&quot; value=&quot;Slide 20 - &amp;quot;Study Site: Heart of the Grand Canyon&amp;quot;&quot;/&gt;&lt;property id=&quot;20302&quot; value=&quot;0&quot;/&gt;&lt;property id=&quot;20303&quot; value=&quot;Ron Dorn&quot;/&gt;&lt;property id=&quot;20307&quot; value=&quot;374&quot;/&gt;&lt;property id=&quot;20309&quot; value=&quot;10410&quot;/&gt;&lt;property id=&quot;20312&quot; value=&quot;0&quot;/&gt;&lt;property id=&quot;20601&quot; value=&quot;0&quot;/&gt;&lt;/object&gt;&lt;object type=&quot;3&quot; unique_id=&quot;68324&quot;&gt;&lt;property id=&quot;20148&quot; value=&quot;5&quot;/&gt;&lt;property id=&quot;20300&quot; value=&quot;Slide 21 - &amp;quot;Study Site: Heart of the Grand Canyon&amp;quot;&quot;/&gt;&lt;property id=&quot;20302&quot; value=&quot;0&quot;/&gt;&lt;property id=&quot;20303&quot; value=&quot;Ron Dorn&quot;/&gt;&lt;property id=&quot;20307&quot; value=&quot;375&quot;/&gt;&lt;property id=&quot;20309&quot; value=&quot;10410&quot;/&gt;&lt;property id=&quot;20312&quot; value=&quot;0&quot;/&gt;&lt;property id=&quot;20601&quot; value=&quot;0&quot;/&gt;&lt;/object&gt;&lt;object type=&quot;3&quot; unique_id=&quot;68325&quot;&gt;&lt;property id=&quot;20148&quot; value=&quot;5&quot;/&gt;&lt;property id=&quot;20300&quot; value=&quot;Slide 22 - &amp;quot;Study Site: Heart of the Grand Canyon&amp;quot;&quot;/&gt;&lt;property id=&quot;20302&quot; value=&quot;0&quot;/&gt;&lt;property id=&quot;20303&quot; value=&quot;Ron Dorn&quot;/&gt;&lt;property id=&quot;20307&quot; value=&quot;400&quot;/&gt;&lt;property id=&quot;20309&quot; value=&quot;10410&quot;/&gt;&lt;property id=&quot;20312&quot; value=&quot;0&quot;/&gt;&lt;property id=&quot;20601&quot; value=&quot;0&quot;/&gt;&lt;/object&gt;&lt;object type=&quot;3&quot; unique_id=&quot;68326&quot;&gt;&lt;property id=&quot;20148&quot; value=&quot;5&quot;/&gt;&lt;property id=&quot;20300&quot; value=&quot;Slide 23 - &amp;quot;Study Site: Heart of the Grand Canyon&amp;quot;&quot;/&gt;&lt;property id=&quot;20302&quot; value=&quot;0&quot;/&gt;&lt;property id=&quot;20303&quot; value=&quot;Ron Dorn&quot;/&gt;&lt;property id=&quot;20307&quot; value=&quot;401&quot;/&gt;&lt;property id=&quot;20309&quot; value=&quot;10410&quot;/&gt;&lt;property id=&quot;20312&quot; value=&quot;0&quot;/&gt;&lt;property id=&quot;20601&quot; value=&quot;0&quot;/&gt;&lt;/object&gt;&lt;object type=&quot;3&quot; unique_id=&quot;68327&quot;&gt;&lt;property id=&quot;20148&quot; value=&quot;5&quot;/&gt;&lt;property id=&quot;20300&quot; value=&quot;Slide 24 - &amp;quot;Study Site: Heart of the Grand Canyon&amp;quot;&quot;/&gt;&lt;property id=&quot;20302&quot; value=&quot;0&quot;/&gt;&lt;property id=&quot;20303&quot; value=&quot;Ron Dorn&quot;/&gt;&lt;property id=&quot;20307&quot; value=&quot;402&quot;/&gt;&lt;property id=&quot;20309&quot; value=&quot;10410&quot;/&gt;&lt;property id=&quot;20312&quot; value=&quot;0&quot;/&gt;&lt;property id=&quot;20601&quot; value=&quot;0&quot;/&gt;&lt;/object&gt;&lt;object type=&quot;3&quot; unique_id=&quot;68328&quot;&gt;&lt;property id=&quot;20148&quot; value=&quot;5&quot;/&gt;&lt;property id=&quot;20300&quot; value=&quot;Slide 25 - &amp;quot;Study Site: Heart of the Grand Canyon&amp;quot;&quot;/&gt;&lt;property id=&quot;20302&quot; value=&quot;0&quot;/&gt;&lt;property id=&quot;20303&quot; value=&quot;Ron Dorn&quot;/&gt;&lt;property id=&quot;20307&quot; value=&quot;403&quot;/&gt;&lt;property id=&quot;20309&quot; value=&quot;10410&quot;/&gt;&lt;property id=&quot;20312&quot; value=&quot;0&quot;/&gt;&lt;property id=&quot;20601&quot; value=&quot;0&quot;/&gt;&lt;/object&gt;&lt;object type=&quot;3&quot; unique_id=&quot;68329&quot;&gt;&lt;property id=&quot;20148&quot; value=&quot;5&quot;/&gt;&lt;property id=&quot;20300&quot; value=&quot;Slide 26 - &amp;quot;Study Site: Heart of the Grand Canyon&amp;quot;&quot;/&gt;&lt;property id=&quot;20302&quot; value=&quot;0&quot;/&gt;&lt;property id=&quot;20303&quot; value=&quot;Ron Dorn&quot;/&gt;&lt;property id=&quot;20307&quot; value=&quot;432&quot;/&gt;&lt;property id=&quot;20309&quot; value=&quot;10410&quot;/&gt;&lt;property id=&quot;20312&quot; value=&quot;0&quot;/&gt;&lt;property id=&quot;20601&quot; value=&quot;0&quot;/&gt;&lt;/object&gt;&lt;object type=&quot;3&quot; unique_id=&quot;68330&quot;&gt;&lt;property id=&quot;20148&quot; value=&quot;5&quot;/&gt;&lt;property id=&quot;20300&quot; value=&quot;Slide 27 - &amp;quot;Study Site: Heart of the Grand Canyon&amp;quot;&quot;/&gt;&lt;property id=&quot;20302&quot; value=&quot;0&quot;/&gt;&lt;property id=&quot;20303&quot; value=&quot;Ron Dorn&quot;/&gt;&lt;property id=&quot;20307&quot; value=&quot;376&quot;/&gt;&lt;property id=&quot;20309&quot; value=&quot;10410&quot;/&gt;&lt;property id=&quot;20312&quot; value=&quot;0&quot;/&gt;&lt;property id=&quot;20601&quot; value=&quot;0&quot;/&gt;&lt;/object&gt;&lt;object type=&quot;3&quot; unique_id=&quot;68331&quot;&gt;&lt;property id=&quot;20148&quot; value=&quot;5&quot;/&gt;&lt;property id=&quot;20300&quot; value=&quot;Slide 28 - &amp;quot;Study Site: Heart of the Grand Canyon&amp;quot;&quot;/&gt;&lt;property id=&quot;20302&quot; value=&quot;0&quot;/&gt;&lt;property id=&quot;20303&quot; value=&quot;Ron Dorn&quot;/&gt;&lt;property id=&quot;20307&quot; value=&quot;405&quot;/&gt;&lt;property id=&quot;20309&quot; value=&quot;10410&quot;/&gt;&lt;property id=&quot;20312&quot; value=&quot;0&quot;/&gt;&lt;property id=&quot;20601&quot; value=&quot;0&quot;/&gt;&lt;/object&gt;&lt;object type=&quot;3&quot; unique_id=&quot;68332&quot;&gt;&lt;property id=&quot;20148&quot; value=&quot;5&quot;/&gt;&lt;property id=&quot;20300&quot; value=&quot;Slide 29 - &amp;quot;Study Site: Heart of the Grand Canyon&amp;quot;&quot;/&gt;&lt;property id=&quot;20302&quot; value=&quot;0&quot;/&gt;&lt;property id=&quot;20303&quot; value=&quot;Ron Dorn&quot;/&gt;&lt;property id=&quot;20307&quot; value=&quot;404&quot;/&gt;&lt;property id=&quot;20309&quot; value=&quot;10410&quot;/&gt;&lt;property id=&quot;20312&quot; value=&quot;0&quot;/&gt;&lt;property id=&quot;20601&quot; value=&quot;0&quot;/&gt;&lt;/object&gt;&lt;object type=&quot;3&quot; unique_id=&quot;68333&quot;&gt;&lt;property id=&quot;20148&quot; value=&quot;5&quot;/&gt;&lt;property id=&quot;20300&quot; value=&quot;Slide 30&quot;/&gt;&lt;property id=&quot;20302&quot; value=&quot;0&quot;/&gt;&lt;property id=&quot;20303&quot; value=&quot;Ron Dorn&quot;/&gt;&lt;property id=&quot;20307&quot; value=&quot;386&quot;/&gt;&lt;property id=&quot;20309&quot; value=&quot;10410&quot;/&gt;&lt;property id=&quot;20312&quot; value=&quot;0&quot;/&gt;&lt;property id=&quot;20601&quot; value=&quot;0&quot;/&gt;&lt;/object&gt;&lt;object type=&quot;3&quot; unique_id=&quot;68334&quot;&gt;&lt;property id=&quot;20148&quot; value=&quot;5&quot;/&gt;&lt;property id=&quot;20300&quot; value=&quot;Slide 31 - &amp;quot;Study Site: Heart of the Grand Canyon&amp;quot;&quot;/&gt;&lt;property id=&quot;20302&quot; value=&quot;0&quot;/&gt;&lt;property id=&quot;20303&quot; value=&quot;Ron Dorn&quot;/&gt;&lt;property id=&quot;20307&quot; value=&quot;377&quot;/&gt;&lt;property id=&quot;20309&quot; value=&quot;10410&quot;/&gt;&lt;property id=&quot;20312&quot; value=&quot;0&quot;/&gt;&lt;property id=&quot;20601&quot; value=&quot;0&quot;/&gt;&lt;/object&gt;&lt;object type=&quot;3&quot; unique_id=&quot;68335&quot;&gt;&lt;property id=&quot;20148&quot; value=&quot;5&quot;/&gt;&lt;property id=&quot;20300&quot; value=&quot;Slide 32 - &amp;quot;the Grand Canyon&amp;quot;&quot;/&gt;&lt;property id=&quot;20302&quot; value=&quot;0&quot;/&gt;&lt;property id=&quot;20303&quot; value=&quot;Ron Dorn&quot;/&gt;&lt;property id=&quot;20307&quot; value=&quot;378&quot;/&gt;&lt;property id=&quot;20309&quot; value=&quot;10410&quot;/&gt;&lt;property id=&quot;20312&quot; value=&quot;0&quot;/&gt;&lt;property id=&quot;20601&quot; value=&quot;0&quot;/&gt;&lt;/object&gt;&lt;object type=&quot;3&quot; unique_id=&quot;68336&quot;&gt;&lt;property id=&quot;20148&quot; value=&quot;5&quot;/&gt;&lt;property id=&quot;20300&quot; value=&quot;Slide 33&quot;/&gt;&lt;property id=&quot;20302&quot; value=&quot;0&quot;/&gt;&lt;property id=&quot;20303&quot; value=&quot;Ron Dorn&quot;/&gt;&lt;property id=&quot;20307&quot; value=&quot;406&quot;/&gt;&lt;property id=&quot;20309&quot; value=&quot;10410&quot;/&gt;&lt;property id=&quot;20312&quot; value=&quot;0&quot;/&gt;&lt;property id=&quot;20601&quot; value=&quot;0&quot;/&gt;&lt;/object&gt;&lt;object type=&quot;3&quot; unique_id=&quot;68337&quot;&gt;&lt;property id=&quot;20148&quot; value=&quot;5&quot;/&gt;&lt;property id=&quot;20300&quot; value=&quot;Slide 34 - &amp;quot;the Grand Canyon&amp;quot;&quot;/&gt;&lt;property id=&quot;20302&quot; value=&quot;0&quot;/&gt;&lt;property id=&quot;20303&quot; value=&quot;Ron Dorn&quot;/&gt;&lt;property id=&quot;20307&quot; value=&quot;407&quot;/&gt;&lt;property id=&quot;20309&quot; value=&quot;10410&quot;/&gt;&lt;property id=&quot;20312&quot; value=&quot;0&quot;/&gt;&lt;property id=&quot;20601&quot; value=&quot;0&quot;/&gt;&lt;/object&gt;&lt;object type=&quot;3&quot; unique_id=&quot;68338&quot;&gt;&lt;property id=&quot;20148&quot; value=&quot;5&quot;/&gt;&lt;property id=&quot;20300&quot; value=&quot;Slide 35 - &amp;quot;Study Site: Heart of the Grand Canyon&amp;quot;&quot;/&gt;&lt;property id=&quot;20302&quot; value=&quot;0&quot;/&gt;&lt;property id=&quot;20303&quot; value=&quot;Ron Dorn&quot;/&gt;&lt;property id=&quot;20307&quot; value=&quot;379&quot;/&gt;&lt;property id=&quot;20309&quot; value=&quot;10410&quot;/&gt;&lt;property id=&quot;20312&quot; value=&quot;0&quot;/&gt;&lt;property id=&quot;20601&quot; value=&quot;0&quot;/&gt;&lt;/object&gt;&lt;object type=&quot;3&quot; unique_id=&quot;68339&quot;&gt;&lt;property id=&quot;20148&quot; value=&quot;5&quot;/&gt;&lt;property id=&quot;20300&quot; value=&quot;Slide 36 - &amp;quot;Study Site: Heart of the Grand Canyon&amp;quot;&quot;/&gt;&lt;property id=&quot;20302&quot; value=&quot;0&quot;/&gt;&lt;property id=&quot;20303&quot; value=&quot;Ron Dorn&quot;/&gt;&lt;property id=&quot;20307&quot; value=&quot;408&quot;/&gt;&lt;property id=&quot;20309&quot; value=&quot;10410&quot;/&gt;&lt;property id=&quot;20312&quot; value=&quot;0&quot;/&gt;&lt;property id=&quot;20601&quot; value=&quot;0&quot;/&gt;&lt;/object&gt;&lt;object type=&quot;3&quot; unique_id=&quot;68340&quot;&gt;&lt;property id=&quot;20148&quot; value=&quot;5&quot;/&gt;&lt;property id=&quot;20300&quot; value=&quot;Slide 37&quot;/&gt;&lt;property id=&quot;20302&quot; value=&quot;0&quot;/&gt;&lt;property id=&quot;20303&quot; value=&quot;Ron Dorn&quot;/&gt;&lt;property id=&quot;20307&quot; value=&quot;388&quot;/&gt;&lt;property id=&quot;20309&quot; value=&quot;10410&quot;/&gt;&lt;property id=&quot;20312&quot; value=&quot;0&quot;/&gt;&lt;property id=&quot;20601&quot; value=&quot;0&quot;/&gt;&lt;/object&gt;&lt;object type=&quot;3&quot; unique_id=&quot;68341&quot;&gt;&lt;property id=&quot;20148&quot; value=&quot;5&quot;/&gt;&lt;property id=&quot;20300&quot; value=&quot;Slide 38&quot;/&gt;&lt;property id=&quot;20302&quot; value=&quot;0&quot;/&gt;&lt;property id=&quot;20303&quot; value=&quot;Ron Dorn&quot;/&gt;&lt;property id=&quot;20307&quot; value=&quot;389&quot;/&gt;&lt;property id=&quot;20309&quot; value=&quot;10410&quot;/&gt;&lt;property id=&quot;20312&quot; value=&quot;0&quot;/&gt;&lt;property id=&quot;20601&quot; value=&quot;0&quot;/&gt;&lt;/object&gt;&lt;object type=&quot;3&quot; unique_id=&quot;68342&quot;&gt;&lt;property id=&quot;20148&quot; value=&quot;5&quot;/&gt;&lt;property id=&quot;20300&quot; value=&quot;Slide 39&quot;/&gt;&lt;property id=&quot;20302&quot; value=&quot;0&quot;/&gt;&lt;property id=&quot;20303&quot; value=&quot;Ron Dorn&quot;/&gt;&lt;property id=&quot;20307&quot; value=&quot;390&quot;/&gt;&lt;property id=&quot;20309&quot; value=&quot;10410&quot;/&gt;&lt;property id=&quot;20312&quot; value=&quot;0&quot;/&gt;&lt;property id=&quot;20601&quot; value=&quot;0&quot;/&gt;&lt;/object&gt;&lt;object type=&quot;3&quot; unique_id=&quot;68343&quot;&gt;&lt;property id=&quot;20148&quot; value=&quot;5&quot;/&gt;&lt;property id=&quot;20300&quot; value=&quot;Slide 40&quot;/&gt;&lt;property id=&quot;20302&quot; value=&quot;0&quot;/&gt;&lt;property id=&quot;20303&quot; value=&quot;Ron Dorn&quot;/&gt;&lt;property id=&quot;20307&quot; value=&quot;391&quot;/&gt;&lt;property id=&quot;20309&quot; value=&quot;10410&quot;/&gt;&lt;property id=&quot;20312&quot; value=&quot;0&quot;/&gt;&lt;property id=&quot;20601&quot; value=&quot;0&quot;/&gt;&lt;/object&gt;&lt;object type=&quot;3&quot; unique_id=&quot;68344&quot;&gt;&lt;property id=&quot;20148&quot; value=&quot;5&quot;/&gt;&lt;property id=&quot;20300&quot; value=&quot;Slide 41 - &amp;quot;Study Site: Heart of the Grand Canyon&amp;quot;&quot;/&gt;&lt;property id=&quot;20302&quot; value=&quot;0&quot;/&gt;&lt;property id=&quot;20303&quot; value=&quot;Ron Dorn&quot;/&gt;&lt;property id=&quot;20307&quot; value=&quot;409&quot;/&gt;&lt;property id=&quot;20309&quot; value=&quot;10410&quot;/&gt;&lt;property id=&quot;20312&quot; value=&quot;0&quot;/&gt;&lt;property id=&quot;20601&quot; value=&quot;0&quot;/&gt;&lt;/object&gt;&lt;object type=&quot;3&quot; unique_id=&quot;68345&quot;&gt;&lt;property id=&quot;20148&quot; value=&quot;5&quot;/&gt;&lt;property id=&quot;20300&quot; value=&quot;Slide 42 - &amp;quot;Study Site: Heart of the Grand Canyon&amp;quot;&quot;/&gt;&lt;property id=&quot;20302&quot; value=&quot;0&quot;/&gt;&lt;property id=&quot;20303&quot; value=&quot;Ron Dorn&quot;/&gt;&lt;property id=&quot;20307&quot; value=&quot;380&quot;/&gt;&lt;property id=&quot;20309&quot; value=&quot;10410&quot;/&gt;&lt;property id=&quot;20312&quot; value=&quot;0&quot;/&gt;&lt;property id=&quot;20601&quot; value=&quot;0&quot;/&gt;&lt;/object&gt;&lt;object type=&quot;3&quot; unique_id=&quot;68346&quot;&gt;&lt;property id=&quot;20148&quot; value=&quot;5&quot;/&gt;&lt;property id=&quot;20300&quot; value=&quot;Slide 43 - &amp;quot;Study Site: Heart of the Grand Canyon&amp;quot;&quot;/&gt;&lt;property id=&quot;20302&quot; value=&quot;0&quot;/&gt;&lt;property id=&quot;20303&quot; value=&quot;Ron Dorn&quot;/&gt;&lt;property id=&quot;20307&quot; value=&quot;410&quot;/&gt;&lt;property id=&quot;20309&quot; value=&quot;10410&quot;/&gt;&lt;property id=&quot;20312&quot; value=&quot;0&quot;/&gt;&lt;property id=&quot;20601&quot; value=&quot;0&quot;/&gt;&lt;/object&gt;&lt;object type=&quot;3&quot; unique_id=&quot;68347&quot;&gt;&lt;property id=&quot;20148&quot; value=&quot;5&quot;/&gt;&lt;property id=&quot;20300&quot; value=&quot;Slide 48 - &amp;quot;Why warm when air descends&amp;quot;&quot;/&gt;&lt;property id=&quot;20302&quot; value=&quot;0&quot;/&gt;&lt;property id=&quot;20303&quot; value=&quot;Ron Dorn&quot;/&gt;&lt;property id=&quot;20307&quot; value=&quot;431&quot;/&gt;&lt;property id=&quot;20309&quot; value=&quot;10410&quot;/&gt;&lt;property id=&quot;20312&quot; value=&quot;0&quot;/&gt;&lt;property id=&quot;20601&quot; value=&quot;0&quot;/&gt;&lt;/object&gt;&lt;object type=&quot;3&quot; unique_id=&quot;68348&quot;&gt;&lt;property id=&quot;20148&quot; value=&quot;5&quot;/&gt;&lt;property id=&quot;20300&quot; value=&quot;Slide 51 - &amp;quot;Study Site: Heart of the Grand Canyon&amp;quot;&quot;/&gt;&lt;property id=&quot;20302&quot; value=&quot;0&quot;/&gt;&lt;property id=&quot;20303&quot; value=&quot;Ron Dorn&quot;/&gt;&lt;property id=&quot;20307&quot; value=&quot;412&quot;/&gt;&lt;property id=&quot;20309&quot; value=&quot;10410&quot;/&gt;&lt;property id=&quot;20312&quot; value=&quot;0&quot;/&gt;&lt;property id=&quot;20601&quot; value=&quot;0&quot;/&gt;&lt;/object&gt;&lt;object type=&quot;3&quot; unique_id=&quot;68349&quot;&gt;&lt;property id=&quot;20148&quot; value=&quot;5&quot;/&gt;&lt;property id=&quot;20300&quot; value=&quot;Slide 52 - &amp;quot;Study Site: Heart of the Grand Canyon&amp;quot;&quot;/&gt;&lt;property id=&quot;20302&quot; value=&quot;0&quot;/&gt;&lt;property id=&quot;20303&quot; value=&quot;Ron Dorn&quot;/&gt;&lt;property id=&quot;20307&quot; value=&quot;411&quot;/&gt;&lt;property id=&quot;20309&quot; value=&quot;10410&quot;/&gt;&lt;property id=&quot;20312&quot; value=&quot;0&quot;/&gt;&lt;property id=&quot;20601&quot; value=&quot;0&quot;/&gt;&lt;/object&gt;&lt;object type=&quot;3&quot; unique_id=&quot;68350&quot;&gt;&lt;property id=&quot;20148&quot; value=&quot;5&quot;/&gt;&lt;property id=&quot;20300&quot; value=&quot;Slide 53 - &amp;quot;Study Site: Heart of the Grand Canyon&amp;quot;&quot;/&gt;&lt;property id=&quot;20302&quot; value=&quot;0&quot;/&gt;&lt;property id=&quot;20303&quot; value=&quot;Ron Dorn&quot;/&gt;&lt;property id=&quot;20307&quot; value=&quot;413&quot;/&gt;&lt;property id=&quot;20309&quot; value=&quot;10410&quot;/&gt;&lt;property id=&quot;20312&quot; value=&quot;0&quot;/&gt;&lt;property id=&quot;20601&quot; value=&quot;0&quot;/&gt;&lt;/object&gt;&lt;object type=&quot;3&quot; unique_id=&quot;68351&quot;&gt;&lt;property id=&quot;20148&quot; value=&quot;5&quot;/&gt;&lt;property id=&quot;20300&quot; value=&quot;Slide 54 - &amp;quot;Study Site: Heart of the Grand Canyon&amp;quot;&quot;/&gt;&lt;property id=&quot;20302&quot; value=&quot;0&quot;/&gt;&lt;property id=&quot;20303&quot; value=&quot;Ron Dorn&quot;/&gt;&lt;property id=&quot;20307&quot; value=&quot;414&quot;/&gt;&lt;property id=&quot;20309&quot; value=&quot;10410&quot;/&gt;&lt;property id=&quot;20312&quot; value=&quot;0&quot;/&gt;&lt;property id=&quot;20601&quot; value=&quot;0&quot;/&gt;&lt;/object&gt;&lt;object type=&quot;3&quot; unique_id=&quot;68352&quot;&gt;&lt;property id=&quot;20148&quot; value=&quot;5&quot;/&gt;&lt;property id=&quot;20300&quot; value=&quot;Slide 55 - &amp;quot;Study Site: Heart of the Grand Canyon&amp;quot;&quot;/&gt;&lt;property id=&quot;20302&quot; value=&quot;0&quot;/&gt;&lt;property id=&quot;20303&quot; value=&quot;Ron Dorn&quot;/&gt;&lt;property id=&quot;20307&quot; value=&quot;415&quot;/&gt;&lt;property id=&quot;20309&quot; value=&quot;10410&quot;/&gt;&lt;property id=&quot;20312&quot; value=&quot;0&quot;/&gt;&lt;property id=&quot;20601&quot; value=&quot;0&quot;/&gt;&lt;/object&gt;&lt;object type=&quot;3&quot; unique_id=&quot;68353&quot;&gt;&lt;property id=&quot;20148&quot; value=&quot;5&quot;/&gt;&lt;property id=&quot;20300&quot; value=&quot;Slide 56 - &amp;quot;Study Site: Heart of the Grand Canyon&amp;quot;&quot;/&gt;&lt;property id=&quot;20302&quot; value=&quot;0&quot;/&gt;&lt;property id=&quot;20303&quot; value=&quot;Ron Dorn&quot;/&gt;&lt;property id=&quot;20307&quot; value=&quot;416&quot;/&gt;&lt;property id=&quot;20309&quot; value=&quot;10410&quot;/&gt;&lt;property id=&quot;20312&quot; value=&quot;0&quot;/&gt;&lt;property id=&quot;20601&quot; value=&quot;0&quot;/&gt;&lt;/object&gt;&lt;object type=&quot;3&quot; unique_id=&quot;68354&quot;&gt;&lt;property id=&quot;20148&quot; value=&quot;5&quot;/&gt;&lt;property id=&quot;20300&quot; value=&quot;Slide 57 - &amp;quot;Study Site: Heart of the Grand Canyon&amp;quot;&quot;/&gt;&lt;property id=&quot;20302&quot; value=&quot;0&quot;/&gt;&lt;property id=&quot;20303&quot; value=&quot;Ron Dorn&quot;/&gt;&lt;property id=&quot;20307&quot; value=&quot;417&quot;/&gt;&lt;property id=&quot;20309&quot; value=&quot;10410&quot;/&gt;&lt;property id=&quot;20312&quot; value=&quot;0&quot;/&gt;&lt;property id=&quot;20601&quot; value=&quot;0&quot;/&gt;&lt;/object&gt;&lt;object type=&quot;3&quot; unique_id=&quot;68355&quot;&gt;&lt;property id=&quot;20148&quot; value=&quot;5&quot;/&gt;&lt;property id=&quot;20300&quot; value=&quot;Slide 58 - &amp;quot;Study Site: Heart of the Grand Canyon&amp;quot;&quot;/&gt;&lt;property id=&quot;20302&quot; value=&quot;0&quot;/&gt;&lt;property id=&quot;20303&quot; value=&quot;Ron Dorn&quot;/&gt;&lt;property id=&quot;20307&quot; value=&quot;418&quot;/&gt;&lt;property id=&quot;20309&quot; value=&quot;10410&quot;/&gt;&lt;property id=&quot;20312&quot; value=&quot;0&quot;/&gt;&lt;property id=&quot;20601&quot; value=&quot;0&quot;/&gt;&lt;/object&gt;&lt;object type=&quot;3&quot; unique_id=&quot;68356&quot;&gt;&lt;property id=&quot;20148&quot; value=&quot;5&quot;/&gt;&lt;property id=&quot;20300&quot; value=&quot;Slide 59 - &amp;quot;Study Site: Heart of the Grand Canyon&amp;quot;&quot;/&gt;&lt;property id=&quot;20302&quot; value=&quot;0&quot;/&gt;&lt;property id=&quot;20303&quot; value=&quot;Ron Dorn&quot;/&gt;&lt;property id=&quot;20307&quot; value=&quot;381&quot;/&gt;&lt;property id=&quot;20309&quot; value=&quot;10410&quot;/&gt;&lt;property id=&quot;20312&quot; value=&quot;0&quot;/&gt;&lt;property id=&quot;20601&quot; value=&quot;0&quot;/&gt;&lt;/object&gt;&lt;object type=&quot;3&quot; unique_id=&quot;68357&quot;&gt;&lt;property id=&quot;20148&quot; value=&quot;5&quot;/&gt;&lt;property id=&quot;20300&quot; value=&quot;Slide 60 - &amp;quot;Study Site: Heart of the Grand Canyon&amp;quot;&quot;/&gt;&lt;property id=&quot;20302&quot; value=&quot;0&quot;/&gt;&lt;property id=&quot;20303&quot; value=&quot;Ron Dorn&quot;/&gt;&lt;property id=&quot;20307&quot; value=&quot;419&quot;/&gt;&lt;property id=&quot;20309&quot; value=&quot;10410&quot;/&gt;&lt;property id=&quot;20312&quot; value=&quot;0&quot;/&gt;&lt;property id=&quot;20601&quot; value=&quot;0&quot;/&gt;&lt;/object&gt;&lt;object type=&quot;3&quot; unique_id=&quot;68358&quot;&gt;&lt;property id=&quot;20148&quot; value=&quot;5&quot;/&gt;&lt;property id=&quot;20300&quot; value=&quot;Slide 61 - &amp;quot;Study Site: Heart of the Grand Canyon&amp;quot;&quot;/&gt;&lt;property id=&quot;20302&quot; value=&quot;0&quot;/&gt;&lt;property id=&quot;20303&quot; value=&quot;Ron Dorn&quot;/&gt;&lt;property id=&quot;20307&quot; value=&quot;420&quot;/&gt;&lt;property id=&quot;20309&quot; value=&quot;10410&quot;/&gt;&lt;property id=&quot;20312&quot; value=&quot;0&quot;/&gt;&lt;property id=&quot;20601&quot; value=&quot;0&quot;/&gt;&lt;/object&gt;&lt;object type=&quot;3&quot; unique_id=&quot;68359&quot;&gt;&lt;property id=&quot;20148&quot; value=&quot;5&quot;/&gt;&lt;property id=&quot;20300&quot; value=&quot;Slide 62 - &amp;quot;Study Site: Heart of the Grand Canyon&amp;quot;&quot;/&gt;&lt;property id=&quot;20302&quot; value=&quot;0&quot;/&gt;&lt;property id=&quot;20303&quot; value=&quot;Ron Dorn&quot;/&gt;&lt;property id=&quot;20307&quot; value=&quot;421&quot;/&gt;&lt;property id=&quot;20309&quot; value=&quot;10410&quot;/&gt;&lt;property id=&quot;20312&quot; value=&quot;0&quot;/&gt;&lt;property id=&quot;20601&quot; value=&quot;0&quot;/&gt;&lt;/object&gt;&lt;object type=&quot;3&quot; unique_id=&quot;68360&quot;&gt;&lt;property id=&quot;20148&quot; value=&quot;5&quot;/&gt;&lt;property id=&quot;20300&quot; value=&quot;Slide 63 - &amp;quot;Study Site: Heart of the Grand Canyon&amp;quot;&quot;/&gt;&lt;property id=&quot;20302&quot; value=&quot;0&quot;/&gt;&lt;property id=&quot;20303&quot; value=&quot;Ron Dorn&quot;/&gt;&lt;property id=&quot;20307&quot; value=&quot;422&quot;/&gt;&lt;property id=&quot;20309&quot; value=&quot;10410&quot;/&gt;&lt;property id=&quot;20312&quot; value=&quot;0&quot;/&gt;&lt;property id=&quot;20601&quot; value=&quot;0&quot;/&gt;&lt;/object&gt;&lt;object type=&quot;3&quot; unique_id=&quot;68361&quot;&gt;&lt;property id=&quot;20148&quot; value=&quot;5&quot;/&gt;&lt;property id=&quot;20300&quot; value=&quot;Slide 64 - &amp;quot;Study Site: Heart of the Grand Canyon&amp;quot;&quot;/&gt;&lt;property id=&quot;20302&quot; value=&quot;0&quot;/&gt;&lt;property id=&quot;20303&quot; value=&quot;Ron Dorn&quot;/&gt;&lt;property id=&quot;20307&quot; value=&quot;433&quot;/&gt;&lt;property id=&quot;20309&quot; value=&quot;10410&quot;/&gt;&lt;property id=&quot;20312&quot; value=&quot;0&quot;/&gt;&lt;property id=&quot;20601&quot; value=&quot;0&quot;/&gt;&lt;/object&gt;&lt;object type=&quot;3&quot; unique_id=&quot;68362&quot;&gt;&lt;property id=&quot;20148&quot; value=&quot;5&quot;/&gt;&lt;property id=&quot;20300&quot; value=&quot;Slide 65 - &amp;quot;Study Site: Heart of the Grand Canyon&amp;quot;&quot;/&gt;&lt;property id=&quot;20302&quot; value=&quot;0&quot;/&gt;&lt;property id=&quot;20303&quot; value=&quot;Ron Dorn&quot;/&gt;&lt;property id=&quot;20307&quot; value=&quot;424&quot;/&gt;&lt;property id=&quot;20309&quot; value=&quot;10410&quot;/&gt;&lt;property id=&quot;20312&quot; value=&quot;0&quot;/&gt;&lt;property id=&quot;20601&quot; value=&quot;0&quot;/&gt;&lt;/object&gt;&lt;object type=&quot;3&quot; unique_id=&quot;68363&quot;&gt;&lt;property id=&quot;20148&quot; value=&quot;5&quot;/&gt;&lt;property id=&quot;20300&quot; value=&quot;Slide 66 - &amp;quot;Study FCanyon&amp;quot;&quot;/&gt;&lt;property id=&quot;20302&quot; value=&quot;0&quot;/&gt;&lt;property id=&quot;20303&quot; value=&quot;Ron Dorn&quot;/&gt;&lt;property id=&quot;20307&quot; value=&quot;428&quot;/&gt;&lt;property id=&quot;20309&quot; value=&quot;10410&quot;/&gt;&lt;property id=&quot;20312&quot; value=&quot;0&quot;/&gt;&lt;property id=&quot;20601&quot; value=&quot;0&quot;/&gt;&lt;/object&gt;&lt;object type=&quot;3&quot; unique_id=&quot;68364&quot;&gt;&lt;property id=&quot;20148&quot; value=&quot;5&quot;/&gt;&lt;property id=&quot;20300&quot; value=&quot;Slide 67 - &amp;quot;Study FCanyon&amp;quot;&quot;/&gt;&lt;property id=&quot;20302&quot; value=&quot;0&quot;/&gt;&lt;property id=&quot;20303&quot; value=&quot;Ron Dorn&quot;/&gt;&lt;property id=&quot;20307&quot; value=&quot;426&quot;/&gt;&lt;property id=&quot;20309&quot; value=&quot;10410&quot;/&gt;&lt;property id=&quot;20312&quot; value=&quot;0&quot;/&gt;&lt;property id=&quot;20601&quot; value=&quot;0&quot;/&gt;&lt;/object&gt;&lt;object type=&quot;3&quot; unique_id=&quot;68365&quot;&gt;&lt;property id=&quot;20148&quot; value=&quot;5&quot;/&gt;&lt;property id=&quot;20300&quot; value=&quot;Slide 68 - &amp;quot;Study Site: Heart of the Grand Canyon&amp;quot;&quot;/&gt;&lt;property id=&quot;20302&quot; value=&quot;0&quot;/&gt;&lt;property id=&quot;20303&quot; value=&quot;Ron Dorn&quot;/&gt;&lt;property id=&quot;20307&quot; value=&quot;425&quot;/&gt;&lt;property id=&quot;20309&quot; value=&quot;10410&quot;/&gt;&lt;property id=&quot;20312&quot; value=&quot;0&quot;/&gt;&lt;property id=&quot;20601&quot; value=&quot;0&quot;/&gt;&lt;/object&gt;&lt;object type=&quot;3&quot; unique_id=&quot;68366&quot;&gt;&lt;property id=&quot;20148&quot; value=&quot;5&quot;/&gt;&lt;property id=&quot;20300&quot; value=&quot;Slide 69 - &amp;quot;Study DCanyon&amp;quot;&quot;/&gt;&lt;property id=&quot;20302&quot; value=&quot;0&quot;/&gt;&lt;property id=&quot;20303&quot; value=&quot;Ron Dorn&quot;/&gt;&lt;property id=&quot;20307&quot; value=&quot;429&quot;/&gt;&lt;property id=&quot;20309&quot; value=&quot;10410&quot;/&gt;&lt;property id=&quot;20312&quot; value=&quot;0&quot;/&gt;&lt;property id=&quot;20601&quot; value=&quot;0&quot;/&gt;&lt;/object&gt;&lt;object type=&quot;3&quot; unique_id=&quot;68367&quot;&gt;&lt;property id=&quot;20148&quot; value=&quot;5&quot;/&gt;&lt;property id=&quot;20300&quot; value=&quot;Slide 70 - &amp;quot;Study DCanyon&amp;quot;&quot;/&gt;&lt;property id=&quot;20302&quot; value=&quot;0&quot;/&gt;&lt;property id=&quot;20303&quot; value=&quot;Ron Dorn&quot;/&gt;&lt;property id=&quot;20307&quot; value=&quot;427&quot;/&gt;&lt;property id=&quot;20309&quot; value=&quot;10410&quot;/&gt;&lt;property id=&quot;20312&quot; value=&quot;0&quot;/&gt;&lt;property id=&quot;20601&quot; value=&quot;0&quot;/&gt;&lt;/object&gt;&lt;object type=&quot;3&quot; unique_id=&quot;68368&quot;&gt;&lt;property id=&quot;20148&quot; value=&quot;5&quot;/&gt;&lt;property id=&quot;20300&quot; value=&quot;Slide 71 - &amp;quot;Study Site: Heart of the Grand Canyon&amp;quot;&quot;/&gt;&lt;property id=&quot;20302&quot; value=&quot;0&quot;/&gt;&lt;property id=&quot;20303&quot; value=&quot;Ron Dorn&quot;/&gt;&lt;property id=&quot;20307&quot; value=&quot;423&quot;/&gt;&lt;property id=&quot;20309&quot; value=&quot;10410&quot;/&gt;&lt;property id=&quot;20312&quot; value=&quot;0&quot;/&gt;&lt;property id=&quot;20601&quot; value=&quot;0&quot;/&gt;&lt;/object&gt;&lt;object type=&quot;3&quot; unique_id=&quot;68369&quot;&gt;&lt;property id=&quot;20148&quot; value=&quot;5&quot;/&gt;&lt;property id=&quot;20300&quot; value=&quot;Slide 72 - &amp;quot;Study Site: Heart of the Grand Canyon&amp;quot;&quot;/&gt;&lt;property id=&quot;20302&quot; value=&quot;0&quot;/&gt;&lt;property id=&quot;20303&quot; value=&quot;Ron Dorn&quot;/&gt;&lt;property id=&quot;20307&quot; value=&quot;382&quot;/&gt;&lt;property id=&quot;20309&quot; value=&quot;10410&quot;/&gt;&lt;property id=&quot;20312&quot; value=&quot;0&quot;/&gt;&lt;property id=&quot;20601&quot; value=&quot;0&quot;/&gt;&lt;/object&gt;&lt;object type=&quot;3&quot; unique_id=&quot;68370&quot;&gt;&lt;property id=&quot;20148&quot; value=&quot;5&quot;/&gt;&lt;property id=&quot;20300&quot; value=&quot;Slide 73 - &amp;quot;Study Site: Heart of the Grand Canyon&amp;quot;&quot;/&gt;&lt;property id=&quot;20302&quot; value=&quot;0&quot;/&gt;&lt;property id=&quot;20303&quot; value=&quot;Ron Dorn&quot;/&gt;&lt;property id=&quot;20307&quot; value=&quot;383&quot;/&gt;&lt;property id=&quot;20309&quot; value=&quot;10410&quot;/&gt;&lt;property id=&quot;20312&quot; value=&quot;0&quot;/&gt;&lt;property id=&quot;20601&quot; value=&quot;0&quot;/&gt;&lt;/object&gt;&lt;/object&gt;&lt;object type=&quot;8&quot; unique_id=&quot;10311&quot;&gt;&lt;/object&gt;&lt;object type=&quot;10&quot; unique_id=&quot;73003&quot;&gt;&lt;object type=&quot;11&quot; unique_id=&quot;73004&quot;&gt;&lt;property id=&quot;20180&quot; value=&quot;0&quot;/&gt;&lt;property id=&quot;20181&quot; value=&quot;1&quot;/&gt;&lt;property id=&quot;20183&quot; value=&quot;1&quot;/&gt;&lt;/object&gt;&lt;object type=&quot;12&quot; unique_id=&quot;73005&quot;&gt;&lt;/object&gt;&lt;/object&gt;&lt;/object&gt;&lt;/database&gt;"/>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EJGQkQ5RiIvPg0KCQk8dWljb2xvciBuYW1lPSJnbG93IiB2YWx1ZT0iMHg2MDk3NzMiLz4NCgkJPHVpY29sb3IgbmFtZT0idGV4dCIgdmFsdWU9IjB4RkZGRkZGIi8+DQoJCTx1aWNvbG9yIG5hbWU9ImxpZ2h0IiB2YWx1ZT0iMHg4Njg1NzAiLz4NCgkJPHVpY29sb3IgbmFtZT0ic2hhZG93IiB2YWx1ZT0iMHgwMDAwMDAiLz4NCgkJPHVpY29sb3IgbmFtZT0iYmFja2dyb3VuZCIgdmFsdWU9IjB4ODY4NTcwIi8+DQoJCTx1aWNvbG9yIG5hbWU9Im5vdGVzVGV4dEJhY2tncm91bmQiIHZhbHVlPSIweEZGRkZGRiIvPg0KCTwvY29sb3JzPjxsYXlvdXQ+DQoJCTx1aXNob3cgbmFtZT0icHJlc2VudGF0aW9udGl0bGUiIHZhbHVlPSJ0cnVlIi8+DQoJCTx1aXNob3cgbmFtZT0icHJlc2VudGVycGhvdG8iIHZhbHVlPSJ0cnVlIi8+DQoJCTx1aXNob3cgbmFtZT0icHJlc2VudGVybmFtZSIgdmFsdWU9InRydWUiLz4NCgkJPHVpc2hvdyBuYW1lPSJwcmVzZW50ZXJ0aXRsZSIgdmFsdWU9InRydWUiLz4NCgkJPHVpc2hvdyBuYW1lPSJwcmVzZW50ZXJlbWFpbCIgdmFsdWU9ImZhbHNlIi8+DQoJCTx1aXNob3cgbmFtZT0icHJlc2VudGVyYmlvIiB2YWx1ZT0idHJ1ZSIvPg0KCQk8dWlzaG93IG5hbWU9ImNvbXBhbnlsb2dvIiB2YWx1ZT0iZmFsc2UiLz4NCgkJPHVpc2hvdyBuYW1lPSJzaWRlYmFyIiB2YWx1ZT0idHJ1ZSIvPg0KCQk8dWlzaG93IG5hbWU9Im91dGxpbmUiIHZhbHVlPSJmYWxzZSIvPg0KCQk8dWlzaG93IG5hbWU9InRodW1ibmFpbCIgdmFsdWU9InRydWUiLz4NCgkJPHVpc2hvdyBuYW1lPSJub3RlcyIgdmFsdWU9ImZhbHNlIi8+DQoJCTx1aXNob3cgbmFtZT0ic2VhcmNoIiB2YWx1ZT0iZmFsc2UiLz4NCgkJPHVpc2hvdyBuYW1lPSJxdWl6IiB2YWx1ZT0iZmFsc2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Fsd2F5c1NjcnVuY2giIHZhbHVlPSJmYWxzZSIvPg0KCQk8dWlzaG93IG5hbWU9ImluaXRpYWxkaXNwbGF5bW9kZWlzbm9ybWFsIiB2YWx1ZT0idHJ1ZSIvPg0KCQk8dWlzaG93IG5hbWU9ImNjdGV4dGhpZ2hsaWdodGluZyIgdmFsdWU9InRydWUiLz4NCgkJPHVpcmVwbGFjZSBuYW1lPSJsb2dvIiB2YWx1ZT0iIi8+DQoJCTx1aXJlcGxhY2UgbmFtZT0iYmdpbWFnZSIgdmFsdWU9IiIvPg0KCQk8dWlyZXBsYWNlIG5hbWU9ImluaXRpYWx0YWIiIHZhbHVlPSJ0aHVtYm5haWwiLz4NCgk8L2xheW91dD4NCgk8cHJlbG9hZGVyPjxzZXRCb29sIG5hbWU9ImRpc2FibGVBc3NldFByZWxvYWRlciIgdmFsdWU9InRydWUiLz48L3ByZWxvYWRlcj4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iBDb2xsYWJvcmF0aW9uIGRvZXMgbm90IHdvcmsgaW4gdGhpcyBtb2RlIi8+DQoJCTx1aXRleHQgbmFtZT0iQ09MTEFCX0xPQ0FMX1BMQVlCQUNLX1RJVExFIiB2YWx1ZT0iTG9jYWwgUGxheWJhY2siLz4NCgkJPHVpdGV4dCBuYW1lPSJDT0xMQUJfTE9DQUxfUExBWUJBQ0tCVE4iIHZhbHVlPSJPay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TdG9wcGVkIi8+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DQoJCTx1aXRleHQgbmFtZT0iU0NSVUJCQVJTVEFUVVNfQlVGRkVSSU5HIiB2YWx1ZT0iQnVmZmVyaW5nIi8+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DQoJCTx1aXRleHQgbmFtZT0iRUxBUFNFRCIgdmFsdWU9IiVtIE1pbnV0ZXMgJXMgU2Vjb25kcyBSZW1haW5pbmciLz4NCgkJPHVpdGV4dCBuYW1lPSJOT1RGT1VORCIgdmFsdWU9Ik5vdGhpbmcgRm91bmQiLz4NCgkJPHVpdGV4dCBuYW1lPSJBVFRBQ0hNRU5UUyIgdmFsdWU9IkF0dGFjaG1lbnR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DQoJCTx1aXRleHQgbmFtZT0iVEFCX05PVEVTIiB2YWx1ZT0iTm90ZXMiLz4NCgkJPHVpdGV4dCBuYW1lPSJUQUJfU0VBUkNIIiB2YWx1ZT0iU2VhcmNoIi8+DQoJCTx1aXRleHQgbmFtZT0iU0xJREVfSEVBRElORyIgdmFsdWU9IlNsaWRlIFRpdGxlIi8+DQoJCTx1aXRleHQgbmFtZT0iRFVSQVRJT05fSEVBRElORyIgdmFsdWU9IkR1cmF0aW9uIi8+DQoJCTx1aXRleHQgbmFtZT0iU0VBUkNIX0hFQURJTkciIHZhbHVlPSJTZWFyY2ggZm9yIHRleHQ6Ii8+DQoJCTx1aXRleHQgbmFtZT0iVEhVTUJfSEVBRElORyIgdmFsdWU9IlNsaWRlIi8+DQoJCTx1aXRleHQgbmFtZT0iVEhVTUJfSU5GTyIgdmFsdWU9IlNsaWRlIFRpdGxlL0R1cmF0aW9uIi8+DQoJCTx1aXRleHQgbmFtZT0iQVRUQUNITkFNRV9IRUFESU5HIiB2YWx1ZT0iRmlsZSBOYW1lIi8+DQoJCTx1aXRleHQgbmFtZT0iQVRUQUNIU0laRV9IRUFESU5HIiB2YWx1ZT0iU2l6ZSIvPg0KCQk8dWl0ZXh0IG5hbWU9IlNMSURFX05PVEVTIiB2YWx1ZT0iU2xpZGUgTm90ZXM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DQoJCTx1aXRleHQgbmFtZT0iUVVJWlBPRF9RVUlaX0FUVEVNUFQiIHZhbHVlPSJRdWl6IEF0dGVtcHQ6Ii8+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DQoJCTx1aXRleHQgbmFtZT0iUVVJWlBPRF9RVUVTQVRNUFRfU1RSIiB2YWx1ZT0iQXR0ZW1wdDogJW4gb2YgJXQiLz4NCgkJPHVpdGV4dCBuYW1lPSJRVUlaUE9EX1FVRVNUWVBFX1NUUiIgdmFsdWU9IlR5cGU6ICVzIi8+DQoJCTx1aXRleHQgbmFtZT0iUVVJWlBPRF9RVUVTVFlQRV9HUkQiIHZhbHVlPSJHcmFkZWQiLz4NCgkJPHVpdGV4dCBuYW1lPSJRVUlaUE9EX1FVRVNUWVBFX1NWWSIgdmFsdWU9IlN1cnZleSIvPg0KCQk8dWl0ZXh0IG5hbWU9IlFVSVpQT0RfUVVJWkFUTVBUX0lORiIgdmFsdWU9IkluZmluaXRlIi8+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DQoJCTx1aXRleHQgbmFtZT0iRE9DV1JBUF9NU0ciIHZhbHVlPSJTYXZlIHRvIE15IENvbXB1dGVyIi8+DQoJCTx1aXRleHQgbmFtZT0iRE9DV1JBUF9QUk9NUFQiIHZhbHVlPSJDbGljayB0byBEb3dubG9hZCIvPg0KCTwvbGFuZ3VhZ2U+DQoJPGxhbmd1YWdlIGlkPSJh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LYqtit2LDZitixINi52YYg2KfZhNmF2LHZgdmC2KfYqiIvPg0KCQk8dWl0ZXh0IG5hbWU9IkFUVEFDSE1FTlRfUFJFVklFV19XQVJOSU5HTVNHIiB2YWx1ZT0i2YTYpyDZitmF2YPZhiDZgdiq2K0g2KfZhNmF2LHZgdmC2KfYqiDZgdmKINmG2YXYtyDYp9mE2YXYudin2YrZhtipLiDYp9mE2LHYrNin2KEg2KfYs9iq2K7Yr9in2YUg2YbYtNixINmE2LHYpNmK2Kkg2KfZhNmG2KrYp9im2KwuIi8+DQoJCTx1aXRleHQgbmFtZT0iVU5OQU1FRFNMSURFVElUTEUiIHZhbHVlPSLYtNix2YrYrdipICVuIi8+DQoJCTx1aXRleHQgbmFtZT0iQ09MTEFCX0xPQ0FMX1BMQVlCQUNLX01TRyIgdmFsdWU9ItmK2KzYsdmKINit2KfZhNmK2KfZiyDYqti02LrZitmEINin2YTZhdit2KrZiNmJINmF2K3ZhNmK2KfZiy4g2KfZhNiq2LnYp9mI2YYg2YTYpyDZiti52YXZhCDZgdmKINmH2LDYpyDYp9mE2YjYtti5LiIvPg0KCQk8dWl0ZXh0IG5hbWU9IkNPTExBQl9MT0NBTF9QTEFZQkFDS19USVRMRSIgdmFsdWU9Itiq2LTYutmK2YQg2YXYrdmE2YoiLz4NCgkJPHVpdGV4dCBuYW1lPSJDT0xMQUJfTE9DQUxfUExBWUJBQ0tCVE4iIHZhbHVlPSLZhdmI2KfZgdmCIi8+DQoJCTwhLS0gc3Vic3RpdHV0aW9uOiAlbiA9PSBzbGlkZSBudW1iZXIgLS0+DQoJCTwhLS0gc3Vic3RpdHV0aW9uOiAldCA9PSB0b3RhbCBzbGlkZSBjb3VudCAtLT4NCgkJPHVpdGV4dCBuYW1lPSJTQ1JVQkJBUlNUQVRVU19TTElERUlORk8iIHZhbHVlPSLYtNix2YrYrdipICVuIC8gJXQgfCAiLz4NCgkJPHVpdGV4dCBuYW1lPSJTQ1JVQkJBUlNUQVRVU19TVE9QUEVEIiB2YWx1ZT0i2YXYqtmI2YLZgSIvPg0KCQk8dWl0ZXh0IG5hbWU9IlNDUlVCQkFSU1RBVFVTX1BMQVlJTkciIHZhbHVlPSLZgtmK2K8g2KfZhNiq2LTYutmK2YQiLz4NCgkJPHVpdGV4dCBuYW1lPSJTQ1JVQkJBUlNUQVRVU19OT0FVRElPIiB2YWx1ZT0i2YTYpyDZitmI2KzYryDYtdmI2KoiLz4NCgkJPHVpdGV4dCBuYW1lPSJTQ1JVQkJBUlNUQVRVU19WSURQTEFZSU5HIiB2YWx1ZT0i2KfZhNmB2YrYr9mK2Ygg2YLZitivINin2YTYqti02LrZitmEIi8+DQoJCTx1aXRleHQgbmFtZT0iU0NSVUJCQVJTVEFUVVNfTE9BRElORyIgdmFsdWU9ItmK2KzYsdmKINin2YTYotmGINin2YTYqtit2YXZitmELi4uIi8+DQoJCTx1aXRleHQgbmFtZT0iU0NSVUJCQVJTVEFUVVNfQlVGRkVSSU5HIiB2YWx1ZT0i2YrYrNix2Yog2KfZhNii2YYg2KfZhNiq2K7YstmK2YYg2KfZhNmF2KTZgtiqIi8+DQoJCTx1aXRleHQgbmFtZT0iU0NSVUJCQVJTVEFUVVNfUVVFU1RJT04iIHZhbHVlPSLYp9mE2KXYrNin2KjYqSDYudmE2Ykg2KfZhNiz2KTYp9mEIi8+DQoJCTx1aXRleHQgbmFtZT0iU0NSVUJCQVJTVEFUVVNfUkVWSUVXUVVJWiIgdmFsdWU9ItmF2LHYp9is2LnYqSDYp9mE2YXYs9in2KjZgtipIi8+DQoJCTwhLS0gc3Vic3RpdHV0aW9uOiAlbSA9PSBtaW51dGVzIHJlbWFpbmluZyAtLT4NCgkJPCEtLSBzdWJzdGl0dXRpb246ICVzID09IHNlY29uZHMgcmVtYWluaW5nIC0tPg0KCQk8dWl0ZXh0IG5hbWU9IkVMQVBTRUQiIHZhbHVlPSIlbSDYr9mC2KfYptmCJXMg2KvZiNin2YYg2YXYqtio2YLZitipIi8+DQoJCTx1aXRleHQgbmFtZT0iTk9URk9VTkQiIHZhbHVlPSLZhNmFINmK2Y/Yudir2LEg2LnZhNmJINi02YrYoSIvPg0KCQk8dWl0ZXh0IG5hbWU9IkFUVEFDSE1FTlRTIiB2YWx1ZT0i2KfZhNmF2LHZgdmC2KfYqiIvPg0KCQk8IS0tIHN1YnN0aXR1dGlvbjogJXAgPT0gY3VycmVudCBzcGVha2VyJ3MgdGl0bGUgLS0+DQoJCTx1aXRleHQgbmFtZT0iQklPV0lOX1RJVExFIiB2YWx1ZT0i2KfZhNiz2YrYsdipINin2YTYsNin2KrZitipOiAlcCIvPg0KCQk8dWl0ZXh0IG5hbWU9IkJJT0JUTl9USVRMRSIgdmFsdWU9Itin2YTYs9mK2LHYqSDYp9mE2LDYp9iq2YrYqSIvPg0KCQk8dWl0ZXh0IG5hbWU9IkRJVklERVJCVE5fVElUTEUiIHZhbHVlPSJ8Ii8+DQoJCTx1aXRleHQgbmFtZT0iQ09OVEFDVEJUTl9USVRMRSIgdmFsdWU9Itin2KrYtdin2YQiLz4NCgkJPHVpdGV4dCBuYW1lPSJUQUJfUVVJWiIgdmFsdWU9ItmF2LPYp9io2YLYqSIvPg0KCQk8dWl0ZXh0IG5hbWU9IlRBQl9PVVRMSU5FIiB2YWx1ZT0i2YXYrti32LciLz4NCgkJPHVpdGV4dCBuYW1lPSJUQUJfVEhVTUIiIHZhbHVlPSLZhdi12LrZkdix2KkiLz4NCgkJPHVpdGV4dCBuYW1lPSJUQUJfTk9URVMiIHZhbHVlPSLZhdmE2KfYrdi42KfYqiIvPg0KCQk8dWl0ZXh0IG5hbWU9IlRBQl9TRUFSQ0giIHZhbHVlPSLYqNit2KsiLz4NCgkJPHVpdGV4dCBuYW1lPSJTTElERV9IRUFESU5HIiB2YWx1ZT0i2LnZhtmI2KfZhiDYp9mE2LTYsdmK2K3YqSAiLz4NCgkJPHVpdGV4dCBuYW1lPSJEVVJBVElPTl9IRUFESU5HIiB2YWx1ZT0i2YXYr9ipIi8+DQoJCTx1aXRleHQgbmFtZT0iU0VBUkNIX0hFQURJTkciIHZhbHVlPSI62KfZhNio2K3YqyDYudmGINmG2LUiLz4NCgkJPHVpdGV4dCBuYW1lPSJUSFVNQl9IRUFESU5HIiB2YWx1ZT0i2LTYsdmK2K3YqSIvPg0KCQk8dWl0ZXh0IG5hbWU9IlRIVU1CX0lORk8iIHZhbHVlPSLYudmG2YjYp9mGL9mF2K/YqSDYp9mE2LTYsdmK2K3YqSIvPg0KCQk8dWl0ZXh0IG5hbWU9IkFUVEFDSE5BTUVfSEVBRElORyIgdmFsdWU9Itin2LPZhSDYp9mE2YXZhNmBIi8+DQoJCTx1aXRleHQgbmFtZT0iQVRUQUNIU0laRV9IRUFESU5HIiB2YWx1ZT0i2KfZhNit2KzZhSIvPg0KCQk8dWl0ZXh0IG5hbWU9IlNMSURFX05PVEVTIiB2YWx1ZT0i2YXZhNin2K3YuNin2Kog2KfZhNi02LHZitit2KkiLz4NCgkJPHVpdGV4dCBuYW1lPSJDT1VSU0VfU1RBVFVTIiB2YWx1ZT0i2K3Yp9mE2Kkg2KfZhNmI2K3Yr9ipIi8+DQoJCTx1aXRleHQgbmFtZT0iUEFTU0VEX1NUUklORyIgdmFsdWU9ItmG2KzYp9itIi8+DQoJCTx1aXRleHQgbmFtZT0iRkFJTEVEX1NUUklORyIgdmFsdWU9ItmB2LTZhCIvPg0KCQk8IS0tcXVpeiBwb2QgYW5kIG1lc3NhZ2UgYm94IHRleHRzLS0+DQoJCTx1aXRleHQgbmFtZT0iUVVJWlBPRF9RVUlaX0FUVEVNUFQiIHZhbHVlPSLYsdmC2YUg2KfZhNmF2K3Yp9mI2YTYqSDZgdmKINin2YTZhdiz2KfYqNmC2Kk6Ii8+DQoJCTx1aXRleHQgbmFtZT0iUVVJWlBPRF9RVUlaX0FUVEVNUFRfVkFMVUUiIHZhbHVlPSIlbiDZhdmGICV0Ii8+DQoJCTx1aXRleHQgbmFtZT0iUVVJWlBPRF9RVUlaX1NDT1JFIiB2YWx1ZT0iOtin2YTYr9ix2KzYqSDYp9mE2YXYs9is2YTYqSIvPg0KCQk8dWl0ZXh0IG5hbWU9IlFVSVpQT0RfUVVJWl9QQVNTU0NPUkUiIHZhbHVlPSI62K/Ysdis2Kkg2KfZhNmG2KzYp9itIi8+DQoJCTx1aXRleHQgbmFtZT0iUVVJWlBPRF9RVUlaX01BWFNDT1JFIiB2YWx1ZT0iOtin2YTYr9ix2KzYqSDYp9mE2YLYtdmI2YkiLz4NCgkJPHVpdGV4dCBuYW1lPSJRVUlaUE9EX1FVRVNBVE1QVF9TVFIiIHZhbHVlPSLYp9mE2YXYrdin2YjZhNipICVuINmF2YYgJXQiLz4NCgkJPHVpdGV4dCBuYW1lPSJRVUlaUE9EX1FVRVNUWVBFX1NUUiIgdmFsdWU9Itin2YTZhtmI2Lk6ICVzIi8+DQoJCTx1aXRleHQgbmFtZT0iUVVJWlBPRF9RVUVTVFlQRV9HUkQiIHZhbHVlPSLYqtmFINiq2LXYrdmK2K3ZhyIvPg0KCQk8dWl0ZXh0IG5hbWU9IlFVSVpQT0RfUVVFU1RZUEVfU1ZZIiB2YWx1ZT0i2KfYs9iq2LfZhNin2LkiLz4NCgkJPHVpdGV4dCBuYW1lPSJRVUlaUE9EX1FVSVpBVE1QVF9JTkYiIHZhbHVlPSLZhNinINmG2YfYp9im2YoiLz4NCgkJPHVpdGV4dCBuYW1lPSJRVUlaUE9EX1FVRVNBVE1QVF9JTkYiIHZhbHVlPSLZhNinINmG2YfYp9im2YoiLz4NCgkJPHVpdGV4dCBuYW1lPSJXQVJOSU5HTVNHX1lFU1NUUklORyIgdmFsdWU9ItmG2LnZhSIvPg0KCQk8dWl0ZXh0IG5hbWU9IldBUk5JTkdNU0dfTk9TVFJJTkciIHZhbHVlPSLZhNinIi8+DQoJCTx1aXRleHQgbmFtZT0iV0FSTklOR01TR19USVRMRVNUUklORyIgdmFsdWU9Itiq2K3YsNmK2LEg2LnZhiDYp9mE2KrZhtmC2YQg2YHZiiDYp9mE2YXYs9in2KjZgtipIi8+DQoJCTx1aXRleHQgbmFtZT0iV0FSTklOR01TR19NU0dTVFJJTkciIHZhbHVlPSLZh9mG2KfZgyDYo9iz2KbZhNipINmE2YUg2KrYqtmFINin2YTYpdis2KfYqNipINi52YTZitmH2Kcg2YHZiiDYp9mE2YXYs9in2KjZgtipLiDYp9mE2YbZgtixINi52YTZiSDZhti52YUg2LPZitiu2LHYrNmDINmF2YYg2KfZhNmF2LPYp9io2YLYqS4g2KfZhtmC2LEg2YTYpyDZhNmF2KrYp9io2LnYqSDYp9mE2YXYs9in2KjZgtipLiIvPg0KCQk8dWl0ZXh0IG5hbWU9IklORk9STUFUSU9OX0gyNjRfRkxBU0hQTEFZRVIiIHZhbHVlPSLZhtiz2K7YqSBGbGFzaCBQbGF5ZXIgINin2YTZhdir2KjYqtipINit2KfZhNmK2KfZiyDYudmE2Ykg2KzZh9in2LLZgyDZhNinINiq2K/YudmFINmH2LDYpyDYp9mE2YHZitiv2YrZiC4g2KfZhtmC2LEg2LnZhNmJINmF2YbYt9mC2Kkg2KfZhNmB2YrYr9mK2Ygg2YTYqtmG2LLZitmEINij2K3Yr9irINmG2LPYrtipINmF2YY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Ypdi42YfYp9ixINin2YTYtNix2YrYtyDYp9mE2KzYp9mG2KjZiiDZhNmE2YXYtNin2LHZg9mK2YYiLz4NCgkJPHVpdGV4dCBuYW1lPSJNVVRFIiB2YWx1ZT0i2LXYp9mF2KoiLz4NCgkJPHVpdGV4dCBuYW1lPSJET0NXUkFQX1RJVExFIiB2YWx1ZT0i2KfZhNmF2YTZgdin2Kog2KfZhNmF2LHZgdmC2Kkg2YHZiiBQcmVzZW50ZXIiLz4NCgkJPHVpdGV4dCBuYW1lPSJET0NXUkFQX01TRyIgdmFsdWU9Itin2YTYrdmB2Lgg2YHZiiDYrNmH2KfYsiDYp9mE2YPZhdio2YrZiNiq2LEiLz4NCgkJPHVpdGV4dCBuYW1lPSJET0NXUkFQX1BST01QVCIgdmFsdWU9Itin2YbZgtixINmH2YbYpyDZhNmE2KrZhtiy2YrZhCIvPg0KCTwvbGFuZ3VhZ2U+DQoJPGxhbmd1YWdlIGlkPSJkZ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XYXJudW5nIGJlaW0gw5ZmZm5lbiB2b24gQW5sYWdlbiIvPg0KCQk8dWl0ZXh0IG5hbWU9IkFUVEFDSE1FTlRfUFJFVklFV19XQVJOSU5HTVNHIiB2YWx1ZT0iQW5ow6RuZ2Uga8O2bm5lbiBuaWNodCBpbSBWb3JzY2hhdS1Nb2R1cyBnZcO2ZmZuZXQgd2VyZGVuLiBWZXJ3ZW5kZW4gU2llIOKAnlZlcsO2ZmZlbnRsaWNoZW7igJwsIHVtIGRpZSBFcmdlYm5pc3NlIGFuenV6ZWlnZW4uIi8+DQoJCTx1aXRleHQgbmFtZT0iQ09MTEFCX0xPQ0FMX1BMQVlCQUNLX01TRyIgdmFsdWU9IkluaGFsdCB3aXJkIGxva2FsIGdlc3BpZWx0LiBadXNhbW1lbmFyYmVpdCBmdW5rdGlvbmllcnQgaW4gZGllc2VtIE1vZHVzIG5pY2h0LiIvPg0KCQk8dWl0ZXh0IG5hbWU9IkNPTExBQl9MT0NBTF9QTEFZQkFDS19USVRMRSIgdmFsdWU9Ikxva2FsZSBXaWVkZXJnYWJlIi8+DQoJCTx1aXRleHQgbmFtZT0iQ09MTEFCX0xPQ0FMX1BMQVlCQUNLQlROIiB2YWx1ZT0iT0siLz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DQoJCTx1aXRleHQgbmFtZT0iRE9DV1JBUF9QUk9NUFQiIHZhbHVlPSJadW0gSGVydW50ZXJsYWRlbiBrbGlja2VuIi8+DQoJPC9sYW5ndWFnZT4NCgk8bGFuZ3VhZ2UgaWQ9ImZy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ZXJ0aXNzZW1lbnQgY29uY2VybmFudCBsYSBwacOoY2Ugam9pbnRlIi8+DQoJCTx1aXRleHQgbmFtZT0iQVRUQUNITUVOVF9QUkVWSUVXX1dBUk5JTkdNU0ciIHZhbHVlPSJMZXMgcGnDqGNlcyBqb2ludGVzIG5lIHBldXZlbnQgcGFzIMOqdHJlIG91dmVydGVzIGVuIG1vZGUgQXBlcsOndS4gVXRpbGlzZXogbGEgcHVibGljYXRpb24gcG91ciBhZmZpY2hlciBsZXMgcsOpc3VsdGF0cy4iLz4NCgkJPHVpdGV4dCBuYW1lPSJDT0xMQUJfTE9DQUxfUExBWUJBQ0tfTVNHIiB2YWx1ZT0iTGUgY29udGVudSBlc3QgbHUgbG9jYWxlbWVudC4gTGEgY29sbGFib3JhdGlvbiBu4oCZZXN0IHBhcyBwcmlzZSBlbiBjaGFyZ2UgcG91ciBjZSBtb2RlLiIvPg0KCQk8dWl0ZXh0IG5hbWU9IkNPTExBQl9MT0NBTF9QTEFZQkFDS19USVRMRSIgdmFsdWU9IkxlY3R1cmUgbG9jYWxlIi8+DQoJCTx1aXRleHQgbmFtZT0iQ09MTEFCX0xPQ0FMX1BMQVlCQUNLQlROIiB2YWx1ZT0iT2siLz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gOiAlcCIvPg0KCQk8dWl0ZXh0IG5hbWU9IkJJT0JUTl9USVRMRSIgdmFsdWU9IkJpbyA6Ii8+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DQoJCTx1aXRleHQgbmFtZT0iVEhVTUJfSEVBRElORyIgdmFsdWU9IkRpYXBvc2l0aXZlIi8+DQoJCTx1aXRleHQgbmFtZT0iVEhVTUJfSU5GTyIgdmFsdWU9IlRpdHJlL2R1csOpZSIvPg0KCQk8dWl0ZXh0IG5hbWU9IkFUVEFDSE5BTUVfSEVBRElORyIgdmFsdWU9Ik5vbSBkZSBmaWNoaWVyIi8+DQoJCTx1aXRleHQgbmFtZT0iQVRUQUNIU0laRV9IRUFESU5HIiB2YWx1ZT0iVGFpbGxlIi8+DQoJCTx1aXRleHQgbmFtZT0iU0xJREVfTk9URVMiIHZhbHVlPSJDb21tZW50YWlyZXMgZGVzIGRpYXBvc2l0aXZlcyIvPg0KCQk8dWl0ZXh0IG5hbWU9IkNPVVJTRV9TVEFUVVMiIHZhbHVlPSJTdGF0dXQgZHUgbW9kdWxlIi8+DQoJCTx1aXRleHQgbmFtZT0iUEFTU0VEX1NUUklORyIgdmFsdWU9IlLDqXVzc2kiLz4NCgkJPHVpdGV4dCBuYW1lPSJGQUlMRURfU1RSSU5HIiB2YWx1ZT0iRWNob3XDqSIvPg0KCQk8IS0tcXVpeiBwb2QgYW5kIG1lc3NhZ2UgYm94IHRleHRzLS0+DQoJCTx1aXRleHQgbmFtZT0iUVVJWlBPRF9RVUlaX0FUVEVNUFQiIHZhbHVlPSJUZW50YXRpdmUgZGUgcXVlc3Rpb25uYWlyZSA6Ii8+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DQoJCTx1aXRleHQgbmFtZT0iRE9DV1JBUF9QUk9NUFQiIHZhbHVlPSJDbGlxdWVyIHBvdXIgdMOpbMOpY2hhcmdlciIvPg0KCTwvbGFuZ3VhZ2U+DQoJPGxhbmd1YWdlIGlkPSJqYS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w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5re75LuY44OV44Kh44Kk44Or6K2m5ZGKIi8+DQoJCTx1aXRleHQgbmFtZT0iQVRUQUNITUVOVF9QUkVWSUVXX1dBUk5JTkdNU0ciIHZhbHVlPSLmt7vku5jjg5XjgqHjgqTjg6vjga/jg5fjg6zjg5Pjg6Xjg7zjg6Ljg7zjg4njgafjga/plovjgY3jgb7jgZvjgpPjgILjg5Hjg5bjg6rjg4Pjgrfjg6XjgpLkvb/nlKjjgZfjgabntZDmnpzjgpLooajnpLrjgZfjgabjgY/jgaDjgZXjgYTjgIIiLz4NCgkJPHVpdGV4dCBuYW1lPSJDT0xMQUJfTE9DQUxfUExBWUJBQ0tfTVNHIiB2YWx1ZT0i44Kz44Oz44OG44Oz44OE44Gv44Ot44O844Kr44Or44Gn5YaN55Sf44GV44KM44Gm44GE44G+44GZ44CC44GT44Gu44Oi44O844OJ44Gn44Gv5YWx5ZCM5L2c5qWt44Gn44GN44G+44Gb44KT44CCIi8+DQoJCTx1aXRleHQgbmFtZT0iQ09MTEFCX0xPQ0FMX1BMQVlCQUNLX1RJVExFIiB2YWx1ZT0i44Ot44O844Kr44Or5YaN55SfIi8+DQoJCTx1aXRleHQgbmFtZT0iQ09MTEFCX0xPQ0FMX1BMQVlCQUNLQlROIiB2YWx1ZT0iT0siLz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HVpdGV4dCBuYW1lPSJDT1VSU0VfU1RBVFVTIiB2YWx1ZT0i44Oi44K444Ol44O844Or44K544OG44O844K/44K5Ii8+DQoJCTx1aXRleHQgbmFtZT0iUEFTU0VEX1NUUklORyIgdmFsdWU9IuWQiOagvCIvPg0KCQk8dWl0ZXh0IG5hbWU9IkZBSUxFRF9TVFJJTkciIHZhbHVlPSLkuI3lkIjmoLw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LssqjrtoAg7YyM7J28IOqyveqzoCIvPg0KCQk8dWl0ZXh0IG5hbWU9IkFUVEFDSE1FTlRfUFJFVklFV19XQVJOSU5HTVNHIiB2YWx1ZT0i66+466as67O06riwIOuqqOuTnOyXkOyEnOuKlCDssqjrtoAg7YyM7J287J20IOyXtOumrOyngCDslYrsirXri4jri6QuIOqysOqzvOulvCDrs7TroKTrqbQg6rKM7IucIOq4sOuKpeydhCDsgqzsmqntlZjsi63si5zsmKQuIi8+DQoJCTx1aXRleHQgbmFtZT0iQ09MTEFCX0xPQ0FMX1BMQVlCQUNLX01TRyIgdmFsdWU9Iuy9mO2FkO2KuOqwgCDroZzsu6zsl5DshJwg7J6s7IOdIOykkeyeheuLiOuLpC4g7J20IOuqqOuTnOyXkOyEnOuKlCDqs7Xrj5kg7J6R7JeF7J2EIOyImO2Wie2VoCDsiJgg7JeG7Iq164uI64ukLiIvPg0KCQk8dWl0ZXh0IG5hbWU9IkNPTExBQl9MT0NBTF9QTEFZQkFDS19USVRMRSIgdmFsdWU9IuuhnOy7rCDsnqzsg50iLz4NCgkJPHVpdGV4dCBuYW1lPSJDT0xMQUJfTE9DQUxfUExBWUJBQ0tCVE4iIHZhbHVlPSLtmZXsnbgiLz4NCgkJPHVpdGV4dCBuYW1lPSJVTk5BTUVEU0xJREVUSVRMRSIgdmFsdWU9IuyKrOudvOydtOuTnCAlbiIvPg0KCQk8IS0tIHN1YnN0aXR1dGlvbjogJW4gPT0gc2xpZGUgbnVtYmVyIC0tPg0KCQk8IS0tIHN1YnN0aXR1dGlvbjogJXQgPT0gdG90YWwgc2xpZGUgY291bnQgLS0+DQoJCTx1aXRleHQgbmFtZT0iU0NSVUJCQVJTVEFUVVNfU0xJREVJTkZPIiB2YWx1ZT0i7Iqs65287J2065OcICVuIC8gJXQgfCAiLz4NCgkJPHVpdGV4dCBuYW1lPSJTQ1JVQkJBUlNUQVRVU19TVE9QUEVEIiB2YWx1ZT0i7KSR7KeA65CoIi8+DQoJCTx1aXRleHQgbmFtZT0iU0NSVUJCQVJTVEFUVVNfUExBWUlORyIgdmFsdWU9IuyerOyDnSIvPg0KCQk8dWl0ZXh0IG5hbWU9IlNDUlVCQkFSU1RBVFVTX05PQVVESU8iIHZhbHVlPSLsmKTrlJTsmKQg7JeG7J2MIi8+DQoJCTx1aXRleHQgbmFtZT0iU0NSVUJCQVJTVEFUVVNfVklEUExBWUlORyIgdmFsdWU9Iuu5hOuUlOyYpCDsnqzsg50g7KSRIi8+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DQoJCTwhLS0gc3Vic3RpdHV0aW9uOiAlbSA9PSBtaW51dGVzIHJlbWFpbmluZyAtLT4NCgkJPCEtLSBzdWJzdGl0dXRpb246ICVzID09IHNlY29uZHMgcmVtYWluaW5nIC0tPg0KCQk8dWl0ZXh0IG5hbWU9IkVMQVBTRUQiIHZhbHVlPSIlbeu2hCAlc+y0iCDrgqjsnYwiLz4NCgkJPHVpdGV4dCBuYW1lPSJOT1RGT1VORCIgdmFsdWU9IuyXhuydjCIvPg0KCQk8dWl0ZXh0IG5hbWU9IkFUVEFDSE1FTlRTIiB2YWx1ZT0i7LKo67aAIO2MjOydvCIvPg0KCQk8IS0tIHN1YnN0aXR1dGlvbjogJXAgPT0gY3VycmVudCBzcGVha2VyJ3MgdGl0bGUgLS0+DQoJCTx1aXRleHQgbmFtZT0iQklPV0lOX1RJVExFIiB2YWx1ZT0i6rK966ClIOyGjOqwnDogJXAiLz4NCgkJPHVpdGV4dCBuYW1lPSJCSU9CVE5fVElUTEUiIHZhbHVlPSLqsr3roKUg7IaM6rCcIi8+DQoJCTx1aXRleHQgbmFtZT0iRElWSURFUkJUTl9USVRMRSIgdmFsdWU9InwiLz4NCgkJPHVpdGV4dCBuYW1lPSJDT05UQUNUQlROX1RJVExFIiB2YWx1ZT0i7Jew65297LKYIi8+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DQoJCTx1aXRleHQgbmFtZT0iVEhVTUJfSEVBRElORyIgdmFsdWU9IuyKrOudvOydtOuTnCIvPg0KCQk8dWl0ZXh0IG5hbWU9IlRIVU1CX0lORk8iIHZhbHVlPSLsoJzrqqkv7J6s7IOd7Iuc6rCEIi8+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DQoJCTx1aXRleHQgbmFtZT0iUEFTU0VEX1NUUklORyIgdmFsdWU9Iu2VqeqyqSIvPg0KCQk8dWl0ZXh0IG5hbWU9IkZBSUxFRF9TVFJJTkciIHZhbHVlPSLrtojtlanqsqk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QXZpc28gZGUgYXJjaGl2byBhZGp1bnRvIi8+DQoJCTx1aXRleHQgbmFtZT0iQVRUQUNITUVOVF9QUkVWSUVXX1dBUk5JTkdNU0ciIHZhbHVlPSJObyBlcyBwb3NpYmxlIGFicmlyIGxvcyBhcmNoaXZvcyBhZGp1bnRvcyBlbiBlbCBtb2RvIGRlIHByZXZpc3VhbGl6YWNpw7NuLiBVc2UgUHVibGljYXIgcGFyYSB2ZXIgbG9zIHJlc3VsdGFkb3MuIi8+DQoJCTx1aXRleHQgbmFtZT0iQ09MTEFCX0xPQ0FMX1BMQVlCQUNLX01TRyIgdmFsdWU9IkVsIGNvbnRlbmlkbyBzZSBlc3TDoSByZXByb2R1Y2llbmRvIGxvY2FsbWVudGUuIExhIGNvbGFib3JhY2nDs24gbm8gZnVuY2lvbmEgZW4gZXN0ZSBtb2RvLiIvPg0KCQk8dWl0ZXh0IG5hbWU9IkNPTExBQl9MT0NBTF9QTEFZQkFDS19USVRMRSIgdmFsdWU9IlJlcHJvZHVjY2nDs24gbG9jYWwiLz4NCgkJPHVpdGV4dCBuYW1lPSJDT0xMQUJfTE9DQUxfUExBWUJBQ0tCVE4iIHZhbHVlPSJPayIv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DQoJCTx1aXRleHQgbmFtZT0iU0NSVUJCQVJTVEFUVVNfVklEUExBWUlORyIgdmFsdWU9IlbDrWRlbyBlbiByZXByb2QuIi8+DQoJCTx1aXRleHQgbmFtZT0iU0NSVUJCQVJTVEFUVVNfTE9BRElORyIgdmFsdWU9IkNhcmdhbmRvIi8+DQoJCTx1aXRleHQgbmFtZT0iU0NSVUJCQVJTVEFUVVNfQlVGRkVSSU5HIiB2YWx1ZT0iQWxtYWNlbmFuZG8gZW4gYsO6ZmVyIi8+DQoJCTx1aXRleHQgbmFtZT0iU0NSVUJCQVJTVEFUVVNfUVVFU1RJT04iIHZhbHVlPSJDb250ZXN0YXIgcHJlZ3VudGEiLz4NCgkJPHVpdGV4dCBuYW1lPSJTQ1JVQkJBUlNUQVRVU19SRVZJRVdRVUlaIiB2YWx1ZT0iUmV2aXNhbmRvIHBydWViYSIvPg0KCQk8IS0tIHN1YnN0aXR1dGlvbjogJW0gPT0gbWludXRlcyByZW1haW5pbmcgLS0+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DQoJCTx1aXRleHQgbmFtZT0iQklPQlROX1RJVExFIiB2YWx1ZT0iQmlvZ3JhZsOtYSIvPg0KCQk8dWl0ZXh0IG5hbWU9IkRJVklERVJCVE5fVElUTEUiIHZhbHVlPSJ8Ii8+DQoJCTx1aXRleHQgbmFtZT0iQ09OVEFDVEJUTl9USVRMRSIgdmFsdWU9IkNvbnRhY3RvIi8+DQoJCTx1aXRleHQgbmFtZT0iVEFCX1FVSVoiIHZhbHVlPSJQcnVlYmEiLz4NCgkJPHVpdGV4dCBuYW1lPSJUQUJfT1VUTElORSIgdmFsdWU9IkNvbnRvcm5vIi8+DQoJCTx1aXRleHQgbmFtZT0iVEFCX1RIVU1CIiB2YWx1ZT0iTWluaWF0LiIvPg0KCQk8dWl0ZXh0IG5hbWU9IlRBQl9OT1RFUyIgdmFsdWU9Ik5vdGFzIi8+DQoJCTx1aXRleHQgbmFtZT0iVEFCX1NFQVJDSCIgdmFsdWU9IkJ1c2NhciIvPg0KCQk8dWl0ZXh0IG5hbWU9IlNMSURFX0hFQURJTkciIHZhbHVlPSJUw610dWxvIGRlIGRpYXBvc2l0aXZhIi8+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DQoJCTx1aXRleHQgbmFtZT0iQVRUQUNITkFNRV9IRUFESU5HIiB2YWx1ZT0iTm9tYnJlIGRlIGFyY2hpdm8iLz4NCgkJPHVpdGV4dCBuYW1lPSJBVFRBQ0hTSVpFX0hFQURJTkciIHZhbHVlPSJUYW1hw7FvIi8+DQoJCTx1aXRleHQgbmFtZT0iU0xJREVfTk9URVMiIHZhbHVlPSJOb3RhcyBkZSBkaWFwb3NpdGl2YSIvPg0KCQk8dWl0ZXh0IG5hbWU9IkNPVVJTRV9TVEFUVVMiIHZhbHVlPSJFc3RhZG8gZGUgbW9kdWxvIi8+DQoJCTx1aXRleHQgbmFtZT0iUEFTU0VEX1NUUklORyIgdmFsdWU9IkFwcm9iYWRvIi8+DQoJCTx1aXRleHQgbmFtZT0iRkFJTEVEX1NUUklORyIgdmFsdWU9IlN1c3BlbnNvIi8+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DQoJCTx1aXRleHQgbmFtZT0iUVVJWlBPRF9RVUVTQVRNUFRfU1RSIiB2YWx1ZT0iSW50ZW50b3M6ICVuIGRlICV0Ii8+DQoJCTx1aXRleHQgbmFtZT0iUVVJWlBPRF9RVUVTVFlQRV9TVFIiIHZhbHVlPSJUaXBvOiAlcyIvPg0KCQk8dWl0ZXh0IG5hbWU9IlFVSVpQT0RfUVVFU1RZUEVfR1JEIiB2YWx1ZT0iQ29uIHB1bnR1YWNpw7NuIi8+DQoJCTx1aXRleHQgbmFtZT0iUVVJWlBPRF9RVUVTVFlQRV9TVlkiIHZhbHVlPSJFbmN1ZXN0YSIvPg0KCQk8dWl0ZXh0IG5hbWU9IlFVSVpQT0RfUVVJWkFUTVBUX0lORiIgdmFsdWU9IkluZmluaXRvIi8+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6ICVwIi8+DQoJCTwhLS0gc3Vic3RpdHV0aW9uOiAlcCA9PSBwcmVzZW50YXRpb24gdGl0bGUgLS0+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TXVkbyIvPg0KCQk8dWl0ZXh0IG5hbWU9IkRPQ1dSQVBfVElUTEUiIHZhbHVlPSJBcmNoaXZvIGFkanVudG8gZGUgUHJlc2VudGVyIi8+DQoJCTx1aXRleHQgbmFtZT0iRE9DV1JBUF9NU0ciIHZhbHVlPSJHdWFyZGFyIGVuIE1pIFBDIi8+DQoJCTx1aXRleHQgbmFtZT0iRE9DV1JBUF9QUk9NUFQiIHZhbHVlPSJIYWdhIGNsaWMgZW4gRGVzY2FyZ2Fy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uZXhvIi8+DQoJCTx1aXRleHQgbmFtZT0iQVRUQUNITUVOVF9QUkVWSUVXX1dBUk5JTkdNU0ciIHZhbHVlPSJPcyBhbmV4b3MgbsOjbyBzw6NvIGFiZXJ0b3Mgbm8gbW9kbyBkZSBWaXN1YWxpemHDp8Ojby4gVXNlIG8gY29tYW5kbyBkZSBwdWJsaWNhw6fDo28gcGFyYSB2ZXIgb3MgcmVzdWx0YWRvcy4iLz4NCgkJPHVpdGV4dCBuYW1lPSJDT0xMQUJfTE9DQUxfUExBWUJBQ0tfTVNHIiB2YWx1ZT0iTyBjb250ZcO6ZG8gZXN0w6Egc2VuZG8gcmVwcm9kdXppZG8gbG9jYWxtZW50ZS5BIGNvbGFib3Jhw6fDo28gbsOjbyBmdW5jaW9uYSBuZXN0ZSBtb2RvLiIvPg0KCQk8dWl0ZXh0IG5hbWU9IkNPTExBQl9MT0NBTF9QTEFZQkFDS19USVRMRSIgdmFsdWU9IlJlcHJvZHXDp8OjbyBsb2NhbCIvPg0KCQk8dWl0ZXh0IG5hbWU9IkNPTExBQl9MT0NBTF9QTEFZQkFDS0JUTiIgdmFsdWU9Ik9rIi8+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QYXJhZG8iLz4NCgkJPHVpdGV4dCBuYW1lPSJTQ1JVQkJBUlNUQVRVU19QTEFZSU5HIiB2YWx1ZT0iUmVwcm9kdXppbmRvIi8+DQoJCTx1aXRleHQgbmFtZT0iU0NSVUJCQVJTVEFUVVNfTk9BVURJTyIgdmFsdWU9IlNlbSDDoXVkaW8iLz4NCgkJPHVpdGV4dCBuYW1lPSJTQ1JVQkJBUlNUQVRVU19WSURQTEFZSU5HIiB2YWx1ZT0iVsOtZGVvIGVtIHJlcHJvZHXDp8OjbyIvPg0KCQk8dWl0ZXh0IG5hbWU9IlNDUlVCQkFSU1RBVFVTX0xPQURJTkciIHZhbHVlPSJDYXJyZWdhbmRvIi8+DQoJCTx1aXRleHQgbmFtZT0iU0NSVUJCQVJTVEFUVVNfQlVGRkVSSU5HIiB2YWx1ZT0iQXJtYXplbmFuZG8gZW0gYnVmZmVyIi8+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DQoJCTx1aXRleHQgbmFtZT0iRUxBUFNFRCIgdmFsdWU9IiVtIG1pbnV0b3MgJXMgc2VndW5kb3MgcmVzdGFudGVzIi8+DQoJCTx1aXRleHQgbmFtZT0iTk9URk9VTkQiIHZhbHVlPSJOYWRhIGVuY29udHJhZG8iLz4NCgkJPHVpdGV4dCBuYW1lPSJBVFRBQ0hNRU5UUyIgdmFsdWU9IkFuZXhv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DQoJCTx1aXRleHQgbmFtZT0iRFVSQVRJT05fSEVBRElORyIgdmFsdWU9IkR1cmHDp8OjbyIvPg0KCQk8dWl0ZXh0IG5hbWU9IlNFQVJDSF9IRUFESU5HIiB2YWx1ZT0iUHJvY3VyYXIgdGV4dG86Ii8+DQoJCTx1aXRleHQgbmFtZT0iVEhVTUJfSEVBRElORyIgdmFsdWU9IlNsaWRlIi8+DQoJCTx1aXRleHQgbmFtZT0iVEhVTUJfSU5GTyIgdmFsdWU9IlTDrXR1bG8vRHVyYcOnw6NvIGRvIHNsaWRlIi8+DQoJCTx1aXRleHQgbmFtZT0iQVRUQUNITkFNRV9IRUFESU5HIiB2YWx1ZT0iTm9tZSBkbyBhcnF1aXZvIi8+DQoJCTx1aXRleHQgbmFtZT0iQVRUQUNIU0laRV9IRUFESU5HIiB2YWx1ZT0iVGFtYW5obyIvPg0KCQk8dWl0ZXh0IG5hbWU9IlNMSURFX05PVEVTIiB2YWx1ZT0iQW5vdGHDp8O1ZXMgZG8gc2xpZGUiLz4NCgkJPHVpdGV4dCBuYW1lPSJDT1VSU0VfU1RBVFVTIiB2YWx1ZT0iU3RhdHVzIGRvIG3Ds2R1bG8iLz4NCgkJPHVpdGV4dCBuYW1lPSJQQVNTRURfU1RSSU5HIiB2YWx1ZT0iQXByb3ZhZG8iLz4NCgkJPHVpdGV4dCBuYW1lPSJGQUlMRURfU1RSSU5HIiB2YWx1ZT0iUmVwcm92YWRvIi8+DQoJCTwhLS1xdWl6IHBvZCBhbmQgbWVzc2FnZSBib3ggdGV4dHMtLT4NCgkJPHVpdGV4dCBuYW1lPSJRVUlaUE9EX1FVSVpfQVRURU1QVCIgdmFsdWU9IlRlbnRhdGl2YSBubyBxdWVzdGlvbsOhcmlvOiIvPg0KCQk8dWl0ZXh0IG5hbWU9IlFVSVpQT0RfUVVJWl9BVFRFTVBUX1ZBTFVFIiB2YWx1ZT0iJW4gZGUgJXQiLz4NCgkJPHVpdGV4dCBuYW1lPSJRVUlaUE9EX1FVSVpfU0NPUkUiIHZhbHVlPSJQb250dWHDp8OjbzoiLz4NCgkJPHVpdGV4dCBuYW1lPSJRVUlaUE9EX1FVSVpfUEFTU1NDT1JFIiB2YWx1ZT0iUG9udHVhw6fDo28gZGUgYXByb3Zhw6fDo286Ii8+DQoJCTx1aXRleHQgbmFtZT0iUVVJWlBPRF9RVUlaX01BWFNDT1JFIiB2YWx1ZT0iUG9udHVhw6fDo28gbcOheGltYToiLz4NCgkJPHVpdGV4dCBuYW1lPSJRVUlaUE9EX1FVRVNBVE1QVF9TVFIiIHZhbHVlPSJUZW50YXRpdmE6ICVuIGRlICV0Ii8+DQoJCTx1aXRleHQgbmFtZT0iUVVJWlBPRF9RVUVTVFlQRV9TVFIiIHZhbHVlPSJUaXBvOiAlcyIvPg0KCQk8dWl0ZXh0IG5hbWU9IlFVSVpQT0RfUVVFU1RZUEVfR1JEIiB2YWx1ZT0iQ2xhc3NpZmljYXTDs3JpYSIvPg0KCQk8dWl0ZXh0IG5hbWU9IlFVSVpQT0RfUVVFU1RZUEVfU1ZZIiB2YWx1ZT0iUGVzcXVpc2EiLz4NCgkJPHVpdGV4dCBuYW1lPSJRVUlaUE9EX1FVSVpBVE1QVF9JTkYiIHZhbHVlPSJJbmZpbml0byIvPg0KCQk8dWl0ZXh0IG5hbWU9IlFVSVpQT0RfUVVFU0FUTVBUX0lORiIgdmFsdWU9IkluZmluaXRvIi8+DQoJCTx1aXRleHQgbmFtZT0iV0FSTklOR01TR19ZRVNTVFJJTkciIHZhbHVlPSJTaW0iLz4NCgkJPHVpdGV4dCBuYW1lPSJXQVJOSU5HTVNHX05PU1RSSU5HIiB2YWx1ZT0iTsOjbyIvPg0KCQk8dWl0ZXh0IG5hbWU9IldBUk5JTkdNU0dfVElUTEVTVFJJTkciIHZhbHVlPSJBbGVydGEgZGUgbmF2ZWdhw6fDo28gZG8gcXVlc3Rpb27DoXJpbyIvPg0KCQk8dWl0ZXh0IG5hbWU9IldBUk5JTkdNU0dfTVNHU1RSSU5HIiB2YWx1ZT0iRXhpc3RlbSBwZXJndW50YXMgcXVlIG7Do28gZm9yYW0gcmVzcG9uZGlkYXMgbmVzdGUgcXVlc3Rpb27DoXJpby4mI3hBOyYjeEE7Q2xpcXVlIGVtIFNpbSBwYXJhIHNhaXIgZG8gcXVlc3Rpb27DoXJpbyBvdSBlbSBOw6NvIHNlIHF1aXNlciBjb250aW51YXIuIi8+DQoJCTx1aXRleHQgbmFtZT0iSU5GT1JNQVRJT05fSDI2NF9GTEFTSFBMQVlFUiIgdmFsdWU9IkEgdmVyc8OjbyBhdHVhbCBkbyBGbGFzaCBQbGF5ZXIgaW5zdGFsYWRhIG5vIGNvbXB1dGFkb3IgbsOjbyBvZmVyZWNlIHN1cG9ydGUgYSBlc3NlIHbDrWRlby4gQ2xpcXVlIG5hIMOhcmVhIGRvIHbDrWRlbyBwYXJhIGJhaXhhciBhIHZlcnPDo28gbWFpcyByZWNlbnRlIGRv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ciBiYXJyYSBsYXRlcmFsIGFvIHBhcnRpY2lwYW50ZXMiLz4NCgkJPHVpdGV4dCBuYW1lPSJNVVRFIiB2YWx1ZT0iTXVkbyIvPg0KCQk8dWl0ZXh0IG5hbWU9IkRPQ1dSQVBfVElUTEUiIHZhbHVlPSJBbmV4byBkZSBhcnF1aXZvIGRvIFByZXNlbnRlciIvPg0KCQk8dWl0ZXh0IG5hbWU9IkRPQ1dSQVBfTVNHIiB2YWx1ZT0iU2FsdmFyIGVtIE1ldSBjb21wdXRhZG9yIi8+DQoJCTx1aXRleHQgbmFtZT0iRE9DV1JBUF9QUk9NUFQiIHZhbHVlPSJDbGlxdWUgcGFyYSBiYWl4YXIiLz4NCgk8L2xhbmd1YWdlPg0KCTxsYW5ndWFnZSBpZD0iaX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VTk5BTUVEU0xJREVUSVRMRSIgdmFsdWU9IkRpYXBvc2l0aXZhICVuIi8+DQoJCTx1aXRleHQgbmFtZT0iQ09MTEFCX0xPQ0FMX1BMQVlCQUNLX01TRyIgdmFsdWU9IkNvbnRlbnQgaXMgYmVpbmcgcGxheWVkIGxvY2FsbHkuXG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SW50ZXJyb3R0byIvPg0KCQk8dWl0ZXh0IG5hbWU9IlNDUlVCQkFSU1RBVFVTX1BMQVlJTkciIHZhbHVlPSJSaXByb2R1emlvbmUiLz4NCgkJPHVpdGV4dCBuYW1lPSJTQ1JVQkJBUlNUQVRVU19OT0FVRElPIiB2YWx1ZT0iQXVkaW8gaW5hdHQuIi8+DQoJCTx1aXRleHQgbmFtZT0iU0NSVUJCQVJTVEFUVVNfVklEUExBWUlORyIgdmFsdWU9IlZpZGVvIGluIHJpcHJvZHV6aW9uZSIvPg0KCQk8dWl0ZXh0IG5hbWU9IlNDUlVCQkFSU1RBVFVTX0xPQURJTkciIHZhbHVlPSJDYXJpY2FtZW50byIvPg0KCQk8dWl0ZXh0IG5hbWU9IlNDUlVCQkFSU1RBVFVTX0JVRkZFUklORyIgdmFsdWU9IkJ1ZmZlcmluZyIvPg0KCQk8dWl0ZXh0IG5hbWU9IlNDUlVCQkFSU1RBVFVTX1FVRVNUSU9OIiB2YWx1ZT0iUmlzcG9uZGkgYSBkb21hbmRhIi8+DQoJCTx1aXRleHQgbmFtZT0iU0NSVUJCQVJTVEFUVVNfUkVWSUVXUVVJWiIgdmFsdWU9IlJldmlzaW9uZSBkZWwgcXVpeiIvPg0KCQk8IS0tIHN1YnN0aXR1dGlvbjogJW0gPT0gbWludXRlcyByZW1haW5pbmcgLS0+DQoJCTwhLS0gc3Vic3RpdHV0aW9uOiAlcyA9PSBzZWNvbmRzIHJlbWFpbmluZyAtLT4NCgkJPHVpdGV4dCBuYW1lPSJFTEFQU0VEIiB2YWx1ZT0iJW0gTWludXRpICVzIFNlY29uZGkgcmltYW5lbnRpIi8+DQoJCTx1aXRleHQgbmFtZT0iTk9URk9VTkQiIHZhbHVlPSJOZXNzdW4gZWxlbWVudG8gdHJvdmF0byIvPg0KCQk8dWl0ZXh0IG5hbWU9IkFUVEFDSE1FTlRTIiB2YWx1ZT0iQWxsZWdhdGk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LiIvPg0KCQk8dWl0ZXh0IG5hbWU9IlRBQl9RVUlaIiB2YWx1ZT0iUXVpeiIvPg0KCQk8dWl0ZXh0IG5hbWU9IlRBQl9PVVRMSU5FIiB2YWx1ZT0iU3RydXR0dXJhIi8+DQoJCTx1aXRleHQgbmFtZT0iVEFCX1RIVU1CIiB2YWx1ZT0iTWluaWF0dXJlIi8+DQoJCTx1aXRleHQgbmFtZT0iVEFCX05PVEVTIiB2YWx1ZT0iTm90ZSIvPg0KCQk8dWl0ZXh0IG5hbWU9IlRBQl9TRUFSQ0giIHZhbHVlPSJDZXJjYSIvPg0KCQk8dWl0ZXh0IG5hbWU9IlNMSURFX0hFQURJTkciIHZhbHVlPSJUaXRvbG8gZGlhcG9zaXRpdmEiLz4NCgkJPHVpdGV4dCBuYW1lPSJEVVJBVElPTl9IRUFESU5HIiB2YWx1ZT0iRHVyYXRhIi8+DQoJCTx1aXRleHQgbmFtZT0iU0VBUkNIX0hFQURJTkciIHZhbHVlPSJDZXJjYSB0ZXN0bzoiLz4NCgkJPHVpdGV4dCBuYW1lPSJUSFVNQl9IRUFESU5HIiB2YWx1ZT0iRGlhcG9zaXRpdmEiLz4NCgkJPHVpdGV4dCBuYW1lPSJUSFVNQl9JTkZPIiB2YWx1ZT0iVGl0b2xvL1RlbXBvIi8+DQoJCTx1aXRleHQgbmFtZT0iQVRUQUNITkFNRV9IRUFESU5HIiB2YWx1ZT0iTm9tZSBmaWxlIi8+DQoJCTx1aXRleHQgbmFtZT0iQVRUQUNIU0laRV9IRUFESU5HIiB2YWx1ZT0iRGltZW5zaW9uZSIvPg0KCQk8dWl0ZXh0IG5hbWU9IlNMSURFX05PVEVTIiB2YWx1ZT0iTm90ZSBkaWFwb3NpdGl2YS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VGVudGF0aXZvIHF1aXo6Ii8+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DQoJCTx1aXRleHQgbmFtZT0iUVVJWlBPRF9RVUVTVFlQRV9TVFIiIHZhbHVlPSJUaXBvOiAlcyIvPg0KCQk8dWl0ZXh0IG5hbWU9IlFVSVpQT0RfUVVFU1RZUEVfR1JEIiB2YWx1ZT0iQ29uIHZhbHV0YXppb25lIi8+DQoJCTx1aXRleHQgbmFtZT0iUVVJWlBPRF9RVUVTVFlQRV9TVlkiIHZhbHVlPSJJbmRhZ2luZSIvPg0KCQk8dWl0ZXh0IG5hbWU9IlFVSVpQT0RfUVVJWkFUTVBUX0lORiIgdmFsdWU9IkluZmluaXRpIi8+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DQoJCTx1aXRleHQgbmFtZT0iRE9DV1JBUF9USVRMRSIgdmFsdWU9IkFsbGVnYXRvIGZpbGUgUHJlc2VudGVyIi8+DQoJCTx1aXRleHQgbmFtZT0iRE9DV1JBUF9NU0ciIHZhbHVlPSJTYWx2YSBpbiBSaXNvcnNlIGRlbCBjb21wdXRlciIvPg0KCQk8dWl0ZXh0IG5hbWU9IkRPQ1dSQVBfUFJPTVBUIiB2YWx1ZT0iQ2xpYyBwZXIgc2NhcmljYXJlIi8+DQoJPC9sYW5ndWFnZT4NCgk8bGFuZ3VhZ2UgaWQ9Im5s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DQoJCTx1aXRleHQgbmFtZT0iVU5OQU1FRFNMSURFVElUTEUiIHZhbHVlPSJEaWEgJW4iLz4NCgkJPHVpdGV4dCBuYW1lPSJDT0xMQUJfTE9DQUxfUExBWUJBQ0tfTVNHIiB2YWx1ZT0iQ29udGVudCBpcyBiZWluZyBwbGF5ZWQgbG9jYWxseS5cbiBDb2xsYWJvcmF0aW9uIGRvZXMgbm90IHdvcmsgaW4gdGhpcyBtb2RlIi8+DQoJCTx1aXRleHQgbmFtZT0iQ09MTEFCX0xPQ0FMX1BMQVlCQUNLX1RJVExFIiB2YWx1ZT0iTG9jYWwgUGxheWJhY2siLz4NCgkJPHVpdGV4dCBuYW1lPSJDT0xMQUJfTE9DQUxfUExBWUJBQ0tCVE4iIHZhbHVlPSJPayIvPg0KCQk8IS0tIHN1YnN0aXR1dGlvbjogJW4gPT0gc2xpZGUgbnVtYmVyIC0tPg0KCQk8IS0tIHN1YnN0aXR1dGlvbjogJXQgPT0gdG90YWwgc2xpZGUgY291bnQgLS0+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DQoJCTx1aXRleHQgbmFtZT0iU0NSVUJCQVJTVEFUVVNfVklEUExBWUlORyIgdmFsdWU9IlZpZGVvIGFmc3BlbGVuIi8+DQoJCTx1aXRleHQgbmFtZT0iU0NSVUJCQVJTVEFUVVNfTE9BRElORyIgdmFsdWU9IkxhZGVuIi8+DQoJCTx1aXRleHQgbmFtZT0iU0NSVUJCQVJTVEFUVVNfQlVGRkVSSU5HIiB2YWx1ZT0iQnVmZmVyZW4iLz4NCgkJPHVpdGV4dCBuYW1lPSJTQ1JVQkJBUlNUQVRVU19RVUVTVElPTiIgdmFsdWU9IlZyYWFnIG1ldCBhbnR3b29yZCIvPg0KCQk8dWl0ZXh0IG5hbWU9IlNDUlVCQkFSU1RBVFVTX1JFVklFV1FVSVoiIHZhbHVlPSJRdWl6IGNvbnRyb2xlcmVuIi8+DQoJCTwhLS0gc3Vic3RpdHV0aW9uOiAlbSA9PSBtaW51dGVzIHJlbWFpbmluZyAtLT4NCgkJPCEtLSBzdWJzdGl0dXRpb246ICVzID09IHNlY29uZHMgcmVtYWluaW5nIC0tPg0KCQk8dWl0ZXh0IG5hbWU9IkVMQVBTRUQiIHZhbHVlPSJFciByZXN0ZXJlbiAlbSBtaW51dGVuICVzIHNlY29uZGVuIi8+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DQoJCTx1aXRleHQgbmFtZT0iVEFCX1FVSVoiIHZhbHVlPSJRdWl6Ii8+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DQoJCTx1aXRleHQgbmFtZT0iU0VBUkNIX0hFQURJTkciIHZhbHVlPSJab2VrZW4gbmFhciB0ZWtzdDoiLz4NCgkJPHVpdGV4dCBuYW1lPSJUSFVNQl9IRUFESU5HIiB2YWx1ZT0iRGlhIi8+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UVVJWlBPRF9RVUlaX0FUVEVNUFQiIHZhbHVlPSJRdWl6cG9naW5nOiIvPg0KCQk8dWl0ZXh0IG5hbWU9IlFVSVpQT0RfUVVJWl9BVFRFTVBUX1ZBTFVFIiB2YWx1ZT0iJW4gdmFuICV0Ii8+DQoJCTx1aXRleHQgbmFtZT0iUVVJWlBPRF9RVUlaX1NDT1JFIiB2YWx1ZT0iQmVoYWFsZGUgc2NvcmU6Ii8+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DQoJCTx1aXRleHQgbmFtZT0iRE9DV1JBUF9USVRMRSIgdmFsdWU9IlByZXNlbnRlci1iZXN0YW5kc2JpamxhZ2UiLz4NCgkJPHVpdGV4dCBuYW1lPSJET0NXUkFQX01TRyIgdmFsdWU9Ik9wc2xhYW4gaW4gRGV6ZSBjb21wdXRlciIvPg0KCQk8dWl0ZXh0IG5hbWU9IkRPQ1dSQVBfUFJPTVBUIiB2YWx1ZT0iS2xpayBvbSB0ZSBkb3dubG9hZGVuIi8+DQoJPC9sYW5ndWFnZT4NCgk8bGFuZ3VhZ2UgaWQ9ImNuIj4NCgkJPCEtLSBmb3JtYXQgZm9yIHVpZm9udCB2YWx1ZSBpcyAiZm9udCxzaXplLGlzYm9sZCxpc2l0YWxpYyxpc3NoYWRvd2VkIiAtLT4NCgkJPHVpZm9udCBuYW1lPSJGT05UX1FVSVpaSU5HIiB2YWx1ZT0i5a6L5L2TLTE4MDMwLDEwLGZhbHNlLGZhbHNlLGZhbHNlIi8+DQoJCTx1aWZvbnQgbmFtZT0iRk9OVF9TQ1JVQlNUQVRVUyIgdmFsdWU9IuWui+S9ky0xODAzMCwxMCx0cnVlLGZhbHNlLHRydWUiLz4NCgkJPHVpZm9udCBuYW1lPSJGT05UX1NDUlVCVElNRSIgdmFsdWU9IuWui+S9ky0xODAzMCwxMCxmYWxzZSxmYWxzZSx0cnVlIi8+DQoJCTx1aWZvbnQgbmFtZT0iRk9OVF9FTEFQU0VEVElNRSIgdmFsdWU9IuWui+S9ky0xODAzMCwxMCx0cnVlLGZhbHNlLHRydWUiLz4NCgkJPHVpZm9udCBuYW1lPSJGT05UX1VUSUxTTUVOVSIgdmFsdWU9IuWui+S9ky0xODAzMCwxMCx0cnVlLGZhbHNlLGZhbHNlIi8+DQoJCTx1aWZvbnQgbmFtZT0iRk9OVF9UQUJTIiB2YWx1ZT0i5a6L5L2TLTE4MDMwLDE0LHRydWUsZmFsc2UsdHJ1ZSIvPg0KCQk8dWlmb250IG5hbWU9IkZPTlRfUFJFU0VOVEFUSU9OTkFNRSIgdmFsdWU9IuWui+S9ky0xODAzMCwxNCxmYWxzZSxmYWxzZSx0cnVlIi8+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DQoJCTx1aWZvbnQgbmFtZT0iRk9OVF9PVVRMSU5FIiB2YWx1ZT0i5a6L5L2TLTE4MDMwLDEyLGZhbHNlLGZhbHNlLHRydWUiLz4NCgkJPHVpZm9udCBuYW1lPSJGT05UX1NFQVJDSCIgdmFsdWU9IuWui+S9ky0xODAzMCwxMixmYWxzZSxmYWxzZSx0cnVlIi8+DQoJCTx1aWZvbnQgbmFtZT0iRk9OVF9USFVNQiIgdmFsdWU9IuWui+S9ky0xODAzMCwxMCxmYWxzZSxmYWxzZSx0cnVlIi8+DQoJCTx1aWZvbnQgbmFtZT0iRk9OVF9CSU9XSU4iIHZhbHVlPSLlrovkvZMtMTgwMzAsMTIsZmFsc2UsZmFsc2UsZmFsc2UiLz4NCgkJPHVpZm9udCBuYW1lPSJGT05UX0xJU1RIRUFESU5HIiB2YWx1ZT0i5a6L5L2TLTE4MDMwLDEwLGZhbHNlLGZhbHNlLGZhbHNlIi8+DQoJCTx1aWZvbnQgbmFtZT0iRk9OVF9XSU5USVRMRSIgdmFsdWU9IuWui+S9ky0xODAzMCwxMCxmYWxzZSxmYWxzZSx0cnVlIi8+DQoJCTx1aWZvbnQgbmFtZT0iRk9OVF9BVFRBQ0hNRU5UUyIgdmFsdWU9IuWui+S9ky0xODAzMCwxMixmYWxzZSxmYWxzZSx0cnVlIi8+DQoJCTwhLS1xdWl6IHBvZCBhbmQgbWVzc2FnZSBib3ggdGV4dCBmb250cy0tPg0KCQk8dWlmb250IG5hbWU9IkZPTlRfTVNHQk9YX1dJTlRJVExFIiB2YWx1ZT0i5a6L5L2TLTE4MDMwLDEyLHRydWUsZmFsc2UsdHJ1ZSIvPg0KCQk8dWlmb250IG5hbWU9IkZPTlRfTVNHQk9YX01TRyIgdmFsdWU9IuWui+S9ky0xODAzMCwxMixmYWxzZSxmYWxzZSx0cnVlIi8+DQoJCTx1aWZvbnQgbmFtZT0iRk9OVF9NU0dCT1hfT1BUSU9OUyIgdmFsdWU9IuWui+S9ky0xODAzMCwxMCx0cnVlLGZhbHNlLHRydWUiLz4NCgkJPHVpZm9udCBuYW1lPSJGT05UX1FVSVpQT0RfUVVJWl9USVRMRSIgdmFsdWU9IuWui+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S9ky0xODAzMCwxMCxmYWxzZSxmYWxzZSx0cnVlIi8+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S9ky0xODAzMCwxMCx0cnVlLGZhbHNlLHRydWUiLz4NCgkJPHVpZm9udCBuYW1lPSJGT05UX1FVSVpQT0RfUVVJWl9RVUVTVElPTl9BVFRFTVBURUQiIHZhbHVlPSLlrovkvZMtMTgwMzAsMTAsZmFsc2UsZmFsc2UsdHJ1ZSIvPg0KCQk8dWlmb250IG5hbWU9IkZPTlRfUVVJWlBPRF9RVUlaX1FVRVNUSU9OX0FUVEVNUFRFRF9WQUxVRSIgdmFsdWU9IuWui+S9ky0xODAzMCwxMCx0cnVlLGZhbHNlLHRydWUiLz4NCgkJPHVpZm9udCBuYW1lPSJGT05UX1FVSVpQT0RfUVVJWl9TQ09SRV9UQUciIHZhbHVlPSLlrovkvZMtMTgwMzAsMTIsdHJ1ZSxmYWxzZSx0cnVlIi8+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S9ky0xODAzMCwxMCx0cnVlLGZhbHNlLHRydWUiLz4NCgkJPHVpZm9udCBuYW1lPSJGT05UX1FVSVpQT0RfUVVJWl9QQVNTU0NPUkUiIHZhbHVlPSLlrovkvZMtMTgwMzAsMTAsZmFsc2UsZmFsc2UsdHJ1ZSIvPg0KCQk8dWlmb250IG5hbWU9IkZPTlRfUVVJWlBPRF9RVUlaX1BBU1NTQ09SRV9WQUxVRSIgdmFsdWU9IuWui+S9ky0xODAzMCwxMC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x1aXRleHQgbmFtZT0iVU5OQU1FRFNMSURFVElUTEUiIHZhbHVlPSLlubvnga/niYcgJW4iLz4NCgkJPCEtLSBzdWJzdGl0dXRpb246ICVuID09IHNsaWRlIG51bWJlciAtLT4NCgkJPCEtLSBzdWJzdGl0dXRpb246ICV0ID09IHRvdGFsIHNsaWRlIGNvdW50IC0tPg0KCQk8dWl0ZXh0IG5hbWU9IlNDUlVCQkFSU1RBVFVTX1NMSURFSU5GTyIgdmFsdWU9IuW5u+eBr+eJhyAlbiAvICV0IHwgIi8+DQoJCTx1aXRleHQgbmFtZT0iU0NSVUJCQVJTVEFUVVNfU1RPUFBFRCIgdmFsdWU9IuW3suWBnOatoiIvPg0KCQk8dWl0ZXh0IG5hbWU9IlNDUlVCQkFSU1RBVFVTX1BMQVlJTkciIHZhbHVlPSLmraPlnKjmkq3mlL4iLz4NCgkJPHVpdGV4dCBuYW1lPSJTQ1JVQkJBUlNUQVRVU19OT0FVRElPIiB2YWx1ZT0i5peg6Z+z6aKRIi8+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DQoJCTx1aXRleHQgbmFtZT0iRUxBUFNFRCIgdmFsdWU9IuWJqeS9mSAlbSDliIbpkp8gJXMg56eSIi8+DQoJCTx1aXRleHQgbmFtZT0iTk9URk9VTkQiIHZhbHVlPSLmnKrmib7liLDku7vkvZXlhoXlrrkiLz4NCgkJPHVpdGV4dCBuYW1lPSJBVFRBQ0hNRU5UUyIgdmFsdWU9IumZhOS7tiIvPg0KCQk8IS0tIHN1YnN0aXR1dGlvbjogJXAgPT0gY3VycmVudCBzcGVha2VyJ3MgdGl0bGUgLS0+DQoJCTx1aXRleHQgbmFtZT0iQklPV0lOX1RJVExFIiB2YWx1ZT0i5Liq5Lq6566A5LuLOiAlcCIvPg0KCQk8dWl0ZXh0IG5hbWU9IkJJT0JUTl9USVRMRSIgdmFsdWU9IuS4quS6uueugOS7iyIvPg0KCQk8dWl0ZXh0IG5hbWU9IkRJVklERVJCVE5fVElUTEUiIHZhbHVlPSJ8Ii8+DQoJCTx1aXRleHQgbmFtZT0iQ09OVEFDVEJUTl9USVRMRSIgdmFsdWU9IuiBlOezu+aWueW8jyIvPg0KCQk8dWl0ZXh0IG5hbWU9IlRBQl9RVUlaIiB2YWx1ZT0i5rWL6aqMIi8+DQoJCTx1aXRleHQgbmFtZT0iVEFCX09VVExJTkUiIHZhbHVlPSLlpKfnurIiLz4NCgkJPHVpdGV4dCBuYW1lPSJUQUJfVEhVTUIiIHZhbHVlPSLnvKnnlaXlm74iLz4NCgkJPHVpdGV4dCBuYW1lPSJUQUJfTk9URVMiIHZhbHVlPSLlpIfms6giLz4NCgkJPHVpdGV4dCBuYW1lPSJUQUJfU0VBUkNIIiB2YWx1ZT0i5pCc57SiIi8+DQoJCTx1aXRleHQgbmFtZT0iU0xJREVfSEVBRElORyIgdmFsdWU9IuW5u+eBr+eJh+agh+mimCIvPg0KCQk8dWl0ZXh0IG5hbWU9IkRVUkFUSU9OX0hFQURJTkciIHZhbHVlPSLmjIHnu63ml7bpl7QiLz4NCgkJPHVpdGV4dCBuYW1lPSJTRUFSQ0hfSEVBRElORyIgdmFsdWU9IuaQnOe0ouaWh+acrDoiLz4NCgkJPHVpdGV4dCBuYW1lPSJUSFVNQl9IRUFESU5HIiB2YWx1ZT0i5bm754Gv54mHIi8+DQoJCTx1aXRleHQgbmFtZT0iVEhVTUJfSU5GTyIgdmFsdWU9IuW5u+eBr+eJh+agh+mimC/mjIHnu63ml7bpl7QiLz4NCgkJPHVpdGV4dCBuYW1lPSJBVFRBQ0hOQU1FX0hFQURJTkciIHZhbHVlPSLmlofku7blkI0iLz4NCgkJPHVpdGV4dCBuYW1lPSJBVFRBQ0hTSVpFX0hFQURJTkciIHZhbHVlPSLlpKflsI8iLz4NCgkJPHVpdGV4dCBuYW1lPSJTTElERV9OT1RFUyIgdmFsdWU9IuW5u+eBr+eJh+Wkh+azqC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5rWL6aqM5bCd6K+V5qyh5pWwOiIvPg0KCQk8dWl0ZXh0IG5hbWU9IlFVSVpQT0RfUVVJWl9BVFRFTVBUX1ZBTFVFIiB2YWx1ZT0i56ysICVuIOasoe+8jOWFsSAldCDmrKEiLz4NCgkJPHVpdGV4dCBuYW1lPSJRVUlaUE9EX1FVSVpfU0NPUkUiIHZhbHVlPSLlvpfliIY6Ii8+DQoJCTx1aXRleHQgbmFtZT0iUVVJWlBPRF9RVUlaX1BBU1NTQ09SRSIgdmFsdWU9IuWPiuagvOWIhuaVsDoiLz4NCgkJPHVpdGV4dCBuYW1lPSJRVUlaUE9EX1FVSVpfTUFYU0NPUkUiIHZhbHVlPSLmnIDpq5jliIbmlbA6Ii8+DQoJCTx1aXRleHQgbmFtZT0iUVVJWlBPRF9RVUVTQVRNUFRfU1RSIiB2YWx1ZT0i5bCd6K+V5qyh5pWwOiDnrKwgJW4g5qyh77yM5YWxICV0IOasoSIvPg0KCQk8dWl0ZXh0IG5hbWU9IlFVSVpQT0RfUVVFU1RZUEVfU1RSIiB2YWx1ZT0i57G75Z6LOiAlcyIvPg0KCQk8dWl0ZXh0IG5hbWU9IlFVSVpQT0RfUVVFU1RZUEVfR1JEIiB2YWx1ZT0i6K+E57qnIi8+DQoJCTx1aXRleHQgbmFtZT0iUVVJWlBPRF9RVUVTVFlQRV9TVlkiIHZhbHVlPSLosIPmn6UiLz4NCgkJPHVpdGV4dCBuYW1lPSJRVUlaUE9EX1FVSVpBVE1QVF9JTkYiIHZhbHVlPSLml6DpmZAiLz4NCgkJPHVpdGV4dCBuYW1lPSJRVUlaUE9EX1FVRVNBVE1QVF9JTkYiIHZhbHVlPSLml6DpmZAiLz4NCgkJPHVpdGV4dCBuYW1lPSJXQVJOSU5HTVNHX1lFU1NUUklORyIgdmFsdWU9IuaYryIvPg0KCQk8dWl0ZXh0IG5hbWU9IldBUk5JTkdNU0dfTk9TVFJJTkciIHZhbHVlPSLlkKYiLz4NCgkJPHVpdGV4dCBuYW1lPSJXQVJOSU5HTVNHX1RJVExFU1RSSU5HIiB2YWx1ZT0i5rWL6aqM5a+86Iiq6K2m5ZGKIi8+DQoJCTx1aXRleHQgbmFtZT0iV0FSTklOR01TR19NU0dTVFJJTkciIHZhbHVlPSLmraTmtYvpqozkuK3mnInmnKrlsJ3or5XkvZznrZTnmoTpl67popjjgIImI3hBOyYjeEE75Y2V5Ye74oCc5piv4oCd6YCA5Ye65q2k5rWL6aqM44CC5Y2V5Ye74oCc5ZCm4oCd57un57ut5rWL6aqM44CCIi8+DQoJCTx1aXRleHQgbmFtZT0iSU5GT1JNQVRJT05fSDI2NF9GTEFTSFBMQVlFUiIgdmFsdWU9IuW9k+WJjeWuieijheWcqOaCqOeahOiuoeeul+acuuS4iueahCBGbGFzaCBQbGF5ZXIg54mI5pys5LiN5pSv5oyB6K+l6KeG6aKR44CC5Y2V5Ye76KeG6aKR5Yy65Z+f5LiL6L295pyA5paw54mI5pys55qEIEZsYXNoIFBsYXllcu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lkJHlj4LliqDogIXmmL7npLrmj5DopoHmoI8iLz4NCgkJPHVpdGV4dCBuYW1lPSJNVVRFIiB2YWx1ZT0i6Z2Z6Z+zIi8+DQoJCTx1aXRleHQgbmFtZT0iRE9DV1JBUF9USVRMRSIgdmFsdWU9IlByZXNlbnRlciDmlofku7bpmYTku7YiLz4NCgkJPHVpdGV4dCBuYW1lPSJET0NXUkFQX01TRyIgdmFsdWU9IuS/neWtmOWIsOaIkeeahOiuoeeul+acuiIvPg0KCQk8dWl0ZXh0IG5hbWU9IkRPQ1dSQVBfUFJPTVBUIiB2YWx1ZT0i5Y2V5Ye75Lul5LiL6L29Ii8+DQoJPC9sYW5ndWFnZT4NCgk8bGFuZ3VhZ2UgaWQ9InRy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DQoJCTx1aXRleHQgbmFtZT0iQ09MTEFCX0xPQ0FMX1BMQVlCQUNLX01TRyIgdmFsdWU9IkNvbnRlbnQgaXMgYmVpbmcgcGxheWVkIGxvY2FsbHkuXG4gQ29sbGFib3JhdGlvbiBkb2VzIG5vdCB3b3JrIGluIHRoaXMgbW9kZSIvPg0KCQk8dWl0ZXh0IG5hbWU9IkNPTExBQl9MT0NBTF9QTEFZQkFDS19USVRMRSIgdmFsdWU9IkxvY2FsIFBsYXliYWNrIi8+DQoJCTx1aXRleHQgbmFtZT0iQ09MTEFCX0xPQ0FMX1BMQVlCQUNLQlROIiB2YWx1ZT0iT2siLz4NCgkJPHVpdGV4dCBuYW1lPSJVTk5BTUVEU0xJREVUSVRMRSIgdmFsdWU9IlNsYXl0ICVuIi8+DQoJCTwhLS0gc3Vic3RpdHV0aW9uOiAlbiA9PSBzbGlkZSBudW1iZXIgLS0+DQoJCTwhLS0gc3Vic3RpdHV0aW9uOiAldCA9PSB0b3RhbCBzbGlkZSBjb3VudCAtLT4NCgkJPHVpdGV4dCBuYW1lPSJTQ1JVQkJBUlNUQVRVU19TTElERUlORk8iIHZhbHVlPSJTbGF5dCAlbiAvICV0IHwgIi8+DQoJCTx1aXRleHQgbmFtZT0iU0NSVUJCQVJTVEFUVVNfU1RPUFBFRCIgdmFsdWU9IkR1cmR1cnVsZHUiLz4NCgkJPHVpdGV4dCBuYW1lPSJTQ1JVQkJBUlNUQVRVU19QTEFZSU5HIiB2YWx1ZT0iT3luYXTEsWzEsXlvciIvPg0KCQk8dWl0ZXh0IG5hbWU9IlNDUlVCQkFSU1RBVFVTX05PQVVESU8iIHZhbHVlPSJTZXMgWW9rIi8+DQoJCTx1aXRleHQgbmFtZT0iU0NSVUJCQVJTVEFUVVNfVklEUExBWUlORyIgdmFsdWU9IlZpZGVvIE95bmF0xLFsxLF5b3IiLz4NCgkJPHVpdGV4dCBuYW1lPSJTQ1JVQkJBUlNUQVRVU19MT0FESU5HIiB2YWx1ZT0iWcO8a2xlbml5b3IiLz4NCgkJPHVpdGV4dCBuYW1lPSJTQ1JVQkJBUlNUQVRVU19CVUZGRVJJTkciIHZhbHVlPSJBcmFiZWxsZcSfZSBBbMSxbsSxeW9yIi8+DQoJCTx1aXRleHQgbmFtZT0iU0NSVUJCQVJTVEFUVVNfUVVFU1RJT04iIHZhbHVlPSJTb3J1eXUgWWFuxLF0bGEiLz4NCgkJPHVpdGV4dCBuYW1lPSJTQ1JVQkJBUlNUQVRVU19SRVZJRVdRVUlaIiB2YWx1ZT0iU8SxbmF2IMSwbmNlbGVuaXlvciIvPg0KCQk8IS0tIHN1YnN0aXR1dGlvbjogJW0gPT0gbWludXRlcyByZW1haW5pbmcgLS0+DQoJCTwhLS0gc3Vic3RpdHV0aW9uOiAlcyA9PSBzZWNvbmRzIHJlbWFpbmluZyAtLT4NCgkJPHVpdGV4dCBuYW1lPSJFTEFQU0VEIiB2YWx1ZT0iJW0gRGFraWthICVzIFNhbml5ZSBLYWxkxLEiLz4NCgkJPHVpdGV4dCBuYW1lPSJOT1RGT1VORCIgdmFsdWU9IkhlcmhhbmdpIEJpciDFnmV5IEJ1bHVubWFkxLEiLz4NCgkJPHVpdGV4dCBuYW1lPSJBVFRBQ0hNRU5UUyIgdmFsdWU9IkVrbGVy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xLBydGliYXQiLz4NCgkJPHVpdGV4dCBuYW1lPSJUQUJfUVVJWiIgdmFsdWU9IlPEsW5hdiIvPg0KCQk8dWl0ZXh0IG5hbWU9IlRBQl9PVVRMSU5FIiB2YWx1ZT0iQW5hIEhhdCIvPg0KCQk8dWl0ZXh0IG5hbWU9IlRBQl9USFVNQiIgdmFsdWU9IlJlc2ltIi8+DQoJCTx1aXRleHQgbmFtZT0iVEFCX05PVEVTIiB2YWx1ZT0iTm90bGFyIi8+DQoJCTx1aXRleHQgbmFtZT0iVEFCX1NFQVJDSCIgdmFsdWU9IkFyYSIvPg0KCQk8dWl0ZXh0IG5hbWU9IlNMSURFX0hFQURJTkciIHZhbHVlPSJTbGF5dCBCYcWfbMSxxJ/EsSIvPg0KCQk8dWl0ZXh0IG5hbWU9IkRVUkFUSU9OX0hFQURJTkciIHZhbHVlPSJTw7xyZSIvPg0KCQk8dWl0ZXh0IG5hbWU9IlNFQVJDSF9IRUFESU5HIiB2YWx1ZT0iTWV0bmkgYXJhOiIvPg0KCQk8dWl0ZXh0IG5hbWU9IlRIVU1CX0hFQURJTkciIHZhbHVlPSJTbGF5dCIvPg0KCQk8dWl0ZXh0IG5hbWU9IlRIVU1CX0lORk8iIHZhbHVlPSJTbGF5dCBCYcWfbMSxxJ/EsS9Tw7xyZXNpIi8+DQoJCTx1aXRleHQgbmFtZT0iQVRUQUNITkFNRV9IRUFESU5HIiB2YWx1ZT0iRG9zeWEgQWTEsSIvPg0KCQk8dWl0ZXh0IG5hbWU9IkFUVEFDSFNJWkVfSEVBRElORyIgdmFsdWU9IkJveXV0Ii8+DQoJCTx1aXRleHQgbmFtZT0iU0xJREVfTk9URVMiIHZhbHVlPSJTbGF5dCBOb3RsYXLEsS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U8SxbmF2IERlbmVtZXNpOiIvPg0KCQk8dWl0ZXh0IG5hbWU9IlFVSVpQT0RfUVVJWl9BVFRFTVBUX1ZBTFVFIiB2YWx1ZT0iJW4vJXQiLz4NCgkJPHVpdGV4dCBuYW1lPSJRVUlaUE9EX1FVSVpfU0NPUkUiIHZhbHVlPSJQdWFuOiIvPg0KCQk8dWl0ZXh0IG5hbWU9IlFVSVpQT0RfUVVJWl9QQVNTU0NPUkUiIHZhbHVlPSJHZcOnbWUgUHVhbsSxOiIvPg0KCQk8dWl0ZXh0IG5hbWU9IlFVSVpQT0RfUVVJWl9NQVhTQ09SRSIgdmFsdWU9Ik1ha3NpbXVtIFB1YW46Ii8+DQoJCTx1aXRleHQgbmFtZT0iUVVJWlBPRF9RVUVTQVRNUFRfU1RSIiB2YWx1ZT0iRGVuZW1lOiAlbi8ldCIvPg0KCQk8dWl0ZXh0IG5hbWU9IlFVSVpQT0RfUVVFU1RZUEVfU1RSIiB2YWx1ZT0iVMO8cjogJXMiLz4NCgkJPHVpdGV4dCBuYW1lPSJRVUlaUE9EX1FVRVNUWVBFX0dSRCIgdmFsdWU9IkJhc2FtYWtsxLEiLz4NCgkJPHVpdGV4dCBuYW1lPSJRVUlaUE9EX1FVRVNUWVBFX1NWWSIgdmFsdWU9IkFua2V0Ii8+DQoJCTx1aXRleHQgbmFtZT0iUVVJWlBPRF9RVUlaQVRNUFRfSU5GIiB2YWx1ZT0iU8SxbsSxcnPEsXoiLz4NCgkJPHVpdGV4dCBuYW1lPSJRVUlaUE9EX1FVRVNBVE1QVF9JTkYiIHZhbHVlPSJTxLFuxLFyc8SxeiIvPg0KCQk8dWl0ZXh0IG5hbWU9IldBUk5JTkdNU0dfWUVTU1RSSU5HIiB2YWx1ZT0iRXZldCIvPg0KCQk8dWl0ZXh0IG5hbWU9IldBUk5JTkdNU0dfTk9TVFJJTkciIHZhbHVlPSJIYXnEsXIiLz4NCgkJPHVpdGV4dCBuYW1lPSJXQVJOSU5HTVNHX1RJVExFU1RSSU5HIiB2YWx1ZT0iU8SxbmF2IEdlemlubWUgVXlhcsSxc8SxIi8+DQoJCTx1aXRleHQgbmFtZT0iV0FSTklOR01TR19NU0dTVFJJTkciIHZhbHVlPSJCdSBTxLFuYXZkYSBkZW5lbm1lbWnFnyBzb3J1bGFyIHZhci4mI3hBOyYjeEE7RXZldCBzZcOnZW5lxJ9pbmkgdMSxa2xhdMSxcnNhbsSxeiBTxLFuYXZkYW4gw6fEsWthY2Frc8SxbsSxei4gU8SxbmF2YSBkZXZhbSBldG1layBpw6dpbiBIYXnEsXIgc2XDp2VuZcSfaW5pIHTEsWtsYXTEsW4uIi8+DQoJCTx1aXRleHQgbmFtZT0iSU5GT1JNQVRJT05fSDI2NF9GTEFTSFBMQVlFUiIgdmFsdWU9IkJpbGdpc2F5YXLEsW7EsXphIHnDvGtsw7wgb2xhbiBnZcOnZXJsaSBGbGFzaCBQbGF5ZXIgc8O8csO8bcO8IGJ1IHZpZGVveXUgZGVzdGVrbGVtaXlvci4gRW4gc29uIEZsYXNoIFBsYXllciBzw7xyw7xtw7xuw7wgaW5kaXJtZWsgacOnaW4gdmlkZW8gYWxhbsSxbsSxIHTEsWtsYXTEs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thdMSxbMSxbWPEsWxhcmEga2VuYXIgw6d1YnXEn3VudSBnw7ZzdGVyIi8+DQoJCTx1aXRleHQgbmFtZT0iTVVURSIgdmFsdWU9IlNlc3NpeiIvPg0KCQk8dWl0ZXh0IG5hbWU9IkRPQ1dSQVBfVElUTEUiIHZhbHVlPSJQcmVzZW50ZXIgRG9zeWEgRWtpIi8+DQoJCTx1aXRleHQgbmFtZT0iRE9DV1JBUF9NU0ciIHZhbHVlPSJCaWxnaXNheWFyxLFtYSBLYXlkZXQiLz4NCgkJPHVpdGV4dCBuYW1lPSJET0NXUkFQX1BST01QVCIgdmFsdWU9IsSwbmRpcm1layBpw6dpbiBUxLFrbGF0xLFuIi8+DQoJPC9sYW5ndWFnZT4NCgk8bGFuZ3VhZ2UgaWQ9InJ1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DQoJCTx1aXRleHQgbmFtZT0iVU5OQU1FRFNMSURFVElUTEUiIHZhbHVlPSLQodC70LDQudC0ICVuIi8+DQoJCTx1aXRleHQgbmFtZT0iQ09MTEFCX0xPQ0FMX1BMQVlCQUNLX01TRyIgdmFsdWU9IkNvbnRlbnQgaXMgYmVpbmcgcGxheWVkIGxvY2FsbHkuXG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tCh0LvQsNC50LQgJW4gLyAldCB8ICIvPg0KCQk8dWl0ZXh0IG5hbWU9IlNDUlVCQkFSU1RBVFVTX1NUT1BQRUQiIHZhbHVlPSLQntGB0YLQsNC90L7QstC70LXQvdC+Ii8+DQoJCTx1aXRleHQgbmFtZT0iU0NSVUJCQVJTVEFUVVNfUExBWUlORyIgdmFsdWU9ItCS0L7RgdC/0YDQvtC40LfQstC10LTQtdC90LjQtSIvPg0KCQk8dWl0ZXh0IG5hbWU9IlNDUlVCQkFSU1RBVFVTX05PQVVESU8iIHZhbHVlPSLQndC10YIg0LDRg9C00LjQviIvPg0KCQk8dWl0ZXh0IG5hbWU9IlNDUlVCQkFSU1RBVFVTX1ZJRFBMQVlJTkciIHZhbHVlPSLQktC+0YHQv9GA0L7QuNC30LLQtdC00LXQvdC40LUg0LLQuNC00LXQviIvPg0KCQk8dWl0ZXh0IG5hbWU9IlNDUlVCQkFSU1RBVFVTX0xPQURJTkciIHZhbHVlPSLQl9Cw0LPRgNGD0LfQutCwIi8+DQoJCTx1aXRleHQgbmFtZT0iU0NSVUJCQVJTVEFUVVNfQlVGRkVSSU5HIiB2YWx1ZT0i0JHRg9GE0LXRgNC40LfQsNGG0LjRjyIvPg0KCQk8dWl0ZXh0IG5hbWU9IlNDUlVCQkFSU1RBVFVTX1FVRVNUSU9OIiB2YWx1ZT0i0J7RgtCy0LXRgiDQvdCwINCy0L7Qv9GA0L7RgSIvPg0KCQk8dWl0ZXh0IG5hbWU9IlNDUlVCQkFSU1RBVFVTX1JFVklFV1FVSVoiIHZhbHVlPSLQntCx0LfQvtGAINC+0L/RgNC+0YHQsCIvPg0KCQk8IS0tIHN1YnN0aXR1dGlvbjogJW0gPT0gbWludXRlcyByZW1haW5pbmcgLS0+DQoJCTwhLS0gc3Vic3RpdHV0aW9uOiAlcyA9PSBzZWNvbmRzIHJlbWFpbmluZyAtLT4NCgkJPHVpdGV4dCBuYW1lPSJFTEFQU0VEIiB2YWx1ZT0i0J7RgdGC0LDQu9C+0YHRjCAlbSDQvNC40L0uICVzINGBIi8+DQoJCTx1aXRleHQgbmFtZT0iTk9URk9VTkQiIHZhbHVlPSLQndC40YfQtdCz0L4g0L3QtSDQvdCw0LnQtNC10L3QviIvPg0KCQk8dWl0ZXh0IG5hbWU9IkFUVEFDSE1FTlRTIiB2YWx1ZT0i0JLQu9C+0LbQtdC90LjRjyIvPg0KCQk8IS0tIHN1YnN0aXR1dGlvbjogJXAgPT0gY3VycmVudCBzcGVha2VyJ3MgdGl0bGUgLS0+DQoJCTx1aXRleHQgbmFtZT0iQklPV0lOX1RJVExFIiB2YWx1ZT0i0JHQuNC+0LPRgNCw0YTQuNGPOiAlcCIvPg0KCQk8dWl0ZXh0IG5hbWU9IkJJT0JUTl9USVRMRSIgdmFsdWU9ItCR0LjQvtCz0YDQsNGE0LjRjyIvPg0KCQk8dWl0ZXh0IG5hbWU9IkRJVklERVJCVE5fVElUTEUiIHZhbHVlPSJ8Ii8+DQoJCTx1aXRleHQgbmFtZT0iQ09OVEFDVEJUTl9USVRMRSIgdmFsdWU9ItCa0L7QvdGC0LDQutGCIi8+DQoJCTx1aXRleHQgbmFtZT0iVEFCX1FVSVoiIHZhbHVlPSLQntC/0YDQvtGBIi8+DQoJCTx1aXRleHQgbmFtZT0iVEFCX09VVExJTkUiIHZhbHVlPSLQodGF0LXQvNCwIi8+DQoJCTx1aXRleHQgbmFtZT0iVEFCX1RIVU1CIiB2YWx1ZT0i0JHQtdCz0YPQvdC+0LoiLz4NCgkJPHVpdGV4dCBuYW1lPSJUQUJfTk9URVMiIHZhbHVlPSLQl9Cw0LzQtdGC0LrQuCIvPg0KCQk8dWl0ZXh0IG5hbWU9IlRBQl9TRUFSQ0giIHZhbHVlPSLQn9C+0LjRgdC6Ii8+DQoJCTx1aXRleHQgbmFtZT0iU0xJREVfSEVBRElORyIgdmFsdWU9ItCX0LDQs9C+0LvQvtCy0L7QuiDRgdC70LDQudC00LAiLz4NCgkJPHVpdGV4dCBuYW1lPSJEVVJBVElPTl9IRUFESU5HIiB2YWx1ZT0i0JTQu9C40YIt0YHRgtGMIi8+DQoJCTx1aXRleHQgbmFtZT0iU0VBUkNIX0hFQURJTkciIHZhbHVlPSLQn9C+0LjRgdC6INGC0LXQutGB0YLQsDoiLz4NCgkJPHVpdGV4dCBuYW1lPSJUSFVNQl9IRUFESU5HIiB2YWx1ZT0i0KHQu9Cw0LnQtCIvPg0KCQk8dWl0ZXh0IG5hbWU9IlRIVU1CX0lORk8iIHZhbHVlPSLQndCw0LfQstCw0L3QuNC1L9C00LvQuNGCLdC90L7RgdGC0YwiLz4NCgkJPHVpdGV4dCBuYW1lPSJBVFRBQ0hOQU1FX0hFQURJTkciIHZhbHVlPSLQmNC80Y8g0YTQsNC50LvQsCIvPg0KCQk8dWl0ZXh0IG5hbWU9IkFUVEFDSFNJWkVfSEVBRElORyIgdmFsdWU9ItCg0LDQt9C80LXRgCIvPg0KCQk8dWl0ZXh0IG5hbWU9IlNMSURFX05PVEVTIiB2YWx1ZT0i0JfQsNC80LXRgtC60Lgg0Log0YHQu9Cw0LnQtNGD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UVVJWlBPRF9RVUlaX0FUVEVNUFQiIHZhbHVlPSLQn9C+0L/Ri9GC0LrQsCDQv9GA0L7QudGC0Lgg0L7Qv9GA0L7RgToiLz4NCgkJPHVpdGV4dCBuYW1lPSJRVUlaUE9EX1FVSVpfQVRURU1QVF9WQUxVRSIgdmFsdWU9IiVuINC40LcgJXQiLz4NCgkJPHVpdGV4dCBuYW1lPSJRVUlaUE9EX1FVSVpfU0NPUkUiIHZhbHVlPSLQndCw0LHRgNCw0L3QviDQsdCw0LvQu9C+0LI6Ii8+DQoJCTx1aXRleHQgbmFtZT0iUVVJWlBPRF9RVUlaX1BBU1NTQ09SRSIgdmFsdWU9ItCf0YDQvtGF0L7QtNC90L7QuSDRgNC10LfRg9C70YzRgtCw0YI6Ii8+DQoJCTx1aXRleHQgbmFtZT0iUVVJWlBPRF9RVUlaX01BWFNDT1JFIiB2YWx1ZT0i0JzQsNC60YHQuNC80LDQu9GM0L3Ri9C5INGA0LXQt9GD0LvRjNGC0LDRgjoiLz4NCgkJPHVpdGV4dCBuYW1lPSJRVUlaUE9EX1FVRVNBVE1QVF9TVFIiIHZhbHVlPSLQn9C+0L/Ri9GC0LrQsDogJW4g0LjQtyAldCIvPg0KCQk8dWl0ZXh0IG5hbWU9IlFVSVpQT0RfUVVFU1RZUEVfU1RSIiB2YWx1ZT0i0KLQuNC/OiAlcyIvPg0KCQk8dWl0ZXh0IG5hbWU9IlFVSVpQT0RfUVVFU1RZUEVfR1JEIiB2YWx1ZT0i0KEg0L7RhtC10L3QutC+0LkiLz4NCgkJPHVpdGV4dCBuYW1lPSJRVUlaUE9EX1FVRVNUWVBFX1NWWSIgdmFsdWU9ItCe0LHQt9C+0YAiLz4NCgkJPHVpdGV4dCBuYW1lPSJRVUlaUE9EX1FVSVpBVE1QVF9JTkYiIHZhbHVlPSLQkdC+0LvRjNGI0L7QtSDRh9C40YHQu9C+Ii8+DQoJCTx1aXRleHQgbmFtZT0iUVVJWlBPRF9RVUVTQVRNUFRfSU5GIiB2YWx1ZT0i0JHQvtC70YzRiNC+0LUg0YfQuNGB0LvQviIvPg0KCQk8dWl0ZXh0IG5hbWU9IldBUk5JTkdNU0dfWUVTU1RSSU5HIiB2YWx1ZT0i0JTQsCIvPg0KCQk8dWl0ZXh0IG5hbWU9IldBUk5JTkdNU0dfTk9TVFJJTkciIHZhbHVlPSLQndC10YIiLz4NCgkJPHVpdGV4dCBuYW1lPSJXQVJOSU5HTVNHX1RJVExFU1RSSU5HIiB2YWx1ZT0i0J/RgNC10LTRg9C/0YDQtdC20LTQtdC90LjQtSDQviDQvdCw0LLQuNCz0LDRhtC40Lgg0LIg0L7Qv9GA0L7RgdC1Ii8+DQoJCTx1aXRleHQgbmFtZT0iV0FSTklOR01TR19NU0dTVFJJTkciIHZhbHVlPSLQkiDQvtC/0YDQvtGB0LUg0L7RgdGC0LDQu9C40YHRjCDQvdC10L7RgtCy0LXRh9C10L3QvdGL0LUg0LLQvtC/0YDQvtGB0Ysu0J3QsNC20LDRgtC40LUg0LrQvdC+0L/QutC4ICZxdW90O9CU0LAmcXVvdDsg0L/RgNC40LLQtdC00LXRgiDQuiDQt9Cw0LrRgNGL0YLQuNGOINC+0L/RgNC+0YHQsC4g0J3QsNC20LDRgtC40LUg0LrQvdC+0L/QutC4ICZxdW90O9Cd0LXRgiZxdW90OyDQv9GA0L7QtNC+0LvQttC40YIg0L7Qv9GA0L7RgS4iLz4NCgkJPHVpdGV4dCBuYW1lPSJJTkZPUk1BVElPTl9IMjY0X0ZMQVNIUExBWUVSIiB2YWx1ZT0i0KLQtdC60YPRidCw0Y8g0LLQtdGA0YHQuNGPINC/0YDQvtC40LPRgNGL0LLQsNGC0LXQu9GPIEZsYXNoIFBsYXllciwg0YPRgdGC0LDQvdC+0LLQu9C10L3QvdCw0Y8g0L3QsCDRjdGC0L7QvCDQutC+0LzQv9GM0Y7RgtC10YDQtSwg0L3QtSDQv9C+0LTQtNC10YDQttC40LLQsNC10YIg0Y3RgtC+INCy0LjQtNC10L4uINCp0LXQu9C60L3QuNGC0LUg0LIg0L7QsdC70LDRgdGC0Lgg0LLQuNC00LXQviwg0YfRgtC+0LHRiyDQt9Cw0LPRgNGD0LfQuNGC0Ywg0L/QvtGB0LvQtdC00L3RjtGOINCy0LXRgNGB0LjRjiDQv9GA0L7QuNCz0YDRi9Cy0LDRgtC10LvRj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0LbQtdC90LjQtSDQsiDRhNCw0LnQuyBBZG9iZSBQcmVzZW50ZXIiLz4NCgkJPHVpdGV4dCBuYW1lPSJET0NXUkFQX01TRyIgdmFsdWU9ItCh0L7RhdGA0LDQvdC40YLRjCDQsiDQv9Cw0L/QutGDICZxdW90O9Cc0L7QuSDQutC+0LzQv9GM0Y7RgtC10YAmcXVvdDsiLz4NCgkJPHVpdGV4dCBuYW1lPSJET0NXUkFQX1BST01QVCIgdmFsdWU9ItCp0LXQu9C60L3Rg9GC0Ywg0LTQu9GPINC30LDQs9GA0YPQt9C60LgiLz4NCgk8L2xhbmd1YWdlPg0KPC9jb25maWd1cmF0aW9uPg0K"/>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CBB03F91-FDFE-4584-9850-4669F60AC5B1}_16.png&quot;/&gt;&lt;left val=&quot;11&quot;/&gt;&lt;top val=&quot;-6&quot;/&gt;&lt;width val=&quot;666&quot;/&gt;&lt;height val=&quot;146&quot;/&gt;&lt;hasText val=&quot;1&quot;/&gt;&lt;/Image&gt;&lt;/ThreeDShapeInfo&gt;"/>
  <p:tag name="PRESENTER_SHAPETEXTINFO" val="&lt;ShapeTextInfo&gt;&lt;TableIndex row=&quot;-1&quot; col=&quot;-1&quot;&gt;&lt;linesCount val=&quot;2&quot;/&gt;&lt;lineCharCount val=&quot;21&quot;/&gt;&lt;lineCharCount val=&quot;21&quot;/&gt;&lt;/TableIndex&gt;&lt;/ShapeTextInfo&gt;"/>
</p:tagLst>
</file>

<file path=ppt/tags/tag101.xml><?xml version="1.0" encoding="utf-8"?>
<p:tagLst xmlns:a="http://schemas.openxmlformats.org/drawingml/2006/main" xmlns:r="http://schemas.openxmlformats.org/officeDocument/2006/relationships" xmlns:p="http://schemas.openxmlformats.org/presentationml/2006/main">
  <p:tag name="PRESENTER_SHAPEINFO" val="&lt;ThreeDShapeInfo&gt;&lt;uuid val=&quot;{035DBA06-FE09-456C-B980-A3C99698FA98}&quot;/&gt;&lt;isInvalidForFieldText val=&quot;0&quot;/&gt;&lt;Image&gt;&lt;filename val=&quot;C:\Users\atrid\Documents\BREEZE STUFF\112_Lab Breeze\HawaiiPhysicalGeographyJan20\Publish112HawaiiPhysicalGeographyFeb20\data\asimages\{035DBA06-FE09-456C-B980-A3C99698FA98}_16.png&quot;/&gt;&lt;left val=&quot;535&quot;/&gt;&lt;top val=&quot;147&quot;/&gt;&lt;width val=&quot;29&quot;/&gt;&lt;height val=&quot;58&quot;/&gt;&lt;hasText val=&quot;1&quot;/&gt;&lt;/Image&gt;&lt;/ThreeDShapeInfo&gt;"/>
</p:tagLst>
</file>

<file path=ppt/tags/tag102.xml><?xml version="1.0" encoding="utf-8"?>
<p:tagLst xmlns:a="http://schemas.openxmlformats.org/drawingml/2006/main" xmlns:r="http://schemas.openxmlformats.org/officeDocument/2006/relationships" xmlns:p="http://schemas.openxmlformats.org/presentationml/2006/main">
  <p:tag name="PRESENTER_SHAPEINFO" val="&lt;ThreeDShapeInfo&gt;&lt;uuid val=&quot;{93108C79-D8DE-457A-B2E3-6CDDEF2F1E4A}&quot;/&gt;&lt;isInvalidForFieldText val=&quot;0&quot;/&gt;&lt;Image&gt;&lt;filename val=&quot;C:\Users\atrid\Documents\BREEZE STUFF\112_Lab Breeze\HawaiiPhysicalGeographyJan20\Publish112HawaiiPhysicalGeographyFeb20\data\asimages\{93108C79-D8DE-457A-B2E3-6CDDEF2F1E4A}_16.png&quot;/&gt;&lt;left val=&quot;331&quot;/&gt;&lt;top val=&quot;279&quot;/&gt;&lt;width val=&quot;29&quot;/&gt;&lt;height val=&quot;58&quot;/&gt;&lt;hasText val=&quot;1&quot;/&gt;&lt;/Image&gt;&lt;/ThreeDShapeInfo&gt;"/>
</p:tagLst>
</file>

<file path=ppt/tags/tag103.xml><?xml version="1.0" encoding="utf-8"?>
<p:tagLst xmlns:a="http://schemas.openxmlformats.org/drawingml/2006/main" xmlns:r="http://schemas.openxmlformats.org/officeDocument/2006/relationships" xmlns:p="http://schemas.openxmlformats.org/presentationml/2006/main">
  <p:tag name="PPSNARRATION" val="59,1183103811,C:\Users\atrid\Documents\BREEZE STUFF\112_Lab Breeze\HawaiiPhysicalGeographyJan20\112_HawaiiPresentationFeb20_pptx\Media.ppcx"/>
  <p:tag name="HTML_SHAPEINFO" val="&lt;SlideThumbPath val=&quot;Slide17.PNG&quot;/&gt;"/>
</p:tagLst>
</file>

<file path=ppt/tags/tag10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C4FF41F2-A241-43E0-9717-370AFD55D2E7}_17.png&quot;/&gt;&lt;left val=&quot;1&quot;/&gt;&lt;top val=&quot;-6&quot;/&gt;&lt;width val=&quot;686&quot;/&gt;&lt;height val=&quot;146&quot;/&gt;&lt;hasText val=&quot;1&quot;/&gt;&lt;/Image&gt;&lt;/ThreeDShapeInfo&gt;"/>
  <p:tag name="PRESENTER_SHAPETEXTINFO" val="&lt;ShapeTextInfo&gt;&lt;TableIndex row=&quot;-1&quot; col=&quot;-1&quot;&gt;&lt;linesCount val=&quot;2&quot;/&gt;&lt;lineCharCount val=&quot;33&quot;/&gt;&lt;lineCharCount val=&quot;20&quot;/&gt;&lt;/TableIndex&gt;&lt;/ShapeTextInfo&gt;"/>
</p:tagLst>
</file>

<file path=ppt/tags/tag105.xml><?xml version="1.0" encoding="utf-8"?>
<p:tagLst xmlns:a="http://schemas.openxmlformats.org/drawingml/2006/main" xmlns:r="http://schemas.openxmlformats.org/officeDocument/2006/relationships" xmlns:p="http://schemas.openxmlformats.org/presentationml/2006/main">
  <p:tag name="PRESENTER_SHAPEINFO" val="&lt;ThreeDShapeInfo&gt;&lt;uuid val=&quot;{6E56C087-58AC-4D18-A039-1C2E8378F5E5}&quot;/&gt;&lt;isInvalidForFieldText val=&quot;0&quot;/&gt;&lt;Image&gt;&lt;filename val=&quot;C:\Users\atrid\Documents\BREEZE STUFF\112_Lab Breeze\HawaiiPhysicalGeographyJan20\Publish112HawaiiPhysicalGeographyFeb20\data\asimages\{6E56C087-58AC-4D18-A039-1C2E8378F5E5}_17.png&quot;/&gt;&lt;left val=&quot;458&quot;/&gt;&lt;top val=&quot;358&quot;/&gt;&lt;width val=&quot;42&quot;/&gt;&lt;height val=&quot;151&quot;/&gt;&lt;hasText val=&quot;1&quot;/&gt;&lt;/Image&gt;&lt;/ThreeDShapeInfo&gt;"/>
</p:tagLst>
</file>

<file path=ppt/tags/tag106.xml><?xml version="1.0" encoding="utf-8"?>
<p:tagLst xmlns:a="http://schemas.openxmlformats.org/drawingml/2006/main" xmlns:r="http://schemas.openxmlformats.org/officeDocument/2006/relationships" xmlns:p="http://schemas.openxmlformats.org/presentationml/2006/main">
  <p:tag name="PRESENTER_SHAPEINFO" val="&lt;ThreeDShapeInfo&gt;&lt;uuid val=&quot;{60F57987-D7FB-43BC-8BA1-E511525D303F}&quot;/&gt;&lt;isInvalidForFieldText val=&quot;0&quot;/&gt;&lt;Image&gt;&lt;filename val=&quot;C:\Users\atrid\Documents\BREEZE STUFF\112_Lab Breeze\HawaiiPhysicalGeographyJan20\Publish112HawaiiPhysicalGeographyFeb20\data\asimages\{60F57987-D7FB-43BC-8BA1-E511525D303F}_17.png&quot;/&gt;&lt;left val=&quot;626&quot;/&gt;&lt;top val=&quot;374&quot;/&gt;&lt;width val=&quot;56&quot;/&gt;&lt;height val=&quot;62&quot;/&gt;&lt;hasText val=&quot;1&quot;/&gt;&lt;/Image&gt;&lt;/ThreeDShapeInfo&gt;"/>
</p:tagLst>
</file>

<file path=ppt/tags/tag107.xml><?xml version="1.0" encoding="utf-8"?>
<p:tagLst xmlns:a="http://schemas.openxmlformats.org/drawingml/2006/main" xmlns:r="http://schemas.openxmlformats.org/officeDocument/2006/relationships" xmlns:p="http://schemas.openxmlformats.org/presentationml/2006/main">
  <p:tag name="PRESENTER_SHAPEINFO" val="&lt;ThreeDShapeInfo&gt;&lt;uuid val=&quot;{87D906D7-17D7-4654-AB62-A319F62AB306}&quot;/&gt;&lt;isInvalidForFieldText val=&quot;0&quot;/&gt;&lt;Image&gt;&lt;filename val=&quot;C:\Users\atrid\Documents\BREEZE STUFF\112_Lab Breeze\HawaiiPhysicalGeographyJan20\Publish112HawaiiPhysicalGeographyFeb20\data\asimages\{87D906D7-17D7-4654-AB62-A319F62AB306}_17.png&quot;/&gt;&lt;left val=&quot;314&quot;/&gt;&lt;top val=&quot;194&quot;/&gt;&lt;width val=&quot;56&quot;/&gt;&lt;height val=&quot;62&quot;/&gt;&lt;hasText val=&quot;1&quot;/&gt;&lt;/Image&gt;&lt;/ThreeDShapeInfo&gt;"/>
</p:tagLst>
</file>

<file path=ppt/tags/tag108.xml><?xml version="1.0" encoding="utf-8"?>
<p:tagLst xmlns:a="http://schemas.openxmlformats.org/drawingml/2006/main" xmlns:r="http://schemas.openxmlformats.org/officeDocument/2006/relationships" xmlns:p="http://schemas.openxmlformats.org/presentationml/2006/main">
  <p:tag name="PPSNARRATION" val="60,1183103811,C:\Users\atrid\Documents\BREEZE STUFF\112_Lab Breeze\HawaiiPhysicalGeographyJan20\112_HawaiiPresentationFeb20_pptx\Media.ppcx"/>
  <p:tag name="HTML_SHAPEINFO" val="&lt;SlideThumbPath val=&quot;Slide18.PNG&quot;/&gt;"/>
</p:tagLst>
</file>

<file path=ppt/tags/tag10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5B3E16CB-DACD-465F-A738-BF4F0275F0D1}_18.png&quot;/&gt;&lt;left val=&quot;1&quot;/&gt;&lt;top val=&quot;-6&quot;/&gt;&lt;width val=&quot;686&quot;/&gt;&lt;height val=&quot;146&quot;/&gt;&lt;hasText val=&quot;1&quot;/&gt;&lt;/Image&gt;&lt;/ThreeDShapeInfo&gt;"/>
  <p:tag name="PRESENTER_SHAPETEXTINFO" val="&lt;ShapeTextInfo&gt;&lt;TableIndex row=&quot;-1&quot; col=&quot;-1&quot;&gt;&lt;linesCount val=&quot;2&quot;/&gt;&lt;lineCharCount val=&quot;33&quot;/&gt;&lt;lineCharCount val=&quot;2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PRESENTER_SHAPEINFO" val="&lt;ThreeDShapeInfo&gt;&lt;uuid val=&quot;{476441C9-6BCD-4F76-A96C-60FEDC5C1D57}&quot;/&gt;&lt;isInvalidForFieldText val=&quot;0&quot;/&gt;&lt;Image&gt;&lt;filename val=&quot;C:\Users\atrid\Documents\BREEZE STUFF\112_Lab Breeze\HawaiiPhysicalGeographyJan20\Publish112HawaiiPhysicalGeographyFeb20\data\asimages\{476441C9-6BCD-4F76-A96C-60FEDC5C1D57}_18.png&quot;/&gt;&lt;left val=&quot;554&quot;/&gt;&lt;top val=&quot;165&quot;/&gt;&lt;width val=&quot;42&quot;/&gt;&lt;height val=&quot;67&quot;/&gt;&lt;hasText val=&quot;1&quot;/&gt;&lt;/Image&gt;&lt;/ThreeDShapeInfo&gt;"/>
</p:tagLst>
</file>

<file path=ppt/tags/tag111.xml><?xml version="1.0" encoding="utf-8"?>
<p:tagLst xmlns:a="http://schemas.openxmlformats.org/drawingml/2006/main" xmlns:r="http://schemas.openxmlformats.org/officeDocument/2006/relationships" xmlns:p="http://schemas.openxmlformats.org/presentationml/2006/main">
  <p:tag name="PRESENTER_SHAPEINFO" val="&lt;ThreeDShapeInfo&gt;&lt;uuid val=&quot;{1C7A4012-FD95-4A06-AD5B-0D80A739046B}&quot;/&gt;&lt;isInvalidForFieldText val=&quot;0&quot;/&gt;&lt;Image&gt;&lt;filename val=&quot;C:\Users\atrid\Documents\BREEZE STUFF\112_Lab Breeze\HawaiiPhysicalGeographyJan20\Publish112HawaiiPhysicalGeographyFeb20\data\asimages\{1C7A4012-FD95-4A06-AD5B-0D80A739046B}_18.png&quot;/&gt;&lt;left val=&quot;164&quot;/&gt;&lt;top val=&quot;453&quot;/&gt;&lt;width val=&quot;42&quot;/&gt;&lt;height val=&quot;67&quot;/&gt;&lt;hasText val=&quot;1&quot;/&gt;&lt;/Image&gt;&lt;/ThreeDShapeInfo&gt;"/>
</p:tagLst>
</file>

<file path=ppt/tags/tag112.xml><?xml version="1.0" encoding="utf-8"?>
<p:tagLst xmlns:a="http://schemas.openxmlformats.org/drawingml/2006/main" xmlns:r="http://schemas.openxmlformats.org/officeDocument/2006/relationships" xmlns:p="http://schemas.openxmlformats.org/presentationml/2006/main">
  <p:tag name="PRESENTER_SHAPEINFO" val="&lt;ThreeDShapeInfo&gt;&lt;uuid val=&quot;{912FE9A7-64B9-47AB-A2EB-50E8872FC944}&quot;/&gt;&lt;isInvalidForFieldText val=&quot;0&quot;/&gt;&lt;Image&gt;&lt;filename val=&quot;C:\Users\atrid\Documents\BREEZE STUFF\112_Lab Breeze\HawaiiPhysicalGeographyJan20\Publish112HawaiiPhysicalGeographyFeb20\data\asimages\{912FE9A7-64B9-47AB-A2EB-50E8872FC944}_18.png&quot;/&gt;&lt;left val=&quot;326&quot;/&gt;&lt;top val=&quot;393&quot;/&gt;&lt;width val=&quot;42&quot;/&gt;&lt;height val=&quot;67&quot;/&gt;&lt;hasText val=&quot;1&quot;/&gt;&lt;/Image&gt;&lt;/ThreeDShapeInfo&gt;"/>
</p:tagLst>
</file>

<file path=ppt/tags/tag113.xml><?xml version="1.0" encoding="utf-8"?>
<p:tagLst xmlns:a="http://schemas.openxmlformats.org/drawingml/2006/main" xmlns:r="http://schemas.openxmlformats.org/officeDocument/2006/relationships" xmlns:p="http://schemas.openxmlformats.org/presentationml/2006/main">
  <p:tag name="PRESENTER_SHAPEINFO" val="&lt;ThreeDShapeInfo&gt;&lt;uuid val=&quot;{903DF306-3037-409C-B579-EB3ADE191996}&quot;/&gt;&lt;isInvalidForFieldText val=&quot;0&quot;/&gt;&lt;Image&gt;&lt;filename val=&quot;C:\Users\atrid\Documents\BREEZE STUFF\112_Lab Breeze\HawaiiPhysicalGeographyJan20\Publish112HawaiiPhysicalGeographyFeb20\data\asimages\{903DF306-3037-409C-B579-EB3ADE191996}_18.png&quot;/&gt;&lt;left val=&quot;674&quot;/&gt;&lt;top val=&quot;117&quot;/&gt;&lt;width val=&quot;42&quot;/&gt;&lt;height val=&quot;67&quot;/&gt;&lt;hasText val=&quot;1&quot;/&gt;&lt;/Image&gt;&lt;/ThreeDShapeInfo&gt;"/>
</p:tagLst>
</file>

<file path=ppt/tags/tag114.xml><?xml version="1.0" encoding="utf-8"?>
<p:tagLst xmlns:a="http://schemas.openxmlformats.org/drawingml/2006/main" xmlns:r="http://schemas.openxmlformats.org/officeDocument/2006/relationships" xmlns:p="http://schemas.openxmlformats.org/presentationml/2006/main">
  <p:tag name="PPSNARRATION" val="11,1183103811,C:\Users\atrid\Documents\BREEZE STUFF\112_Lab Breeze\HawaiiPhysicalGeographyJan20\112_HawaiiPresentationFeb20_pptx\Media.ppcx"/>
  <p:tag name="HTML_SHAPEINFO" val="&lt;SlideThumbPath val=&quot;Slide19.PNG&quot;/&gt;"/>
</p:tagLst>
</file>

<file path=ppt/tags/tag11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D358B6EB-A1DE-45CC-8696-417446FCF3E8}_19.png&quot;/&gt;&lt;left val=&quot;-7&quot;/&gt;&lt;top val=&quot;0&quot;/&gt;&lt;width val=&quot;734&quot;/&gt;&lt;height val=&quot;93&quot;/&gt;&lt;hasText val=&quot;1&quot;/&gt;&lt;/Image&gt;&lt;/ThreeDShapeInfo&gt;"/>
  <p:tag name="PRESENTER_SHAPETEXTINFO" val="&lt;ShapeTextInfo&gt;&lt;TableIndex row=&quot;-1&quot; col=&quot;-1&quot;&gt;&lt;linesCount val=&quot;1&quot;/&gt;&lt;lineCharCount val=&quot;37&quot;/&gt;&lt;/TableIndex&gt;&lt;/ShapeTextInfo&gt;"/>
</p:tagLst>
</file>

<file path=ppt/tags/tag11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5D6C558B-37B0-4A91-B3EB-7E1B18961BB4}_19.png&quot;/&gt;&lt;left val=&quot;137&quot;/&gt;&lt;top val=&quot;517&quot;/&gt;&lt;width val=&quot;93&quot;/&gt;&lt;height val=&quot;26&quot;/&gt;&lt;hasText val=&quot;1&quot;/&gt;&lt;/Image&gt;&lt;/ThreeDShapeInfo&gt;"/>
  <p:tag name="PRESENTER_SHAPETEXTINFO" val="&lt;ShapeTextInfo&gt;&lt;TableIndex row=&quot;-1&quot; col=&quot;-1&quot;&gt;&lt;linesCount val=&quot;1&quot;/&gt;&lt;lineCharCount val=&quot;12&quot;/&gt;&lt;/TableIndex&gt;&lt;/ShapeTextInfo&gt;"/>
</p:tagLst>
</file>

<file path=ppt/tags/tag11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4D5D92B9-6A03-42E4-A621-12ECF9F75B26}_19.png&quot;/&gt;&lt;left val=&quot;376&quot;/&gt;&lt;top val=&quot;-18&quot;/&gt;&lt;width val=&quot;279&quot;/&gt;&lt;height val=&quot;146&quot;/&gt;&lt;hasText val=&quot;1&quot;/&gt;&lt;/Image&gt;&lt;/ThreeDShapeInfo&gt;"/>
  <p:tag name="PRESENTER_SHAPETEXTINFO" val="&lt;ShapeTextInfo&gt;&lt;TableIndex row=&quot;-1&quot; col=&quot;-1&quot;&gt;&lt;linesCount val=&quot;2&quot;/&gt;&lt;lineCharCount val=&quot;9&quot;/&gt;&lt;lineCharCount val=&quot;11&quot;/&gt;&lt;/TableIndex&gt;&lt;/ShapeTextInfo&gt;"/>
</p:tagLst>
</file>

<file path=ppt/tags/tag118.xml><?xml version="1.0" encoding="utf-8"?>
<p:tagLst xmlns:a="http://schemas.openxmlformats.org/drawingml/2006/main" xmlns:r="http://schemas.openxmlformats.org/officeDocument/2006/relationships" xmlns:p="http://schemas.openxmlformats.org/presentationml/2006/main">
  <p:tag name="PPSNARRATION" val="12,1183103811,C:\Users\atrid\Documents\BREEZE STUFF\112_Lab Breeze\HawaiiPhysicalGeographyJan20\112_HawaiiPresentationFeb20_pptx\Media.ppcx"/>
  <p:tag name="HTML_SHAPEINFO" val="&lt;SlideThumbPath val=&quot;Slide20.PNG&quot;/&gt;"/>
</p:tagLst>
</file>

<file path=ppt/tags/tag11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7E341E89-5DA6-4AA5-8947-DFF4E13A1D3F}_20.png&quot;/&gt;&lt;left val=&quot;-7&quot;/&gt;&lt;top val=&quot;0&quot;/&gt;&lt;width val=&quot;734&quot;/&gt;&lt;height val=&quot;93&quot;/&gt;&lt;hasText val=&quot;1&quot;/&gt;&lt;/Image&gt;&lt;/ThreeDShapeInfo&gt;"/>
  <p:tag name="PRESENTER_SHAPETEXTINFO" val="&lt;ShapeTextInfo&gt;&lt;TableIndex row=&quot;-1&quot; col=&quot;-1&quot;&gt;&lt;linesCount val=&quot;1&quot;/&gt;&lt;lineCharCount val=&quot;37&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7102ED91-BB0F-45A1-AB19-C36984AF7908}_20.png&quot;/&gt;&lt;left val=&quot;107&quot;/&gt;&lt;top val=&quot;1&quot;/&gt;&lt;width val=&quot;510&quot;/&gt;&lt;height val=&quot;93&quot;/&gt;&lt;hasText val=&quot;1&quot;/&gt;&lt;/Image&gt;&lt;/ThreeDShapeInfo&gt;"/>
  <p:tag name="PRESENTER_SHAPETEXTINFO" val="&lt;ShapeTextInfo&gt;&lt;TableIndex row=&quot;-1&quot; col=&quot;-1&quot;&gt;&lt;linesCount val=&quot;1&quot;/&gt;&lt;lineCharCount val=&quot;19&quot;/&gt;&lt;/TableIndex&gt;&lt;/ShapeTextInfo&gt;"/>
</p:tagLst>
</file>

<file path=ppt/tags/tag12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37C3CA8E-814A-4770-92F4-10AE60A2A074}_20.png&quot;/&gt;&lt;left val=&quot;131&quot;/&gt;&lt;top val=&quot;323&quot;/&gt;&lt;width val=&quot;476&quot;/&gt;&lt;height val=&quot;150&quot;/&gt;&lt;hasText val=&quot;1&quot;/&gt;&lt;/Image&gt;&lt;/ThreeDShapeInfo&gt;"/>
  <p:tag name="PRESENTER_SHAPETEXTINFO" val="&lt;ShapeTextInfo&gt;&lt;TableIndex row=&quot;-1&quot; col=&quot;-1&quot;&gt;&lt;linesCount val=&quot;1&quot;/&gt;&lt;lineCharCount val=&quot;29&quot;/&gt;&lt;/TableIndex&gt;&lt;/ShapeTextInfo&gt;"/>
</p:tagLst>
</file>

<file path=ppt/tags/tag122.xml><?xml version="1.0" encoding="utf-8"?>
<p:tagLst xmlns:a="http://schemas.openxmlformats.org/drawingml/2006/main" xmlns:r="http://schemas.openxmlformats.org/officeDocument/2006/relationships" xmlns:p="http://schemas.openxmlformats.org/presentationml/2006/main">
  <p:tag name="PPSNARRATION" val="13,1183103811,C:\Users\atrid\Documents\BREEZE STUFF\112_Lab Breeze\HawaiiPhysicalGeographyJan20\112_HawaiiPresentationFeb20_pptx\Media.ppcx"/>
  <p:tag name="HTML_SHAPEINFO" val="&lt;SlideThumbPath val=&quot;Slide21.PNG&quot;/&gt;"/>
</p:tagLst>
</file>

<file path=ppt/tags/tag12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84ED445B-37B7-4AB4-86EB-3386D7E3884B}_21.png&quot;/&gt;&lt;left val=&quot;-7&quot;/&gt;&lt;top val=&quot;0&quot;/&gt;&lt;width val=&quot;734&quot;/&gt;&lt;height val=&quot;93&quot;/&gt;&lt;hasText val=&quot;1&quot;/&gt;&lt;/Image&gt;&lt;/ThreeDShapeInfo&gt;"/>
  <p:tag name="PRESENTER_SHAPETEXTINFO" val="&lt;ShapeTextInfo&gt;&lt;TableIndex row=&quot;-1&quot; col=&quot;-1&quot;&gt;&lt;linesCount val=&quot;1&quot;/&gt;&lt;lineCharCount val=&quot;37&quot;/&gt;&lt;/TableIndex&gt;&lt;/ShapeTextInfo&gt;"/>
</p:tagLst>
</file>

<file path=ppt/tags/tag12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64A19D1E-DB19-4A3D-94FE-A6CD3D2F5B14}_21.png&quot;/&gt;&lt;left val=&quot;406&quot;/&gt;&lt;top val=&quot;47&quot;/&gt;&lt;width val=&quot;266&quot;/&gt;&lt;height val=&quot;146&quot;/&gt;&lt;hasText val=&quot;1&quot;/&gt;&lt;/Image&gt;&lt;/ThreeDShapeInfo&gt;"/>
  <p:tag name="PRESENTER_SHAPETEXTINFO" val="&lt;ShapeTextInfo&gt;&lt;TableIndex row=&quot;-1&quot; col=&quot;-1&quot;&gt;&lt;linesCount val=&quot;2&quot;/&gt;&lt;lineCharCount val=&quot;9&quot;/&gt;&lt;lineCharCount val=&quot;10&quot;/&gt;&lt;/TableIndex&gt;&lt;/ShapeTextInfo&gt;"/>
</p:tagLst>
</file>

<file path=ppt/tags/tag125.xml><?xml version="1.0" encoding="utf-8"?>
<p:tagLst xmlns:a="http://schemas.openxmlformats.org/drawingml/2006/main" xmlns:r="http://schemas.openxmlformats.org/officeDocument/2006/relationships" xmlns:p="http://schemas.openxmlformats.org/presentationml/2006/main">
  <p:tag name="PPSNARRATION" val="14,1183103811,C:\Users\atrid\Documents\BREEZE STUFF\112_Lab Breeze\HawaiiPhysicalGeographyJan20\112_HawaiiPresentationFeb20_pptx\Media.ppcx"/>
  <p:tag name="HTML_SHAPEINFO" val="&lt;SlideThumbPath val=&quot;Slide22.PNG&quot;/&gt;"/>
</p:tagLst>
</file>

<file path=ppt/tags/tag12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78006A5D-A777-4456-A9A8-0ED6A4D957DE}_22.png&quot;/&gt;&lt;left val=&quot;-7&quot;/&gt;&lt;top val=&quot;0&quot;/&gt;&lt;width val=&quot;734&quot;/&gt;&lt;height val=&quot;93&quot;/&gt;&lt;hasText val=&quot;1&quot;/&gt;&lt;/Image&gt;&lt;/ThreeDShapeInfo&gt;"/>
  <p:tag name="PRESENTER_SHAPETEXTINFO" val="&lt;ShapeTextInfo&gt;&lt;TableIndex row=&quot;-1&quot; col=&quot;-1&quot;&gt;&lt;linesCount val=&quot;1&quot;/&gt;&lt;lineCharCount val=&quot;37&quot;/&gt;&lt;/TableIndex&gt;&lt;/ShapeTextInfo&gt;"/>
</p:tagLst>
</file>

<file path=ppt/tags/tag12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8B58C0A8-55A7-4C99-B7E3-1D3F615B7AFE}_22.png&quot;/&gt;&lt;left val=&quot;406&quot;/&gt;&lt;top val=&quot;47&quot;/&gt;&lt;width val=&quot;266&quot;/&gt;&lt;height val=&quot;146&quot;/&gt;&lt;hasText val=&quot;1&quot;/&gt;&lt;/Image&gt;&lt;/ThreeDShapeInfo&gt;"/>
  <p:tag name="PRESENTER_SHAPETEXTINFO" val="&lt;ShapeTextInfo&gt;&lt;TableIndex row=&quot;-1&quot; col=&quot;-1&quot;&gt;&lt;linesCount val=&quot;2&quot;/&gt;&lt;lineCharCount val=&quot;9&quot;/&gt;&lt;lineCharCount val=&quot;10&quot;/&gt;&lt;/TableIndex&gt;&lt;/ShapeTextInfo&gt;"/>
</p:tagLst>
</file>

<file path=ppt/tags/tag128.xml><?xml version="1.0" encoding="utf-8"?>
<p:tagLst xmlns:a="http://schemas.openxmlformats.org/drawingml/2006/main" xmlns:r="http://schemas.openxmlformats.org/officeDocument/2006/relationships" xmlns:p="http://schemas.openxmlformats.org/presentationml/2006/main">
  <p:tag name="PPSNARRATION" val="15,1183103811,C:\Users\atrid\Documents\BREEZE STUFF\112_Lab Breeze\HawaiiPhysicalGeographyJan20\112_HawaiiPresentationFeb20_pptx\Media.ppcx"/>
  <p:tag name="HTML_SHAPEINFO" val="&lt;SlideThumbPath val=&quot;Slide23.PNG&quot;/&gt;"/>
</p:tagLst>
</file>

<file path=ppt/tags/tag12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FF1A71F7-6AB9-4B2F-BBC7-391A658F44AC}_23.png&quot;/&gt;&lt;left val=&quot;-7&quot;/&gt;&lt;top val=&quot;0&quot;/&gt;&lt;width val=&quot;734&quot;/&gt;&lt;height val=&quot;93&quot;/&gt;&lt;hasText val=&quot;1&quot;/&gt;&lt;/Image&gt;&lt;/ThreeDShapeInfo&gt;"/>
  <p:tag name="PRESENTER_SHAPETEXTINFO" val="&lt;ShapeTextInfo&gt;&lt;TableIndex row=&quot;-1&quot; col=&quot;-1&quot;&gt;&lt;linesCount val=&quot;1&quot;/&gt;&lt;lineCharCount val=&quot;37&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03AE95A7-5839-47D7-A685-B07A76B0E621}_23.png&quot;/&gt;&lt;left val=&quot;406&quot;/&gt;&lt;top val=&quot;47&quot;/&gt;&lt;width val=&quot;266&quot;/&gt;&lt;height val=&quot;146&quot;/&gt;&lt;hasText val=&quot;1&quot;/&gt;&lt;/Image&gt;&lt;/ThreeDShapeInfo&gt;"/>
  <p:tag name="PRESENTER_SHAPETEXTINFO" val="&lt;ShapeTextInfo&gt;&lt;TableIndex row=&quot;-1&quot; col=&quot;-1&quot;&gt;&lt;linesCount val=&quot;2&quot;/&gt;&lt;lineCharCount val=&quot;9&quot;/&gt;&lt;lineCharCount val=&quot;10&quot;/&gt;&lt;/TableIndex&gt;&lt;/ShapeTextInfo&gt;"/>
</p:tagLst>
</file>

<file path=ppt/tags/tag13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D021CAE8-5437-4B71-9ED3-DA72885CAD17}_23.png&quot;/&gt;&lt;left val=&quot;17&quot;/&gt;&lt;top val=&quot;23&quot;/&gt;&lt;width val=&quot;360&quot;/&gt;&lt;height val=&quot;150&quot;/&gt;&lt;hasText val=&quot;1&quot;/&gt;&lt;/Image&gt;&lt;/ThreeDShapeInfo&gt;"/>
  <p:tag name="PRESENTER_SHAPETEXTINFO" val="&lt;ShapeTextInfo&gt;&lt;TableIndex row=&quot;-1&quot; col=&quot;-1&quot;&gt;&lt;linesCount val=&quot;3&quot;/&gt;&lt;lineCharCount val=&quot;22&quot;/&gt;&lt;lineCharCount val=&quot;19&quot;/&gt;&lt;lineCharCount val=&quot;7&quot;/&gt;&lt;/TableIndex&gt;&lt;/ShapeTextInfo&gt;"/>
</p:tagLst>
</file>

<file path=ppt/tags/tag132.xml><?xml version="1.0" encoding="utf-8"?>
<p:tagLst xmlns:a="http://schemas.openxmlformats.org/drawingml/2006/main" xmlns:r="http://schemas.openxmlformats.org/officeDocument/2006/relationships" xmlns:p="http://schemas.openxmlformats.org/presentationml/2006/main">
  <p:tag name="PRESENTER_SHAPEINFO" val="&lt;ThreeDShapeInfo&gt;&lt;uuid val=&quot;{775792B9-4EA1-46C4-BC3F-32E970C2FC9C}&quot;/&gt;&lt;isInvalidForFieldText val=&quot;0&quot;/&gt;&lt;Image&gt;&lt;filename val=&quot;C:\Users\atrid\Documents\BREEZE STUFF\112_Lab Breeze\HawaiiPhysicalGeographyJan20\Publish112HawaiiPhysicalGeographyFeb20\data\asimages\{775792B9-4EA1-46C4-BC3F-32E970C2FC9C}_23.png&quot;/&gt;&lt;left val=&quot;608&quot;/&gt;&lt;top val=&quot;393&quot;/&gt;&lt;width val=&quot;42&quot;/&gt;&lt;height val=&quot;67&quot;/&gt;&lt;hasText val=&quot;1&quot;/&gt;&lt;/Image&gt;&lt;/ThreeDShapeInfo&gt;"/>
</p:tagLst>
</file>

<file path=ppt/tags/tag133.xml><?xml version="1.0" encoding="utf-8"?>
<p:tagLst xmlns:a="http://schemas.openxmlformats.org/drawingml/2006/main" xmlns:r="http://schemas.openxmlformats.org/officeDocument/2006/relationships" xmlns:p="http://schemas.openxmlformats.org/presentationml/2006/main">
  <p:tag name="PRESENTER_SHAPEINFO" val="&lt;ThreeDShapeInfo&gt;&lt;uuid val=&quot;{85AE6E4E-07FC-40CC-B1A2-F7BCFDA40F6A}&quot;/&gt;&lt;isInvalidForFieldText val=&quot;0&quot;/&gt;&lt;Image&gt;&lt;filename val=&quot;C:\Users\atrid\Documents\BREEZE STUFF\112_Lab Breeze\HawaiiPhysicalGeographyJan20\Publish112HawaiiPhysicalGeographyFeb20\data\asimages\{85AE6E4E-07FC-40CC-B1A2-F7BCFDA40F6A}_23.png&quot;/&gt;&lt;left val=&quot;260&quot;/&gt;&lt;top val=&quot;393&quot;/&gt;&lt;width val=&quot;42&quot;/&gt;&lt;height val=&quot;67&quot;/&gt;&lt;hasText val=&quot;1&quot;/&gt;&lt;/Image&gt;&lt;/ThreeDShapeInfo&gt;"/>
</p:tagLst>
</file>

<file path=ppt/tags/tag134.xml><?xml version="1.0" encoding="utf-8"?>
<p:tagLst xmlns:a="http://schemas.openxmlformats.org/drawingml/2006/main" xmlns:r="http://schemas.openxmlformats.org/officeDocument/2006/relationships" xmlns:p="http://schemas.openxmlformats.org/presentationml/2006/main">
  <p:tag name="PPSNARRATION" val="16,1183103811,C:\Users\atrid\Documents\BREEZE STUFF\112_Lab Breeze\HawaiiPhysicalGeographyJan20\112_HawaiiPresentationFeb20_pptx\Media.ppcx"/>
  <p:tag name="HTML_SHAPEINFO" val="&lt;SlideThumbPath val=&quot;Slide24.PNG&quot;/&gt;"/>
</p:tagLst>
</file>

<file path=ppt/tags/tag13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A0739BD9-54D9-4184-93C6-29C45A40EDE9}_24.png&quot;/&gt;&lt;left val=&quot;-7&quot;/&gt;&lt;top val=&quot;0&quot;/&gt;&lt;width val=&quot;734&quot;/&gt;&lt;height val=&quot;93&quot;/&gt;&lt;hasText val=&quot;1&quot;/&gt;&lt;/Image&gt;&lt;/ThreeDShapeInfo&gt;"/>
  <p:tag name="PRESENTER_SHAPETEXTINFO" val="&lt;ShapeTextInfo&gt;&lt;TableIndex row=&quot;-1&quot; col=&quot;-1&quot;&gt;&lt;linesCount val=&quot;1&quot;/&gt;&lt;lineCharCount val=&quot;37&quot;/&gt;&lt;/TableIndex&gt;&lt;/ShapeTextInfo&gt;"/>
</p:tagLst>
</file>

<file path=ppt/tags/tag13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FA654CE2-0CB5-41B1-9CCE-45D3B3953FA2}_24.png&quot;/&gt;&lt;left val=&quot;406&quot;/&gt;&lt;top val=&quot;47&quot;/&gt;&lt;width val=&quot;266&quot;/&gt;&lt;height val=&quot;146&quot;/&gt;&lt;hasText val=&quot;1&quot;/&gt;&lt;/Image&gt;&lt;/ThreeDShapeInfo&gt;"/>
  <p:tag name="PRESENTER_SHAPETEXTINFO" val="&lt;ShapeTextInfo&gt;&lt;TableIndex row=&quot;-1&quot; col=&quot;-1&quot;&gt;&lt;linesCount val=&quot;2&quot;/&gt;&lt;lineCharCount val=&quot;9&quot;/&gt;&lt;lineCharCount val=&quot;10&quot;/&gt;&lt;/TableIndex&gt;&lt;/ShapeTextInfo&gt;"/>
</p:tagLst>
</file>

<file path=ppt/tags/tag13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7E79FAD6-DF05-426B-8E91-6AB0088DDA65}_24.png&quot;/&gt;&lt;left val=&quot;5&quot;/&gt;&lt;top val=&quot;5&quot;/&gt;&lt;width val=&quot;396&quot;/&gt;&lt;height val=&quot;191&quot;/&gt;&lt;hasText val=&quot;1&quot;/&gt;&lt;/Image&gt;&lt;/ThreeDShapeInfo&gt;"/>
  <p:tag name="PRESENTER_SHAPETEXTINFO" val="&lt;ShapeTextInfo&gt;&lt;TableIndex row=&quot;-1&quot; col=&quot;-1&quot;&gt;&lt;linesCount val=&quot;4&quot;/&gt;&lt;lineCharCount val=&quot;18&quot;/&gt;&lt;lineCharCount val=&quot;24&quot;/&gt;&lt;lineCharCount val=&quot;21&quot;/&gt;&lt;lineCharCount val=&quot;6&quot;/&gt;&lt;/TableIndex&gt;&lt;/ShapeTextInfo&gt;"/>
</p:tagLst>
</file>

<file path=ppt/tags/tag138.xml><?xml version="1.0" encoding="utf-8"?>
<p:tagLst xmlns:a="http://schemas.openxmlformats.org/drawingml/2006/main" xmlns:r="http://schemas.openxmlformats.org/officeDocument/2006/relationships" xmlns:p="http://schemas.openxmlformats.org/presentationml/2006/main">
  <p:tag name="PPSNARRATION" val="17,1183103811,C:\Users\atrid\Documents\BREEZE STUFF\112_Lab Breeze\HawaiiPhysicalGeographyJan20\112_HawaiiPresentationFeb20_pptx\Media.ppcx"/>
  <p:tag name="HTML_SHAPEINFO" val="&lt;SlideThumbPath val=&quot;Slide25.PNG&quot;/&gt;"/>
</p:tagLst>
</file>

<file path=ppt/tags/tag13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EA42735F-2649-49CD-9D25-043F09C95401}_25.png&quot;/&gt;&lt;left val=&quot;-7&quot;/&gt;&lt;top val=&quot;0&quot;/&gt;&lt;width val=&quot;734&quot;/&gt;&lt;height val=&quot;93&quot;/&gt;&lt;hasText val=&quot;1&quot;/&gt;&lt;/Image&gt;&lt;/ThreeDShapeInfo&gt;"/>
  <p:tag name="PRESENTER_SHAPETEXTINFO" val="&lt;ShapeTextInfo&gt;&lt;TableIndex row=&quot;-1&quot; col=&quot;-1&quot;&gt;&lt;linesCount val=&quot;1&quot;/&gt;&lt;lineCharCount val=&quot;37&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32ABBACC-C2F6-4AA0-9409-340A146EECF7}_25.png&quot;/&gt;&lt;left val=&quot;406&quot;/&gt;&lt;top val=&quot;47&quot;/&gt;&lt;width val=&quot;266&quot;/&gt;&lt;height val=&quot;146&quot;/&gt;&lt;hasText val=&quot;1&quot;/&gt;&lt;/Image&gt;&lt;/ThreeDShapeInfo&gt;"/>
  <p:tag name="PRESENTER_SHAPETEXTINFO" val="&lt;ShapeTextInfo&gt;&lt;TableIndex row=&quot;-1&quot; col=&quot;-1&quot;&gt;&lt;linesCount val=&quot;2&quot;/&gt;&lt;lineCharCount val=&quot;9&quot;/&gt;&lt;lineCharCount val=&quot;10&quot;/&gt;&lt;/TableIndex&gt;&lt;/ShapeTextInfo&gt;"/>
</p:tagLst>
</file>

<file path=ppt/tags/tag14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CDD00B4B-E4E5-4B6F-A507-54EF9174CA3B}_25.png&quot;/&gt;&lt;left val=&quot;5&quot;/&gt;&lt;top val=&quot;5&quot;/&gt;&lt;width val=&quot;390&quot;/&gt;&lt;height val=&quot;191&quot;/&gt;&lt;hasText val=&quot;1&quot;/&gt;&lt;/Image&gt;&lt;/ThreeDShapeInfo&gt;"/>
  <p:tag name="PRESENTER_SHAPETEXTINFO" val="&lt;ShapeTextInfo&gt;&lt;TableIndex row=&quot;-1&quot; col=&quot;-1&quot;&gt;&lt;linesCount val=&quot;4&quot;/&gt;&lt;lineCharCount val=&quot;21&quot;/&gt;&lt;lineCharCount val=&quot;7&quot;/&gt;&lt;lineCharCount val=&quot;20&quot;/&gt;&lt;lineCharCount val=&quot;6&quot;/&gt;&lt;/TableIndex&gt;&lt;/ShapeTextInfo&gt;"/>
</p:tagLst>
</file>

<file path=ppt/tags/tag142.xml><?xml version="1.0" encoding="utf-8"?>
<p:tagLst xmlns:a="http://schemas.openxmlformats.org/drawingml/2006/main" xmlns:r="http://schemas.openxmlformats.org/officeDocument/2006/relationships" xmlns:p="http://schemas.openxmlformats.org/presentationml/2006/main">
  <p:tag name="PPSNARRATION" val="18,1183103811,C:\Users\atrid\Documents\BREEZE STUFF\112_Lab Breeze\HawaiiPhysicalGeographyJan20\112_HawaiiPresentationFeb20_pptx\Media.ppcx"/>
  <p:tag name="HTML_SHAPEINFO" val="&lt;SlideThumbPath val=&quot;Slide26.PNG&quot;/&gt;"/>
</p:tagLst>
</file>

<file path=ppt/tags/tag14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72280F83-121A-420B-8E5A-C4B8C880C0E4}_26.png&quot;/&gt;&lt;left val=&quot;-7&quot;/&gt;&lt;top val=&quot;0&quot;/&gt;&lt;width val=&quot;734&quot;/&gt;&lt;height val=&quot;93&quot;/&gt;&lt;hasText val=&quot;1&quot;/&gt;&lt;/Image&gt;&lt;/ThreeDShapeInfo&gt;"/>
  <p:tag name="PRESENTER_SHAPETEXTINFO" val="&lt;ShapeTextInfo&gt;&lt;TableIndex row=&quot;-1&quot; col=&quot;-1&quot;&gt;&lt;linesCount val=&quot;1&quot;/&gt;&lt;lineCharCount val=&quot;37&quot;/&gt;&lt;/TableIndex&gt;&lt;/ShapeTextInfo&gt;"/>
</p:tagLst>
</file>

<file path=ppt/tags/tag14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7ADC36B3-3996-4F58-9D46-B35E92E85C07}_26.png&quot;/&gt;&lt;left val=&quot;35&quot;/&gt;&lt;top val=&quot;0&quot;/&gt;&lt;width val=&quot;636&quot;/&gt;&lt;height val=&quot;155&quot;/&gt;&lt;hasText val=&quot;1&quot;/&gt;&lt;/Image&gt;&lt;/ThreeDShapeInfo&gt;"/>
  <p:tag name="PRESENTER_SHAPETEXTINFO" val="&lt;ShapeTextInfo&gt;&lt;TableIndex row=&quot;-1&quot; col=&quot;-1&quot;&gt;&lt;linesCount val=&quot;2&quot;/&gt;&lt;lineCharCount val=&quot;20&quot;/&gt;&lt;lineCharCount val=&quot;23&quot;/&gt;&lt;/TableIndex&gt;&lt;/ShapeTextInfo&gt;"/>
</p:tagLst>
</file>

<file path=ppt/tags/tag14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38DB540C-CD91-4691-B2DA-42214DAD69E3}_26.png&quot;/&gt;&lt;left val=&quot;47&quot;/&gt;&lt;top val=&quot;131&quot;/&gt;&lt;width val=&quot;657&quot;/&gt;&lt;height val=&quot;150&quot;/&gt;&lt;hasText val=&quot;1&quot;/&gt;&lt;/Image&gt;&lt;/ThreeDShapeInfo&gt;"/>
  <p:tag name="PRESENTER_SHAPETEXTINFO" val="&lt;ShapeTextInfo&gt;&lt;TableIndex row=&quot;-1&quot; col=&quot;-1&quot;&gt;&lt;linesCount val=&quot;3&quot;/&gt;&lt;lineCharCount val=&quot;47&quot;/&gt;&lt;lineCharCount val=&quot;38&quot;/&gt;&lt;lineCharCount val=&quot;30&quot;/&gt;&lt;/TableIndex&gt;&lt;/ShapeTextInfo&gt;"/>
</p:tagLst>
</file>

<file path=ppt/tags/tag146.xml><?xml version="1.0" encoding="utf-8"?>
<p:tagLst xmlns:a="http://schemas.openxmlformats.org/drawingml/2006/main" xmlns:r="http://schemas.openxmlformats.org/officeDocument/2006/relationships" xmlns:p="http://schemas.openxmlformats.org/presentationml/2006/main">
  <p:tag name="PPSNARRATION" val="19,1183103811,C:\Users\atrid\Documents\BREEZE STUFF\112_Lab Breeze\HawaiiPhysicalGeographyJan20\112_HawaiiPresentationFeb20_pptx\Media.ppcx"/>
  <p:tag name="HTML_SHAPEINFO" val="&lt;SlideThumbPath val=&quot;Slide27.PNG&quot;/&gt;"/>
</p:tagLst>
</file>

<file path=ppt/tags/tag14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3375A276-0ECA-421A-BE74-25674356F0B7}_27.png&quot;/&gt;&lt;left val=&quot;-7&quot;/&gt;&lt;top val=&quot;0&quot;/&gt;&lt;width val=&quot;734&quot;/&gt;&lt;height val=&quot;93&quot;/&gt;&lt;hasText val=&quot;1&quot;/&gt;&lt;/Image&gt;&lt;/ThreeDShapeInfo&gt;"/>
  <p:tag name="PRESENTER_SHAPETEXTINFO" val="&lt;ShapeTextInfo&gt;&lt;TableIndex row=&quot;-1&quot; col=&quot;-1&quot;&gt;&lt;linesCount val=&quot;1&quot;/&gt;&lt;lineCharCount val=&quot;37&quot;/&gt;&lt;/TableIndex&gt;&lt;/ShapeTextInfo&gt;"/>
</p:tagLst>
</file>

<file path=ppt/tags/tag14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24BCE73C-C3B0-46A1-A12E-3BCF2FC1D344}_27.png&quot;/&gt;&lt;left val=&quot;29&quot;/&gt;&lt;top val=&quot;-30&quot;/&gt;&lt;width val=&quot;324&quot;/&gt;&lt;height val=&quot;155&quot;/&gt;&lt;hasText val=&quot;1&quot;/&gt;&lt;/Image&gt;&lt;/ThreeDShapeInfo&gt;"/>
  <p:tag name="PRESENTER_SHAPETEXTINFO" val="&lt;ShapeTextInfo&gt;&lt;TableIndex row=&quot;-1&quot; col=&quot;-1&quot;&gt;&lt;linesCount val=&quot;2&quot;/&gt;&lt;lineCharCount val=&quot;9&quot;/&gt;&lt;lineCharCount val=&quot;10&quot;/&gt;&lt;/TableIndex&gt;&lt;/ShapeTextInfo&gt;"/>
</p:tagLst>
</file>

<file path=ppt/tags/tag14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EFBBFEF7-AFEE-455A-8164-83FBEFC58D9F}_27.png&quot;/&gt;&lt;left val=&quot;139&quot;/&gt;&lt;top val=&quot;99&quot;/&gt;&lt;width val=&quot;188&quot;/&gt;&lt;height val=&quot;39&quot;/&gt;&lt;hasText val=&quot;1&quot;/&gt;&lt;/Image&gt;&lt;/ThreeDShapeInfo&gt;"/>
  <p:tag name="PRESENTER_SHAPETEXTINFO" val="&lt;ShapeTextInfo&gt;&lt;TableIndex row=&quot;-1&quot; col=&quot;-1&quot;&gt;&lt;linesCount val=&quot;1&quot;/&gt;&lt;lineCharCount val=&quot;2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B69419E5-CD8D-431D-BBFC-6265E38737B1}_27.png&quot;/&gt;&lt;left val=&quot;371&quot;/&gt;&lt;top val=&quot;5&quot;/&gt;&lt;width val=&quot;312&quot;/&gt;&lt;height val=&quot;150&quot;/&gt;&lt;hasText val=&quot;1&quot;/&gt;&lt;/Image&gt;&lt;/ThreeDShapeInfo&gt;"/>
  <p:tag name="PRESENTER_SHAPETEXTINFO" val="&lt;ShapeTextInfo&gt;&lt;TableIndex row=&quot;-1&quot; col=&quot;-1&quot;&gt;&lt;linesCount val=&quot;3&quot;/&gt;&lt;lineCharCount val=&quot;18&quot;/&gt;&lt;lineCharCount val=&quot;18&quot;/&gt;&lt;lineCharCount val=&quot;16&quot;/&gt;&lt;/TableIndex&gt;&lt;/ShapeTextInfo&gt;"/>
</p:tagLst>
</file>

<file path=ppt/tags/tag151.xml><?xml version="1.0" encoding="utf-8"?>
<p:tagLst xmlns:a="http://schemas.openxmlformats.org/drawingml/2006/main" xmlns:r="http://schemas.openxmlformats.org/officeDocument/2006/relationships" xmlns:p="http://schemas.openxmlformats.org/presentationml/2006/main">
  <p:tag name="PPSNARRATION" val="20,1183103811,C:\Users\atrid\Documents\BREEZE STUFF\112_Lab Breeze\HawaiiPhysicalGeographyJan20\112_HawaiiPresentationFeb20_pptx\Media.ppcx"/>
  <p:tag name="HTML_SHAPEINFO" val="&lt;SlideThumbPath val=&quot;Slide28.PNG&quot;/&gt;"/>
</p:tagLst>
</file>

<file path=ppt/tags/tag15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1EA62369-DEB0-4EC2-BAF1-5DD8C5952710}_28.png&quot;/&gt;&lt;left val=&quot;-7&quot;/&gt;&lt;top val=&quot;0&quot;/&gt;&lt;width val=&quot;734&quot;/&gt;&lt;height val=&quot;93&quot;/&gt;&lt;hasText val=&quot;1&quot;/&gt;&lt;/Image&gt;&lt;/ThreeDShapeInfo&gt;"/>
  <p:tag name="PRESENTER_SHAPETEXTINFO" val="&lt;ShapeTextInfo&gt;&lt;TableIndex row=&quot;-1&quot; col=&quot;-1&quot;&gt;&lt;linesCount val=&quot;1&quot;/&gt;&lt;lineCharCount val=&quot;37&quot;/&gt;&lt;/TableIndex&gt;&lt;/ShapeTextInfo&gt;"/>
</p:tagLst>
</file>

<file path=ppt/tags/tag15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3912E031-3A74-49BB-85AE-756FCB04071A}_28.png&quot;/&gt;&lt;left val=&quot;-1&quot;/&gt;&lt;top val=&quot;-12&quot;/&gt;&lt;width val=&quot;266&quot;/&gt;&lt;height val=&quot;152&quot;/&gt;&lt;hasText val=&quot;1&quot;/&gt;&lt;/Image&gt;&lt;/ThreeDShapeInfo&gt;"/>
  <p:tag name="PRESENTER_SHAPETEXTINFO" val="&lt;ShapeTextInfo&gt;&lt;TableIndex row=&quot;-1&quot; col=&quot;-1&quot;&gt;&lt;linesCount val=&quot;2&quot;/&gt;&lt;lineCharCount val=&quot;9&quot;/&gt;&lt;lineCharCount val=&quot;10&quot;/&gt;&lt;/TableIndex&gt;&lt;/ShapeTextInfo&gt;"/>
</p:tagLst>
</file>

<file path=ppt/tags/tag154.xml><?xml version="1.0" encoding="utf-8"?>
<p:tagLst xmlns:a="http://schemas.openxmlformats.org/drawingml/2006/main" xmlns:r="http://schemas.openxmlformats.org/officeDocument/2006/relationships" xmlns:p="http://schemas.openxmlformats.org/presentationml/2006/main">
  <p:tag name="PPSNARRATION" val="21,1183103811,C:\Users\atrid\Documents\BREEZE STUFF\112_Lab Breeze\HawaiiPhysicalGeographyJan20\112_HawaiiPresentationFeb20_pptx\Media.ppcx"/>
  <p:tag name="HTML_SHAPEINFO" val="&lt;SlideThumbPath val=&quot;Slide29.PNG&quot;/&gt;"/>
</p:tagLst>
</file>

<file path=ppt/tags/tag15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8067CA3F-85E7-4390-90E3-2D6F6F5B9EA0}_29.png&quot;/&gt;&lt;left val=&quot;-7&quot;/&gt;&lt;top val=&quot;0&quot;/&gt;&lt;width val=&quot;734&quot;/&gt;&lt;height val=&quot;93&quot;/&gt;&lt;hasText val=&quot;1&quot;/&gt;&lt;/Image&gt;&lt;/ThreeDShapeInfo&gt;"/>
  <p:tag name="PRESENTER_SHAPETEXTINFO" val="&lt;ShapeTextInfo&gt;&lt;TableIndex row=&quot;-1&quot; col=&quot;-1&quot;&gt;&lt;linesCount val=&quot;1&quot;/&gt;&lt;lineCharCount val=&quot;37&quot;/&gt;&lt;/TableIndex&gt;&lt;/ShapeTextInfo&gt;"/>
</p:tagLst>
</file>

<file path=ppt/tags/tag15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B9AE66F1-C8A6-426F-9D54-FEC10EAE38F1}_29.png&quot;/&gt;&lt;left val=&quot;-1&quot;/&gt;&lt;top val=&quot;-12&quot;/&gt;&lt;width val=&quot;266&quot;/&gt;&lt;height val=&quot;152&quot;/&gt;&lt;hasText val=&quot;1&quot;/&gt;&lt;/Image&gt;&lt;/ThreeDShapeInfo&gt;"/>
  <p:tag name="PRESENTER_SHAPETEXTINFO" val="&lt;ShapeTextInfo&gt;&lt;TableIndex row=&quot;-1&quot; col=&quot;-1&quot;&gt;&lt;linesCount val=&quot;2&quot;/&gt;&lt;lineCharCount val=&quot;9&quot;/&gt;&lt;lineCharCount val=&quot;10&quot;/&gt;&lt;/TableIndex&gt;&lt;/ShapeTextInfo&gt;"/>
</p:tagLst>
</file>

<file path=ppt/tags/tag15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125493FC-046D-4761-A012-ED79E7FF9CE7}_29.png&quot;/&gt;&lt;left val=&quot;367&quot;/&gt;&lt;top val=&quot;-2&quot;/&gt;&lt;width val=&quot;232&quot;/&gt;&lt;height val=&quot;60&quot;/&gt;&lt;hasText val=&quot;1&quot;/&gt;&lt;/Image&gt;&lt;/ThreeDShapeInfo&gt;"/>
  <p:tag name="PRESENTER_SHAPETEXTINFO" val="&lt;ShapeTextInfo&gt;&lt;TableIndex row=&quot;-1&quot; col=&quot;-1&quot;&gt;&lt;linesCount val=&quot;2&quot;/&gt;&lt;lineCharCount val=&quot;11&quot;/&gt;&lt;lineCharCount val=&quot;8&quot;/&gt;&lt;/TableIndex&gt;&lt;/ShapeTextInfo&gt;"/>
</p:tagLst>
</file>

<file path=ppt/tags/tag15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5931E27F-0762-4BA6-96A4-88A31EA3D184}_29.png&quot;/&gt;&lt;left val=&quot;523&quot;/&gt;&lt;top val=&quot;195&quot;/&gt;&lt;width val=&quot;148&quot;/&gt;&lt;height val=&quot;125&quot;/&gt;&lt;hasText val=&quot;1&quot;/&gt;&lt;/Image&gt;&lt;/ThreeDShapeInfo&gt;"/>
  <p:tag name="PRESENTER_SHAPETEXTINFO" val="&lt;ShapeTextInfo&gt;&lt;TableIndex row=&quot;-1&quot; col=&quot;-1&quot;&gt;&lt;linesCount val=&quot;5&quot;/&gt;&lt;lineCharCount val=&quot;14&quot;/&gt;&lt;lineCharCount val=&quot;12&quot;/&gt;&lt;lineCharCount val=&quot;12&quot;/&gt;&lt;lineCharCount val=&quot;14&quot;/&gt;&lt;lineCharCount val=&quot;11&quot;/&gt;&lt;/TableIndex&gt;&lt;/ShapeTextInfo&gt;"/>
</p:tagLst>
</file>

<file path=ppt/tags/tag15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75931EF1-C6EE-4DC4-86C7-6A5B3C3D899F}_29.png&quot;/&gt;&lt;left val=&quot;121&quot;/&gt;&lt;top val=&quot;417&quot;/&gt;&lt;width val=&quot;190&quot;/&gt;&lt;height val=&quot;82&quot;/&gt;&lt;hasText val=&quot;1&quot;/&gt;&lt;/Image&gt;&lt;/ThreeDShapeInfo&gt;"/>
  <p:tag name="PRESENTER_SHAPETEXTINFO" val="&lt;ShapeTextInfo&gt;&lt;TableIndex row=&quot;-1&quot; col=&quot;-1&quot;&gt;&lt;linesCount val=&quot;3&quot;/&gt;&lt;lineCharCount val=&quot;17&quot;/&gt;&lt;lineCharCount val=&quot;22&quot;/&gt;&lt;lineCharCount val=&quot;13&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60.xml><?xml version="1.0" encoding="utf-8"?>
<p:tagLst xmlns:a="http://schemas.openxmlformats.org/drawingml/2006/main" xmlns:r="http://schemas.openxmlformats.org/officeDocument/2006/relationships" xmlns:p="http://schemas.openxmlformats.org/presentationml/2006/main">
  <p:tag name="PRESENTER_SHAPEINFO" val="&lt;ThreeDShapeInfo&gt;&lt;uuid val=&quot;{E9DE895B-AFC9-4370-BA94-2750C4DA6E4C}&quot;/&gt;&lt;isInvalidForFieldText val=&quot;0&quot;/&gt;&lt;Image&gt;&lt;filename val=&quot;C:\Users\atrid\Documents\BREEZE STUFF\112_Lab Breeze\HawaiiPhysicalGeographyJan20\Publish112HawaiiPhysicalGeographyFeb20\data\asimages\{E9DE895B-AFC9-4370-BA94-2750C4DA6E4C}_29.png&quot;/&gt;&lt;left val=&quot;662&quot;/&gt;&lt;top val=&quot;81&quot;/&gt;&lt;width val=&quot;42&quot;/&gt;&lt;height val=&quot;67&quot;/&gt;&lt;hasText val=&quot;1&quot;/&gt;&lt;/Image&gt;&lt;/ThreeDShapeInfo&gt;"/>
</p:tagLst>
</file>

<file path=ppt/tags/tag161.xml><?xml version="1.0" encoding="utf-8"?>
<p:tagLst xmlns:a="http://schemas.openxmlformats.org/drawingml/2006/main" xmlns:r="http://schemas.openxmlformats.org/officeDocument/2006/relationships" xmlns:p="http://schemas.openxmlformats.org/presentationml/2006/main">
  <p:tag name="PRESENTER_SHAPEINFO" val="&lt;ThreeDShapeInfo&gt;&lt;uuid val=&quot;{3B73BAAF-39B2-4D7D-8073-9ACDAF79C03F}&quot;/&gt;&lt;isInvalidForFieldText val=&quot;0&quot;/&gt;&lt;Image&gt;&lt;filename val=&quot;C:\Users\atrid\Documents\BREEZE STUFF\112_Lab Breeze\HawaiiPhysicalGeographyJan20\Publish112HawaiiPhysicalGeographyFeb20\data\asimages\{3B73BAAF-39B2-4D7D-8073-9ACDAF79C03F}_29.png&quot;/&gt;&lt;left val=&quot;404&quot;/&gt;&lt;top val=&quot;63&quot;/&gt;&lt;width val=&quot;42&quot;/&gt;&lt;height val=&quot;67&quot;/&gt;&lt;hasText val=&quot;1&quot;/&gt;&lt;/Image&gt;&lt;/ThreeDShapeInfo&gt;"/>
</p:tagLst>
</file>

<file path=ppt/tags/tag162.xml><?xml version="1.0" encoding="utf-8"?>
<p:tagLst xmlns:a="http://schemas.openxmlformats.org/drawingml/2006/main" xmlns:r="http://schemas.openxmlformats.org/officeDocument/2006/relationships" xmlns:p="http://schemas.openxmlformats.org/presentationml/2006/main">
  <p:tag name="PRESENTER_SHAPEINFO" val="&lt;ThreeDShapeInfo&gt;&lt;uuid val=&quot;{3AABEAB0-868F-4877-BD33-08FE980F2E01}&quot;/&gt;&lt;isInvalidForFieldText val=&quot;0&quot;/&gt;&lt;Image&gt;&lt;filename val=&quot;C:\Users\atrid\Documents\BREEZE STUFF\112_Lab Breeze\HawaiiPhysicalGeographyJan20\Publish112HawaiiPhysicalGeographyFeb20\data\asimages\{3AABEAB0-868F-4877-BD33-08FE980F2E01}_29.png&quot;/&gt;&lt;left val=&quot;626&quot;/&gt;&lt;top val=&quot;357&quot;/&gt;&lt;width val=&quot;42&quot;/&gt;&lt;height val=&quot;67&quot;/&gt;&lt;hasText val=&quot;1&quot;/&gt;&lt;/Image&gt;&lt;/ThreeDShapeInfo&gt;"/>
</p:tagLst>
</file>

<file path=ppt/tags/tag163.xml><?xml version="1.0" encoding="utf-8"?>
<p:tagLst xmlns:a="http://schemas.openxmlformats.org/drawingml/2006/main" xmlns:r="http://schemas.openxmlformats.org/officeDocument/2006/relationships" xmlns:p="http://schemas.openxmlformats.org/presentationml/2006/main">
  <p:tag name="PRESENTER_SHAPEINFO" val="&lt;ThreeDShapeInfo&gt;&lt;uuid val=&quot;{2DC597A3-7465-407F-9C3C-4AA35660E428}&quot;/&gt;&lt;isInvalidForFieldText val=&quot;0&quot;/&gt;&lt;Image&gt;&lt;filename val=&quot;C:\Users\atrid\Documents\BREEZE STUFF\112_Lab Breeze\HawaiiPhysicalGeographyJan20\Publish112HawaiiPhysicalGeographyFeb20\data\asimages\{2DC597A3-7465-407F-9C3C-4AA35660E428}_29.png&quot;/&gt;&lt;left val=&quot;194&quot;/&gt;&lt;top val=&quot;297&quot;/&gt;&lt;width val=&quot;42&quot;/&gt;&lt;height val=&quot;67&quot;/&gt;&lt;hasText val=&quot;1&quot;/&gt;&lt;/Image&gt;&lt;/ThreeDShapeInfo&gt;"/>
</p:tagLst>
</file>

<file path=ppt/tags/tag164.xml><?xml version="1.0" encoding="utf-8"?>
<p:tagLst xmlns:a="http://schemas.openxmlformats.org/drawingml/2006/main" xmlns:r="http://schemas.openxmlformats.org/officeDocument/2006/relationships" xmlns:p="http://schemas.openxmlformats.org/presentationml/2006/main">
  <p:tag name="PPSNARRATION" val="61,1183103811,C:\Users\atrid\Documents\BREEZE STUFF\112_Lab Breeze\HawaiiPhysicalGeographyJan20\112_HawaiiPresentationFeb20_pptx\Media.ppcx"/>
  <p:tag name="HTML_SHAPEINFO" val="&lt;SlideThumbPath val=&quot;Slide30.PNG&quot;/&gt;"/>
</p:tagLst>
</file>

<file path=ppt/tags/tag1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C29C8AB1-33CE-417C-8922-BC2384923098}_30.png&quot;/&gt;&lt;left val=&quot;0&quot;/&gt;&lt;top val=&quot;-12&quot;/&gt;&lt;width val=&quot;600&quot;/&gt;&lt;height val=&quot;144&quot;/&gt;&lt;hasText val=&quot;1&quot;/&gt;&lt;/Image&gt;&lt;/ThreeDShapeInfo&gt;"/>
  <p:tag name="PRESENTER_SHAPETEXTINFO" val="&lt;ShapeTextInfo&gt;&lt;TableIndex row=&quot;-1&quot; col=&quot;-1&quot;&gt;&lt;linesCount val=&quot;1&quot;/&gt;&lt;lineCharCount val=&quot;19&quot;/&gt;&lt;/TableIndex&gt;&lt;/ShapeTextInfo&gt;"/>
</p:tagLst>
</file>

<file path=ppt/tags/tag16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1DE35FDE-589A-4CDB-9B11-6974EA2CA687}_30.png&quot;/&gt;&lt;left val=&quot;307&quot;/&gt;&lt;top val=&quot;441&quot;/&gt;&lt;width val=&quot;148&quot;/&gt;&lt;height val=&quot;60&quot;/&gt;&lt;hasText val=&quot;1&quot;/&gt;&lt;/Image&gt;&lt;/ThreeDShapeInfo&gt;"/>
  <p:tag name="PRESENTER_SHAPETEXTINFO" val="&lt;ShapeTextInfo&gt;&lt;TableIndex row=&quot;-1&quot; col=&quot;-1&quot;&gt;&lt;linesCount val=&quot;2&quot;/&gt;&lt;lineCharCount val=&quot;11&quot;/&gt;&lt;lineCharCount val=&quot;8&quot;/&gt;&lt;/TableIndex&gt;&lt;/ShapeTextInfo&gt;"/>
</p:tagLst>
</file>

<file path=ppt/tags/tag16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356EB998-A079-4697-92A1-8B3770BEFA39}_30.png&quot;/&gt;&lt;left val=&quot;523&quot;/&gt;&lt;top val=&quot;195&quot;/&gt;&lt;width val=&quot;148&quot;/&gt;&lt;height val=&quot;125&quot;/&gt;&lt;hasText val=&quot;1&quot;/&gt;&lt;/Image&gt;&lt;/ThreeDShapeInfo&gt;"/>
  <p:tag name="PRESENTER_SHAPETEXTINFO" val="&lt;ShapeTextInfo&gt;&lt;TableIndex row=&quot;-1&quot; col=&quot;-1&quot;&gt;&lt;linesCount val=&quot;5&quot;/&gt;&lt;lineCharCount val=&quot;14&quot;/&gt;&lt;lineCharCount val=&quot;12&quot;/&gt;&lt;lineCharCount val=&quot;12&quot;/&gt;&lt;lineCharCount val=&quot;14&quot;/&gt;&lt;lineCharCount val=&quot;11&quot;/&gt;&lt;/TableIndex&gt;&lt;/ShapeTextInfo&gt;"/>
</p:tagLst>
</file>

<file path=ppt/tags/tag16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2F0B1B05-B846-47FE-9AD6-9AC6F5F06F85}_30.png&quot;/&gt;&lt;left val=&quot;121&quot;/&gt;&lt;top val=&quot;417&quot;/&gt;&lt;width val=&quot;190&quot;/&gt;&lt;height val=&quot;82&quot;/&gt;&lt;hasText val=&quot;1&quot;/&gt;&lt;/Image&gt;&lt;/ThreeDShapeInfo&gt;"/>
  <p:tag name="PRESENTER_SHAPETEXTINFO" val="&lt;ShapeTextInfo&gt;&lt;TableIndex row=&quot;-1&quot; col=&quot;-1&quot;&gt;&lt;linesCount val=&quot;3&quot;/&gt;&lt;lineCharCount val=&quot;17&quot;/&gt;&lt;lineCharCount val=&quot;22&quot;/&gt;&lt;lineCharCount val=&quot;13&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PSNARRATION" val="53,1183103811,C:\Users\atrid\Documents\BREEZE STUFF\112_Lab Breeze\HawaiiPhysicalGeographyJan20\112_HawaiiPresentationFeb20_pptx\Media.ppcx"/>
  <p:tag name="HTML_SHAPEINFO" val="&lt;SlideThumbPath val=&quot;Slide1.PNG&quot;/&gt;"/>
</p:tagLst>
</file>

<file path=ppt/tags/tag170.xml><?xml version="1.0" encoding="utf-8"?>
<p:tagLst xmlns:a="http://schemas.openxmlformats.org/drawingml/2006/main" xmlns:r="http://schemas.openxmlformats.org/officeDocument/2006/relationships" xmlns:p="http://schemas.openxmlformats.org/presentationml/2006/main">
  <p:tag name="PRESENTER_SHAPEINFO" val="&lt;ThreeDShapeInfo&gt;&lt;uuid val=&quot;{4BDC9598-AF2E-4A45-8F0F-5B45367CA924}&quot;/&gt;&lt;isInvalidForFieldText val=&quot;0&quot;/&gt;&lt;Image&gt;&lt;filename val=&quot;C:\Users\atrid\Documents\BREEZE STUFF\112_Lab Breeze\HawaiiPhysicalGeographyJan20\Publish112HawaiiPhysicalGeographyFeb20\data\asimages\{4BDC9598-AF2E-4A45-8F0F-5B45367CA924}_30.png&quot;/&gt;&lt;left val=&quot;626&quot;/&gt;&lt;top val=&quot;363&quot;/&gt;&lt;width val=&quot;42&quot;/&gt;&lt;height val=&quot;67&quot;/&gt;&lt;hasText val=&quot;1&quot;/&gt;&lt;/Image&gt;&lt;/ThreeDShapeInfo&gt;"/>
</p:tagLst>
</file>

<file path=ppt/tags/tag171.xml><?xml version="1.0" encoding="utf-8"?>
<p:tagLst xmlns:a="http://schemas.openxmlformats.org/drawingml/2006/main" xmlns:r="http://schemas.openxmlformats.org/officeDocument/2006/relationships" xmlns:p="http://schemas.openxmlformats.org/presentationml/2006/main">
  <p:tag name="PRESENTER_SHAPEINFO" val="&lt;ThreeDShapeInfo&gt;&lt;uuid val=&quot;{6B52D630-0F06-46AC-AF19-A5C586996A45}&quot;/&gt;&lt;isInvalidForFieldText val=&quot;0&quot;/&gt;&lt;Image&gt;&lt;filename val=&quot;C:\Users\atrid\Documents\BREEZE STUFF\112_Lab Breeze\HawaiiPhysicalGeographyJan20\Publish112HawaiiPhysicalGeographyFeb20\data\asimages\{6B52D630-0F06-46AC-AF19-A5C586996A45}_30.png&quot;/&gt;&lt;left val=&quot;356&quot;/&gt;&lt;top val=&quot;345&quot;/&gt;&lt;width val=&quot;42&quot;/&gt;&lt;height val=&quot;67&quot;/&gt;&lt;hasText val=&quot;1&quot;/&gt;&lt;/Image&gt;&lt;/ThreeDShapeInfo&gt;"/>
</p:tagLst>
</file>

<file path=ppt/tags/tag172.xml><?xml version="1.0" encoding="utf-8"?>
<p:tagLst xmlns:a="http://schemas.openxmlformats.org/drawingml/2006/main" xmlns:r="http://schemas.openxmlformats.org/officeDocument/2006/relationships" xmlns:p="http://schemas.openxmlformats.org/presentationml/2006/main">
  <p:tag name="PPSNARRATION" val="22,1183103811,C:\Users\atrid\Documents\BREEZE STUFF\112_Lab Breeze\HawaiiPhysicalGeographyJan20\112_HawaiiPresentationFeb20_pptx\Media.ppcx"/>
  <p:tag name="HTML_SHAPEINFO" val="&lt;SlideThumbPath val=&quot;Slide31.PNG&quot;/&gt;"/>
</p:tagLst>
</file>

<file path=ppt/tags/tag17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5B15E4BE-30DD-4C5F-8979-C06DFADAC39B}_31.png&quot;/&gt;&lt;left val=&quot;-7&quot;/&gt;&lt;top val=&quot;0&quot;/&gt;&lt;width val=&quot;734&quot;/&gt;&lt;height val=&quot;93&quot;/&gt;&lt;hasText val=&quot;1&quot;/&gt;&lt;/Image&gt;&lt;/ThreeDShapeInfo&gt;"/>
  <p:tag name="PRESENTER_SHAPETEXTINFO" val="&lt;ShapeTextInfo&gt;&lt;TableIndex row=&quot;-1&quot; col=&quot;-1&quot;&gt;&lt;linesCount val=&quot;1&quot;/&gt;&lt;lineCharCount val=&quot;37&quot;/&gt;&lt;/TableIndex&gt;&lt;/ShapeTextInfo&gt;"/>
</p:tagLst>
</file>

<file path=ppt/tags/tag17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C446EB25-659A-4524-A715-33C7D7E052BB}_31.png&quot;/&gt;&lt;left val=&quot;11&quot;/&gt;&lt;top val=&quot;0&quot;/&gt;&lt;width val=&quot;264&quot;/&gt;&lt;height val=&quot;258&quot;/&gt;&lt;hasText val=&quot;1&quot;/&gt;&lt;/Image&gt;&lt;/ThreeDShapeInfo&gt;"/>
  <p:tag name="PRESENTER_SHAPETEXTINFO" val="&lt;ShapeTextInfo&gt;&lt;TableIndex row=&quot;-1&quot; col=&quot;-1&quot;&gt;&lt;linesCount val=&quot;1&quot;/&gt;&lt;lineCharCount val=&quot;7&quot;/&gt;&lt;/TableIndex&gt;&lt;/ShapeTextInfo&gt;"/>
</p:tagLst>
</file>

<file path=ppt/tags/tag175.xml><?xml version="1.0" encoding="utf-8"?>
<p:tagLst xmlns:a="http://schemas.openxmlformats.org/drawingml/2006/main" xmlns:r="http://schemas.openxmlformats.org/officeDocument/2006/relationships" xmlns:p="http://schemas.openxmlformats.org/presentationml/2006/main">
  <p:tag name="PRESENTER_SHAPEINFO" val="&lt;ThreeDShapeInfo&gt;&lt;uuid val=&quot;{E5DFFDC9-CD5D-44EC-82D8-64B4794E6DBD}&quot;/&gt;&lt;isInvalidForFieldText val=&quot;0&quot;/&gt;&lt;Image&gt;&lt;filename val=&quot;C:\Users\atrid\Documents\BREEZE STUFF\112_Lab Breeze\HawaiiPhysicalGeographyJan20\Publish112HawaiiPhysicalGeographyFeb20\data\asimages\{E5DFFDC9-CD5D-44EC-82D8-64B4794E6DBD}_31.png&quot;/&gt;&lt;left val=&quot;275&quot;/&gt;&lt;top val=&quot;11&quot;/&gt;&lt;width val=&quot;432&quot;/&gt;&lt;height val=&quot;250&quot;/&gt;&lt;hasText val=&quot;1&quot;/&gt;&lt;/Image&gt;&lt;/ThreeDShapeInfo&gt;"/>
</p:tagLst>
</file>

<file path=ppt/tags/tag176.xml><?xml version="1.0" encoding="utf-8"?>
<p:tagLst xmlns:a="http://schemas.openxmlformats.org/drawingml/2006/main" xmlns:r="http://schemas.openxmlformats.org/officeDocument/2006/relationships" xmlns:p="http://schemas.openxmlformats.org/presentationml/2006/main">
  <p:tag name="PPSNARRATION" val="23,1183103811,C:\Users\atrid\Documents\BREEZE STUFF\112_Lab Breeze\HawaiiPhysicalGeographyJan20\112_HawaiiPresentationFeb20_pptx\Media.ppcx"/>
  <p:tag name="HTML_SHAPEINFO" val="&lt;SlideThumbPath val=&quot;Slide32.PNG&quot;/&gt;"/>
</p:tagLst>
</file>

<file path=ppt/tags/tag17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41F6F211-CCE4-4316-B4A7-D9E74E772B3F}_32.png&quot;/&gt;&lt;left val=&quot;0&quot;/&gt;&lt;top val=&quot;0&quot;/&gt;&lt;width val=&quot;720&quot;/&gt;&lt;height val=&quot;93&quot;/&gt;&lt;hasText val=&quot;1&quot;/&gt;&lt;/Image&gt;&lt;/ThreeDShapeInfo&gt;"/>
  <p:tag name="PRESENTER_SHAPETEXTINFO" val="&lt;ShapeTextInfo&gt;&lt;TableIndex row=&quot;-1&quot; col=&quot;-1&quot;&gt;&lt;linesCount val=&quot;1&quot;/&gt;&lt;lineCharCount val=&quot;16&quot;/&gt;&lt;/TableIndex&gt;&lt;/ShapeTextInfo&gt;"/>
</p:tagLst>
</file>

<file path=ppt/tags/tag17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F9471091-9472-45BE-829E-118A9C626FA6}_32.png&quot;/&gt;&lt;left val=&quot;137&quot;/&gt;&lt;top val=&quot;517&quot;/&gt;&lt;width val=&quot;93&quot;/&gt;&lt;height val=&quot;26&quot;/&gt;&lt;hasText val=&quot;1&quot;/&gt;&lt;/Image&gt;&lt;/ThreeDShapeInfo&gt;"/>
  <p:tag name="PRESENTER_SHAPETEXTINFO" val="&lt;ShapeTextInfo&gt;&lt;TableIndex row=&quot;-1&quot; col=&quot;-1&quot;&gt;&lt;linesCount val=&quot;1&quot;/&gt;&lt;lineCharCount val=&quot;12&quot;/&gt;&lt;/TableIndex&gt;&lt;/ShapeTextInfo&gt;"/>
</p:tagLst>
</file>

<file path=ppt/tags/tag17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4E35B246-4899-4A96-A702-A5DC98E308A2}_32.png&quot;/&gt;&lt;left val=&quot;42&quot;/&gt;&lt;top val=&quot;-12&quot;/&gt;&lt;width val=&quot;678&quot;/&gt;&lt;height val=&quot;146&quot;/&gt;&lt;hasText val=&quot;1&quot;/&gt;&lt;/Image&gt;&lt;/ThreeDShapeInfo&gt;"/>
  <p:tag name="PRESENTER_SHAPETEXTINFO" val="&lt;ShapeTextInfo&gt;&lt;TableIndex row=&quot;-1&quot; col=&quot;-1&quot;&gt;&lt;linesCount val=&quot;2&quot;/&gt;&lt;lineCharCount val=&quot;32&quot;/&gt;&lt;lineCharCount val=&quot;27&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5051032F-9024-4393-B465-2DEB58FEA065}_1.png&quot;/&gt;&lt;left val=&quot;30&quot;/&gt;&lt;top val=&quot;9&quot;/&gt;&lt;width val=&quot;658&quot;/&gt;&lt;height val=&quot;146&quot;/&gt;&lt;hasText val=&quot;1&quot;/&gt;&lt;/Image&gt;&lt;/ThreeDShapeInfo&gt;"/>
  <p:tag name="PRESENTER_SHAPETEXTINFO" val="&lt;ShapeTextInfo&gt;&lt;TableIndex row=&quot;-1&quot; col=&quot;-1&quot;&gt;&lt;linesCount val=&quot;2&quot;/&gt;&lt;lineCharCount val=&quot;30&quot;/&gt;&lt;lineCharCount val=&quot;17&quot;/&gt;&lt;/TableIndex&gt;&lt;/ShapeTextInfo&gt;"/>
</p:tagLst>
</file>

<file path=ppt/tags/tag180.xml><?xml version="1.0" encoding="utf-8"?>
<p:tagLst xmlns:a="http://schemas.openxmlformats.org/drawingml/2006/main" xmlns:r="http://schemas.openxmlformats.org/officeDocument/2006/relationships" xmlns:p="http://schemas.openxmlformats.org/presentationml/2006/main">
  <p:tag name="PRESENTER_SHAPEINFO" val="&lt;ThreeDShapeInfo&gt;&lt;uuid val=&quot;{566D716E-BF9E-4E37-AD6C-7685E4C4B717}&quot;/&gt;&lt;isInvalidForFieldText val=&quot;0&quot;/&gt;&lt;Image&gt;&lt;filename val=&quot;C:\Users\atrid\Documents\BREEZE STUFF\112_Lab Breeze\HawaiiPhysicalGeographyJan20\Publish112HawaiiPhysicalGeographyFeb20\data\asimages\{566D716E-BF9E-4E37-AD6C-7685E4C4B717}_32.png&quot;/&gt;&lt;left val=&quot;119&quot;/&gt;&lt;top val=&quot;143&quot;/&gt;&lt;width val=&quot;444&quot;/&gt;&lt;height val=&quot;349&quot;/&gt;&lt;hasText val=&quot;1&quot;/&gt;&lt;/Image&gt;&lt;/ThreeDShapeInfo&gt;"/>
</p:tagLst>
</file>

<file path=ppt/tags/tag181.xml><?xml version="1.0" encoding="utf-8"?>
<p:tagLst xmlns:a="http://schemas.openxmlformats.org/drawingml/2006/main" xmlns:r="http://schemas.openxmlformats.org/officeDocument/2006/relationships" xmlns:p="http://schemas.openxmlformats.org/presentationml/2006/main">
  <p:tag name="PPSNARRATION" val="62,1183103811,C:\Users\atrid\Documents\BREEZE STUFF\112_Lab Breeze\HawaiiPhysicalGeographyJan20\112_HawaiiPresentationFeb20_pptx\Media.ppcx"/>
  <p:tag name="HTML_SHAPEINFO" val="&lt;SlideThumbPath val=&quot;Slide33.PNG&quot;/&gt;"/>
</p:tagLst>
</file>

<file path=ppt/tags/tag182.xml><?xml version="1.0" encoding="utf-8"?>
<p:tagLst xmlns:a="http://schemas.openxmlformats.org/drawingml/2006/main" xmlns:r="http://schemas.openxmlformats.org/officeDocument/2006/relationships" xmlns:p="http://schemas.openxmlformats.org/presentationml/2006/main">
  <p:tag name="PRESENTER_SHAPEINFO" val="&lt;ThreeDShapeInfo&gt;&lt;uuid val=&quot;{244047D0-2255-4031-B65D-433F6A9CB23B}&quot;/&gt;&lt;isInvalidForFieldText val=&quot;0&quot;/&gt;&lt;Image&gt;&lt;filename val=&quot;C:\Users\atrid\Documents\BREEZE STUFF\112_Lab Breeze\HawaiiPhysicalGeographyJan20\Publish112HawaiiPhysicalGeographyFeb20\data\asimages\{244047D0-2255-4031-B65D-433F6A9CB23B}_33.png&quot;/&gt;&lt;left val=&quot;317&quot;/&gt;&lt;top val=&quot;2&quot;/&gt;&lt;width val=&quot;402&quot;/&gt;&lt;height val=&quot;538&quot;/&gt;&lt;hasText val=&quot;1&quot;/&gt;&lt;/Image&gt;&lt;/ThreeDShapeInfo&gt;"/>
</p:tagLst>
</file>

<file path=ppt/tags/tag183.xml><?xml version="1.0" encoding="utf-8"?>
<p:tagLst xmlns:a="http://schemas.openxmlformats.org/drawingml/2006/main" xmlns:r="http://schemas.openxmlformats.org/officeDocument/2006/relationships" xmlns:p="http://schemas.openxmlformats.org/presentationml/2006/main">
  <p:tag name="PPSNARRATION" val="24,1183103811,C:\Users\atrid\Documents\BREEZE STUFF\112_Lab Breeze\HawaiiPhysicalGeographyJan20\112_HawaiiPresentationFeb20_pptx\Media.ppcx"/>
  <p:tag name="HTML_SHAPEINFO" val="&lt;SlideThumbPath val=&quot;Slide34.PNG&quot;/&gt;"/>
</p:tagLst>
</file>

<file path=ppt/tags/tag18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D6D5243B-03C7-4DC2-96B5-999A1EC5EBB0}_34.png&quot;/&gt;&lt;left val=&quot;0&quot;/&gt;&lt;top val=&quot;0&quot;/&gt;&lt;width val=&quot;720&quot;/&gt;&lt;height val=&quot;93&quot;/&gt;&lt;hasText val=&quot;1&quot;/&gt;&lt;/Image&gt;&lt;/ThreeDShapeInfo&gt;"/>
  <p:tag name="PRESENTER_SHAPETEXTINFO" val="&lt;ShapeTextInfo&gt;&lt;TableIndex row=&quot;-1&quot; col=&quot;-1&quot;&gt;&lt;linesCount val=&quot;1&quot;/&gt;&lt;lineCharCount val=&quot;16&quot;/&gt;&lt;/TableIndex&gt;&lt;/ShapeTextInfo&gt;"/>
</p:tagLst>
</file>

<file path=ppt/tags/tag18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D36B4CF8-1C2D-4D77-B72A-A420CDD9816F}_34.png&quot;/&gt;&lt;left val=&quot;137&quot;/&gt;&lt;top val=&quot;517&quot;/&gt;&lt;width val=&quot;93&quot;/&gt;&lt;height val=&quot;26&quot;/&gt;&lt;hasText val=&quot;1&quot;/&gt;&lt;/Image&gt;&lt;/ThreeDShapeInfo&gt;"/>
  <p:tag name="PRESENTER_SHAPETEXTINFO" val="&lt;ShapeTextInfo&gt;&lt;TableIndex row=&quot;-1&quot; col=&quot;-1&quot;&gt;&lt;linesCount val=&quot;1&quot;/&gt;&lt;lineCharCount val=&quot;12&quot;/&gt;&lt;/TableIndex&gt;&lt;/ShapeTextInfo&gt;"/>
</p:tagLst>
</file>

<file path=ppt/tags/tag18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591713B4-E729-43E0-9741-CF84328FDDE2}_34.png&quot;/&gt;&lt;left val=&quot;47&quot;/&gt;&lt;top val=&quot;13&quot;/&gt;&lt;width val=&quot;654&quot;/&gt;&lt;height val=&quot;93&quot;/&gt;&lt;hasText val=&quot;1&quot;/&gt;&lt;/Image&gt;&lt;/ThreeDShapeInfo&gt;"/>
  <p:tag name="PRESENTER_SHAPETEXTINFO" val="&lt;ShapeTextInfo&gt;&lt;TableIndex row=&quot;-1&quot; col=&quot;-1&quot;&gt;&lt;linesCount val=&quot;1&quot;/&gt;&lt;lineCharCount val=&quot;6&quot;/&gt;&lt;/TableIndex&gt;&lt;/ShapeTextInfo&gt;"/>
</p:tagLst>
</file>

<file path=ppt/tags/tag187.xml><?xml version="1.0" encoding="utf-8"?>
<p:tagLst xmlns:a="http://schemas.openxmlformats.org/drawingml/2006/main" xmlns:r="http://schemas.openxmlformats.org/officeDocument/2006/relationships" xmlns:p="http://schemas.openxmlformats.org/presentationml/2006/main">
  <p:tag name="PPSNARRATION" val="25,1183103811,C:\Users\atrid\Documents\BREEZE STUFF\112_Lab Breeze\HawaiiPhysicalGeographyJan20\112_HawaiiPresentationFeb20_pptx\Media.ppcx"/>
  <p:tag name="HTML_SHAPEINFO" val="&lt;SlideThumbPath val=&quot;Slide35.PNG&quot;/&gt;"/>
</p:tagLst>
</file>

<file path=ppt/tags/tag18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781037FA-6E9E-43E5-9D02-0B80C1826050}_35.png&quot;/&gt;&lt;left val=&quot;-7&quot;/&gt;&lt;top val=&quot;0&quot;/&gt;&lt;width val=&quot;734&quot;/&gt;&lt;height val=&quot;93&quot;/&gt;&lt;hasText val=&quot;1&quot;/&gt;&lt;/Image&gt;&lt;/ThreeDShapeInfo&gt;"/>
  <p:tag name="PRESENTER_SHAPETEXTINFO" val="&lt;ShapeTextInfo&gt;&lt;TableIndex row=&quot;-1&quot; col=&quot;-1&quot;&gt;&lt;linesCount val=&quot;1&quot;/&gt;&lt;lineCharCount val=&quot;37&quot;/&gt;&lt;/TableIndex&gt;&lt;/ShapeTextInfo&gt;"/>
</p:tagLst>
</file>

<file path=ppt/tags/tag18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63620BDE-5C54-4F09-B04E-2AB7E74FEA3A}_35.png&quot;/&gt;&lt;left val=&quot;137&quot;/&gt;&lt;top val=&quot;517&quot;/&gt;&lt;width val=&quot;93&quot;/&gt;&lt;height val=&quot;26&quot;/&gt;&lt;hasText val=&quot;1&quot;/&gt;&lt;/Image&gt;&lt;/ThreeDShapeInfo&gt;"/>
  <p:tag name="PRESENTER_SHAPETEXTINFO" val="&lt;ShapeTextInfo&gt;&lt;TableIndex row=&quot;-1&quot; col=&quot;-1&quot;&gt;&lt;linesCount val=&quot;1&quot;/&gt;&lt;lineCharCount val=&quot;12&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5051032F-9024-4393-B465-2DEB58FEA065}_1.png&quot;/&gt;&lt;left val=&quot;30&quot;/&gt;&lt;top val=&quot;9&quot;/&gt;&lt;width val=&quot;658&quot;/&gt;&lt;height val=&quot;146&quot;/&gt;&lt;hasText val=&quot;1&quot;/&gt;&lt;/Image&gt;&lt;/ThreeDShapeInfo&gt;"/>
  <p:tag name="PRESENTER_SHAPETEXTINFO" val="&lt;ShapeTextInfo&gt;&lt;TableIndex row=&quot;-1&quot; col=&quot;-1&quot;&gt;&lt;linesCount val=&quot;2&quot;/&gt;&lt;lineCharCount val=&quot;30&quot;/&gt;&lt;lineCharCount val=&quot;17&quot;/&gt;&lt;/TableIndex&gt;&lt;/ShapeTextInfo&gt;"/>
</p:tagLst>
</file>

<file path=ppt/tags/tag19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73F01FDD-15FF-4D23-8F3F-B965666892DF}_35.png&quot;/&gt;&lt;left val=&quot;41&quot;/&gt;&lt;top val=&quot;1&quot;/&gt;&lt;width val=&quot;654&quot;/&gt;&lt;height val=&quot;93&quot;/&gt;&lt;hasText val=&quot;1&quot;/&gt;&lt;/Image&gt;&lt;/ThreeDShapeInfo&gt;"/>
  <p:tag name="PRESENTER_SHAPETEXTINFO" val="&lt;ShapeTextInfo&gt;&lt;TableIndex row=&quot;-1&quot; col=&quot;-1&quot;&gt;&lt;linesCount val=&quot;1&quot;/&gt;&lt;lineCharCount val=&quot;14&quot;/&gt;&lt;/TableIndex&gt;&lt;/ShapeTextInfo&gt;"/>
</p:tagLst>
</file>

<file path=ppt/tags/tag191.xml><?xml version="1.0" encoding="utf-8"?>
<p:tagLst xmlns:a="http://schemas.openxmlformats.org/drawingml/2006/main" xmlns:r="http://schemas.openxmlformats.org/officeDocument/2006/relationships" xmlns:p="http://schemas.openxmlformats.org/presentationml/2006/main">
  <p:tag name="PPSNARRATION" val="26,1183103811,C:\Users\atrid\Documents\BREEZE STUFF\112_Lab Breeze\HawaiiPhysicalGeographyJan20\112_HawaiiPresentationFeb20_pptx\Media.ppcx"/>
  <p:tag name="HTML_SHAPEINFO" val="&lt;SlideThumbPath val=&quot;Slide36.PNG&quot;/&gt;"/>
</p:tagLst>
</file>

<file path=ppt/tags/tag19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D7BA969E-FF19-4701-8E84-34605C6F21B7}_36.png&quot;/&gt;&lt;left val=&quot;-7&quot;/&gt;&lt;top val=&quot;0&quot;/&gt;&lt;width val=&quot;734&quot;/&gt;&lt;height val=&quot;93&quot;/&gt;&lt;hasText val=&quot;1&quot;/&gt;&lt;/Image&gt;&lt;/ThreeDShapeInfo&gt;"/>
  <p:tag name="PRESENTER_SHAPETEXTINFO" val="&lt;ShapeTextInfo&gt;&lt;TableIndex row=&quot;-1&quot; col=&quot;-1&quot;&gt;&lt;linesCount val=&quot;1&quot;/&gt;&lt;lineCharCount val=&quot;37&quot;/&gt;&lt;/TableIndex&gt;&lt;/ShapeTextInfo&gt;"/>
</p:tagLst>
</file>

<file path=ppt/tags/tag19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A5DD3AA2-3069-4670-8E35-37C2454A884D}_36.png&quot;/&gt;&lt;left val=&quot;41&quot;/&gt;&lt;top val=&quot;1&quot;/&gt;&lt;width val=&quot;654&quot;/&gt;&lt;height val=&quot;93&quot;/&gt;&lt;hasText val=&quot;1&quot;/&gt;&lt;/Image&gt;&lt;/ThreeDShapeInfo&gt;"/>
  <p:tag name="PRESENTER_SHAPETEXTINFO" val="&lt;ShapeTextInfo&gt;&lt;TableIndex row=&quot;-1&quot; col=&quot;-1&quot;&gt;&lt;linesCount val=&quot;1&quot;/&gt;&lt;lineCharCount val=&quot;14&quot;/&gt;&lt;/TableIndex&gt;&lt;/ShapeTextInfo&gt;"/>
</p:tagLst>
</file>

<file path=ppt/tags/tag194.xml><?xml version="1.0" encoding="utf-8"?>
<p:tagLst xmlns:a="http://schemas.openxmlformats.org/drawingml/2006/main" xmlns:r="http://schemas.openxmlformats.org/officeDocument/2006/relationships" xmlns:p="http://schemas.openxmlformats.org/presentationml/2006/main">
  <p:tag name="PPSNARRATION" val="63,1183103811,C:\Users\atrid\Documents\BREEZE STUFF\112_Lab Breeze\HawaiiPhysicalGeographyJan20\112_HawaiiPresentationFeb20_pptx\Media.ppcx"/>
  <p:tag name="HTML_SHAPEINFO" val="&lt;SlideThumbPath val=&quot;Slide37.PNG&quot;/&gt;"/>
</p:tagLst>
</file>

<file path=ppt/tags/tag19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3C517EF2-FCD2-40EA-BA6F-66EA4AD43BF0}_37.png&quot;/&gt;&lt;left val=&quot;36&quot;/&gt;&lt;top val=&quot;-24&quot;/&gt;&lt;width val=&quot;677&quot;/&gt;&lt;height val=&quot;146&quot;/&gt;&lt;hasText val=&quot;1&quot;/&gt;&lt;/Image&gt;&lt;/ThreeDShapeInfo&gt;"/>
  <p:tag name="PRESENTER_SHAPETEXTINFO" val="&lt;ShapeTextInfo&gt;&lt;TableIndex row=&quot;-1&quot; col=&quot;-1&quot;&gt;&lt;linesCount val=&quot;2&quot;/&gt;&lt;lineCharCount val=&quot;34&quot;/&gt;&lt;lineCharCount val=&quot;17&quot;/&gt;&lt;/TableIndex&gt;&lt;/ShapeTextInfo&gt;"/>
</p:tagLst>
</file>

<file path=ppt/tags/tag196.xml><?xml version="1.0" encoding="utf-8"?>
<p:tagLst xmlns:a="http://schemas.openxmlformats.org/drawingml/2006/main" xmlns:r="http://schemas.openxmlformats.org/officeDocument/2006/relationships" xmlns:p="http://schemas.openxmlformats.org/presentationml/2006/main">
  <p:tag name="PPSNARRATION" val="64,1183103811,C:\Users\atrid\Documents\BREEZE STUFF\112_Lab Breeze\HawaiiPhysicalGeographyJan20\112_HawaiiPresentationFeb20_pptx\Media.ppcx"/>
  <p:tag name="HTML_SHAPEINFO" val="&lt;SlideThumbPath val=&quot;Slide38.PNG&quot;/&gt;"/>
</p:tagLst>
</file>

<file path=ppt/tags/tag1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9.xml><?xml version="1.0" encoding="utf-8"?>
<p:tagLst xmlns:a="http://schemas.openxmlformats.org/drawingml/2006/main" xmlns:r="http://schemas.openxmlformats.org/officeDocument/2006/relationships" xmlns:p="http://schemas.openxmlformats.org/presentationml/2006/main">
  <p:tag name="PPSNARRATION" val="65,1183103811,C:\Users\atrid\Documents\BREEZE STUFF\112_Lab Breeze\HawaiiPhysicalGeographyJan20\112_HawaiiPresentationFeb20_pptx\Media.ppcx"/>
  <p:tag name="HTML_SHAPEINFO" val="&lt;SlideThumbPath val=&quot;Slide39.PNG&quot;/&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PSNARRATION" val="1,1183103811,C:\Users\atrid\Documents\BREEZE STUFF\112_Lab Breeze\HawaiiPhysicalGeographyJan20\112_HawaiiPresentationFeb20_pptx\Media.ppcx"/>
  <p:tag name="HTML_SHAPEINFO" val="&lt;SlideThumbPath val=&quot;Slide2.PNG&quot;/&gt;"/>
</p:tagLst>
</file>

<file path=ppt/tags/tag20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63B4662C-6FAF-4DED-B040-0B97ABF59D11}_39.png&quot;/&gt;&lt;left val=&quot;38&quot;/&gt;&lt;top val=&quot;1&quot;/&gt;&lt;width val=&quot;660&quot;/&gt;&lt;height val=&quot;93&quot;/&gt;&lt;hasText val=&quot;1&quot;/&gt;&lt;/Image&gt;&lt;/ThreeDShapeInfo&gt;"/>
  <p:tag name="PRESENTER_SHAPETEXTINFO" val="&lt;ShapeTextInfo&gt;&lt;TableIndex row=&quot;-1&quot; col=&quot;-1&quot;&gt;&lt;linesCount val=&quot;1&quot;/&gt;&lt;lineCharCount val=&quot;32&quot;/&gt;&lt;/TableIndex&gt;&lt;/ShapeTextInfo&gt;"/>
</p:tagLst>
</file>

<file path=ppt/tags/tag201.xml><?xml version="1.0" encoding="utf-8"?>
<p:tagLst xmlns:a="http://schemas.openxmlformats.org/drawingml/2006/main" xmlns:r="http://schemas.openxmlformats.org/officeDocument/2006/relationships" xmlns:p="http://schemas.openxmlformats.org/presentationml/2006/main">
  <p:tag name="PPSNARRATION" val="66,1183103811,C:\Users\atrid\Documents\BREEZE STUFF\112_Lab Breeze\HawaiiPhysicalGeographyJan20\112_HawaiiPresentationFeb20_pptx\Media.ppcx"/>
  <p:tag name="HTML_SHAPEINFO" val="&lt;SlideThumbPath val=&quot;Slide40.PNG&quot;/&gt;"/>
</p:tagLst>
</file>

<file path=ppt/tags/tag20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9FB712B6-D43A-4A38-A4D6-C9F6412AB7B0}_40.png&quot;/&gt;&lt;left val=&quot;25&quot;/&gt;&lt;top val=&quot;-24&quot;/&gt;&lt;width val=&quot;700&quot;/&gt;&lt;height val=&quot;146&quot;/&gt;&lt;hasText val=&quot;1&quot;/&gt;&lt;/Image&gt;&lt;/ThreeDShapeInfo&gt;"/>
  <p:tag name="PRESENTER_SHAPETEXTINFO" val="&lt;ShapeTextInfo&gt;&lt;TableIndex row=&quot;-1&quot; col=&quot;-1&quot;&gt;&lt;linesCount val=&quot;2&quot;/&gt;&lt;lineCharCount val=&quot;30&quot;/&gt;&lt;lineCharCount val=&quot;24&quot;/&gt;&lt;/TableIndex&gt;&lt;/ShapeTextInfo&gt;"/>
</p:tagLst>
</file>

<file path=ppt/tags/tag20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CF1120E0-0234-4B0D-B738-6C71000AD475}_40.png&quot;/&gt;&lt;left val=&quot;50&quot;/&gt;&lt;top val=&quot;399&quot;/&gt;&lt;width val=&quot;625&quot;/&gt;&lt;height val=&quot;109&quot;/&gt;&lt;hasText val=&quot;1&quot;/&gt;&lt;/Image&gt;&lt;/ThreeDShapeInfo&gt;"/>
  <p:tag name="PRESENTER_SHAPETEXTINFO" val="&lt;ShapeTextInfo&gt;&lt;TableIndex row=&quot;-1&quot; col=&quot;-1&quot;&gt;&lt;linesCount val=&quot;3&quot;/&gt;&lt;lineCharCount val=&quot;57&quot;/&gt;&lt;lineCharCount val=&quot;55&quot;/&gt;&lt;lineCharCount val=&quot;23&quot;/&gt;&lt;/TableIndex&gt;&lt;/ShapeTextInfo&gt;"/>
</p:tagLst>
</file>

<file path=ppt/tags/tag204.xml><?xml version="1.0" encoding="utf-8"?>
<p:tagLst xmlns:a="http://schemas.openxmlformats.org/drawingml/2006/main" xmlns:r="http://schemas.openxmlformats.org/officeDocument/2006/relationships" xmlns:p="http://schemas.openxmlformats.org/presentationml/2006/main">
  <p:tag name="PPSNARRATION" val="27,1183103811,C:\Users\atrid\Documents\BREEZE STUFF\112_Lab Breeze\HawaiiPhysicalGeographyJan20\112_HawaiiPresentationFeb20_pptx\Media.ppcx"/>
  <p:tag name="HTML_SHAPEINFO" val="&lt;SlideThumbPath val=&quot;Slide41.PNG&quot;/&gt;"/>
</p:tagLst>
</file>

<file path=ppt/tags/tag20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7A976D04-6F8C-485D-8C4C-760DC0B16FCD}_41.png&quot;/&gt;&lt;left val=&quot;-7&quot;/&gt;&lt;top val=&quot;0&quot;/&gt;&lt;width val=&quot;734&quot;/&gt;&lt;height val=&quot;87&quot;/&gt;&lt;hasText val=&quot;1&quot;/&gt;&lt;/Image&gt;&lt;/ThreeDShapeInfo&gt;"/>
  <p:tag name="PRESENTER_SHAPETEXTINFO" val="&lt;ShapeTextInfo&gt;&lt;TableIndex row=&quot;-1&quot; col=&quot;-1&quot;&gt;&lt;linesCount val=&quot;1&quot;/&gt;&lt;lineCharCount val=&quot;37&quot;/&gt;&lt;/TableIndex&gt;&lt;/ShapeTextInfo&gt;"/>
</p:tagLst>
</file>

<file path=ppt/tags/tag20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CD9D8A25-8A2C-42D8-9E06-1B60B2F929D5}_41.png&quot;/&gt;&lt;left val=&quot;41&quot;/&gt;&lt;top val=&quot;1&quot;/&gt;&lt;width val=&quot;654&quot;/&gt;&lt;height val=&quot;93&quot;/&gt;&lt;hasText val=&quot;1&quot;/&gt;&lt;/Image&gt;&lt;/ThreeDShapeInfo&gt;"/>
  <p:tag name="PRESENTER_SHAPETEXTINFO" val="&lt;ShapeTextInfo&gt;&lt;TableIndex row=&quot;-1&quot; col=&quot;-1&quot;&gt;&lt;linesCount val=&quot;1&quot;/&gt;&lt;lineCharCount val=&quot;14&quot;/&gt;&lt;/TableIndex&gt;&lt;/ShapeTextInfo&gt;"/>
</p:tagLst>
</file>

<file path=ppt/tags/tag20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F6D14BC7-D686-4491-B220-8501858A4006}_41.png&quot;/&gt;&lt;left val=&quot;29&quot;/&gt;&lt;top val=&quot;177&quot;/&gt;&lt;width val=&quot;144&quot;/&gt;&lt;height val=&quot;281&quot;/&gt;&lt;hasText val=&quot;1&quot;/&gt;&lt;/Image&gt;&lt;/ThreeDShapeInfo&gt;"/>
  <p:tag name="PRESENTER_SHAPETEXTINFO" val="&lt;ShapeTextInfo&gt;&lt;TableIndex row=&quot;-1&quot; col=&quot;-1&quot;&gt;&lt;linesCount val=&quot;9&quot;/&gt;&lt;lineCharCount val=&quot;7&quot;/&gt;&lt;lineCharCount val=&quot;2&quot;/&gt;&lt;lineCharCount val=&quot;5&quot;/&gt;&lt;lineCharCount val=&quot;2&quot;/&gt;&lt;lineCharCount val=&quot;7&quot;/&gt;&lt;lineCharCount val=&quot;1&quot;/&gt;&lt;lineCharCount val=&quot;9&quot;/&gt;&lt;lineCharCount val=&quot;8&quot;/&gt;&lt;lineCharCount val=&quot;4&quot;/&gt;&lt;/TableIndex&gt;&lt;/ShapeTextInfo&gt;"/>
</p:tagLst>
</file>

<file path=ppt/tags/tag208.xml><?xml version="1.0" encoding="utf-8"?>
<p:tagLst xmlns:a="http://schemas.openxmlformats.org/drawingml/2006/main" xmlns:r="http://schemas.openxmlformats.org/officeDocument/2006/relationships" xmlns:p="http://schemas.openxmlformats.org/presentationml/2006/main">
  <p:tag name="PPSNARRATION" val="28,1183103811,C:\Users\atrid\Documents\BREEZE STUFF\112_Lab Breeze\HawaiiPhysicalGeographyJan20\112_HawaiiPresentationFeb20_pptx\Media.ppcx"/>
  <p:tag name="HTML_SHAPEINFO" val="&lt;SlideThumbPath val=&quot;Slide42.PNG&quot;/&gt;"/>
</p:tagLst>
</file>

<file path=ppt/tags/tag20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77CE273B-D2D8-4E1B-8392-B20C7574254D}_42.png&quot;/&gt;&lt;left val=&quot;-7&quot;/&gt;&lt;top val=&quot;0&quot;/&gt;&lt;width val=&quot;734&quot;/&gt;&lt;height val=&quot;93&quot;/&gt;&lt;hasText val=&quot;1&quot;/&gt;&lt;/Image&gt;&lt;/ThreeDShapeInfo&gt;"/>
  <p:tag name="PRESENTER_SHAPETEXTINFO" val="&lt;ShapeTextInfo&gt;&lt;TableIndex row=&quot;-1&quot; col=&quot;-1&quot;&gt;&lt;linesCount val=&quot;1&quot;/&gt;&lt;lineCharCount val=&quot;37&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141D5527-87A3-4C72-9B66-AF1870D9B465}_2.png&quot;/&gt;&lt;left val=&quot;41&quot;/&gt;&lt;top val=&quot;0&quot;/&gt;&lt;width val=&quot;648&quot;/&gt;&lt;height val=&quot;98&quot;/&gt;&lt;hasText val=&quot;1&quot;/&gt;&lt;/Image&gt;&lt;/ThreeDShapeInfo&gt;"/>
  <p:tag name="PRESENTER_SHAPETEXTINFO" val="&lt;ShapeTextInfo&gt;&lt;TableIndex row=&quot;-1&quot; col=&quot;-1&quot;&gt;&lt;linesCount val=&quot;1&quot;/&gt;&lt;lineCharCount val=&quot;19&quot;/&gt;&lt;/TableIndex&gt;&lt;/ShapeTextInfo&gt;"/>
</p:tagLst>
</file>

<file path=ppt/tags/tag21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287D041A-C342-4556-97F3-E0A8DA12DD4D}_42.png&quot;/&gt;&lt;left val=&quot;41&quot;/&gt;&lt;top val=&quot;1&quot;/&gt;&lt;width val=&quot;654&quot;/&gt;&lt;height val=&quot;93&quot;/&gt;&lt;hasText val=&quot;1&quot;/&gt;&lt;/Image&gt;&lt;/ThreeDShapeInfo&gt;"/>
  <p:tag name="PRESENTER_SHAPETEXTINFO" val="&lt;ShapeTextInfo&gt;&lt;TableIndex row=&quot;-1&quot; col=&quot;-1&quot;&gt;&lt;linesCount val=&quot;1&quot;/&gt;&lt;lineCharCount val=&quot;14&quot;/&gt;&lt;/TableIndex&gt;&lt;/ShapeTextInfo&gt;"/>
</p:tagLst>
</file>

<file path=ppt/tags/tag211.xml><?xml version="1.0" encoding="utf-8"?>
<p:tagLst xmlns:a="http://schemas.openxmlformats.org/drawingml/2006/main" xmlns:r="http://schemas.openxmlformats.org/officeDocument/2006/relationships" xmlns:p="http://schemas.openxmlformats.org/presentationml/2006/main">
  <p:tag name="PPSNARRATION" val="29,1183103811,C:\Users\atrid\Documents\BREEZE STUFF\112_Lab Breeze\HawaiiPhysicalGeographyJan20\112_HawaiiPresentationFeb20_pptx\Media.ppcx"/>
  <p:tag name="HTML_SHAPEINFO" val="&lt;SlideThumbPath val=&quot;Slide43.PNG&quot;/&gt;"/>
</p:tagLst>
</file>

<file path=ppt/tags/tag2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BEB13B77-D6DA-4C6E-97ED-73D44E2EF0AA}_43.png&quot;/&gt;&lt;left val=&quot;-7&quot;/&gt;&lt;top val=&quot;0&quot;/&gt;&lt;width val=&quot;734&quot;/&gt;&lt;height val=&quot;93&quot;/&gt;&lt;hasText val=&quot;1&quot;/&gt;&lt;/Image&gt;&lt;/ThreeDShapeInfo&gt;"/>
  <p:tag name="PRESENTER_SHAPETEXTINFO" val="&lt;ShapeTextInfo&gt;&lt;TableIndex row=&quot;-1&quot; col=&quot;-1&quot;&gt;&lt;linesCount val=&quot;1&quot;/&gt;&lt;lineCharCount val=&quot;37&quot;/&gt;&lt;/TableIndex&gt;&lt;/ShapeTextInfo&gt;"/>
</p:tagLst>
</file>

<file path=ppt/tags/tag21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7E0DAE68-E9D0-47F5-AC5A-8782861485C9}_43.png&quot;/&gt;&lt;left val=&quot;32&quot;/&gt;&lt;top val=&quot;17&quot;/&gt;&lt;width val=&quot;222&quot;/&gt;&lt;height val=&quot;240&quot;/&gt;&lt;hasText val=&quot;1&quot;/&gt;&lt;/Image&gt;&lt;/ThreeDShapeInfo&gt;"/>
  <p:tag name="PRESENTER_SHAPETEXTINFO" val="&lt;ShapeTextInfo&gt;&lt;TableIndex row=&quot;-1&quot; col=&quot;-1&quot;&gt;&lt;linesCount val=&quot;2&quot;/&gt;&lt;lineCharCount val=&quot;8&quot;/&gt;&lt;lineCharCount val=&quot;6&quot;/&gt;&lt;/TableIndex&gt;&lt;/ShapeTextInfo&gt;"/>
</p:tagLst>
</file>

<file path=ppt/tags/tag214.xml><?xml version="1.0" encoding="utf-8"?>
<p:tagLst xmlns:a="http://schemas.openxmlformats.org/drawingml/2006/main" xmlns:r="http://schemas.openxmlformats.org/officeDocument/2006/relationships" xmlns:p="http://schemas.openxmlformats.org/presentationml/2006/main">
  <p:tag name="PPSNARRATION" val="67,1183103811,C:\Users\atrid\Documents\BREEZE STUFF\112_Lab Breeze\HawaiiPhysicalGeographyJan20\112_HawaiiPresentationFeb20_pptx\Media.ppcx"/>
  <p:tag name="HTML_SHAPEINFO" val="&lt;SlideThumbPath val=&quot;Slide44.PNG&quot;/&gt;"/>
</p:tagLst>
</file>

<file path=ppt/tags/tag21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B45EE691-3E07-487B-9DF4-AF34ADECCE57}_44.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5&quot;/&gt;&lt;/TableIndex&gt;&lt;/ShapeTextInfo&gt;"/>
</p:tagLst>
</file>

<file path=ppt/tags/tag216.xml><?xml version="1.0" encoding="utf-8"?>
<p:tagLst xmlns:a="http://schemas.openxmlformats.org/drawingml/2006/main" xmlns:r="http://schemas.openxmlformats.org/officeDocument/2006/relationships" xmlns:p="http://schemas.openxmlformats.org/presentationml/2006/main">
  <p:tag name="PPSNARRATION" val="68,1183103811,C:\Users\atrid\Documents\BREEZE STUFF\112_Lab Breeze\HawaiiPhysicalGeographyJan20\112_HawaiiPresentationFeb20_pptx\Media.ppcx"/>
  <p:tag name="HTML_SHAPEINFO" val="&lt;SlideThumbPath val=&quot;Slide45.PNG&quot;/&gt;"/>
</p:tagLst>
</file>

<file path=ppt/tags/tag21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CD613E13-5556-44C5-935D-72DCD32CFDFE}_45.png&quot;/&gt;&lt;left val=&quot;21&quot;/&gt;&lt;top val=&quot;6&quot;/&gt;&lt;width val=&quot;687&quot;/&gt;&lt;height val=&quot;133&quot;/&gt;&lt;hasText val=&quot;1&quot;/&gt;&lt;/Image&gt;&lt;/ThreeDShapeInfo&gt;"/>
  <p:tag name="PRESENTER_SHAPETEXTINFO" val="&lt;ShapeTextInfo&gt;&lt;TableIndex row=&quot;-1&quot; col=&quot;-1&quot;&gt;&lt;linesCount val=&quot;2&quot;/&gt;&lt;lineCharCount val=&quot;35&quot;/&gt;&lt;lineCharCount val=&quot;13&quot;/&gt;&lt;/TableIndex&gt;&lt;/ShapeTextInfo&gt;"/>
</p:tagLst>
</file>

<file path=ppt/tags/tag21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DB10ECB6-ABD8-4019-B355-5BCEA2A45B98}_45.png&quot;/&gt;&lt;left val=&quot;232&quot;/&gt;&lt;top val=&quot;391&quot;/&gt;&lt;width val=&quot;164&quot;/&gt;&lt;height val=&quot;120&quot;/&gt;&lt;hasText val=&quot;1&quot;/&gt;&lt;/Image&gt;&lt;/ThreeDShapeInfo&gt;"/>
  <p:tag name="PRESENTER_SHAPETEXTINFO" val="&lt;ShapeTextInfo&gt;&lt;TableIndex row=&quot;-1&quot; col=&quot;-1&quot;&gt;&lt;linesCount val=&quot;3&quot;/&gt;&lt;lineCharCount val=&quot;11&quot;/&gt;&lt;lineCharCount val=&quot;11&quot;/&gt;&lt;lineCharCount val=&quot;9&quot;/&gt;&lt;/TableIndex&gt;&lt;/ShapeTextInfo&gt;"/>
</p:tagLst>
</file>

<file path=ppt/tags/tag21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21D99349-974D-451D-BD63-31A9EF41C373}_45.png&quot;/&gt;&lt;left val=&quot;268&quot;/&gt;&lt;top val=&quot;235&quot;/&gt;&lt;width val=&quot;156&quot;/&gt;&lt;height val=&quot;120&quot;/&gt;&lt;hasText val=&quot;1&quot;/&gt;&lt;/Image&gt;&lt;/ThreeDShapeInfo&gt;"/>
  <p:tag name="PRESENTER_SHAPETEXTINFO" val="&lt;ShapeTextInfo&gt;&lt;TableIndex row=&quot;-1&quot; col=&quot;-1&quot;&gt;&lt;linesCount val=&quot;3&quot;/&gt;&lt;lineCharCount val=&quot;10&quot;/&gt;&lt;lineCharCount val=&quot;10&quot;/&gt;&lt;lineCharCount val=&quot;11&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PSNARRATION" val="2,1183103811,C:\Users\atrid\Documents\BREEZE STUFF\112_Lab Breeze\HawaiiPhysicalGeographyJan20\112_HawaiiPresentationFeb20_pptx\Media.ppcx"/>
  <p:tag name="HTML_SHAPEINFO" val="&lt;SlideThumbPath val=&quot;Slide3.PNG&quot;/&gt;"/>
</p:tagLst>
</file>

<file path=ppt/tags/tag220.xml><?xml version="1.0" encoding="utf-8"?>
<p:tagLst xmlns:a="http://schemas.openxmlformats.org/drawingml/2006/main" xmlns:r="http://schemas.openxmlformats.org/officeDocument/2006/relationships" xmlns:p="http://schemas.openxmlformats.org/presentationml/2006/main">
  <p:tag name="PPSNARRATION" val="69,1183103811,C:\Users\atrid\Documents\BREEZE STUFF\112_Lab Breeze\HawaiiPhysicalGeographyJan20\112_HawaiiPresentationFeb20_pptx\Media.ppcx"/>
  <p:tag name="HTML_SHAPEINFO" val="&lt;SlideThumbPath val=&quot;Slide46.PNG&quot;/&gt;"/>
</p:tagLst>
</file>

<file path=ppt/tags/tag22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88D7AED2-8A72-49B8-9A8D-772DD0CC2825}_46.png&quot;/&gt;&lt;left val=&quot;35&quot;/&gt;&lt;top val=&quot;5&quot;/&gt;&lt;width val=&quot;648&quot;/&gt;&lt;height val=&quot;93&quot;/&gt;&lt;hasText val=&quot;1&quot;/&gt;&lt;/Image&gt;&lt;/ThreeDShapeInfo&gt;"/>
  <p:tag name="PRESENTER_SHAPETEXTINFO" val="&lt;ShapeTextInfo&gt;&lt;TableIndex row=&quot;-1&quot; col=&quot;-1&quot;&gt;&lt;linesCount val=&quot;1&quot;/&gt;&lt;lineCharCount val=&quot;33&quot;/&gt;&lt;/TableIndex&gt;&lt;/ShapeTextInfo&gt;"/>
</p:tagLst>
</file>

<file path=ppt/tags/tag222.xml><?xml version="1.0" encoding="utf-8"?>
<p:tagLst xmlns:a="http://schemas.openxmlformats.org/drawingml/2006/main" xmlns:r="http://schemas.openxmlformats.org/officeDocument/2006/relationships" xmlns:p="http://schemas.openxmlformats.org/presentationml/2006/main">
  <p:tag name="PPSNARRATION" val="70,1183103811,C:\Users\atrid\Documents\BREEZE STUFF\112_Lab Breeze\HawaiiPhysicalGeographyJan20\112_HawaiiPresentationFeb20_pptx\Media.ppcx"/>
  <p:tag name="HTML_SHAPEINFO" val="&lt;SlideThumbPath val=&quot;Slide47.PNG&quot;/&gt;"/>
</p:tagLst>
</file>

<file path=ppt/tags/tag22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9B960C70-D2D7-4A24-AC2D-1F73E7A47CBD}_47.png&quot;/&gt;&lt;left val=&quot;27&quot;/&gt;&lt;top val=&quot;-17&quot;/&gt;&lt;width val=&quot;676&quot;/&gt;&lt;height val=&quot;181&quot;/&gt;&lt;hasText val=&quot;1&quot;/&gt;&lt;/Image&gt;&lt;/ThreeDShapeInfo&gt;"/>
  <p:tag name="PRESENTER_SHAPETEXTINFO" val="&lt;ShapeTextInfo&gt;&lt;TableIndex row=&quot;-1&quot; col=&quot;-1&quot;&gt;&lt;linesCount val=&quot;3&quot;/&gt;&lt;lineCharCount val=&quot;30&quot;/&gt;&lt;lineCharCount val=&quot;36&quot;/&gt;&lt;lineCharCount val=&quot;26&quot;/&gt;&lt;/TableIndex&gt;&lt;/ShapeTextInfo&gt;"/>
</p:tagLst>
</file>

<file path=ppt/tags/tag224.xml><?xml version="1.0" encoding="utf-8"?>
<p:tagLst xmlns:a="http://schemas.openxmlformats.org/drawingml/2006/main" xmlns:r="http://schemas.openxmlformats.org/officeDocument/2006/relationships" xmlns:p="http://schemas.openxmlformats.org/presentationml/2006/main">
  <p:tag name="PPSNARRATION" val="71,1183103811,C:\Users\atrid\Documents\BREEZE STUFF\112_Lab Breeze\HawaiiPhysicalGeographyJan20\112_HawaiiPresentationFeb20_pptx\Media.ppcx"/>
  <p:tag name="HTML_SHAPEINFO" val="&lt;SlideThumbPath val=&quot;Slide48.PNG&quot;/&gt;"/>
</p:tagLst>
</file>

<file path=ppt/tags/tag22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05012DEB-5E6C-4C51-A800-0B4136A16FF7}_48.png&quot;/&gt;&lt;left val=&quot;35&quot;/&gt;&lt;top val=&quot;21&quot;/&gt;&lt;width val=&quot;648&quot;/&gt;&lt;height val=&quot;98&quot;/&gt;&lt;hasText val=&quot;1&quot;/&gt;&lt;/Image&gt;&lt;/ThreeDShapeInfo&gt;"/>
  <p:tag name="PRESENTER_SHAPETEXTINFO" val="&lt;ShapeTextInfo&gt;&lt;TableIndex row=&quot;-1&quot; col=&quot;-1&quot;&gt;&lt;linesCount val=&quot;1&quot;/&gt;&lt;lineCharCount val=&quot;26&quot;/&gt;&lt;/TableIndex&gt;&lt;/ShapeTextInfo&gt;"/>
</p:tagLst>
</file>

<file path=ppt/tags/tag22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2B87098B-CA27-4F51-B57B-EB64D2BA12DE}_48.png&quot;/&gt;&lt;left val=&quot;214&quot;/&gt;&lt;top val=&quot;343&quot;/&gt;&lt;width val=&quot;163&quot;/&gt;&lt;height val=&quot;120&quot;/&gt;&lt;hasText val=&quot;1&quot;/&gt;&lt;/Image&gt;&lt;/ThreeDShapeInfo&gt;"/>
  <p:tag name="PRESENTER_SHAPETEXTINFO" val="&lt;ShapeTextInfo&gt;&lt;TableIndex row=&quot;-1&quot; col=&quot;-1&quot;&gt;&lt;linesCount val=&quot;3&quot;/&gt;&lt;lineCharCount val=&quot;11&quot;/&gt;&lt;lineCharCount val=&quot;3&quot;/&gt;&lt;lineCharCount val=&quot;9&quot;/&gt;&lt;/TableIndex&gt;&lt;/ShapeTextInfo&gt;"/>
</p:tagLst>
</file>

<file path=ppt/tags/tag227.xml><?xml version="1.0" encoding="utf-8"?>
<p:tagLst xmlns:a="http://schemas.openxmlformats.org/drawingml/2006/main" xmlns:r="http://schemas.openxmlformats.org/officeDocument/2006/relationships" xmlns:p="http://schemas.openxmlformats.org/presentationml/2006/main">
  <p:tag name="PPSNARRATION" val="72,1183103811,C:\Users\atrid\Documents\BREEZE STUFF\112_Lab Breeze\HawaiiPhysicalGeographyJan20\112_HawaiiPresentationFeb20_pptx\Media.ppcx"/>
  <p:tag name="HTML_SHAPEINFO" val="&lt;SlideThumbPath val=&quot;Slide49.PNG&quot;/&gt;"/>
</p:tagLst>
</file>

<file path=ppt/tags/tag22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B81A3564-6FCF-4E91-B03B-B38398DE97DE}_49.png&quot;/&gt;&lt;left val=&quot;35&quot;/&gt;&lt;top val=&quot;6&quot;/&gt;&lt;width val=&quot;648&quot;/&gt;&lt;height val=&quot;133&quot;/&gt;&lt;hasText val=&quot;1&quot;/&gt;&lt;/Image&gt;&lt;/ThreeDShapeInfo&gt;"/>
  <p:tag name="PRESENTER_SHAPETEXTINFO" val="&lt;ShapeTextInfo&gt;&lt;TableIndex row=&quot;-1&quot; col=&quot;-1&quot;&gt;&lt;linesCount val=&quot;2&quot;/&gt;&lt;lineCharCount val=&quot;27&quot;/&gt;&lt;lineCharCount val=&quot;11&quot;/&gt;&lt;/TableIndex&gt;&lt;/ShapeTextInfo&gt;"/>
</p:tagLst>
</file>

<file path=ppt/tags/tag22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210B95C8-0172-4144-9BA3-15B33E3B47DF}_49.png&quot;/&gt;&lt;left val=&quot;472&quot;/&gt;&lt;top val=&quot;391&quot;/&gt;&lt;width val=&quot;163&quot;/&gt;&lt;height val=&quot;120&quot;/&gt;&lt;hasText val=&quot;1&quot;/&gt;&lt;/Image&gt;&lt;/ThreeDShapeInfo&gt;"/>
  <p:tag name="PRESENTER_SHAPETEXTINFO" val="&lt;ShapeTextInfo&gt;&lt;TableIndex row=&quot;-1&quot; col=&quot;-1&quot;&gt;&lt;linesCount val=&quot;3&quot;/&gt;&lt;lineCharCount val=&quot;11&quot;/&gt;&lt;lineCharCount val=&quot;3&quot;/&gt;&lt;lineCharCount val=&quot;9&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996EBF54-5629-4CC1-83B5-DBD22358B797}_3.png&quot;/&gt;&lt;left val=&quot;0&quot;/&gt;&lt;top val=&quot;0&quot;/&gt;&lt;width val=&quot;720&quot;/&gt;&lt;height val=&quot;93&quot;/&gt;&lt;hasText val=&quot;1&quot;/&gt;&lt;/Image&gt;&lt;/ThreeDShapeInfo&gt;"/>
  <p:tag name="PRESENTER_SHAPETEXTINFO" val="&lt;ShapeTextInfo&gt;&lt;TableIndex row=&quot;-1&quot; col=&quot;-1&quot;&gt;&lt;linesCount val=&quot;1&quot;/&gt;&lt;lineCharCount val=&quot;32&quot;/&gt;&lt;/TableIndex&gt;&lt;/ShapeTextInfo&gt;"/>
</p:tagLst>
</file>

<file path=ppt/tags/tag23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58402D51-C43B-438A-A19A-0DA418618F19}_49.png&quot;/&gt;&lt;left val=&quot;375&quot;/&gt;&lt;top val=&quot;130&quot;/&gt;&lt;width val=&quot;244&quot;/&gt;&lt;height val=&quot;168&quot;/&gt;&lt;hasText val=&quot;1&quot;/&gt;&lt;/Image&gt;&lt;/ThreeDShapeInfo&gt;"/>
  <p:tag name="PRESENTER_SHAPETEXTINFO" val="&lt;ShapeTextInfo&gt;&lt;TableIndex row=&quot;-1&quot; col=&quot;-1&quot;&gt;&lt;linesCount val=&quot;3&quot;/&gt;&lt;lineCharCount val=&quot;11&quot;/&gt;&lt;lineCharCount val=&quot;3&quot;/&gt;&lt;lineCharCount val=&quot;9&quot;/&gt;&lt;/TableIndex&gt;&lt;/ShapeTextInfo&gt;"/>
</p:tagLst>
</file>

<file path=ppt/tags/tag231.xml><?xml version="1.0" encoding="utf-8"?>
<p:tagLst xmlns:a="http://schemas.openxmlformats.org/drawingml/2006/main" xmlns:r="http://schemas.openxmlformats.org/officeDocument/2006/relationships" xmlns:p="http://schemas.openxmlformats.org/presentationml/2006/main">
  <p:tag name="PPSNARRATION" val="73,1183103811,C:\Users\atrid\Documents\BREEZE STUFF\112_Lab Breeze\HawaiiPhysicalGeographyJan20\112_HawaiiPresentationFeb20_pptx\Media.ppcx"/>
  <p:tag name="HTML_SHAPEINFO" val="&lt;SlideThumbPath val=&quot;Slide50.PNG&quot;/&gt;"/>
</p:tagLst>
</file>

<file path=ppt/tags/tag23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6C196540-26D3-4F0C-AAA6-D5C5797B2F8A}_50.png&quot;/&gt;&lt;left val=&quot;35&quot;/&gt;&lt;top val=&quot;6&quot;/&gt;&lt;width val=&quot;657&quot;/&gt;&lt;height val=&quot;133&quot;/&gt;&lt;hasText val=&quot;1&quot;/&gt;&lt;/Image&gt;&lt;/ThreeDShapeInfo&gt;"/>
  <p:tag name="PRESENTER_SHAPETEXTINFO" val="&lt;ShapeTextInfo&gt;&lt;TableIndex row=&quot;-1&quot; col=&quot;-1&quot;&gt;&lt;linesCount val=&quot;2&quot;/&gt;&lt;lineCharCount val=&quot;33&quot;/&gt;&lt;lineCharCount val=&quot;22&quot;/&gt;&lt;/TableIndex&gt;&lt;/ShapeTextInfo&gt;"/>
</p:tagLst>
</file>

<file path=ppt/tags/tag23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34A391F3-A115-4AE6-884D-B0E1246C971A}_50.png&quot;/&gt;&lt;left val=&quot;23&quot;/&gt;&lt;top val=&quot;119&quot;/&gt;&lt;width val=&quot;660&quot;/&gt;&lt;height val=&quot;363&quot;/&gt;&lt;hasText val=&quot;1&quot;/&gt;&lt;/Image&gt;&lt;/ThreeDShapeInfo&gt;"/>
  <p:tag name="PRESENTER_SHAPETEXTINFO" val="&lt;ShapeTextInfo&gt;&lt;TableIndex row=&quot;-1&quot; col=&quot;-1&quot;&gt;&lt;linesCount val=&quot;1&quot;/&gt;&lt;lineCharCount val=&quot;48&quot;/&gt;&lt;/TableIndex&gt;&lt;/ShapeTextInfo&gt;"/>
</p:tagLst>
</file>

<file path=ppt/tags/tag234.xml><?xml version="1.0" encoding="utf-8"?>
<p:tagLst xmlns:a="http://schemas.openxmlformats.org/drawingml/2006/main" xmlns:r="http://schemas.openxmlformats.org/officeDocument/2006/relationships" xmlns:p="http://schemas.openxmlformats.org/presentationml/2006/main">
  <p:tag name="PPSNARRATION" val="30,1183103811,C:\Users\atrid\Documents\BREEZE STUFF\112_Lab Breeze\HawaiiPhysicalGeographyJan20\112_HawaiiPresentationFeb20_pptx\Media.ppcx"/>
  <p:tag name="HTML_SHAPEINFO" val="&lt;SlideThumbPath val=&quot;Slide51.PNG&quot;/&gt;"/>
</p:tagLst>
</file>

<file path=ppt/tags/tag23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99EC8C6A-F926-49D2-BAB4-6D14C1047731}_51.png&quot;/&gt;&lt;left val=&quot;-7&quot;/&gt;&lt;top val=&quot;0&quot;/&gt;&lt;width val=&quot;734&quot;/&gt;&lt;height val=&quot;93&quot;/&gt;&lt;hasText val=&quot;1&quot;/&gt;&lt;/Image&gt;&lt;/ThreeDShapeInfo&gt;"/>
  <p:tag name="PRESENTER_SHAPETEXTINFO" val="&lt;ShapeTextInfo&gt;&lt;TableIndex row=&quot;-1&quot; col=&quot;-1&quot;&gt;&lt;linesCount val=&quot;1&quot;/&gt;&lt;lineCharCount val=&quot;37&quot;/&gt;&lt;/TableIndex&gt;&lt;/ShapeTextInfo&gt;"/>
</p:tagLst>
</file>

<file path=ppt/tags/tag23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383CE4C0-6237-4522-BD2E-39ACB6C12E7E}_51.png&quot;/&gt;&lt;left val=&quot;41&quot;/&gt;&lt;top val=&quot;1&quot;/&gt;&lt;width val=&quot;654&quot;/&gt;&lt;height val=&quot;93&quot;/&gt;&lt;hasText val=&quot;1&quot;/&gt;&lt;/Image&gt;&lt;/ThreeDShapeInfo&gt;"/>
  <p:tag name="PRESENTER_SHAPETEXTINFO" val="&lt;ShapeTextInfo&gt;&lt;TableIndex row=&quot;-1&quot; col=&quot;-1&quot;&gt;&lt;linesCount val=&quot;1&quot;/&gt;&lt;lineCharCount val=&quot;14&quot;/&gt;&lt;/TableIndex&gt;&lt;/ShapeTextInfo&gt;"/>
</p:tagLst>
</file>

<file path=ppt/tags/tag237.xml><?xml version="1.0" encoding="utf-8"?>
<p:tagLst xmlns:a="http://schemas.openxmlformats.org/drawingml/2006/main" xmlns:r="http://schemas.openxmlformats.org/officeDocument/2006/relationships" xmlns:p="http://schemas.openxmlformats.org/presentationml/2006/main">
  <p:tag name="PPSNARRATION" val="31,1183103811,C:\Users\atrid\Documents\BREEZE STUFF\112_Lab Breeze\HawaiiPhysicalGeographyJan20\112_HawaiiPresentationFeb20_pptx\Media.ppcx"/>
  <p:tag name="HTML_SHAPEINFO" val="&lt;SlideThumbPath val=&quot;Slide52.PNG&quot;/&gt;"/>
</p:tagLst>
</file>

<file path=ppt/tags/tag23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3E0FAE24-FCBA-42E0-8195-0DAAE4B9A6D2}_52.png&quot;/&gt;&lt;left val=&quot;-7&quot;/&gt;&lt;top val=&quot;0&quot;/&gt;&lt;width val=&quot;734&quot;/&gt;&lt;height val=&quot;93&quot;/&gt;&lt;hasText val=&quot;1&quot;/&gt;&lt;/Image&gt;&lt;/ThreeDShapeInfo&gt;"/>
  <p:tag name="PRESENTER_SHAPETEXTINFO" val="&lt;ShapeTextInfo&gt;&lt;TableIndex row=&quot;-1&quot; col=&quot;-1&quot;&gt;&lt;linesCount val=&quot;1&quot;/&gt;&lt;lineCharCount val=&quot;37&quot;/&gt;&lt;/TableIndex&gt;&lt;/ShapeTextInfo&gt;"/>
</p:tagLst>
</file>

<file path=ppt/tags/tag23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86BF776D-13B6-422B-A5DC-C549DB9CA448}_52.png&quot;/&gt;&lt;left val=&quot;331&quot;/&gt;&lt;top val=&quot;171&quot;/&gt;&lt;width val=&quot;97&quot;/&gt;&lt;height val=&quot;39&quot;/&gt;&lt;hasText val=&quot;1&quot;/&gt;&lt;/Image&gt;&lt;/ThreeDShapeInfo&gt;"/>
  <p:tag name="PRESENTER_SHAPETEXTINFO" val="&lt;ShapeTextInfo&gt;&lt;TableIndex row=&quot;-1&quot; col=&quot;-1&quot;&gt;&lt;linesCount val=&quot;1&quot;/&gt;&lt;lineCharCount val=&quot;7&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AC5ED219-5E8A-4C46-9874-B2CC11E3EA41}_3.png&quot;/&gt;&lt;left val=&quot;42&quot;/&gt;&lt;top val=&quot;113&quot;/&gt;&lt;width val=&quot;647&quot;/&gt;&lt;height val=&quot;390&quot;/&gt;&lt;hasText val=&quot;1&quot;/&gt;&lt;/Image&gt;&lt;/ThreeDShapeInfo&gt;"/>
  <p:tag name="PRESENTER_SHAPETEXTINFO" val="&lt;ShapeTextInfo&gt;&lt;TableIndex row=&quot;-1&quot; col=&quot;-1&quot;&gt;&lt;linesCount val=&quot;9&quot;/&gt;&lt;lineCharCount val=&quot;32&quot;/&gt;&lt;lineCharCount val=&quot;35&quot;/&gt;&lt;lineCharCount val=&quot;11&quot;/&gt;&lt;lineCharCount val=&quot;38&quot;/&gt;&lt;lineCharCount val=&quot;40&quot;/&gt;&lt;lineCharCount val=&quot;39&quot;/&gt;&lt;lineCharCount val=&quot;30&quot;/&gt;&lt;lineCharCount val=&quot;37&quot;/&gt;&lt;lineCharCount val=&quot;23&quot;/&gt;&lt;/TableIndex&gt;&lt;/ShapeTextInfo&gt;"/>
</p:tagLst>
</file>

<file path=ppt/tags/tag240.xml><?xml version="1.0" encoding="utf-8"?>
<p:tagLst xmlns:a="http://schemas.openxmlformats.org/drawingml/2006/main" xmlns:r="http://schemas.openxmlformats.org/officeDocument/2006/relationships" xmlns:p="http://schemas.openxmlformats.org/presentationml/2006/main">
  <p:tag name="PRESENTER_SHAPEINFO" val="&lt;ThreeDShapeInfo&gt;&lt;uuid val=&quot;{A5D38326-642F-49EF-A179-AB3F6C6CC7A4}&quot;/&gt;&lt;isInvalidForFieldText val=&quot;0&quot;/&gt;&lt;Image&gt;&lt;filename val=&quot;C:\Users\atrid\Documents\BREEZE STUFF\112_Lab Breeze\HawaiiPhysicalGeographyJan20\Publish112HawaiiPhysicalGeographyFeb20\data\asimages\{A5D38326-642F-49EF-A179-AB3F6C6CC7A4}_52.png&quot;/&gt;&lt;left val=&quot;378&quot;/&gt;&lt;top val=&quot;188&quot;/&gt;&lt;width val=&quot;64&quot;/&gt;&lt;height val=&quot;87&quot;/&gt;&lt;hasText val=&quot;1&quot;/&gt;&lt;/Image&gt;&lt;/ThreeDShapeInfo&gt;"/>
</p:tagLst>
</file>

<file path=ppt/tags/tag241.xml><?xml version="1.0" encoding="utf-8"?>
<p:tagLst xmlns:a="http://schemas.openxmlformats.org/drawingml/2006/main" xmlns:r="http://schemas.openxmlformats.org/officeDocument/2006/relationships" xmlns:p="http://schemas.openxmlformats.org/presentationml/2006/main">
  <p:tag name="PPSNARRATION" val="32,1183103811,C:\Users\atrid\Documents\BREEZE STUFF\112_Lab Breeze\HawaiiPhysicalGeographyJan20\112_HawaiiPresentationFeb20_pptx\Media.ppcx"/>
  <p:tag name="HTML_SHAPEINFO" val="&lt;SlideThumbPath val=&quot;Slide53.PNG&quot;/&gt;"/>
</p:tagLst>
</file>

<file path=ppt/tags/tag24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7102060D-B52D-4FC2-892E-27BE6ED8CE86}_53.png&quot;/&gt;&lt;left val=&quot;-7&quot;/&gt;&lt;top val=&quot;0&quot;/&gt;&lt;width val=&quot;734&quot;/&gt;&lt;height val=&quot;93&quot;/&gt;&lt;hasText val=&quot;1&quot;/&gt;&lt;/Image&gt;&lt;/ThreeDShapeInfo&gt;"/>
  <p:tag name="PRESENTER_SHAPETEXTINFO" val="&lt;ShapeTextInfo&gt;&lt;TableIndex row=&quot;-1&quot; col=&quot;-1&quot;&gt;&lt;linesCount val=&quot;1&quot;/&gt;&lt;lineCharCount val=&quot;37&quot;/&gt;&lt;/TableIndex&gt;&lt;/ShapeTextInfo&gt;"/>
</p:tagLst>
</file>

<file path=ppt/tags/tag24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8FDD5230-F9CC-44C0-B486-3E77F03BF653}_53.png&quot;/&gt;&lt;left val=&quot;343&quot;/&gt;&lt;top val=&quot;171&quot;/&gt;&lt;width val=&quot;212&quot;/&gt;&lt;height val=&quot;39&quot;/&gt;&lt;hasText val=&quot;1&quot;/&gt;&lt;/Image&gt;&lt;/ThreeDShapeInfo&gt;"/>
  <p:tag name="PRESENTER_SHAPETEXTINFO" val="&lt;ShapeTextInfo&gt;&lt;TableIndex row=&quot;-1&quot; col=&quot;-1&quot;&gt;&lt;linesCount val=&quot;1&quot;/&gt;&lt;lineCharCount val=&quot;21&quot;/&gt;&lt;/TableIndex&gt;&lt;/ShapeTextInfo&gt;"/>
</p:tagLst>
</file>

<file path=ppt/tags/tag24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F3072509-84FF-44EE-B82F-7F259CC2E0A4}_53.png&quot;/&gt;&lt;left val=&quot;139&quot;/&gt;&lt;top val=&quot;45&quot;/&gt;&lt;width val=&quot;97&quot;/&gt;&lt;height val=&quot;103&quot;/&gt;&lt;hasText val=&quot;1&quot;/&gt;&lt;/Image&gt;&lt;/ThreeDShapeInfo&gt;"/>
  <p:tag name="PRESENTER_SHAPETEXTINFO" val="&lt;ShapeTextInfo&gt;&lt;TableIndex row=&quot;-1&quot; col=&quot;-1&quot;&gt;&lt;linesCount val=&quot;4&quot;/&gt;&lt;lineCharCount val=&quot;9&quot;/&gt;&lt;lineCharCount val=&quot;6&quot;/&gt;&lt;lineCharCount val=&quot;8&quot;/&gt;&lt;lineCharCount val=&quot;5&quot;/&gt;&lt;/TableIndex&gt;&lt;/ShapeTextInfo&gt;"/>
</p:tagLst>
</file>

<file path=ppt/tags/tag24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E9D04D17-2C36-4BAD-99E5-4A30DA1E863F}_53.png&quot;/&gt;&lt;left val=&quot;409&quot;/&gt;&lt;top val=&quot;117&quot;/&gt;&lt;width val=&quot;216&quot;/&gt;&lt;height val=&quot;60&quot;/&gt;&lt;hasText val=&quot;1&quot;/&gt;&lt;/Image&gt;&lt;/ThreeDShapeInfo&gt;"/>
  <p:tag name="PRESENTER_SHAPETEXTINFO" val="&lt;ShapeTextInfo&gt;&lt;TableIndex row=&quot;-1&quot; col=&quot;-1&quot;&gt;&lt;linesCount val=&quot;2&quot;/&gt;&lt;lineCharCount val=&quot;26&quot;/&gt;&lt;lineCharCount val=&quot;14&quot;/&gt;&lt;/TableIndex&gt;&lt;/ShapeTextInfo&gt;"/>
</p:tagLst>
</file>

<file path=ppt/tags/tag24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817FB2BD-54F2-4C03-AE51-48F86DB04789}_53.png&quot;/&gt;&lt;left val=&quot;409&quot;/&gt;&lt;top val=&quot;45&quot;/&gt;&lt;width val=&quot;306&quot;/&gt;&lt;height val=&quot;60&quot;/&gt;&lt;hasText val=&quot;1&quot;/&gt;&lt;/Image&gt;&lt;/ThreeDShapeInfo&gt;"/>
  <p:tag name="PRESENTER_SHAPETEXTINFO" val="&lt;ShapeTextInfo&gt;&lt;TableIndex row=&quot;-1&quot; col=&quot;-1&quot;&gt;&lt;linesCount val=&quot;2&quot;/&gt;&lt;lineCharCount val=&quot;37&quot;/&gt;&lt;lineCharCount val=&quot;16&quot;/&gt;&lt;/TableIndex&gt;&lt;/ShapeTextInfo&gt;"/>
</p:tagLst>
</file>

<file path=ppt/tags/tag24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032E605B-DE6D-4D55-9260-43C7BFDB4A1F}_53.png&quot;/&gt;&lt;left val=&quot;295&quot;/&gt;&lt;top val=&quot;135&quot;/&gt;&lt;width val=&quot;48&quot;/&gt;&lt;height val=&quot;39&quot;/&gt;&lt;hasText val=&quot;1&quot;/&gt;&lt;/Image&gt;&lt;/ThreeDShapeInfo&gt;"/>
  <p:tag name="PRESENTER_SHAPETEXTINFO" val="&lt;ShapeTextInfo&gt;&lt;TableIndex row=&quot;-1&quot; col=&quot;-1&quot;&gt;&lt;linesCount val=&quot;1&quot;/&gt;&lt;lineCharCount val=&quot;3&quot;/&gt;&lt;/TableIndex&gt;&lt;/ShapeTextInfo&gt;"/>
</p:tagLst>
</file>

<file path=ppt/tags/tag248.xml><?xml version="1.0" encoding="utf-8"?>
<p:tagLst xmlns:a="http://schemas.openxmlformats.org/drawingml/2006/main" xmlns:r="http://schemas.openxmlformats.org/officeDocument/2006/relationships" xmlns:p="http://schemas.openxmlformats.org/presentationml/2006/main">
  <p:tag name="PRESENTER_SHAPEINFO" val="&lt;ThreeDShapeInfo&gt;&lt;uuid val=&quot;{BB727971-38B3-47C8-9DA9-7EC15FCB3B68}&quot;/&gt;&lt;isInvalidForFieldText val=&quot;0&quot;/&gt;&lt;Image&gt;&lt;filename val=&quot;C:\Users\atrid\Documents\BREEZE STUFF\112_Lab Breeze\HawaiiPhysicalGeographyJan20\Publish112HawaiiPhysicalGeographyFeb20\data\asimages\{BB727971-38B3-47C8-9DA9-7EC15FCB3B68}_53.png&quot;/&gt;&lt;left val=&quot;323&quot;/&gt;&lt;top val=&quot;136&quot;/&gt;&lt;width val=&quot;88&quot;/&gt;&lt;height val=&quot;34&quot;/&gt;&lt;hasText val=&quot;1&quot;/&gt;&lt;/Image&gt;&lt;/ThreeDShapeInfo&gt;"/>
</p:tagLst>
</file>

<file path=ppt/tags/tag249.xml><?xml version="1.0" encoding="utf-8"?>
<p:tagLst xmlns:a="http://schemas.openxmlformats.org/drawingml/2006/main" xmlns:r="http://schemas.openxmlformats.org/officeDocument/2006/relationships" xmlns:p="http://schemas.openxmlformats.org/presentationml/2006/main">
  <p:tag name="PRESENTER_SHAPEINFO" val="&lt;ThreeDShapeInfo&gt;&lt;uuid val=&quot;{20790E39-409A-4791-875C-24EFFEAE7A9D}&quot;/&gt;&lt;isInvalidForFieldText val=&quot;0&quot;/&gt;&lt;Image&gt;&lt;filename val=&quot;C:\Users\atrid\Documents\BREEZE STUFF\112_Lab Breeze\HawaiiPhysicalGeographyJan20\Publish112HawaiiPhysicalGeographyFeb20\data\asimages\{20790E39-409A-4791-875C-24EFFEAE7A9D}_53.png&quot;/&gt;&lt;left val=&quot;354&quot;/&gt;&lt;top val=&quot;188&quot;/&gt;&lt;width val=&quot;52&quot;/&gt;&lt;height val=&quot;117&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CA247E8D-EB97-45C4-B834-480949A98072}_3.png&quot;/&gt;&lt;left val=&quot;47&quot;/&gt;&lt;top val=&quot;17&quot;/&gt;&lt;width val=&quot;612&quot;/&gt;&lt;height val=&quot;116&quot;/&gt;&lt;hasText val=&quot;1&quot;/&gt;&lt;/Image&gt;&lt;/ThreeDShapeInfo&gt;"/>
  <p:tag name="PRESENTER_SHAPETEXTINFO" val="&lt;ShapeTextInfo&gt;&lt;TableIndex row=&quot;-1&quot; col=&quot;-1&quot;&gt;&lt;linesCount val=&quot;1&quot;/&gt;&lt;lineCharCount val=&quot;27&quot;/&gt;&lt;/TableIndex&gt;&lt;/ShapeTextInfo&gt;"/>
</p:tagLst>
</file>

<file path=ppt/tags/tag250.xml><?xml version="1.0" encoding="utf-8"?>
<p:tagLst xmlns:a="http://schemas.openxmlformats.org/drawingml/2006/main" xmlns:r="http://schemas.openxmlformats.org/officeDocument/2006/relationships" xmlns:p="http://schemas.openxmlformats.org/presentationml/2006/main">
  <p:tag name="PPSNARRATION" val="33,1183103811,C:\Users\atrid\Documents\BREEZE STUFF\112_Lab Breeze\HawaiiPhysicalGeographyJan20\112_HawaiiPresentationFeb20_pptx\Media.ppcx"/>
  <p:tag name="HTML_SHAPEINFO" val="&lt;SlideThumbPath val=&quot;Slide54.PNG&quot;/&gt;"/>
</p:tagLst>
</file>

<file path=ppt/tags/tag25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8D190A32-4CEC-4EAA-A4AE-4C93E830B040}_54.png&quot;/&gt;&lt;left val=&quot;-7&quot;/&gt;&lt;top val=&quot;0&quot;/&gt;&lt;width val=&quot;734&quot;/&gt;&lt;height val=&quot;93&quot;/&gt;&lt;hasText val=&quot;1&quot;/&gt;&lt;/Image&gt;&lt;/ThreeDShapeInfo&gt;"/>
  <p:tag name="PRESENTER_SHAPETEXTINFO" val="&lt;ShapeTextInfo&gt;&lt;TableIndex row=&quot;-1&quot; col=&quot;-1&quot;&gt;&lt;linesCount val=&quot;1&quot;/&gt;&lt;lineCharCount val=&quot;37&quot;/&gt;&lt;/TableIndex&gt;&lt;/ShapeTextInfo&gt;"/>
</p:tagLst>
</file>

<file path=ppt/tags/tag25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371B7242-293C-48EE-A740-29C9956C3DD6}_54.png&quot;/&gt;&lt;left val=&quot;343&quot;/&gt;&lt;top val=&quot;171&quot;/&gt;&lt;width val=&quot;212&quot;/&gt;&lt;height val=&quot;39&quot;/&gt;&lt;hasText val=&quot;1&quot;/&gt;&lt;/Image&gt;&lt;/ThreeDShapeInfo&gt;"/>
  <p:tag name="PRESENTER_SHAPETEXTINFO" val="&lt;ShapeTextInfo&gt;&lt;TableIndex row=&quot;-1&quot; col=&quot;-1&quot;&gt;&lt;linesCount val=&quot;1&quot;/&gt;&lt;lineCharCount val=&quot;21&quot;/&gt;&lt;/TableIndex&gt;&lt;/ShapeTextInfo&gt;"/>
</p:tagLst>
</file>

<file path=ppt/tags/tag25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07795A47-5A49-420C-A069-8FD947385D18}_54.png&quot;/&gt;&lt;left val=&quot;139&quot;/&gt;&lt;top val=&quot;45&quot;/&gt;&lt;width val=&quot;97&quot;/&gt;&lt;height val=&quot;103&quot;/&gt;&lt;hasText val=&quot;1&quot;/&gt;&lt;/Image&gt;&lt;/ThreeDShapeInfo&gt;"/>
  <p:tag name="PRESENTER_SHAPETEXTINFO" val="&lt;ShapeTextInfo&gt;&lt;TableIndex row=&quot;-1&quot; col=&quot;-1&quot;&gt;&lt;linesCount val=&quot;4&quot;/&gt;&lt;lineCharCount val=&quot;9&quot;/&gt;&lt;lineCharCount val=&quot;6&quot;/&gt;&lt;lineCharCount val=&quot;8&quot;/&gt;&lt;lineCharCount val=&quot;5&quot;/&gt;&lt;/TableIndex&gt;&lt;/ShapeTextInfo&gt;"/>
</p:tagLst>
</file>

<file path=ppt/tags/tag25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6627A1E7-1CA2-421D-AC5D-E9AF0DD1E777}_54.png&quot;/&gt;&lt;left val=&quot;409&quot;/&gt;&lt;top val=&quot;117&quot;/&gt;&lt;width val=&quot;216&quot;/&gt;&lt;height val=&quot;60&quot;/&gt;&lt;hasText val=&quot;1&quot;/&gt;&lt;/Image&gt;&lt;/ThreeDShapeInfo&gt;"/>
  <p:tag name="PRESENTER_SHAPETEXTINFO" val="&lt;ShapeTextInfo&gt;&lt;TableIndex row=&quot;-1&quot; col=&quot;-1&quot;&gt;&lt;linesCount val=&quot;2&quot;/&gt;&lt;lineCharCount val=&quot;26&quot;/&gt;&lt;lineCharCount val=&quot;14&quot;/&gt;&lt;/TableIndex&gt;&lt;/ShapeTextInfo&gt;"/>
</p:tagLst>
</file>

<file path=ppt/tags/tag25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74EC60D2-78E8-45F3-A676-84D6B749FE8A}_54.png&quot;/&gt;&lt;left val=&quot;409&quot;/&gt;&lt;top val=&quot;45&quot;/&gt;&lt;width val=&quot;306&quot;/&gt;&lt;height val=&quot;60&quot;/&gt;&lt;hasText val=&quot;1&quot;/&gt;&lt;/Image&gt;&lt;/ThreeDShapeInfo&gt;"/>
  <p:tag name="PRESENTER_SHAPETEXTINFO" val="&lt;ShapeTextInfo&gt;&lt;TableIndex row=&quot;-1&quot; col=&quot;-1&quot;&gt;&lt;linesCount val=&quot;2&quot;/&gt;&lt;lineCharCount val=&quot;37&quot;/&gt;&lt;lineCharCount val=&quot;16&quot;/&gt;&lt;/TableIndex&gt;&lt;/ShapeTextInfo&gt;"/>
</p:tagLst>
</file>

<file path=ppt/tags/tag25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20D39BBE-E907-45DC-9F9B-70D03A8B8748}_54.png&quot;/&gt;&lt;left val=&quot;295&quot;/&gt;&lt;top val=&quot;135&quot;/&gt;&lt;width val=&quot;48&quot;/&gt;&lt;height val=&quot;39&quot;/&gt;&lt;hasText val=&quot;1&quot;/&gt;&lt;/Image&gt;&lt;/ThreeDShapeInfo&gt;"/>
  <p:tag name="PRESENTER_SHAPETEXTINFO" val="&lt;ShapeTextInfo&gt;&lt;TableIndex row=&quot;-1&quot; col=&quot;-1&quot;&gt;&lt;linesCount val=&quot;1&quot;/&gt;&lt;lineCharCount val=&quot;3&quot;/&gt;&lt;/TableIndex&gt;&lt;/ShapeTextInfo&gt;"/>
</p:tagLst>
</file>

<file path=ppt/tags/tag25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83A990FA-8785-491B-BFC4-4C24B11E5F77}_54.png&quot;/&gt;&lt;left val=&quot;301&quot;/&gt;&lt;top val=&quot;105&quot;/&gt;&lt;width val=&quot;138&quot;/&gt;&lt;height val=&quot;39&quot;/&gt;&lt;hasText val=&quot;1&quot;/&gt;&lt;/Image&gt;&lt;/ThreeDShapeInfo&gt;"/>
  <p:tag name="PRESENTER_SHAPETEXTINFO" val="&lt;ShapeTextInfo&gt;&lt;TableIndex row=&quot;-1&quot; col=&quot;-1&quot;&gt;&lt;linesCount val=&quot;1&quot;/&gt;&lt;lineCharCount val=&quot;12&quot;/&gt;&lt;/TableIndex&gt;&lt;/ShapeTextInfo&gt;"/>
</p:tagLst>
</file>

<file path=ppt/tags/tag258.xml><?xml version="1.0" encoding="utf-8"?>
<p:tagLst xmlns:a="http://schemas.openxmlformats.org/drawingml/2006/main" xmlns:r="http://schemas.openxmlformats.org/officeDocument/2006/relationships" xmlns:p="http://schemas.openxmlformats.org/presentationml/2006/main">
  <p:tag name="PRESENTER_SHAPEINFO" val="&lt;ThreeDShapeInfo&gt;&lt;uuid val=&quot;{AF87033E-ADE4-4340-89E6-6582B92D517F}&quot;/&gt;&lt;isInvalidForFieldText val=&quot;0&quot;/&gt;&lt;Image&gt;&lt;filename val=&quot;C:\Users\atrid\Documents\BREEZE STUFF\112_Lab Breeze\HawaiiPhysicalGeographyJan20\Publish112HawaiiPhysicalGeographyFeb20\data\asimages\{AF87033E-ADE4-4340-89E6-6582B92D517F}_54.png&quot;/&gt;&lt;left val=&quot;378&quot;/&gt;&lt;top val=&quot;122&quot;/&gt;&lt;width val=&quot;70&quot;/&gt;&lt;height val=&quot;183&quot;/&gt;&lt;hasText val=&quot;1&quot;/&gt;&lt;/Image&gt;&lt;/ThreeDShapeInfo&gt;"/>
</p:tagLst>
</file>

<file path=ppt/tags/tag259.xml><?xml version="1.0" encoding="utf-8"?>
<p:tagLst xmlns:a="http://schemas.openxmlformats.org/drawingml/2006/main" xmlns:r="http://schemas.openxmlformats.org/officeDocument/2006/relationships" xmlns:p="http://schemas.openxmlformats.org/presentationml/2006/main">
  <p:tag name="PRESENTER_SHAPEINFO" val="&lt;ThreeDShapeInfo&gt;&lt;uuid val=&quot;{A72EBE2A-B663-4E16-9C49-E76B5FA7E7D6}&quot;/&gt;&lt;isInvalidForFieldText val=&quot;0&quot;/&gt;&lt;Image&gt;&lt;filename val=&quot;C:\Users\atrid\Documents\BREEZE STUFF\112_Lab Breeze\HawaiiPhysicalGeographyJan20\Publish112HawaiiPhysicalGeographyFeb20\data\asimages\{A72EBE2A-B663-4E16-9C49-E76B5FA7E7D6}_54.png&quot;/&gt;&lt;left val=&quot;324&quot;/&gt;&lt;top val=&quot;80&quot;/&gt;&lt;width val=&quot;93&quot;/&gt;&lt;height val=&quot;48&quot;/&gt;&lt;hasText val=&quot;1&quot;/&gt;&lt;/Image&gt;&lt;/ThreeDShapeInfo&gt;"/>
</p:tagLst>
</file>

<file path=ppt/tags/tag26.xml><?xml version="1.0" encoding="utf-8"?>
<p:tagLst xmlns:a="http://schemas.openxmlformats.org/drawingml/2006/main" xmlns:r="http://schemas.openxmlformats.org/officeDocument/2006/relationships" xmlns:p="http://schemas.openxmlformats.org/presentationml/2006/main">
  <p:tag name="PPSNARRATION" val="54,1183103811,C:\Users\atrid\Documents\BREEZE STUFF\112_Lab Breeze\HawaiiPhysicalGeographyJan20\112_HawaiiPresentationFeb20_pptx\Media.ppcx"/>
  <p:tag name="HTML_SHAPEINFO" val="&lt;SlideThumbPath val=&quot;Slide4.PNG&quot;/&gt;"/>
</p:tagLst>
</file>

<file path=ppt/tags/tag260.xml><?xml version="1.0" encoding="utf-8"?>
<p:tagLst xmlns:a="http://schemas.openxmlformats.org/drawingml/2006/main" xmlns:r="http://schemas.openxmlformats.org/officeDocument/2006/relationships" xmlns:p="http://schemas.openxmlformats.org/presentationml/2006/main">
  <p:tag name="PPSNARRATION" val="34,1183103811,C:\Users\atrid\Documents\BREEZE STUFF\112_Lab Breeze\HawaiiPhysicalGeographyJan20\112_HawaiiPresentationFeb20_pptx\Media.ppcx"/>
  <p:tag name="HTML_SHAPEINFO" val="&lt;SlideThumbPath val=&quot;Slide55.PNG&quot;/&gt;"/>
</p:tagLst>
</file>

<file path=ppt/tags/tag26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CF01FA60-9B49-436E-B6DC-475451F50847}_55.png&quot;/&gt;&lt;left val=&quot;-7&quot;/&gt;&lt;top val=&quot;0&quot;/&gt;&lt;width val=&quot;734&quot;/&gt;&lt;height val=&quot;93&quot;/&gt;&lt;hasText val=&quot;1&quot;/&gt;&lt;/Image&gt;&lt;/ThreeDShapeInfo&gt;"/>
  <p:tag name="PRESENTER_SHAPETEXTINFO" val="&lt;ShapeTextInfo&gt;&lt;TableIndex row=&quot;-1&quot; col=&quot;-1&quot;&gt;&lt;linesCount val=&quot;1&quot;/&gt;&lt;lineCharCount val=&quot;37&quot;/&gt;&lt;/TableIndex&gt;&lt;/ShapeTextInfo&gt;"/>
</p:tagLst>
</file>

<file path=ppt/tags/tag26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CC91A1F4-897C-4150-9286-AC1934D6A1BC}_55.png&quot;/&gt;&lt;left val=&quot;343&quot;/&gt;&lt;top val=&quot;171&quot;/&gt;&lt;width val=&quot;62&quot;/&gt;&lt;height val=&quot;39&quot;/&gt;&lt;hasText val=&quot;1&quot;/&gt;&lt;/Image&gt;&lt;/ThreeDShapeInfo&gt;"/>
  <p:tag name="PRESENTER_SHAPETEXTINFO" val="&lt;ShapeTextInfo&gt;&lt;TableIndex row=&quot;-1&quot; col=&quot;-1&quot;&gt;&lt;linesCount val=&quot;1&quot;/&gt;&lt;lineCharCount val=&quot;4&quot;/&gt;&lt;/TableIndex&gt;&lt;/ShapeTextInfo&gt;"/>
</p:tagLst>
</file>

<file path=ppt/tags/tag26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C7D43ED3-7AAE-42A4-8803-B87D60CA951B}_55.png&quot;/&gt;&lt;left val=&quot;139&quot;/&gt;&lt;top val=&quot;27&quot;/&gt;&lt;width val=&quot;97&quot;/&gt;&lt;height val=&quot;125&quot;/&gt;&lt;hasText val=&quot;1&quot;/&gt;&lt;/Image&gt;&lt;/ThreeDShapeInfo&gt;"/>
  <p:tag name="PRESENTER_SHAPETEXTINFO" val="&lt;ShapeTextInfo&gt;&lt;TableIndex row=&quot;-1&quot; col=&quot;-1&quot;&gt;&lt;linesCount val=&quot;5&quot;/&gt;&lt;lineCharCount val=&quot;6&quot;/&gt;&lt;lineCharCount val=&quot;9&quot;/&gt;&lt;lineCharCount val=&quot;6&quot;/&gt;&lt;lineCharCount val=&quot;8&quot;/&gt;&lt;lineCharCount val=&quot;5&quot;/&gt;&lt;/TableIndex&gt;&lt;/ShapeTextInfo&gt;"/>
</p:tagLst>
</file>

<file path=ppt/tags/tag26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E63C44D6-1C53-4AAD-816C-0F52AF35F8EB}_55.png&quot;/&gt;&lt;left val=&quot;421&quot;/&gt;&lt;top val=&quot;141&quot;/&gt;&lt;width val=&quot;216&quot;/&gt;&lt;height val=&quot;60&quot;/&gt;&lt;hasText val=&quot;1&quot;/&gt;&lt;/Image&gt;&lt;/ThreeDShapeInfo&gt;"/>
  <p:tag name="PRESENTER_SHAPETEXTINFO" val="&lt;ShapeTextInfo&gt;&lt;TableIndex row=&quot;-1&quot; col=&quot;-1&quot;&gt;&lt;linesCount val=&quot;2&quot;/&gt;&lt;lineCharCount val=&quot;26&quot;/&gt;&lt;lineCharCount val=&quot;14&quot;/&gt;&lt;/TableIndex&gt;&lt;/ShapeTextInfo&gt;"/>
</p:tagLst>
</file>

<file path=ppt/tags/tag26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AE5458F1-372A-41E1-8848-FF5774CF0238}_55.png&quot;/&gt;&lt;left val=&quot;409&quot;/&gt;&lt;top val=&quot;45&quot;/&gt;&lt;width val=&quot;306&quot;/&gt;&lt;height val=&quot;60&quot;/&gt;&lt;hasText val=&quot;1&quot;/&gt;&lt;/Image&gt;&lt;/ThreeDShapeInfo&gt;"/>
  <p:tag name="PRESENTER_SHAPETEXTINFO" val="&lt;ShapeTextInfo&gt;&lt;TableIndex row=&quot;-1&quot; col=&quot;-1&quot;&gt;&lt;linesCount val=&quot;2&quot;/&gt;&lt;lineCharCount val=&quot;37&quot;/&gt;&lt;lineCharCount val=&quot;16&quot;/&gt;&lt;/TableIndex&gt;&lt;/ShapeTextInfo&gt;"/>
</p:tagLst>
</file>

<file path=ppt/tags/tag26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7C653C72-EB28-46DF-98E2-8A0FB4CB2274}_55.png&quot;/&gt;&lt;left val=&quot;295&quot;/&gt;&lt;top val=&quot;135&quot;/&gt;&lt;width val=&quot;48&quot;/&gt;&lt;height val=&quot;39&quot;/&gt;&lt;hasText val=&quot;1&quot;/&gt;&lt;/Image&gt;&lt;/ThreeDShapeInfo&gt;"/>
  <p:tag name="PRESENTER_SHAPETEXTINFO" val="&lt;ShapeTextInfo&gt;&lt;TableIndex row=&quot;-1&quot; col=&quot;-1&quot;&gt;&lt;linesCount val=&quot;1&quot;/&gt;&lt;lineCharCount val=&quot;3&quot;/&gt;&lt;/TableIndex&gt;&lt;/ShapeTextInfo&gt;"/>
</p:tagLst>
</file>

<file path=ppt/tags/tag26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C75DA29E-7A0F-4836-BA68-6978B138BF6A}_55.png&quot;/&gt;&lt;left val=&quot;301&quot;/&gt;&lt;top val=&quot;105&quot;/&gt;&lt;width val=&quot;138&quot;/&gt;&lt;height val=&quot;39&quot;/&gt;&lt;hasText val=&quot;1&quot;/&gt;&lt;/Image&gt;&lt;/ThreeDShapeInfo&gt;"/>
  <p:tag name="PRESENTER_SHAPETEXTINFO" val="&lt;ShapeTextInfo&gt;&lt;TableIndex row=&quot;-1&quot; col=&quot;-1&quot;&gt;&lt;linesCount val=&quot;1&quot;/&gt;&lt;lineCharCount val=&quot;12&quot;/&gt;&lt;/TableIndex&gt;&lt;/ShapeTextInfo&gt;"/>
</p:tagLst>
</file>

<file path=ppt/tags/tag26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475EBE40-16CD-4E41-93B6-0820835FC801}_55.png&quot;/&gt;&lt;left val=&quot;301&quot;/&gt;&lt;top val=&quot;63&quot;/&gt;&lt;width val=&quot;123&quot;/&gt;&lt;height val=&quot;39&quot;/&gt;&lt;hasText val=&quot;1&quot;/&gt;&lt;/Image&gt;&lt;/ThreeDShapeInfo&gt;"/>
  <p:tag name="PRESENTER_SHAPETEXTINFO" val="&lt;ShapeTextInfo&gt;&lt;TableIndex row=&quot;-1&quot; col=&quot;-1&quot;&gt;&lt;linesCount val=&quot;1&quot;/&gt;&lt;lineCharCount val=&quot;10&quot;/&gt;&lt;/TableIndex&gt;&lt;/ShapeTextInfo&gt;"/>
</p:tagLst>
</file>

<file path=ppt/tags/tag269.xml><?xml version="1.0" encoding="utf-8"?>
<p:tagLst xmlns:a="http://schemas.openxmlformats.org/drawingml/2006/main" xmlns:r="http://schemas.openxmlformats.org/officeDocument/2006/relationships" xmlns:p="http://schemas.openxmlformats.org/presentationml/2006/main">
  <p:tag name="PRESENTER_SHAPEINFO" val="&lt;ThreeDShapeInfo&gt;&lt;uuid val=&quot;{BC84A6CE-8BE2-472D-85A6-062164982006}&quot;/&gt;&lt;isInvalidForFieldText val=&quot;0&quot;/&gt;&lt;Image&gt;&lt;filename val=&quot;C:\Users\atrid\Documents\BREEZE STUFF\112_Lab Breeze\HawaiiPhysicalGeographyJan20\Publish112HawaiiPhysicalGeographyFeb20\data\asimages\{BC84A6CE-8BE2-472D-85A6-062164982006}_55.png&quot;/&gt;&lt;left val=&quot;324&quot;/&gt;&lt;top val=&quot;134&quot;/&gt;&lt;width val=&quot;110&quot;/&gt;&lt;height val=&quot;34&quot;/&gt;&lt;hasText val=&quot;1&quot;/&gt;&lt;/Image&gt;&lt;/ThreeDShapeInfo&gt;"/>
</p:tagLst>
</file>

<file path=ppt/tags/tag2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15F50780-E0C8-45E2-93CD-B82C2191EAEE}_4.png&quot;/&gt;&lt;left val=&quot;47&quot;/&gt;&lt;top val=&quot;17&quot;/&gt;&lt;width val=&quot;612&quot;/&gt;&lt;height val=&quot;116&quot;/&gt;&lt;hasText val=&quot;1&quot;/&gt;&lt;/Image&gt;&lt;/ThreeDShapeInfo&gt;"/>
  <p:tag name="PRESENTER_SHAPETEXTINFO" val="&lt;ShapeTextInfo&gt;&lt;TableIndex row=&quot;-1&quot; col=&quot;-1&quot;&gt;&lt;linesCount val=&quot;1&quot;/&gt;&lt;lineCharCount val=&quot;23&quot;/&gt;&lt;/TableIndex&gt;&lt;/ShapeTextInfo&gt;"/>
</p:tagLst>
</file>

<file path=ppt/tags/tag27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CABA1EF0-7FE4-4DB2-8D1A-E3F2CE3B191C}_55.png&quot;/&gt;&lt;left val=&quot;13&quot;/&gt;&lt;top val=&quot;333&quot;/&gt;&lt;width val=&quot;154&quot;/&gt;&lt;height val=&quot;82&quot;/&gt;&lt;hasText val=&quot;1&quot;/&gt;&lt;/Image&gt;&lt;/ThreeDShapeInfo&gt;"/>
  <p:tag name="PRESENTER_SHAPETEXTINFO" val="&lt;ShapeTextInfo&gt;&lt;TableIndex row=&quot;-1&quot; col=&quot;-1&quot;&gt;&lt;linesCount val=&quot;3&quot;/&gt;&lt;lineCharCount val=&quot;14&quot;/&gt;&lt;lineCharCount val=&quot;12&quot;/&gt;&lt;lineCharCount val=&quot;14&quot;/&gt;&lt;/TableIndex&gt;&lt;/ShapeTextInfo&gt;"/>
</p:tagLst>
</file>

<file path=ppt/tags/tag27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C9D390CE-570C-42E2-A4B9-7D36F2D91250}_55.png&quot;/&gt;&lt;left val=&quot;7&quot;/&gt;&lt;top val=&quot;279&quot;/&gt;&lt;width val=&quot;154&quot;/&gt;&lt;height val=&quot;60&quot;/&gt;&lt;hasText val=&quot;1&quot;/&gt;&lt;/Image&gt;&lt;/ThreeDShapeInfo&gt;"/>
  <p:tag name="PRESENTER_SHAPETEXTINFO" val="&lt;ShapeTextInfo&gt;&lt;TableIndex row=&quot;-1&quot; col=&quot;-1&quot;&gt;&lt;linesCount val=&quot;2&quot;/&gt;&lt;lineCharCount val=&quot;11&quot;/&gt;&lt;lineCharCount val=&quot;10&quot;/&gt;&lt;/TableIndex&gt;&lt;/ShapeTextInfo&gt;"/>
</p:tagLst>
</file>

<file path=ppt/tags/tag272.xml><?xml version="1.0" encoding="utf-8"?>
<p:tagLst xmlns:a="http://schemas.openxmlformats.org/drawingml/2006/main" xmlns:r="http://schemas.openxmlformats.org/officeDocument/2006/relationships" xmlns:p="http://schemas.openxmlformats.org/presentationml/2006/main">
  <p:tag name="PRESENTER_SHAPEINFO" val="&lt;ThreeDShapeInfo&gt;&lt;uuid val=&quot;{2999FF20-7551-4504-84E5-6AFB6CD86112}&quot;/&gt;&lt;isInvalidForFieldText val=&quot;0&quot;/&gt;&lt;Image&gt;&lt;filename val=&quot;C:\Users\atrid\Documents\BREEZE STUFF\112_Lab Breeze\HawaiiPhysicalGeographyJan20\Publish112HawaiiPhysicalGeographyFeb20\data\asimages\{2999FF20-7551-4504-84E5-6AFB6CD86112}_55.png&quot;/&gt;&lt;left val=&quot;378&quot;/&gt;&lt;top val=&quot;74&quot;/&gt;&lt;width val=&quot;34&quot;/&gt;&lt;height val=&quot;230&quot;/&gt;&lt;hasText val=&quot;1&quot;/&gt;&lt;/Image&gt;&lt;/ThreeDShapeInfo&gt;"/>
</p:tagLst>
</file>

<file path=ppt/tags/tag273.xml><?xml version="1.0" encoding="utf-8"?>
<p:tagLst xmlns:a="http://schemas.openxmlformats.org/drawingml/2006/main" xmlns:r="http://schemas.openxmlformats.org/officeDocument/2006/relationships" xmlns:p="http://schemas.openxmlformats.org/presentationml/2006/main">
  <p:tag name="PRESENTER_SHAPEINFO" val="&lt;ThreeDShapeInfo&gt;&lt;uuid val=&quot;{09F51EEF-EB20-4840-B35C-78BDBDB9676A}&quot;/&gt;&lt;isInvalidForFieldText val=&quot;0&quot;/&gt;&lt;Image&gt;&lt;filename val=&quot;C:\Users\atrid\Documents\BREEZE STUFF\112_Lab Breeze\HawaiiPhysicalGeographyJan20\Publish112HawaiiPhysicalGeographyFeb20\data\asimages\{09F51EEF-EB20-4840-B35C-78BDBDB9676A}_55.png&quot;/&gt;&lt;left val=&quot;69&quot;/&gt;&lt;top val=&quot;201&quot;/&gt;&lt;width val=&quot;34&quot;/&gt;&lt;height val=&quot;98&quot;/&gt;&lt;hasText val=&quot;1&quot;/&gt;&lt;/Image&gt;&lt;/ThreeDShapeInfo&gt;"/>
</p:tagLst>
</file>

<file path=ppt/tags/tag27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A7207F40-D74E-4A96-BBD8-D9EC97D66782}_55.png&quot;/&gt;&lt;left val=&quot;64&quot;/&gt;&lt;top val=&quot;70&quot;/&gt;&lt;width val=&quot;96&quot;/&gt;&lt;height val=&quot;30&quot;/&gt;&lt;hasText val=&quot;1&quot;/&gt;&lt;/Image&gt;&lt;/ThreeDShapeInfo&gt;"/>
  <p:tag name="PRESENTER_SHAPETEXTINFO" val="&lt;ShapeTextInfo&gt;&lt;TableIndex row=&quot;-1&quot; col=&quot;-1&quot;&gt;&lt;linesCount val=&quot;1&quot;/&gt;&lt;lineCharCount val=&quot;10&quot;/&gt;&lt;/TableIndex&gt;&lt;/ShapeTextInfo&gt;"/>
</p:tagLst>
</file>

<file path=ppt/tags/tag275.xml><?xml version="1.0" encoding="utf-8"?>
<p:tagLst xmlns:a="http://schemas.openxmlformats.org/drawingml/2006/main" xmlns:r="http://schemas.openxmlformats.org/officeDocument/2006/relationships" xmlns:p="http://schemas.openxmlformats.org/presentationml/2006/main">
  <p:tag name="PPSNARRATION" val="35,1183103811,C:\Users\atrid\Documents\BREEZE STUFF\112_Lab Breeze\HawaiiPhysicalGeographyJan20\112_HawaiiPresentationFeb20_pptx\Media.ppcx"/>
  <p:tag name="HTML_SHAPEINFO" val="&lt;SlideThumbPath val=&quot;Slide56.PNG&quot;/&gt;"/>
</p:tagLst>
</file>

<file path=ppt/tags/tag27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2B7E921E-2591-4048-B43E-BB064D707B48}_56.png&quot;/&gt;&lt;left val=&quot;-7&quot;/&gt;&lt;top val=&quot;0&quot;/&gt;&lt;width val=&quot;734&quot;/&gt;&lt;height val=&quot;93&quot;/&gt;&lt;hasText val=&quot;1&quot;/&gt;&lt;/Image&gt;&lt;/ThreeDShapeInfo&gt;"/>
  <p:tag name="PRESENTER_SHAPETEXTINFO" val="&lt;ShapeTextInfo&gt;&lt;TableIndex row=&quot;-1&quot; col=&quot;-1&quot;&gt;&lt;linesCount val=&quot;1&quot;/&gt;&lt;lineCharCount val=&quot;37&quot;/&gt;&lt;/TableIndex&gt;&lt;/ShapeTextInfo&gt;"/>
</p:tagLst>
</file>

<file path=ppt/tags/tag27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0CD0B334-B396-4DF6-9FAB-1DBC48C03122}_56.png&quot;/&gt;&lt;left val=&quot;343&quot;/&gt;&lt;top val=&quot;171&quot;/&gt;&lt;width val=&quot;62&quot;/&gt;&lt;height val=&quot;39&quot;/&gt;&lt;hasText val=&quot;1&quot;/&gt;&lt;/Image&gt;&lt;/ThreeDShapeInfo&gt;"/>
  <p:tag name="PRESENTER_SHAPETEXTINFO" val="&lt;ShapeTextInfo&gt;&lt;TableIndex row=&quot;-1&quot; col=&quot;-1&quot;&gt;&lt;linesCount val=&quot;1&quot;/&gt;&lt;lineCharCount val=&quot;4&quot;/&gt;&lt;/TableIndex&gt;&lt;/ShapeTextInfo&gt;"/>
</p:tagLst>
</file>

<file path=ppt/tags/tag27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48E8E291-1E80-4C24-BCDB-9E0B5549ECA7}_56.png&quot;/&gt;&lt;left val=&quot;139&quot;/&gt;&lt;top val=&quot;27&quot;/&gt;&lt;width val=&quot;97&quot;/&gt;&lt;height val=&quot;125&quot;/&gt;&lt;hasText val=&quot;1&quot;/&gt;&lt;/Image&gt;&lt;/ThreeDShapeInfo&gt;"/>
  <p:tag name="PRESENTER_SHAPETEXTINFO" val="&lt;ShapeTextInfo&gt;&lt;TableIndex row=&quot;-1&quot; col=&quot;-1&quot;&gt;&lt;linesCount val=&quot;5&quot;/&gt;&lt;lineCharCount val=&quot;6&quot;/&gt;&lt;lineCharCount val=&quot;9&quot;/&gt;&lt;lineCharCount val=&quot;6&quot;/&gt;&lt;lineCharCount val=&quot;8&quot;/&gt;&lt;lineCharCount val=&quot;5&quot;/&gt;&lt;/TableIndex&gt;&lt;/ShapeTextInfo&gt;"/>
</p:tagLst>
</file>

<file path=ppt/tags/tag27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72AF692C-1738-4BA1-BBAF-982A1D845DE7}_56.png&quot;/&gt;&lt;left val=&quot;421&quot;/&gt;&lt;top val=&quot;141&quot;/&gt;&lt;width val=&quot;216&quot;/&gt;&lt;height val=&quot;60&quot;/&gt;&lt;hasText val=&quot;1&quot;/&gt;&lt;/Image&gt;&lt;/ThreeDShapeInfo&gt;"/>
  <p:tag name="PRESENTER_SHAPETEXTINFO" val="&lt;ShapeTextInfo&gt;&lt;TableIndex row=&quot;-1&quot; col=&quot;-1&quot;&gt;&lt;linesCount val=&quot;2&quot;/&gt;&lt;lineCharCount val=&quot;26&quot;/&gt;&lt;lineCharCount val=&quot;14&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PSNARRATION" val="55,1183103811,C:\Users\atrid\Documents\BREEZE STUFF\112_Lab Breeze\HawaiiPhysicalGeographyJan20\112_HawaiiPresentationFeb20_pptx\Media.ppcx"/>
  <p:tag name="HTML_SHAPEINFO" val="&lt;SlideThumbPath val=&quot;Slide5.PNG&quot;/&gt;"/>
</p:tagLst>
</file>

<file path=ppt/tags/tag28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CC75F2EA-E5DB-4282-8F19-23BCFA1B4776}_56.png&quot;/&gt;&lt;left val=&quot;409&quot;/&gt;&lt;top val=&quot;45&quot;/&gt;&lt;width val=&quot;306&quot;/&gt;&lt;height val=&quot;60&quot;/&gt;&lt;hasText val=&quot;1&quot;/&gt;&lt;/Image&gt;&lt;/ThreeDShapeInfo&gt;"/>
  <p:tag name="PRESENTER_SHAPETEXTINFO" val="&lt;ShapeTextInfo&gt;&lt;TableIndex row=&quot;-1&quot; col=&quot;-1&quot;&gt;&lt;linesCount val=&quot;2&quot;/&gt;&lt;lineCharCount val=&quot;37&quot;/&gt;&lt;lineCharCount val=&quot;16&quot;/&gt;&lt;/TableIndex&gt;&lt;/ShapeTextInfo&gt;"/>
</p:tagLst>
</file>

<file path=ppt/tags/tag28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15C5F6A6-6A83-436F-AF8A-77826785AB72}_56.png&quot;/&gt;&lt;left val=&quot;295&quot;/&gt;&lt;top val=&quot;135&quot;/&gt;&lt;width val=&quot;48&quot;/&gt;&lt;height val=&quot;39&quot;/&gt;&lt;hasText val=&quot;1&quot;/&gt;&lt;/Image&gt;&lt;/ThreeDShapeInfo&gt;"/>
  <p:tag name="PRESENTER_SHAPETEXTINFO" val="&lt;ShapeTextInfo&gt;&lt;TableIndex row=&quot;-1&quot; col=&quot;-1&quot;&gt;&lt;linesCount val=&quot;1&quot;/&gt;&lt;lineCharCount val=&quot;3&quot;/&gt;&lt;/TableIndex&gt;&lt;/ShapeTextInfo&gt;"/>
</p:tagLst>
</file>

<file path=ppt/tags/tag28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D22E7604-159C-4F80-A42A-6397A9D69FF0}_56.png&quot;/&gt;&lt;left val=&quot;301&quot;/&gt;&lt;top val=&quot;105&quot;/&gt;&lt;width val=&quot;138&quot;/&gt;&lt;height val=&quot;39&quot;/&gt;&lt;hasText val=&quot;1&quot;/&gt;&lt;/Image&gt;&lt;/ThreeDShapeInfo&gt;"/>
  <p:tag name="PRESENTER_SHAPETEXTINFO" val="&lt;ShapeTextInfo&gt;&lt;TableIndex row=&quot;-1&quot; col=&quot;-1&quot;&gt;&lt;linesCount val=&quot;1&quot;/&gt;&lt;lineCharCount val=&quot;12&quot;/&gt;&lt;/TableIndex&gt;&lt;/ShapeTextInfo&gt;"/>
</p:tagLst>
</file>

<file path=ppt/tags/tag28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92350854-1B9D-4F4F-8818-93C33EEA7BCC}_56.png&quot;/&gt;&lt;left val=&quot;301&quot;/&gt;&lt;top val=&quot;63&quot;/&gt;&lt;width val=&quot;123&quot;/&gt;&lt;height val=&quot;39&quot;/&gt;&lt;hasText val=&quot;1&quot;/&gt;&lt;/Image&gt;&lt;/ThreeDShapeInfo&gt;"/>
  <p:tag name="PRESENTER_SHAPETEXTINFO" val="&lt;ShapeTextInfo&gt;&lt;TableIndex row=&quot;-1&quot; col=&quot;-1&quot;&gt;&lt;linesCount val=&quot;1&quot;/&gt;&lt;lineCharCount val=&quot;10&quot;/&gt;&lt;/TableIndex&gt;&lt;/ShapeTextInfo&gt;"/>
</p:tagLst>
</file>

<file path=ppt/tags/tag284.xml><?xml version="1.0" encoding="utf-8"?>
<p:tagLst xmlns:a="http://schemas.openxmlformats.org/drawingml/2006/main" xmlns:r="http://schemas.openxmlformats.org/officeDocument/2006/relationships" xmlns:p="http://schemas.openxmlformats.org/presentationml/2006/main">
  <p:tag name="PRESENTER_SHAPEINFO" val="&lt;ThreeDShapeInfo&gt;&lt;uuid val=&quot;{0CE9DB83-F620-4508-9BC7-24B80A6E4711}&quot;/&gt;&lt;isInvalidForFieldText val=&quot;0&quot;/&gt;&lt;Image&gt;&lt;filename val=&quot;C:\Users\atrid\Documents\BREEZE STUFF\112_Lab Breeze\HawaiiPhysicalGeographyJan20\Publish112HawaiiPhysicalGeographyFeb20\data\asimages\{0CE9DB83-F620-4508-9BC7-24B80A6E4711}_56.png&quot;/&gt;&lt;left val=&quot;324&quot;/&gt;&lt;top val=&quot;134&quot;/&gt;&lt;width val=&quot;110&quot;/&gt;&lt;height val=&quot;34&quot;/&gt;&lt;hasText val=&quot;1&quot;/&gt;&lt;/Image&gt;&lt;/ThreeDShapeInfo&gt;"/>
</p:tagLst>
</file>

<file path=ppt/tags/tag28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57E3EFFC-69C2-4903-AFD1-F6E287F99876}_56.png&quot;/&gt;&lt;left val=&quot;13&quot;/&gt;&lt;top val=&quot;333&quot;/&gt;&lt;width val=&quot;154&quot;/&gt;&lt;height val=&quot;82&quot;/&gt;&lt;hasText val=&quot;1&quot;/&gt;&lt;/Image&gt;&lt;/ThreeDShapeInfo&gt;"/>
  <p:tag name="PRESENTER_SHAPETEXTINFO" val="&lt;ShapeTextInfo&gt;&lt;TableIndex row=&quot;-1&quot; col=&quot;-1&quot;&gt;&lt;linesCount val=&quot;3&quot;/&gt;&lt;lineCharCount val=&quot;14&quot;/&gt;&lt;lineCharCount val=&quot;12&quot;/&gt;&lt;lineCharCount val=&quot;14&quot;/&gt;&lt;/TableIndex&gt;&lt;/ShapeTextInfo&gt;"/>
</p:tagLst>
</file>

<file path=ppt/tags/tag28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36463F74-F03D-45FA-8833-FE1F6BBD9008}_56.png&quot;/&gt;&lt;left val=&quot;7&quot;/&gt;&lt;top val=&quot;279&quot;/&gt;&lt;width val=&quot;154&quot;/&gt;&lt;height val=&quot;60&quot;/&gt;&lt;hasText val=&quot;1&quot;/&gt;&lt;/Image&gt;&lt;/ThreeDShapeInfo&gt;"/>
  <p:tag name="PRESENTER_SHAPETEXTINFO" val="&lt;ShapeTextInfo&gt;&lt;TableIndex row=&quot;-1&quot; col=&quot;-1&quot;&gt;&lt;linesCount val=&quot;2&quot;/&gt;&lt;lineCharCount val=&quot;11&quot;/&gt;&lt;lineCharCount val=&quot;10&quot;/&gt;&lt;/TableIndex&gt;&lt;/ShapeTextInfo&gt;"/>
</p:tagLst>
</file>

<file path=ppt/tags/tag287.xml><?xml version="1.0" encoding="utf-8"?>
<p:tagLst xmlns:a="http://schemas.openxmlformats.org/drawingml/2006/main" xmlns:r="http://schemas.openxmlformats.org/officeDocument/2006/relationships" xmlns:p="http://schemas.openxmlformats.org/presentationml/2006/main">
  <p:tag name="PRESENTER_SHAPEINFO" val="&lt;ThreeDShapeInfo&gt;&lt;uuid val=&quot;{28F00AF9-A583-4460-A9F6-6CB347906A69}&quot;/&gt;&lt;isInvalidForFieldText val=&quot;0&quot;/&gt;&lt;Image&gt;&lt;filename val=&quot;C:\Users\atrid\Documents\BREEZE STUFF\112_Lab Breeze\HawaiiPhysicalGeographyJan20\Publish112HawaiiPhysicalGeographyFeb20\data\asimages\{28F00AF9-A583-4460-A9F6-6CB347906A69}_56.png&quot;/&gt;&lt;left val=&quot;69&quot;/&gt;&lt;top val=&quot;129&quot;/&gt;&lt;width val=&quot;34&quot;/&gt;&lt;height val=&quot;170&quot;/&gt;&lt;hasText val=&quot;1&quot;/&gt;&lt;/Image&gt;&lt;/ThreeDShapeInfo&gt;"/>
</p:tagLst>
</file>

<file path=ppt/tags/tag28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92F78D32-FBE6-4A47-9890-D1B8471915E8}_56.png&quot;/&gt;&lt;left val=&quot;64&quot;/&gt;&lt;top val=&quot;70&quot;/&gt;&lt;width val=&quot;96&quot;/&gt;&lt;height val=&quot;30&quot;/&gt;&lt;hasText val=&quot;1&quot;/&gt;&lt;/Image&gt;&lt;/ThreeDShapeInfo&gt;"/>
  <p:tag name="PRESENTER_SHAPETEXTINFO" val="&lt;ShapeTextInfo&gt;&lt;TableIndex row=&quot;-1&quot; col=&quot;-1&quot;&gt;&lt;linesCount val=&quot;1&quot;/&gt;&lt;lineCharCount val=&quot;10&quot;/&gt;&lt;/TableIndex&gt;&lt;/ShapeTextInfo&gt;"/>
</p:tagLst>
</file>

<file path=ppt/tags/tag28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AA14C81B-6D3A-46CB-8D55-6A740BACB47E}_56.png&quot;/&gt;&lt;left val=&quot;76&quot;/&gt;&lt;top val=&quot;106&quot;/&gt;&lt;width val=&quot;88&quot;/&gt;&lt;height val=&quot;30&quot;/&gt;&lt;hasText val=&quot;1&quot;/&gt;&lt;/Image&gt;&lt;/ThreeDShapeInfo&gt;"/>
  <p:tag name="PRESENTER_SHAPETEXTINFO" val="&lt;ShapeTextInfo&gt;&lt;TableIndex row=&quot;-1&quot; col=&quot;-1&quot;&gt;&lt;linesCount val=&quot;1&quot;/&gt;&lt;lineCharCount val=&quot;9&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0.xml><?xml version="1.0" encoding="utf-8"?>
<p:tagLst xmlns:a="http://schemas.openxmlformats.org/drawingml/2006/main" xmlns:r="http://schemas.openxmlformats.org/officeDocument/2006/relationships" xmlns:p="http://schemas.openxmlformats.org/presentationml/2006/main">
  <p:tag name="PRESENTER_SHAPEINFO" val="&lt;ThreeDShapeInfo&gt;&lt;uuid val=&quot;{203B22F6-8DA6-4955-9034-8E1A6D8D27A3}&quot;/&gt;&lt;isInvalidForFieldText val=&quot;0&quot;/&gt;&lt;Image&gt;&lt;filename val=&quot;C:\Users\atrid\Documents\BREEZE STUFF\112_Lab Breeze\HawaiiPhysicalGeographyJan20\Publish112HawaiiPhysicalGeographyFeb20\data\asimages\{203B22F6-8DA6-4955-9034-8E1A6D8D27A3}_56.png&quot;/&gt;&lt;left val=&quot;126&quot;/&gt;&lt;top val=&quot;116&quot;/&gt;&lt;width val=&quot;291&quot;/&gt;&lt;height val=&quot;184&quot;/&gt;&lt;hasText val=&quot;1&quot;/&gt;&lt;/Image&gt;&lt;/ThreeDShapeInfo&gt;"/>
</p:tagLst>
</file>

<file path=ppt/tags/tag291.xml><?xml version="1.0" encoding="utf-8"?>
<p:tagLst xmlns:a="http://schemas.openxmlformats.org/drawingml/2006/main" xmlns:r="http://schemas.openxmlformats.org/officeDocument/2006/relationships" xmlns:p="http://schemas.openxmlformats.org/presentationml/2006/main">
  <p:tag name="PPSNARRATION" val="36,1183103811,C:\Users\atrid\Documents\BREEZE STUFF\112_Lab Breeze\HawaiiPhysicalGeographyJan20\112_HawaiiPresentationFeb20_pptx\Media.ppcx"/>
  <p:tag name="HTML_SHAPEINFO" val="&lt;SlideThumbPath val=&quot;Slide57.PNG&quot;/&gt;"/>
</p:tagLst>
</file>

<file path=ppt/tags/tag29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C8D35511-D3A1-484C-A8BD-24C0A6C7C710}_57.png&quot;/&gt;&lt;left val=&quot;-7&quot;/&gt;&lt;top val=&quot;0&quot;/&gt;&lt;width val=&quot;734&quot;/&gt;&lt;height val=&quot;93&quot;/&gt;&lt;hasText val=&quot;1&quot;/&gt;&lt;/Image&gt;&lt;/ThreeDShapeInfo&gt;"/>
  <p:tag name="PRESENTER_SHAPETEXTINFO" val="&lt;ShapeTextInfo&gt;&lt;TableIndex row=&quot;-1&quot; col=&quot;-1&quot;&gt;&lt;linesCount val=&quot;1&quot;/&gt;&lt;lineCharCount val=&quot;37&quot;/&gt;&lt;/TableIndex&gt;&lt;/ShapeTextInfo&gt;"/>
</p:tagLst>
</file>

<file path=ppt/tags/tag29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1B577765-14BF-4225-BB7C-AB589236BEF1}_57.png&quot;/&gt;&lt;left val=&quot;343&quot;/&gt;&lt;top val=&quot;171&quot;/&gt;&lt;width val=&quot;62&quot;/&gt;&lt;height val=&quot;39&quot;/&gt;&lt;hasText val=&quot;1&quot;/&gt;&lt;/Image&gt;&lt;/ThreeDShapeInfo&gt;"/>
  <p:tag name="PRESENTER_SHAPETEXTINFO" val="&lt;ShapeTextInfo&gt;&lt;TableIndex row=&quot;-1&quot; col=&quot;-1&quot;&gt;&lt;linesCount val=&quot;1&quot;/&gt;&lt;lineCharCount val=&quot;4&quot;/&gt;&lt;/TableIndex&gt;&lt;/ShapeTextInfo&gt;"/>
</p:tagLst>
</file>

<file path=ppt/tags/tag29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90A0391F-B72E-47ED-9418-0D074D2771E1}_57.png&quot;/&gt;&lt;left val=&quot;139&quot;/&gt;&lt;top val=&quot;27&quot;/&gt;&lt;width val=&quot;97&quot;/&gt;&lt;height val=&quot;125&quot;/&gt;&lt;hasText val=&quot;1&quot;/&gt;&lt;/Image&gt;&lt;/ThreeDShapeInfo&gt;"/>
  <p:tag name="PRESENTER_SHAPETEXTINFO" val="&lt;ShapeTextInfo&gt;&lt;TableIndex row=&quot;-1&quot; col=&quot;-1&quot;&gt;&lt;linesCount val=&quot;5&quot;/&gt;&lt;lineCharCount val=&quot;6&quot;/&gt;&lt;lineCharCount val=&quot;9&quot;/&gt;&lt;lineCharCount val=&quot;6&quot;/&gt;&lt;lineCharCount val=&quot;8&quot;/&gt;&lt;lineCharCount val=&quot;5&quot;/&gt;&lt;/TableIndex&gt;&lt;/ShapeTextInfo&gt;"/>
</p:tagLst>
</file>

<file path=ppt/tags/tag29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B954BD1D-BBA3-4DD1-A402-9567B565611E}_57.png&quot;/&gt;&lt;left val=&quot;421&quot;/&gt;&lt;top val=&quot;141&quot;/&gt;&lt;width val=&quot;216&quot;/&gt;&lt;height val=&quot;60&quot;/&gt;&lt;hasText val=&quot;1&quot;/&gt;&lt;/Image&gt;&lt;/ThreeDShapeInfo&gt;"/>
  <p:tag name="PRESENTER_SHAPETEXTINFO" val="&lt;ShapeTextInfo&gt;&lt;TableIndex row=&quot;-1&quot; col=&quot;-1&quot;&gt;&lt;linesCount val=&quot;2&quot;/&gt;&lt;lineCharCount val=&quot;26&quot;/&gt;&lt;lineCharCount val=&quot;14&quot;/&gt;&lt;/TableIndex&gt;&lt;/ShapeTextInfo&gt;"/>
</p:tagLst>
</file>

<file path=ppt/tags/tag29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E41E1C84-DC50-40A2-87E4-358FA88D6A18}_57.png&quot;/&gt;&lt;left val=&quot;409&quot;/&gt;&lt;top val=&quot;45&quot;/&gt;&lt;width val=&quot;306&quot;/&gt;&lt;height val=&quot;60&quot;/&gt;&lt;hasText val=&quot;1&quot;/&gt;&lt;/Image&gt;&lt;/ThreeDShapeInfo&gt;"/>
  <p:tag name="PRESENTER_SHAPETEXTINFO" val="&lt;ShapeTextInfo&gt;&lt;TableIndex row=&quot;-1&quot; col=&quot;-1&quot;&gt;&lt;linesCount val=&quot;2&quot;/&gt;&lt;lineCharCount val=&quot;37&quot;/&gt;&lt;lineCharCount val=&quot;16&quot;/&gt;&lt;/TableIndex&gt;&lt;/ShapeTextInfo&gt;"/>
</p:tagLst>
</file>

<file path=ppt/tags/tag29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B39E67FB-24E0-4C17-9949-893A1F4E8D86}_57.png&quot;/&gt;&lt;left val=&quot;295&quot;/&gt;&lt;top val=&quot;135&quot;/&gt;&lt;width val=&quot;48&quot;/&gt;&lt;height val=&quot;39&quot;/&gt;&lt;hasText val=&quot;1&quot;/&gt;&lt;/Image&gt;&lt;/ThreeDShapeInfo&gt;"/>
  <p:tag name="PRESENTER_SHAPETEXTINFO" val="&lt;ShapeTextInfo&gt;&lt;TableIndex row=&quot;-1&quot; col=&quot;-1&quot;&gt;&lt;linesCount val=&quot;1&quot;/&gt;&lt;lineCharCount val=&quot;3&quot;/&gt;&lt;/TableIndex&gt;&lt;/ShapeTextInfo&gt;"/>
</p:tagLst>
</file>

<file path=ppt/tags/tag29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3DC3ACF7-F4CB-4DB1-B24A-5473FFA43C0E}_57.png&quot;/&gt;&lt;left val=&quot;301&quot;/&gt;&lt;top val=&quot;105&quot;/&gt;&lt;width val=&quot;138&quot;/&gt;&lt;height val=&quot;39&quot;/&gt;&lt;hasText val=&quot;1&quot;/&gt;&lt;/Image&gt;&lt;/ThreeDShapeInfo&gt;"/>
  <p:tag name="PRESENTER_SHAPETEXTINFO" val="&lt;ShapeTextInfo&gt;&lt;TableIndex row=&quot;-1&quot; col=&quot;-1&quot;&gt;&lt;linesCount val=&quot;1&quot;/&gt;&lt;lineCharCount val=&quot;12&quot;/&gt;&lt;/TableIndex&gt;&lt;/ShapeTextInfo&gt;"/>
</p:tagLst>
</file>

<file path=ppt/tags/tag29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D418F333-40C2-4C71-83B9-768EC235BBD6}_57.png&quot;/&gt;&lt;left val=&quot;301&quot;/&gt;&lt;top val=&quot;63&quot;/&gt;&lt;width val=&quot;123&quot;/&gt;&lt;height val=&quot;39&quot;/&gt;&lt;hasText val=&quot;1&quot;/&gt;&lt;/Image&gt;&lt;/ThreeDShapeInfo&gt;"/>
  <p:tag name="PRESENTER_SHAPETEXTINFO" val="&lt;ShapeTextInfo&gt;&lt;TableIndex row=&quot;-1&quot; col=&quot;-1&quot;&gt;&lt;linesCount val=&quot;1&quot;/&gt;&lt;lineCharCount val=&quot;1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00.xml><?xml version="1.0" encoding="utf-8"?>
<p:tagLst xmlns:a="http://schemas.openxmlformats.org/drawingml/2006/main" xmlns:r="http://schemas.openxmlformats.org/officeDocument/2006/relationships" xmlns:p="http://schemas.openxmlformats.org/presentationml/2006/main">
  <p:tag name="PRESENTER_SHAPEINFO" val="&lt;ThreeDShapeInfo&gt;&lt;uuid val=&quot;{7F532860-76F7-4AE4-B284-CA4559EE321E}&quot;/&gt;&lt;isInvalidForFieldText val=&quot;0&quot;/&gt;&lt;Image&gt;&lt;filename val=&quot;C:\Users\atrid\Documents\BREEZE STUFF\112_Lab Breeze\HawaiiPhysicalGeographyJan20\Publish112HawaiiPhysicalGeographyFeb20\data\asimages\{7F532860-76F7-4AE4-B284-CA4559EE321E}_57.png&quot;/&gt;&lt;left val=&quot;324&quot;/&gt;&lt;top val=&quot;134&quot;/&gt;&lt;width val=&quot;110&quot;/&gt;&lt;height val=&quot;34&quot;/&gt;&lt;hasText val=&quot;1&quot;/&gt;&lt;/Image&gt;&lt;/ThreeDShapeInfo&gt;"/>
</p:tagLst>
</file>

<file path=ppt/tags/tag30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EF476D49-7E50-4751-857E-C671AB7EE199}_57.png&quot;/&gt;&lt;left val=&quot;13&quot;/&gt;&lt;top val=&quot;333&quot;/&gt;&lt;width val=&quot;154&quot;/&gt;&lt;height val=&quot;82&quot;/&gt;&lt;hasText val=&quot;1&quot;/&gt;&lt;/Image&gt;&lt;/ThreeDShapeInfo&gt;"/>
  <p:tag name="PRESENTER_SHAPETEXTINFO" val="&lt;ShapeTextInfo&gt;&lt;TableIndex row=&quot;-1&quot; col=&quot;-1&quot;&gt;&lt;linesCount val=&quot;3&quot;/&gt;&lt;lineCharCount val=&quot;14&quot;/&gt;&lt;lineCharCount val=&quot;12&quot;/&gt;&lt;lineCharCount val=&quot;14&quot;/&gt;&lt;/TableIndex&gt;&lt;/ShapeTextInfo&gt;"/>
</p:tagLst>
</file>

<file path=ppt/tags/tag30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267EE35E-1ED3-46EF-8F66-4F0D2DC75BEF}_57.png&quot;/&gt;&lt;left val=&quot;7&quot;/&gt;&lt;top val=&quot;279&quot;/&gt;&lt;width val=&quot;154&quot;/&gt;&lt;height val=&quot;60&quot;/&gt;&lt;hasText val=&quot;1&quot;/&gt;&lt;/Image&gt;&lt;/ThreeDShapeInfo&gt;"/>
  <p:tag name="PRESENTER_SHAPETEXTINFO" val="&lt;ShapeTextInfo&gt;&lt;TableIndex row=&quot;-1&quot; col=&quot;-1&quot;&gt;&lt;linesCount val=&quot;2&quot;/&gt;&lt;lineCharCount val=&quot;11&quot;/&gt;&lt;lineCharCount val=&quot;10&quot;/&gt;&lt;/TableIndex&gt;&lt;/ShapeTextInfo&gt;"/>
</p:tagLst>
</file>

<file path=ppt/tags/tag303.xml><?xml version="1.0" encoding="utf-8"?>
<p:tagLst xmlns:a="http://schemas.openxmlformats.org/drawingml/2006/main" xmlns:r="http://schemas.openxmlformats.org/officeDocument/2006/relationships" xmlns:p="http://schemas.openxmlformats.org/presentationml/2006/main">
  <p:tag name="PRESENTER_SHAPEINFO" val="&lt;ThreeDShapeInfo&gt;&lt;uuid val=&quot;{6824F323-3E8E-4DAE-AF70-C03CFB132F88}&quot;/&gt;&lt;isInvalidForFieldText val=&quot;0&quot;/&gt;&lt;Image&gt;&lt;filename val=&quot;C:\Users\atrid\Documents\BREEZE STUFF\112_Lab Breeze\HawaiiPhysicalGeographyJan20\Publish112HawaiiPhysicalGeographyFeb20\data\asimages\{6824F323-3E8E-4DAE-AF70-C03CFB132F88}_57.png&quot;/&gt;&lt;left val=&quot;69&quot;/&gt;&lt;top val=&quot;177&quot;/&gt;&lt;width val=&quot;34&quot;/&gt;&lt;height val=&quot;122&quot;/&gt;&lt;hasText val=&quot;1&quot;/&gt;&lt;/Image&gt;&lt;/ThreeDShapeInfo&gt;"/>
</p:tagLst>
</file>

<file path=ppt/tags/tag30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7A2CA458-9433-4D10-9DCA-BBCF1913016A}_57.png&quot;/&gt;&lt;left val=&quot;64&quot;/&gt;&lt;top val=&quot;70&quot;/&gt;&lt;width val=&quot;96&quot;/&gt;&lt;height val=&quot;30&quot;/&gt;&lt;hasText val=&quot;1&quot;/&gt;&lt;/Image&gt;&lt;/ThreeDShapeInfo&gt;"/>
  <p:tag name="PRESENTER_SHAPETEXTINFO" val="&lt;ShapeTextInfo&gt;&lt;TableIndex row=&quot;-1&quot; col=&quot;-1&quot;&gt;&lt;linesCount val=&quot;1&quot;/&gt;&lt;lineCharCount val=&quot;10&quot;/&gt;&lt;/TableIndex&gt;&lt;/ShapeTextInfo&gt;"/>
</p:tagLst>
</file>

<file path=ppt/tags/tag30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D9E816D3-A91F-4BA2-BDA1-3EA7A69D82EB}_57.png&quot;/&gt;&lt;left val=&quot;76&quot;/&gt;&lt;top val=&quot;106&quot;/&gt;&lt;width val=&quot;88&quot;/&gt;&lt;height val=&quot;30&quot;/&gt;&lt;hasText val=&quot;1&quot;/&gt;&lt;/Image&gt;&lt;/ThreeDShapeInfo&gt;"/>
  <p:tag name="PRESENTER_SHAPETEXTINFO" val="&lt;ShapeTextInfo&gt;&lt;TableIndex row=&quot;-1&quot; col=&quot;-1&quot;&gt;&lt;linesCount val=&quot;1&quot;/&gt;&lt;lineCharCount val=&quot;9&quot;/&gt;&lt;/TableIndex&gt;&lt;/ShapeTextInfo&gt;"/>
</p:tagLst>
</file>

<file path=ppt/tags/tag306.xml><?xml version="1.0" encoding="utf-8"?>
<p:tagLst xmlns:a="http://schemas.openxmlformats.org/drawingml/2006/main" xmlns:r="http://schemas.openxmlformats.org/officeDocument/2006/relationships" xmlns:p="http://schemas.openxmlformats.org/presentationml/2006/main">
  <p:tag name="PRESENTER_SHAPEINFO" val="&lt;ThreeDShapeInfo&gt;&lt;uuid val=&quot;{6CADB602-BCC2-441C-9725-76D84417FDD8}&quot;/&gt;&lt;isInvalidForFieldText val=&quot;0&quot;/&gt;&lt;Image&gt;&lt;filename val=&quot;C:\Users\atrid\Documents\BREEZE STUFF\112_Lab Breeze\HawaiiPhysicalGeographyJan20\Publish112HawaiiPhysicalGeographyFeb20\data\asimages\{6CADB602-BCC2-441C-9725-76D84417FDD8}_57.png&quot;/&gt;&lt;left val=&quot;138&quot;/&gt;&lt;top val=&quot;152&quot;/&gt;&lt;width val=&quot;267&quot;/&gt;&lt;height val=&quot;160&quot;/&gt;&lt;hasText val=&quot;1&quot;/&gt;&lt;/Image&gt;&lt;/ThreeDShapeInfo&gt;"/>
</p:tagLst>
</file>

<file path=ppt/tags/tag30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29BFF6F2-3C87-4759-AF6B-71BF3EDFE4C1}_57.png&quot;/&gt;&lt;left val=&quot;76&quot;/&gt;&lt;top val=&quot;148&quot;/&gt;&lt;width val=&quot;88&quot;/&gt;&lt;height val=&quot;30&quot;/&gt;&lt;hasText val=&quot;1&quot;/&gt;&lt;/Image&gt;&lt;/ThreeDShapeInfo&gt;"/>
  <p:tag name="PRESENTER_SHAPETEXTINFO" val="&lt;ShapeTextInfo&gt;&lt;TableIndex row=&quot;-1&quot; col=&quot;-1&quot;&gt;&lt;linesCount val=&quot;1&quot;/&gt;&lt;lineCharCount val=&quot;9&quot;/&gt;&lt;/TableIndex&gt;&lt;/ShapeTextInfo&gt;"/>
</p:tagLst>
</file>

<file path=ppt/tags/tag308.xml><?xml version="1.0" encoding="utf-8"?>
<p:tagLst xmlns:a="http://schemas.openxmlformats.org/drawingml/2006/main" xmlns:r="http://schemas.openxmlformats.org/officeDocument/2006/relationships" xmlns:p="http://schemas.openxmlformats.org/presentationml/2006/main">
  <p:tag name="PPSNARRATION" val="37,1183103811,C:\Users\atrid\Documents\BREEZE STUFF\112_Lab Breeze\HawaiiPhysicalGeographyJan20\112_HawaiiPresentationFeb20_pptx\Media.ppcx"/>
  <p:tag name="HTML_SHAPEINFO" val="&lt;SlideThumbPath val=&quot;Slide58.PNG&quot;/&gt;"/>
</p:tagLst>
</file>

<file path=ppt/tags/tag30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77F0BF08-6351-48D6-8E39-42F6C0AE4F0D}_58.png&quot;/&gt;&lt;left val=&quot;-7&quot;/&gt;&lt;top val=&quot;0&quot;/&gt;&lt;width val=&quot;734&quot;/&gt;&lt;height val=&quot;93&quot;/&gt;&lt;hasText val=&quot;1&quot;/&gt;&lt;/Image&gt;&lt;/ThreeDShapeInfo&gt;"/>
  <p:tag name="PRESENTER_SHAPETEXTINFO" val="&lt;ShapeTextInfo&gt;&lt;TableIndex row=&quot;-1&quot; col=&quot;-1&quot;&gt;&lt;linesCount val=&quot;1&quot;/&gt;&lt;lineCharCount val=&quot;37&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PSNARRATION" val="3,1183103811,C:\Users\atrid\Documents\BREEZE STUFF\112_Lab Breeze\HawaiiPhysicalGeographyJan20\112_HawaiiPresentationFeb20_pptx\Media.ppcx"/>
  <p:tag name="HTML_SHAPEINFO" val="&lt;SlideThumbPath val=&quot;Slide6.PNG&quot;/&gt;"/>
</p:tagLst>
</file>

<file path=ppt/tags/tag31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68C8405F-6F50-407B-82B3-1901560B6B23}_58.png&quot;/&gt;&lt;left val=&quot;343&quot;/&gt;&lt;top val=&quot;171&quot;/&gt;&lt;width val=&quot;62&quot;/&gt;&lt;height val=&quot;39&quot;/&gt;&lt;hasText val=&quot;1&quot;/&gt;&lt;/Image&gt;&lt;/ThreeDShapeInfo&gt;"/>
  <p:tag name="PRESENTER_SHAPETEXTINFO" val="&lt;ShapeTextInfo&gt;&lt;TableIndex row=&quot;-1&quot; col=&quot;-1&quot;&gt;&lt;linesCount val=&quot;1&quot;/&gt;&lt;lineCharCount val=&quot;4&quot;/&gt;&lt;/TableIndex&gt;&lt;/ShapeTextInfo&gt;"/>
</p:tagLst>
</file>

<file path=ppt/tags/tag3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382F48E2-5942-462C-AB72-CDAE964CD712}_58.png&quot;/&gt;&lt;left val=&quot;139&quot;/&gt;&lt;top val=&quot;27&quot;/&gt;&lt;width val=&quot;97&quot;/&gt;&lt;height val=&quot;125&quot;/&gt;&lt;hasText val=&quot;1&quot;/&gt;&lt;/Image&gt;&lt;/ThreeDShapeInfo&gt;"/>
  <p:tag name="PRESENTER_SHAPETEXTINFO" val="&lt;ShapeTextInfo&gt;&lt;TableIndex row=&quot;-1&quot; col=&quot;-1&quot;&gt;&lt;linesCount val=&quot;5&quot;/&gt;&lt;lineCharCount val=&quot;6&quot;/&gt;&lt;lineCharCount val=&quot;9&quot;/&gt;&lt;lineCharCount val=&quot;6&quot;/&gt;&lt;lineCharCount val=&quot;8&quot;/&gt;&lt;lineCharCount val=&quot;5&quot;/&gt;&lt;/TableIndex&gt;&lt;/ShapeTextInfo&gt;"/>
</p:tagLst>
</file>

<file path=ppt/tags/tag3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5E443E10-E273-4DC0-94F0-92C35AA5803B}_58.png&quot;/&gt;&lt;left val=&quot;421&quot;/&gt;&lt;top val=&quot;141&quot;/&gt;&lt;width val=&quot;216&quot;/&gt;&lt;height val=&quot;60&quot;/&gt;&lt;hasText val=&quot;1&quot;/&gt;&lt;/Image&gt;&lt;/ThreeDShapeInfo&gt;"/>
  <p:tag name="PRESENTER_SHAPETEXTINFO" val="&lt;ShapeTextInfo&gt;&lt;TableIndex row=&quot;-1&quot; col=&quot;-1&quot;&gt;&lt;linesCount val=&quot;2&quot;/&gt;&lt;lineCharCount val=&quot;26&quot;/&gt;&lt;lineCharCount val=&quot;14&quot;/&gt;&lt;/TableIndex&gt;&lt;/ShapeTextInfo&gt;"/>
</p:tagLst>
</file>

<file path=ppt/tags/tag31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554F5296-8F95-47AD-853B-2AE2DF62F0B1}_58.png&quot;/&gt;&lt;left val=&quot;409&quot;/&gt;&lt;top val=&quot;45&quot;/&gt;&lt;width val=&quot;306&quot;/&gt;&lt;height val=&quot;60&quot;/&gt;&lt;hasText val=&quot;1&quot;/&gt;&lt;/Image&gt;&lt;/ThreeDShapeInfo&gt;"/>
  <p:tag name="PRESENTER_SHAPETEXTINFO" val="&lt;ShapeTextInfo&gt;&lt;TableIndex row=&quot;-1&quot; col=&quot;-1&quot;&gt;&lt;linesCount val=&quot;2&quot;/&gt;&lt;lineCharCount val=&quot;37&quot;/&gt;&lt;lineCharCount val=&quot;16&quot;/&gt;&lt;/TableIndex&gt;&lt;/ShapeTextInfo&gt;"/>
</p:tagLst>
</file>

<file path=ppt/tags/tag31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C58DBCCF-1B64-463D-BFFC-33BEE891F642}_58.png&quot;/&gt;&lt;left val=&quot;295&quot;/&gt;&lt;top val=&quot;135&quot;/&gt;&lt;width val=&quot;48&quot;/&gt;&lt;height val=&quot;39&quot;/&gt;&lt;hasText val=&quot;1&quot;/&gt;&lt;/Image&gt;&lt;/ThreeDShapeInfo&gt;"/>
  <p:tag name="PRESENTER_SHAPETEXTINFO" val="&lt;ShapeTextInfo&gt;&lt;TableIndex row=&quot;-1&quot; col=&quot;-1&quot;&gt;&lt;linesCount val=&quot;1&quot;/&gt;&lt;lineCharCount val=&quot;3&quot;/&gt;&lt;/TableIndex&gt;&lt;/ShapeTextInfo&gt;"/>
</p:tagLst>
</file>

<file path=ppt/tags/tag31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DAA23A94-B3A8-4398-AEF7-4EA55B198ABB}_58.png&quot;/&gt;&lt;left val=&quot;301&quot;/&gt;&lt;top val=&quot;105&quot;/&gt;&lt;width val=&quot;138&quot;/&gt;&lt;height val=&quot;39&quot;/&gt;&lt;hasText val=&quot;1&quot;/&gt;&lt;/Image&gt;&lt;/ThreeDShapeInfo&gt;"/>
  <p:tag name="PRESENTER_SHAPETEXTINFO" val="&lt;ShapeTextInfo&gt;&lt;TableIndex row=&quot;-1&quot; col=&quot;-1&quot;&gt;&lt;linesCount val=&quot;1&quot;/&gt;&lt;lineCharCount val=&quot;12&quot;/&gt;&lt;/TableIndex&gt;&lt;/ShapeTextInfo&gt;"/>
</p:tagLst>
</file>

<file path=ppt/tags/tag31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1960C807-6354-4130-B427-F20B21A90258}_58.png&quot;/&gt;&lt;left val=&quot;301&quot;/&gt;&lt;top val=&quot;63&quot;/&gt;&lt;width val=&quot;123&quot;/&gt;&lt;height val=&quot;39&quot;/&gt;&lt;hasText val=&quot;1&quot;/&gt;&lt;/Image&gt;&lt;/ThreeDShapeInfo&gt;"/>
  <p:tag name="PRESENTER_SHAPETEXTINFO" val="&lt;ShapeTextInfo&gt;&lt;TableIndex row=&quot;-1&quot; col=&quot;-1&quot;&gt;&lt;linesCount val=&quot;1&quot;/&gt;&lt;lineCharCount val=&quot;10&quot;/&gt;&lt;/TableIndex&gt;&lt;/ShapeTextInfo&gt;"/>
</p:tagLst>
</file>

<file path=ppt/tags/tag317.xml><?xml version="1.0" encoding="utf-8"?>
<p:tagLst xmlns:a="http://schemas.openxmlformats.org/drawingml/2006/main" xmlns:r="http://schemas.openxmlformats.org/officeDocument/2006/relationships" xmlns:p="http://schemas.openxmlformats.org/presentationml/2006/main">
  <p:tag name="PRESENTER_SHAPEINFO" val="&lt;ThreeDShapeInfo&gt;&lt;uuid val=&quot;{7214EFCB-31B4-49C4-9831-3436CBF907C6}&quot;/&gt;&lt;isInvalidForFieldText val=&quot;0&quot;/&gt;&lt;Image&gt;&lt;filename val=&quot;C:\Users\atrid\Documents\BREEZE STUFF\112_Lab Breeze\HawaiiPhysicalGeographyJan20\Publish112HawaiiPhysicalGeographyFeb20\data\asimages\{7214EFCB-31B4-49C4-9831-3436CBF907C6}_58.png&quot;/&gt;&lt;left val=&quot;324&quot;/&gt;&lt;top val=&quot;134&quot;/&gt;&lt;width val=&quot;110&quot;/&gt;&lt;height val=&quot;34&quot;/&gt;&lt;hasText val=&quot;1&quot;/&gt;&lt;/Image&gt;&lt;/ThreeDShapeInfo&gt;"/>
</p:tagLst>
</file>

<file path=ppt/tags/tag31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115190D9-8E94-4DDD-AAD8-218485BD3701}_58.png&quot;/&gt;&lt;left val=&quot;13&quot;/&gt;&lt;top val=&quot;333&quot;/&gt;&lt;width val=&quot;154&quot;/&gt;&lt;height val=&quot;82&quot;/&gt;&lt;hasText val=&quot;1&quot;/&gt;&lt;/Image&gt;&lt;/ThreeDShapeInfo&gt;"/>
  <p:tag name="PRESENTER_SHAPETEXTINFO" val="&lt;ShapeTextInfo&gt;&lt;TableIndex row=&quot;-1&quot; col=&quot;-1&quot;&gt;&lt;linesCount val=&quot;3&quot;/&gt;&lt;lineCharCount val=&quot;14&quot;/&gt;&lt;lineCharCount val=&quot;12&quot;/&gt;&lt;lineCharCount val=&quot;14&quot;/&gt;&lt;/TableIndex&gt;&lt;/ShapeTextInfo&gt;"/>
</p:tagLst>
</file>

<file path=ppt/tags/tag31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7323AF12-414C-4A4E-AB3F-A05A6679987D}_58.png&quot;/&gt;&lt;left val=&quot;7&quot;/&gt;&lt;top val=&quot;279&quot;/&gt;&lt;width val=&quot;154&quot;/&gt;&lt;height val=&quot;60&quot;/&gt;&lt;hasText val=&quot;1&quot;/&gt;&lt;/Image&gt;&lt;/ThreeDShapeInfo&gt;"/>
  <p:tag name="PRESENTER_SHAPETEXTINFO" val="&lt;ShapeTextInfo&gt;&lt;TableIndex row=&quot;-1&quot; col=&quot;-1&quot;&gt;&lt;linesCount val=&quot;2&quot;/&gt;&lt;lineCharCount val=&quot;11&quot;/&gt;&lt;lineCharCount val=&quot;10&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88A259A6-27C9-4503-B37A-451FE6F742E2}_6.png&quot;/&gt;&lt;left val=&quot;-13&quot;/&gt;&lt;top val=&quot;142&quot;/&gt;&lt;width val=&quot;339&quot;/&gt;&lt;height val=&quot;353&quot;/&gt;&lt;hasText val=&quot;1&quot;/&gt;&lt;/Image&gt;&lt;/ThreeDShapeInfo&gt;"/>
  <p:tag name="PRESENTER_SHAPETEXTINFO" val="&lt;ShapeTextInfo&gt;&lt;TableIndex row=&quot;-1&quot; col=&quot;-1&quot;&gt;&lt;linesCount val=&quot;7&quot;/&gt;&lt;lineCharCount val=&quot;15&quot;/&gt;&lt;lineCharCount val=&quot;4&quot;/&gt;&lt;lineCharCount val=&quot;17&quot;/&gt;&lt;lineCharCount val=&quot;9&quot;/&gt;&lt;lineCharCount val=&quot;9&quot;/&gt;&lt;lineCharCount val=&quot;11&quot;/&gt;&lt;lineCharCount val=&quot;5&quot;/&gt;&lt;/TableIndex&gt;&lt;/ShapeTextInfo&gt;"/>
</p:tagLst>
</file>

<file path=ppt/tags/tag320.xml><?xml version="1.0" encoding="utf-8"?>
<p:tagLst xmlns:a="http://schemas.openxmlformats.org/drawingml/2006/main" xmlns:r="http://schemas.openxmlformats.org/officeDocument/2006/relationships" xmlns:p="http://schemas.openxmlformats.org/presentationml/2006/main">
  <p:tag name="PRESENTER_SHAPEINFO" val="&lt;ThreeDShapeInfo&gt;&lt;uuid val=&quot;{F77B02F4-7AA9-49FE-AF05-889C2187C934}&quot;/&gt;&lt;isInvalidForFieldText val=&quot;0&quot;/&gt;&lt;Image&gt;&lt;filename val=&quot;C:\Users\atrid\Documents\BREEZE STUFF\112_Lab Breeze\HawaiiPhysicalGeographyJan20\Publish112HawaiiPhysicalGeographyFeb20\data\asimages\{F77B02F4-7AA9-49FE-AF05-889C2187C934}_58.png&quot;/&gt;&lt;left val=&quot;69&quot;/&gt;&lt;top val=&quot;207&quot;/&gt;&lt;width val=&quot;34&quot;/&gt;&lt;height val=&quot;92&quot;/&gt;&lt;hasText val=&quot;1&quot;/&gt;&lt;/Image&gt;&lt;/ThreeDShapeInfo&gt;"/>
</p:tagLst>
</file>

<file path=ppt/tags/tag32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09F79677-E4A4-4593-BF99-9FEAB813955A}_58.png&quot;/&gt;&lt;left val=&quot;64&quot;/&gt;&lt;top val=&quot;70&quot;/&gt;&lt;width val=&quot;96&quot;/&gt;&lt;height val=&quot;30&quot;/&gt;&lt;hasText val=&quot;1&quot;/&gt;&lt;/Image&gt;&lt;/ThreeDShapeInfo&gt;"/>
  <p:tag name="PRESENTER_SHAPETEXTINFO" val="&lt;ShapeTextInfo&gt;&lt;TableIndex row=&quot;-1&quot; col=&quot;-1&quot;&gt;&lt;linesCount val=&quot;1&quot;/&gt;&lt;lineCharCount val=&quot;10&quot;/&gt;&lt;/TableIndex&gt;&lt;/ShapeTextInfo&gt;"/>
</p:tagLst>
</file>

<file path=ppt/tags/tag32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5689B7D1-FE42-483A-A35F-598ECD4FC98C}_58.png&quot;/&gt;&lt;left val=&quot;76&quot;/&gt;&lt;top val=&quot;106&quot;/&gt;&lt;width val=&quot;88&quot;/&gt;&lt;height val=&quot;30&quot;/&gt;&lt;hasText val=&quot;1&quot;/&gt;&lt;/Image&gt;&lt;/ThreeDShapeInfo&gt;"/>
  <p:tag name="PRESENTER_SHAPETEXTINFO" val="&lt;ShapeTextInfo&gt;&lt;TableIndex row=&quot;-1&quot; col=&quot;-1&quot;&gt;&lt;linesCount val=&quot;1&quot;/&gt;&lt;lineCharCount val=&quot;9&quot;/&gt;&lt;/TableIndex&gt;&lt;/ShapeTextInfo&gt;"/>
</p:tagLst>
</file>

<file path=ppt/tags/tag32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AFF94396-A55B-488F-92BB-9F644B48EA99}_58.png&quot;/&gt;&lt;left val=&quot;76&quot;/&gt;&lt;top val=&quot;148&quot;/&gt;&lt;width val=&quot;88&quot;/&gt;&lt;height val=&quot;30&quot;/&gt;&lt;hasText val=&quot;1&quot;/&gt;&lt;/Image&gt;&lt;/ThreeDShapeInfo&gt;"/>
  <p:tag name="PRESENTER_SHAPETEXTINFO" val="&lt;ShapeTextInfo&gt;&lt;TableIndex row=&quot;-1&quot; col=&quot;-1&quot;&gt;&lt;linesCount val=&quot;1&quot;/&gt;&lt;lineCharCount val=&quot;9&quot;/&gt;&lt;/TableIndex&gt;&lt;/ShapeTextInfo&gt;"/>
</p:tagLst>
</file>

<file path=ppt/tags/tag324.xml><?xml version="1.0" encoding="utf-8"?>
<p:tagLst xmlns:a="http://schemas.openxmlformats.org/drawingml/2006/main" xmlns:r="http://schemas.openxmlformats.org/officeDocument/2006/relationships" xmlns:p="http://schemas.openxmlformats.org/presentationml/2006/main">
  <p:tag name="PRESENTER_SHAPEINFO" val="&lt;ThreeDShapeInfo&gt;&lt;uuid val=&quot;{313A322E-1112-4EE6-AD67-234DC38E001A}&quot;/&gt;&lt;isInvalidForFieldText val=&quot;0&quot;/&gt;&lt;Image&gt;&lt;filename val=&quot;C:\Users\atrid\Documents\BREEZE STUFF\112_Lab Breeze\HawaiiPhysicalGeographyJan20\Publish112HawaiiPhysicalGeographyFeb20\data\asimages\{313A322E-1112-4EE6-AD67-234DC38E001A}_58.png&quot;/&gt;&lt;left val=&quot;168&quot;/&gt;&lt;top val=&quot;176&quot;/&gt;&lt;width val=&quot;267&quot;/&gt;&lt;height val=&quot;154&quot;/&gt;&lt;hasText val=&quot;1&quot;/&gt;&lt;/Image&gt;&lt;/ThreeDShapeInfo&gt;"/>
</p:tagLst>
</file>

<file path=ppt/tags/tag32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23620578-541F-45CC-AF2E-3022A6CBAA47}_58.png&quot;/&gt;&lt;left val=&quot;82&quot;/&gt;&lt;top val=&quot;178&quot;/&gt;&lt;width val=&quot;96&quot;/&gt;&lt;height val=&quot;30&quot;/&gt;&lt;hasText val=&quot;1&quot;/&gt;&lt;/Image&gt;&lt;/ThreeDShapeInfo&gt;"/>
  <p:tag name="PRESENTER_SHAPETEXTINFO" val="&lt;ShapeTextInfo&gt;&lt;TableIndex row=&quot;-1&quot; col=&quot;-1&quot;&gt;&lt;linesCount val=&quot;1&quot;/&gt;&lt;lineCharCount val=&quot;11&quot;/&gt;&lt;/TableIndex&gt;&lt;/ShapeTextInfo&gt;"/>
</p:tagLst>
</file>

<file path=ppt/tags/tag326.xml><?xml version="1.0" encoding="utf-8"?>
<p:tagLst xmlns:a="http://schemas.openxmlformats.org/drawingml/2006/main" xmlns:r="http://schemas.openxmlformats.org/officeDocument/2006/relationships" xmlns:p="http://schemas.openxmlformats.org/presentationml/2006/main">
  <p:tag name="PPSNARRATION" val="38,1183103811,C:\Users\atrid\Documents\BREEZE STUFF\112_Lab Breeze\HawaiiPhysicalGeographyJan20\112_HawaiiPresentationFeb20_pptx\Media.ppcx"/>
  <p:tag name="HTML_SHAPEINFO" val="&lt;SlideThumbPath val=&quot;Slide59.PNG&quot;/&gt;"/>
</p:tagLst>
</file>

<file path=ppt/tags/tag32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4E7DE89C-32E8-4368-81EA-B25F77E9FB62}_59.png&quot;/&gt;&lt;left val=&quot;-7&quot;/&gt;&lt;top val=&quot;0&quot;/&gt;&lt;width val=&quot;734&quot;/&gt;&lt;height val=&quot;93&quot;/&gt;&lt;hasText val=&quot;1&quot;/&gt;&lt;/Image&gt;&lt;/ThreeDShapeInfo&gt;"/>
  <p:tag name="PRESENTER_SHAPETEXTINFO" val="&lt;ShapeTextInfo&gt;&lt;TableIndex row=&quot;-1&quot; col=&quot;-1&quot;&gt;&lt;linesCount val=&quot;1&quot;/&gt;&lt;lineCharCount val=&quot;37&quot;/&gt;&lt;/TableIndex&gt;&lt;/ShapeTextInfo&gt;"/>
</p:tagLst>
</file>

<file path=ppt/tags/tag32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E818BD2E-5753-4706-8B14-7F86A983EEF5}_59.png&quot;/&gt;&lt;left val=&quot;137&quot;/&gt;&lt;top val=&quot;517&quot;/&gt;&lt;width val=&quot;93&quot;/&gt;&lt;height val=&quot;26&quot;/&gt;&lt;hasText val=&quot;1&quot;/&gt;&lt;/Image&gt;&lt;/ThreeDShapeInfo&gt;"/>
  <p:tag name="PRESENTER_SHAPETEXTINFO" val="&lt;ShapeTextInfo&gt;&lt;TableIndex row=&quot;-1&quot; col=&quot;-1&quot;&gt;&lt;linesCount val=&quot;1&quot;/&gt;&lt;lineCharCount val=&quot;12&quot;/&gt;&lt;/TableIndex&gt;&lt;/ShapeTextInfo&gt;"/>
</p:tagLst>
</file>

<file path=ppt/tags/tag32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3EA094F1-2C8F-4D77-B230-FD01BFB2FE09}_59.png&quot;/&gt;&lt;left val=&quot;347&quot;/&gt;&lt;top val=&quot;17&quot;/&gt;&lt;width val=&quot;354&quot;/&gt;&lt;height val=&quot;126&quot;/&gt;&lt;hasText val=&quot;1&quot;/&gt;&lt;/Image&gt;&lt;/ThreeDShapeInfo&gt;"/>
  <p:tag name="PRESENTER_SHAPETEXTINFO" val="&lt;ShapeTextInfo&gt;&lt;TableIndex row=&quot;-1&quot; col=&quot;-1&quot;&gt;&lt;linesCount val=&quot;1&quot;/&gt;&lt;lineCharCount val=&quot;14&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77A903C5-4C98-497C-BC16-86F10504F53F}_6.png&quot;/&gt;&lt;left val=&quot;30&quot;/&gt;&lt;top val=&quot;9&quot;/&gt;&lt;width val=&quot;658&quot;/&gt;&lt;height val=&quot;146&quot;/&gt;&lt;hasText val=&quot;1&quot;/&gt;&lt;/Image&gt;&lt;/ThreeDShapeInfo&gt;"/>
  <p:tag name="PRESENTER_SHAPETEXTINFO" val="&lt;ShapeTextInfo&gt;&lt;TableIndex row=&quot;-1&quot; col=&quot;-1&quot;&gt;&lt;linesCount val=&quot;2&quot;/&gt;&lt;lineCharCount val=&quot;30&quot;/&gt;&lt;lineCharCount val=&quot;17&quot;/&gt;&lt;/TableIndex&gt;&lt;/ShapeTextInfo&gt;"/>
</p:tagLst>
</file>

<file path=ppt/tags/tag330.xml><?xml version="1.0" encoding="utf-8"?>
<p:tagLst xmlns:a="http://schemas.openxmlformats.org/drawingml/2006/main" xmlns:r="http://schemas.openxmlformats.org/officeDocument/2006/relationships" xmlns:p="http://schemas.openxmlformats.org/presentationml/2006/main">
  <p:tag name="PPSNARRATION" val="39,1183103811,C:\Users\atrid\Documents\BREEZE STUFF\112_Lab Breeze\HawaiiPhysicalGeographyJan20\112_HawaiiPresentationFeb20_pptx\Media.ppcx"/>
  <p:tag name="HTML_SHAPEINFO" val="&lt;SlideThumbPath val=&quot;Slide60.PNG&quot;/&gt;"/>
</p:tagLst>
</file>

<file path=ppt/tags/tag33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38980952-70EF-4288-B95B-D1A9A3312B4A}_60.png&quot;/&gt;&lt;left val=&quot;-7&quot;/&gt;&lt;top val=&quot;0&quot;/&gt;&lt;width val=&quot;734&quot;/&gt;&lt;height val=&quot;93&quot;/&gt;&lt;hasText val=&quot;1&quot;/&gt;&lt;/Image&gt;&lt;/ThreeDShapeInfo&gt;"/>
  <p:tag name="PRESENTER_SHAPETEXTINFO" val="&lt;ShapeTextInfo&gt;&lt;TableIndex row=&quot;-1&quot; col=&quot;-1&quot;&gt;&lt;linesCount val=&quot;1&quot;/&gt;&lt;lineCharCount val=&quot;37&quot;/&gt;&lt;/TableIndex&gt;&lt;/ShapeTextInfo&gt;"/>
</p:tagLst>
</file>

<file path=ppt/tags/tag33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D53AAC58-20BA-40ED-B27C-9E8584CFF016}_60.png&quot;/&gt;&lt;left val=&quot;137&quot;/&gt;&lt;top val=&quot;517&quot;/&gt;&lt;width val=&quot;93&quot;/&gt;&lt;height val=&quot;26&quot;/&gt;&lt;hasText val=&quot;1&quot;/&gt;&lt;/Image&gt;&lt;/ThreeDShapeInfo&gt;"/>
  <p:tag name="PRESENTER_SHAPETEXTINFO" val="&lt;ShapeTextInfo&gt;&lt;TableIndex row=&quot;-1&quot; col=&quot;-1&quot;&gt;&lt;linesCount val=&quot;1&quot;/&gt;&lt;lineCharCount val=&quot;12&quot;/&gt;&lt;/TableIndex&gt;&lt;/ShapeTextInfo&gt;"/>
</p:tagLst>
</file>

<file path=ppt/tags/tag33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49861B78-9C3E-4A53-A458-B5D832C8F9A8}_60.png&quot;/&gt;&lt;left val=&quot;443&quot;/&gt;&lt;top val=&quot;17&quot;/&gt;&lt;width val=&quot;252&quot;/&gt;&lt;height val=&quot;155&quot;/&gt;&lt;hasText val=&quot;1&quot;/&gt;&lt;/Image&gt;&lt;/ThreeDShapeInfo&gt;"/>
  <p:tag name="PRESENTER_SHAPETEXTINFO" val="&lt;ShapeTextInfo&gt;&lt;TableIndex row=&quot;-1&quot; col=&quot;-1&quot;&gt;&lt;linesCount val=&quot;2&quot;/&gt;&lt;lineCharCount val=&quot;8&quot;/&gt;&lt;lineCharCount val=&quot;6&quot;/&gt;&lt;/TableIndex&gt;&lt;/ShapeTextInfo&gt;"/>
</p:tagLst>
</file>

<file path=ppt/tags/tag334.xml><?xml version="1.0" encoding="utf-8"?>
<p:tagLst xmlns:a="http://schemas.openxmlformats.org/drawingml/2006/main" xmlns:r="http://schemas.openxmlformats.org/officeDocument/2006/relationships" xmlns:p="http://schemas.openxmlformats.org/presentationml/2006/main">
  <p:tag name="PRESENTER_SHAPEINFO" val="&lt;ThreeDShapeInfo&gt;&lt;uuid val=&quot;{CFE28805-F366-4C2A-9682-B932763C05E1}&quot;/&gt;&lt;isInvalidForFieldText val=&quot;0&quot;/&gt;&lt;Image&gt;&lt;filename val=&quot;C:\Users\atrid\Documents\BREEZE STUFF\112_Lab Breeze\HawaiiPhysicalGeographyJan20\Publish112HawaiiPhysicalGeographyFeb20\data\asimages\{CFE28805-F366-4C2A-9682-B932763C05E1}_60.png&quot;/&gt;&lt;left val=&quot;146&quot;/&gt;&lt;top val=&quot;346&quot;/&gt;&lt;width val=&quot;218&quot;/&gt;&lt;height val=&quot;141&quot;/&gt;&lt;hasText val=&quot;1&quot;/&gt;&lt;/Image&gt;&lt;/ThreeDShapeInfo&gt;"/>
</p:tagLst>
</file>

<file path=ppt/tags/tag335.xml><?xml version="1.0" encoding="utf-8"?>
<p:tagLst xmlns:a="http://schemas.openxmlformats.org/drawingml/2006/main" xmlns:r="http://schemas.openxmlformats.org/officeDocument/2006/relationships" xmlns:p="http://schemas.openxmlformats.org/presentationml/2006/main">
  <p:tag name="PRESENTER_SHAPEINFO" val="&lt;ThreeDShapeInfo&gt;&lt;uuid val=&quot;{BCE4A9F0-B05E-4116-89AF-BF0ECE4B66AB}&quot;/&gt;&lt;isInvalidForFieldText val=&quot;0&quot;/&gt;&lt;Image&gt;&lt;filename val=&quot;C:\Users\atrid\Documents\BREEZE STUFF\112_Lab Breeze\HawaiiPhysicalGeographyJan20\Publish112HawaiiPhysicalGeographyFeb20\data\asimages\{BCE4A9F0-B05E-4116-89AF-BF0ECE4B66AB}_60.png&quot;/&gt;&lt;left val=&quot;86&quot;/&gt;&lt;top val=&quot;124&quot;/&gt;&lt;width val=&quot;75&quot;/&gt;&lt;height val=&quot;229&quot;/&gt;&lt;hasText val=&quot;1&quot;/&gt;&lt;/Image&gt;&lt;/ThreeDShapeInfo&gt;"/>
</p:tagLst>
</file>

<file path=ppt/tags/tag336.xml><?xml version="1.0" encoding="utf-8"?>
<p:tagLst xmlns:a="http://schemas.openxmlformats.org/drawingml/2006/main" xmlns:r="http://schemas.openxmlformats.org/officeDocument/2006/relationships" xmlns:p="http://schemas.openxmlformats.org/presentationml/2006/main">
  <p:tag name="PPSNARRATION" val="40,1183103811,C:\Users\atrid\Documents\BREEZE STUFF\112_Lab Breeze\HawaiiPhysicalGeographyJan20\112_HawaiiPresentationFeb20_pptx\Media.ppcx"/>
  <p:tag name="HTML_SHAPEINFO" val="&lt;SlideThumbPath val=&quot;Slide61.PNG&quot;/&gt;"/>
</p:tagLst>
</file>

<file path=ppt/tags/tag33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3988F181-F122-40F3-A3C3-C1DC08DC8C16}_61.png&quot;/&gt;&lt;left val=&quot;-7&quot;/&gt;&lt;top val=&quot;0&quot;/&gt;&lt;width val=&quot;734&quot;/&gt;&lt;height val=&quot;93&quot;/&gt;&lt;hasText val=&quot;1&quot;/&gt;&lt;/Image&gt;&lt;/ThreeDShapeInfo&gt;"/>
  <p:tag name="PRESENTER_SHAPETEXTINFO" val="&lt;ShapeTextInfo&gt;&lt;TableIndex row=&quot;-1&quot; col=&quot;-1&quot;&gt;&lt;linesCount val=&quot;1&quot;/&gt;&lt;lineCharCount val=&quot;37&quot;/&gt;&lt;/TableIndex&gt;&lt;/ShapeTextInfo&gt;"/>
</p:tagLst>
</file>

<file path=ppt/tags/tag33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40BCF2AE-1C39-46CC-952F-1D5B4F8B82B9}_61.png&quot;/&gt;&lt;left val=&quot;137&quot;/&gt;&lt;top val=&quot;517&quot;/&gt;&lt;width val=&quot;93&quot;/&gt;&lt;height val=&quot;26&quot;/&gt;&lt;hasText val=&quot;1&quot;/&gt;&lt;/Image&gt;&lt;/ThreeDShapeInfo&gt;"/>
  <p:tag name="PRESENTER_SHAPETEXTINFO" val="&lt;ShapeTextInfo&gt;&lt;TableIndex row=&quot;-1&quot; col=&quot;-1&quot;&gt;&lt;linesCount val=&quot;1&quot;/&gt;&lt;lineCharCount val=&quot;12&quot;/&gt;&lt;/TableIndex&gt;&lt;/ShapeTextInfo&gt;"/>
</p:tagLst>
</file>

<file path=ppt/tags/tag33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B90FA88D-9A90-45CA-9B01-63572BD8980A}_61.png&quot;/&gt;&lt;left val=&quot;443&quot;/&gt;&lt;top val=&quot;17&quot;/&gt;&lt;width val=&quot;252&quot;/&gt;&lt;height val=&quot;155&quot;/&gt;&lt;hasText val=&quot;1&quot;/&gt;&lt;/Image&gt;&lt;/ThreeDShapeInfo&gt;"/>
  <p:tag name="PRESENTER_SHAPETEXTINFO" val="&lt;ShapeTextInfo&gt;&lt;TableIndex row=&quot;-1&quot; col=&quot;-1&quot;&gt;&lt;linesCount val=&quot;2&quot;/&gt;&lt;lineCharCount val=&quot;8&quot;/&gt;&lt;lineCharCount val=&quot;6&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67673A64-3970-4146-8887-309B2B5597E9}_6.png&quot;/&gt;&lt;left val=&quot;367&quot;/&gt;&lt;top val=&quot;213&quot;/&gt;&lt;width val=&quot;139&quot;/&gt;&lt;height val=&quot;60&quot;/&gt;&lt;hasText val=&quot;1&quot;/&gt;&lt;/Image&gt;&lt;/ThreeDShapeInfo&gt;"/>
  <p:tag name="PRESENTER_SHAPETEXTINFO" val="&lt;ShapeTextInfo&gt;&lt;TableIndex row=&quot;-1&quot; col=&quot;-1&quot;&gt;&lt;linesCount val=&quot;2&quot;/&gt;&lt;lineCharCount val=&quot;10&quot;/&gt;&lt;lineCharCount val=&quot;12&quot;/&gt;&lt;/TableIndex&gt;&lt;/ShapeTextInfo&gt;"/>
</p:tagLst>
</file>

<file path=ppt/tags/tag340.xml><?xml version="1.0" encoding="utf-8"?>
<p:tagLst xmlns:a="http://schemas.openxmlformats.org/drawingml/2006/main" xmlns:r="http://schemas.openxmlformats.org/officeDocument/2006/relationships" xmlns:p="http://schemas.openxmlformats.org/presentationml/2006/main">
  <p:tag name="PRESENTER_SHAPEINFO" val="&lt;ThreeDShapeInfo&gt;&lt;uuid val=&quot;{736423D4-EAAC-4E5F-9B10-FDBC320A4E62}&quot;/&gt;&lt;isInvalidForFieldText val=&quot;0&quot;/&gt;&lt;Image&gt;&lt;filename val=&quot;C:\Users\atrid\Documents\BREEZE STUFF\112_Lab Breeze\HawaiiPhysicalGeographyJan20\Publish112HawaiiPhysicalGeographyFeb20\data\asimages\{736423D4-EAAC-4E5F-9B10-FDBC320A4E62}_61.png&quot;/&gt;&lt;left val=&quot;146&quot;/&gt;&lt;top val=&quot;196&quot;/&gt;&lt;width val=&quot;224&quot;/&gt;&lt;height val=&quot;141&quot;/&gt;&lt;hasText val=&quot;1&quot;/&gt;&lt;/Image&gt;&lt;/ThreeDShapeInfo&gt;"/>
</p:tagLst>
</file>

<file path=ppt/tags/tag341.xml><?xml version="1.0" encoding="utf-8"?>
<p:tagLst xmlns:a="http://schemas.openxmlformats.org/drawingml/2006/main" xmlns:r="http://schemas.openxmlformats.org/officeDocument/2006/relationships" xmlns:p="http://schemas.openxmlformats.org/presentationml/2006/main">
  <p:tag name="PRESENTER_SHAPEINFO" val="&lt;ThreeDShapeInfo&gt;&lt;uuid val=&quot;{E9EC508C-427B-4FC2-97B9-9FB7B4CB7052}&quot;/&gt;&lt;isInvalidForFieldText val=&quot;0&quot;/&gt;&lt;Image&gt;&lt;filename val=&quot;C:\Users\atrid\Documents\BREEZE STUFF\112_Lab Breeze\HawaiiPhysicalGeographyJan20\Publish112HawaiiPhysicalGeographyFeb20\data\asimages\{E9EC508C-427B-4FC2-97B9-9FB7B4CB7052}_61.png&quot;/&gt;&lt;left val=&quot;146&quot;/&gt;&lt;top val=&quot;196&quot;/&gt;&lt;width val=&quot;236&quot;/&gt;&lt;height val=&quot;153&quot;/&gt;&lt;hasText val=&quot;1&quot;/&gt;&lt;/Image&gt;&lt;/ThreeDShapeInfo&gt;"/>
</p:tagLst>
</file>

<file path=ppt/tags/tag342.xml><?xml version="1.0" encoding="utf-8"?>
<p:tagLst xmlns:a="http://schemas.openxmlformats.org/drawingml/2006/main" xmlns:r="http://schemas.openxmlformats.org/officeDocument/2006/relationships" xmlns:p="http://schemas.openxmlformats.org/presentationml/2006/main">
  <p:tag name="PPSNARRATION" val="41,1183103811,C:\Users\atrid\Documents\BREEZE STUFF\112_Lab Breeze\HawaiiPhysicalGeographyJan20\112_HawaiiPresentationFeb20_pptx\Media.ppcx"/>
  <p:tag name="HTML_SHAPEINFO" val="&lt;SlideThumbPath val=&quot;Slide62.PNG&quot;/&gt;"/>
</p:tagLst>
</file>

<file path=ppt/tags/tag34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03C15256-8D4A-48FC-855E-F104E42F8DE4}_62.png&quot;/&gt;&lt;left val=&quot;-7&quot;/&gt;&lt;top val=&quot;0&quot;/&gt;&lt;width val=&quot;734&quot;/&gt;&lt;height val=&quot;93&quot;/&gt;&lt;hasText val=&quot;1&quot;/&gt;&lt;/Image&gt;&lt;/ThreeDShapeInfo&gt;"/>
  <p:tag name="PRESENTER_SHAPETEXTINFO" val="&lt;ShapeTextInfo&gt;&lt;TableIndex row=&quot;-1&quot; col=&quot;-1&quot;&gt;&lt;linesCount val=&quot;1&quot;/&gt;&lt;lineCharCount val=&quot;37&quot;/&gt;&lt;/TableIndex&gt;&lt;/ShapeTextInfo&gt;"/>
</p:tagLst>
</file>

<file path=ppt/tags/tag34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1938A43B-364A-49DC-9495-30C094335FB3}_62.png&quot;/&gt;&lt;left val=&quot;443&quot;/&gt;&lt;top val=&quot;17&quot;/&gt;&lt;width val=&quot;252&quot;/&gt;&lt;height val=&quot;155&quot;/&gt;&lt;hasText val=&quot;1&quot;/&gt;&lt;/Image&gt;&lt;/ThreeDShapeInfo&gt;"/>
  <p:tag name="PRESENTER_SHAPETEXTINFO" val="&lt;ShapeTextInfo&gt;&lt;TableIndex row=&quot;-1&quot; col=&quot;-1&quot;&gt;&lt;linesCount val=&quot;2&quot;/&gt;&lt;lineCharCount val=&quot;8&quot;/&gt;&lt;lineCharCount val=&quot;6&quot;/&gt;&lt;/TableIndex&gt;&lt;/ShapeTextInfo&gt;"/>
</p:tagLst>
</file>

<file path=ppt/tags/tag345.xml><?xml version="1.0" encoding="utf-8"?>
<p:tagLst xmlns:a="http://schemas.openxmlformats.org/drawingml/2006/main" xmlns:r="http://schemas.openxmlformats.org/officeDocument/2006/relationships" xmlns:p="http://schemas.openxmlformats.org/presentationml/2006/main">
  <p:tag name="PRESENTER_SHAPEINFO" val="&lt;ThreeDShapeInfo&gt;&lt;uuid val=&quot;{7C6AFA42-1089-4D7E-9FB6-C9B82E0F209F}&quot;/&gt;&lt;isInvalidForFieldText val=&quot;0&quot;/&gt;&lt;Image&gt;&lt;filename val=&quot;C:\Users\atrid\Documents\BREEZE STUFF\112_Lab Breeze\HawaiiPhysicalGeographyJan20\Publish112HawaiiPhysicalGeographyFeb20\data\asimages\{7C6AFA42-1089-4D7E-9FB6-C9B82E0F209F}_62.png&quot;/&gt;&lt;left val=&quot;308&quot;/&gt;&lt;top val=&quot;196&quot;/&gt;&lt;width val=&quot;140&quot;/&gt;&lt;height val=&quot;182&quot;/&gt;&lt;hasText val=&quot;1&quot;/&gt;&lt;/Image&gt;&lt;/ThreeDShapeInfo&gt;"/>
</p:tagLst>
</file>

<file path=ppt/tags/tag346.xml><?xml version="1.0" encoding="utf-8"?>
<p:tagLst xmlns:a="http://schemas.openxmlformats.org/drawingml/2006/main" xmlns:r="http://schemas.openxmlformats.org/officeDocument/2006/relationships" xmlns:p="http://schemas.openxmlformats.org/presentationml/2006/main">
  <p:tag name="PPSNARRATION" val="42,1183103811,C:\Users\atrid\Documents\BREEZE STUFF\112_Lab Breeze\HawaiiPhysicalGeographyJan20\112_HawaiiPresentationFeb20_pptx\Media.ppcx"/>
  <p:tag name="HTML_SHAPEINFO" val="&lt;SlideThumbPath val=&quot;Slide63.PNG&quot;/&gt;"/>
</p:tagLst>
</file>

<file path=ppt/tags/tag34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2B386E95-00F4-40B6-BEFA-30E7C31B332D}_63.png&quot;/&gt;&lt;left val=&quot;-7&quot;/&gt;&lt;top val=&quot;0&quot;/&gt;&lt;width val=&quot;734&quot;/&gt;&lt;height val=&quot;93&quot;/&gt;&lt;hasText val=&quot;1&quot;/&gt;&lt;/Image&gt;&lt;/ThreeDShapeInfo&gt;"/>
  <p:tag name="PRESENTER_SHAPETEXTINFO" val="&lt;ShapeTextInfo&gt;&lt;TableIndex row=&quot;-1&quot; col=&quot;-1&quot;&gt;&lt;linesCount val=&quot;1&quot;/&gt;&lt;lineCharCount val=&quot;37&quot;/&gt;&lt;/TableIndex&gt;&lt;/ShapeTextInfo&gt;"/>
</p:tagLst>
</file>

<file path=ppt/tags/tag34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D4B0ED6E-13A0-4958-B5DB-6A9E2B0D2852}_63.png&quot;/&gt;&lt;left val=&quot;404&quot;/&gt;&lt;top val=&quot;-8&quot;/&gt;&lt;width val=&quot;283&quot;/&gt;&lt;height val=&quot;515&quot;/&gt;&lt;hasText val=&quot;1&quot;/&gt;&lt;/Image&gt;&lt;/ThreeDShapeInfo&gt;"/>
  <p:tag name="PRESENTER_SHAPETEXTINFO" val="&lt;ShapeTextInfo&gt;&lt;TableIndex row=&quot;-1&quot; col=&quot;-1&quot;&gt;&lt;linesCount val=&quot;9&quot;/&gt;&lt;lineCharCount val=&quot;8&quot;/&gt;&lt;lineCharCount val=&quot;13&quot;/&gt;&lt;lineCharCount val=&quot;9&quot;/&gt;&lt;lineCharCount val=&quot;11&quot;/&gt;&lt;lineCharCount val=&quot;8&quot;/&gt;&lt;lineCharCount val=&quot;5&quot;/&gt;&lt;lineCharCount val=&quot;9&quot;/&gt;&lt;lineCharCount val=&quot;13&quot;/&gt;&lt;lineCharCount val=&quot;7&quot;/&gt;&lt;/TableIndex&gt;&lt;/ShapeTextInfo&gt;"/>
</p:tagLst>
</file>

<file path=ppt/tags/tag349.xml><?xml version="1.0" encoding="utf-8"?>
<p:tagLst xmlns:a="http://schemas.openxmlformats.org/drawingml/2006/main" xmlns:r="http://schemas.openxmlformats.org/officeDocument/2006/relationships" xmlns:p="http://schemas.openxmlformats.org/presentationml/2006/main">
  <p:tag name="PPSNARRATION" val="43,1183103811,C:\Users\atrid\Documents\BREEZE STUFF\112_Lab Breeze\HawaiiPhysicalGeographyJan20\112_HawaiiPresentationFeb20_pptx\Media.ppcx"/>
  <p:tag name="HTML_SHAPEINFO" val="&lt;SlideThumbPath val=&quot;Slide64.PNG&quot;/&gt;"/>
</p:tagLst>
</file>

<file path=ppt/tags/tag35.xml><?xml version="1.0" encoding="utf-8"?>
<p:tagLst xmlns:a="http://schemas.openxmlformats.org/drawingml/2006/main" xmlns:r="http://schemas.openxmlformats.org/officeDocument/2006/relationships" xmlns:p="http://schemas.openxmlformats.org/presentationml/2006/main">
  <p:tag name="PPSNARRATION" val="4,1183103811,C:\Users\atrid\Documents\BREEZE STUFF\112_Lab Breeze\HawaiiPhysicalGeographyJan20\112_HawaiiPresentationFeb20_pptx\Media.ppcx"/>
  <p:tag name="HTML_SHAPEINFO" val="&lt;SlideThumbPath val=&quot;Slide7.PNG&quot;/&gt;"/>
</p:tagLst>
</file>

<file path=ppt/tags/tag35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987683DA-5B62-4EB0-81ED-FA21BDFCC3EB}_64.png&quot;/&gt;&lt;left val=&quot;-7&quot;/&gt;&lt;top val=&quot;0&quot;/&gt;&lt;width val=&quot;734&quot;/&gt;&lt;height val=&quot;93&quot;/&gt;&lt;hasText val=&quot;1&quot;/&gt;&lt;/Image&gt;&lt;/ThreeDShapeInfo&gt;"/>
  <p:tag name="PRESENTER_SHAPETEXTINFO" val="&lt;ShapeTextInfo&gt;&lt;TableIndex row=&quot;-1&quot; col=&quot;-1&quot;&gt;&lt;linesCount val=&quot;1&quot;/&gt;&lt;lineCharCount val=&quot;37&quot;/&gt;&lt;/TableIndex&gt;&lt;/ShapeTextInfo&gt;"/>
</p:tagLst>
</file>

<file path=ppt/tags/tag35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7301F19D-4182-4920-957A-1DD952B98E5D}_64.png&quot;/&gt;&lt;left val=&quot;28&quot;/&gt;&lt;top val=&quot;0&quot;/&gt;&lt;width val=&quot;663&quot;/&gt;&lt;height val=&quot;155&quot;/&gt;&lt;hasText val=&quot;1&quot;/&gt;&lt;/Image&gt;&lt;/ThreeDShapeInfo&gt;"/>
  <p:tag name="PRESENTER_SHAPETEXTINFO" val="&lt;ShapeTextInfo&gt;&lt;TableIndex row=&quot;-1&quot; col=&quot;-1&quot;&gt;&lt;linesCount val=&quot;2&quot;/&gt;&lt;lineCharCount val=&quot;29&quot;/&gt;&lt;lineCharCount val=&quot;18&quot;/&gt;&lt;/TableIndex&gt;&lt;/ShapeTextInfo&gt;"/>
</p:tagLst>
</file>

<file path=ppt/tags/tag35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4E1CB7E7-403D-4CE5-850E-86BA54886DB3}_64.png&quot;/&gt;&lt;left val=&quot;-9&quot;/&gt;&lt;top val=&quot;127&quot;/&gt;&lt;width val=&quot;711&quot;/&gt;&lt;height val=&quot;149&quot;/&gt;&lt;hasText val=&quot;1&quot;/&gt;&lt;/Image&gt;&lt;/ThreeDShapeInfo&gt;"/>
  <p:tag name="PRESENTER_SHAPETEXTINFO" val="&lt;ShapeTextInfo&gt;&lt;TableIndex row=&quot;-1&quot; col=&quot;-1&quot;&gt;&lt;linesCount val=&quot;4&quot;/&gt;&lt;lineCharCount val=&quot;57&quot;/&gt;&lt;lineCharCount val=&quot;52&quot;/&gt;&lt;lineCharCount val=&quot;49&quot;/&gt;&lt;lineCharCount val=&quot;11&quot;/&gt;&lt;/TableIndex&gt;&lt;/ShapeTextInfo&gt;"/>
</p:tagLst>
</file>

<file path=ppt/tags/tag353.xml><?xml version="1.0" encoding="utf-8"?>
<p:tagLst xmlns:a="http://schemas.openxmlformats.org/drawingml/2006/main" xmlns:r="http://schemas.openxmlformats.org/officeDocument/2006/relationships" xmlns:p="http://schemas.openxmlformats.org/presentationml/2006/main">
  <p:tag name="PRESENTER_SHAPEINFO" val="&lt;ThreeDShapeInfo&gt;&lt;uuid val=&quot;{B708649F-9E97-4687-AA47-0F139BEA3DDE}&quot;/&gt;&lt;isInvalidForFieldText val=&quot;0&quot;/&gt;&lt;Image&gt;&lt;filename val=&quot;C:\Users\atrid\Documents\BREEZE STUFF\112_Lab Breeze\HawaiiPhysicalGeographyJan20\Publish112HawaiiPhysicalGeographyFeb20\data\asimages\{B708649F-9E97-4687-AA47-0F139BEA3DDE}_64.png&quot;/&gt;&lt;left val=&quot;143&quot;/&gt;&lt;top val=&quot;257&quot;/&gt;&lt;width val=&quot;444&quot;/&gt;&lt;height val=&quot;268&quot;/&gt;&lt;hasText val=&quot;1&quot;/&gt;&lt;/Image&gt;&lt;/ThreeDShapeInfo&gt;"/>
</p:tagLst>
</file>

<file path=ppt/tags/tag354.xml><?xml version="1.0" encoding="utf-8"?>
<p:tagLst xmlns:a="http://schemas.openxmlformats.org/drawingml/2006/main" xmlns:r="http://schemas.openxmlformats.org/officeDocument/2006/relationships" xmlns:p="http://schemas.openxmlformats.org/presentationml/2006/main">
  <p:tag name="PPSNARRATION" val="44,1183103811,C:\Users\atrid\Documents\BREEZE STUFF\112_Lab Breeze\HawaiiPhysicalGeographyJan20\112_HawaiiPresentationFeb20_pptx\Media.ppcx"/>
  <p:tag name="HTML_SHAPEINFO" val="&lt;SlideThumbPath val=&quot;Slide65.PNG&quot;/&gt;"/>
</p:tagLst>
</file>

<file path=ppt/tags/tag35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8AD40BEF-E8BC-4CF7-A953-9F726A425A93}_65.png&quot;/&gt;&lt;left val=&quot;-7&quot;/&gt;&lt;top val=&quot;0&quot;/&gt;&lt;width val=&quot;734&quot;/&gt;&lt;height val=&quot;93&quot;/&gt;&lt;hasText val=&quot;1&quot;/&gt;&lt;/Image&gt;&lt;/ThreeDShapeInfo&gt;"/>
  <p:tag name="PRESENTER_SHAPETEXTINFO" val="&lt;ShapeTextInfo&gt;&lt;TableIndex row=&quot;-1&quot; col=&quot;-1&quot;&gt;&lt;linesCount val=&quot;1&quot;/&gt;&lt;lineCharCount val=&quot;37&quot;/&gt;&lt;/TableIndex&gt;&lt;/ShapeTextInfo&gt;"/>
</p:tagLst>
</file>

<file path=ppt/tags/tag35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56C89ED5-9654-40D4-A513-1BD7340DA082}_65.png&quot;/&gt;&lt;left val=&quot;137&quot;/&gt;&lt;top val=&quot;517&quot;/&gt;&lt;width val=&quot;93&quot;/&gt;&lt;height val=&quot;26&quot;/&gt;&lt;hasText val=&quot;1&quot;/&gt;&lt;/Image&gt;&lt;/ThreeDShapeInfo&gt;"/>
  <p:tag name="PRESENTER_SHAPETEXTINFO" val="&lt;ShapeTextInfo&gt;&lt;TableIndex row=&quot;-1&quot; col=&quot;-1&quot;&gt;&lt;linesCount val=&quot;1&quot;/&gt;&lt;lineCharCount val=&quot;12&quot;/&gt;&lt;/TableIndex&gt;&lt;/ShapeTextInfo&gt;"/>
</p:tagLst>
</file>

<file path=ppt/tags/tag35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22688053-641F-4201-8934-144EB1E57601}_65.png&quot;/&gt;&lt;left val=&quot;29&quot;/&gt;&lt;top val=&quot;1&quot;/&gt;&lt;width val=&quot;654&quot;/&gt;&lt;height val=&quot;93&quot;/&gt;&lt;hasText val=&quot;1&quot;/&gt;&lt;/Image&gt;&lt;/ThreeDShapeInfo&gt;"/>
  <p:tag name="PRESENTER_SHAPETEXTINFO" val="&lt;ShapeTextInfo&gt;&lt;TableIndex row=&quot;-1&quot; col=&quot;-1&quot;&gt;&lt;linesCount val=&quot;1&quot;/&gt;&lt;lineCharCount val=&quot;14&quot;/&gt;&lt;/TableIndex&gt;&lt;/ShapeTextInfo&gt;"/>
</p:tagLst>
</file>

<file path=ppt/tags/tag358.xml><?xml version="1.0" encoding="utf-8"?>
<p:tagLst xmlns:a="http://schemas.openxmlformats.org/drawingml/2006/main" xmlns:r="http://schemas.openxmlformats.org/officeDocument/2006/relationships" xmlns:p="http://schemas.openxmlformats.org/presentationml/2006/main">
  <p:tag name="PPSNARRATION" val="45,1183103811,C:\Users\atrid\Documents\BREEZE STUFF\112_Lab Breeze\HawaiiPhysicalGeographyJan20\112_HawaiiPresentationFeb20_pptx\Media.ppcx"/>
  <p:tag name="HTML_SHAPEINFO" val="&lt;SlideThumbPath val=&quot;Slide66.PNG&quot;/&gt;"/>
</p:tagLst>
</file>

<file path=ppt/tags/tag35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FB01D2B8-3FDF-4454-B825-7C5533B54DF6}_66.png&quot;/&gt;&lt;left val=&quot;0&quot;/&gt;&lt;top val=&quot;0&quot;/&gt;&lt;width val=&quot;720&quot;/&gt;&lt;height val=&quot;93&quot;/&gt;&lt;hasText val=&quot;1&quot;/&gt;&lt;/Image&gt;&lt;/ThreeDShapeInfo&gt;"/>
  <p:tag name="PRESENTER_SHAPETEXTINFO" val="&lt;ShapeTextInfo&gt;&lt;TableIndex row=&quot;-1&quot; col=&quot;-1&quot;&gt;&lt;linesCount val=&quot;1&quot;/&gt;&lt;lineCharCount val=&quot;13&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C04D841C-9800-4CC9-A043-3192EAE52332}_7.png&quot;/&gt;&lt;left val=&quot;-7&quot;/&gt;&lt;top val=&quot;47&quot;/&gt;&lt;width val=&quot;734&quot;/&gt;&lt;height val=&quot;93&quot;/&gt;&lt;hasText val=&quot;1&quot;/&gt;&lt;/Image&gt;&lt;/ThreeDShapeInfo&gt;"/>
  <p:tag name="PRESENTER_SHAPETEXTINFO" val="&lt;ShapeTextInfo&gt;&lt;TableIndex row=&quot;-1&quot; col=&quot;-1&quot;&gt;&lt;linesCount val=&quot;1&quot;/&gt;&lt;lineCharCount val=&quot;37&quot;/&gt;&lt;/TableIndex&gt;&lt;/ShapeTextInfo&gt;"/>
</p:tagLst>
</file>

<file path=ppt/tags/tag36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0E1DCB97-AAE7-404F-A370-84B1A8FA5448}_66.png&quot;/&gt;&lt;left val=&quot;137&quot;/&gt;&lt;top val=&quot;517&quot;/&gt;&lt;width val=&quot;93&quot;/&gt;&lt;height val=&quot;26&quot;/&gt;&lt;hasText val=&quot;1&quot;/&gt;&lt;/Image&gt;&lt;/ThreeDShapeInfo&gt;"/>
  <p:tag name="PRESENTER_SHAPETEXTINFO" val="&lt;ShapeTextInfo&gt;&lt;TableIndex row=&quot;-1&quot; col=&quot;-1&quot;&gt;&lt;linesCount val=&quot;1&quot;/&gt;&lt;lineCharCount val=&quot;12&quot;/&gt;&lt;/TableIndex&gt;&lt;/ShapeTextInfo&gt;"/>
</p:tagLst>
</file>

<file path=ppt/tags/tag36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0155B5D1-F130-487A-B45D-4456FCACF574}_66.png&quot;/&gt;&lt;left val=&quot;29&quot;/&gt;&lt;top val=&quot;1&quot;/&gt;&lt;width val=&quot;654&quot;/&gt;&lt;height val=&quot;93&quot;/&gt;&lt;hasText val=&quot;1&quot;/&gt;&lt;/Image&gt;&lt;/ThreeDShapeInfo&gt;"/>
  <p:tag name="PRESENTER_SHAPETEXTINFO" val="&lt;ShapeTextInfo&gt;&lt;TableIndex row=&quot;-1&quot; col=&quot;-1&quot;&gt;&lt;linesCount val=&quot;1&quot;/&gt;&lt;lineCharCount val=&quot;17&quot;/&gt;&lt;/TableIndex&gt;&lt;/ShapeTextInfo&gt;"/>
</p:tagLst>
</file>

<file path=ppt/tags/tag362.xml><?xml version="1.0" encoding="utf-8"?>
<p:tagLst xmlns:a="http://schemas.openxmlformats.org/drawingml/2006/main" xmlns:r="http://schemas.openxmlformats.org/officeDocument/2006/relationships" xmlns:p="http://schemas.openxmlformats.org/presentationml/2006/main">
  <p:tag name="PPSNARRATION" val="46,1183103811,C:\Users\atrid\Documents\BREEZE STUFF\112_Lab Breeze\HawaiiPhysicalGeographyJan20\112_HawaiiPresentationFeb20_pptx\Media.ppcx"/>
  <p:tag name="HTML_SHAPEINFO" val="&lt;SlideThumbPath val=&quot;Slide67.PNG&quot;/&gt;"/>
</p:tagLst>
</file>

<file path=ppt/tags/tag36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D442C388-49D2-4E13-97FA-B3A59D994A78}_67.png&quot;/&gt;&lt;left val=&quot;0&quot;/&gt;&lt;top val=&quot;0&quot;/&gt;&lt;width val=&quot;720&quot;/&gt;&lt;height val=&quot;93&quot;/&gt;&lt;hasText val=&quot;1&quot;/&gt;&lt;/Image&gt;&lt;/ThreeDShapeInfo&gt;"/>
  <p:tag name="PRESENTER_SHAPETEXTINFO" val="&lt;ShapeTextInfo&gt;&lt;TableIndex row=&quot;-1&quot; col=&quot;-1&quot;&gt;&lt;linesCount val=&quot;1&quot;/&gt;&lt;lineCharCount val=&quot;13&quot;/&gt;&lt;/TableIndex&gt;&lt;/ShapeTextInfo&gt;"/>
</p:tagLst>
</file>

<file path=ppt/tags/tag36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FF48AD00-20E8-48BF-999B-5ECE2AE9CB5F}_67.png&quot;/&gt;&lt;left val=&quot;137&quot;/&gt;&lt;top val=&quot;517&quot;/&gt;&lt;width val=&quot;93&quot;/&gt;&lt;height val=&quot;26&quot;/&gt;&lt;hasText val=&quot;1&quot;/&gt;&lt;/Image&gt;&lt;/ThreeDShapeInfo&gt;"/>
  <p:tag name="PRESENTER_SHAPETEXTINFO" val="&lt;ShapeTextInfo&gt;&lt;TableIndex row=&quot;-1&quot; col=&quot;-1&quot;&gt;&lt;linesCount val=&quot;1&quot;/&gt;&lt;lineCharCount val=&quot;12&quot;/&gt;&lt;/TableIndex&gt;&lt;/ShapeTextInfo&gt;"/>
</p:tagLst>
</file>

<file path=ppt/tags/tag36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1B1E2FE7-4EB7-41B7-8CA3-F0D4AE796AB2}_67.png&quot;/&gt;&lt;left val=&quot;29&quot;/&gt;&lt;top val=&quot;1&quot;/&gt;&lt;width val=&quot;654&quot;/&gt;&lt;height val=&quot;93&quot;/&gt;&lt;hasText val=&quot;1&quot;/&gt;&lt;/Image&gt;&lt;/ThreeDShapeInfo&gt;"/>
  <p:tag name="PRESENTER_SHAPETEXTINFO" val="&lt;ShapeTextInfo&gt;&lt;TableIndex row=&quot;-1&quot; col=&quot;-1&quot;&gt;&lt;linesCount val=&quot;1&quot;/&gt;&lt;lineCharCount val=&quot;17&quot;/&gt;&lt;/TableIndex&gt;&lt;/ShapeTextInfo&gt;"/>
</p:tagLst>
</file>

<file path=ppt/tags/tag366.xml><?xml version="1.0" encoding="utf-8"?>
<p:tagLst xmlns:a="http://schemas.openxmlformats.org/drawingml/2006/main" xmlns:r="http://schemas.openxmlformats.org/officeDocument/2006/relationships" xmlns:p="http://schemas.openxmlformats.org/presentationml/2006/main">
  <p:tag name="PPSNARRATION" val="47,1183103811,C:\Users\atrid\Documents\BREEZE STUFF\112_Lab Breeze\HawaiiPhysicalGeographyJan20\112_HawaiiPresentationFeb20_pptx\Media.ppcx"/>
  <p:tag name="HTML_SHAPEINFO" val="&lt;SlideThumbPath val=&quot;Slide68.PNG&quot;/&gt;"/>
</p:tagLst>
</file>

<file path=ppt/tags/tag36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5F9DFDFB-1AFA-42B9-8F3C-85C0ED96FCA1}_68.png&quot;/&gt;&lt;left val=&quot;-7&quot;/&gt;&lt;top val=&quot;0&quot;/&gt;&lt;width val=&quot;734&quot;/&gt;&lt;height val=&quot;93&quot;/&gt;&lt;hasText val=&quot;1&quot;/&gt;&lt;/Image&gt;&lt;/ThreeDShapeInfo&gt;"/>
  <p:tag name="PRESENTER_SHAPETEXTINFO" val="&lt;ShapeTextInfo&gt;&lt;TableIndex row=&quot;-1&quot; col=&quot;-1&quot;&gt;&lt;linesCount val=&quot;1&quot;/&gt;&lt;lineCharCount val=&quot;37&quot;/&gt;&lt;/TableIndex&gt;&lt;/ShapeTextInfo&gt;"/>
</p:tagLst>
</file>

<file path=ppt/tags/tag36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01DA91E7-9359-413E-8FED-C93D49624299}_68.png&quot;/&gt;&lt;left val=&quot;137&quot;/&gt;&lt;top val=&quot;517&quot;/&gt;&lt;width val=&quot;93&quot;/&gt;&lt;height val=&quot;26&quot;/&gt;&lt;hasText val=&quot;1&quot;/&gt;&lt;/Image&gt;&lt;/ThreeDShapeInfo&gt;"/>
  <p:tag name="PRESENTER_SHAPETEXTINFO" val="&lt;ShapeTextInfo&gt;&lt;TableIndex row=&quot;-1&quot; col=&quot;-1&quot;&gt;&lt;linesCount val=&quot;1&quot;/&gt;&lt;lineCharCount val=&quot;12&quot;/&gt;&lt;/TableIndex&gt;&lt;/ShapeTextInfo&gt;"/>
</p:tagLst>
</file>

<file path=ppt/tags/tag36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ED433BE4-9733-4C71-9A47-BE199562B507}_68.png&quot;/&gt;&lt;left val=&quot;29&quot;/&gt;&lt;top val=&quot;1&quot;/&gt;&lt;width val=&quot;654&quot;/&gt;&lt;height val=&quot;93&quot;/&gt;&lt;hasText val=&quot;1&quot;/&gt;&lt;/Image&gt;&lt;/ThreeDShapeInfo&gt;"/>
  <p:tag name="PRESENTER_SHAPETEXTINFO" val="&lt;ShapeTextInfo&gt;&lt;TableIndex row=&quot;-1&quot; col=&quot;-1&quot;&gt;&lt;linesCount val=&quot;1&quot;/&gt;&lt;lineCharCount val=&quot;14&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807CBB17-6CB1-4211-BF2D-31B9C3BAE99B}_7.png&quot;/&gt;&lt;left val=&quot;137&quot;/&gt;&lt;top val=&quot;517&quot;/&gt;&lt;width val=&quot;93&quot;/&gt;&lt;height val=&quot;26&quot;/&gt;&lt;hasText val=&quot;1&quot;/&gt;&lt;/Image&gt;&lt;/ThreeDShapeInfo&gt;"/>
  <p:tag name="PRESENTER_SHAPETEXTINFO" val="&lt;ShapeTextInfo&gt;&lt;TableIndex row=&quot;-1&quot; col=&quot;-1&quot;&gt;&lt;linesCount val=&quot;1&quot;/&gt;&lt;lineCharCount val=&quot;12&quot;/&gt;&lt;/TableIndex&gt;&lt;/ShapeTextInfo&gt;"/>
</p:tagLst>
</file>

<file path=ppt/tags/tag370.xml><?xml version="1.0" encoding="utf-8"?>
<p:tagLst xmlns:a="http://schemas.openxmlformats.org/drawingml/2006/main" xmlns:r="http://schemas.openxmlformats.org/officeDocument/2006/relationships" xmlns:p="http://schemas.openxmlformats.org/presentationml/2006/main">
  <p:tag name="PPSNARRATION" val="48,1183103811,C:\Users\atrid\Documents\BREEZE STUFF\112_Lab Breeze\HawaiiPhysicalGeographyJan20\112_HawaiiPresentationFeb20_pptx\Media.ppcx"/>
  <p:tag name="HTML_SHAPEINFO" val="&lt;SlideThumbPath val=&quot;Slide69.PNG&quot;/&gt;"/>
</p:tagLst>
</file>

<file path=ppt/tags/tag37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60666122-A798-4E31-9189-43666B462467}_69.png&quot;/&gt;&lt;left val=&quot;0&quot;/&gt;&lt;top val=&quot;0&quot;/&gt;&lt;width val=&quot;720&quot;/&gt;&lt;height val=&quot;93&quot;/&gt;&lt;hasText val=&quot;1&quot;/&gt;&lt;/Image&gt;&lt;/ThreeDShapeInfo&gt;"/>
  <p:tag name="PRESENTER_SHAPETEXTINFO" val="&lt;ShapeTextInfo&gt;&lt;TableIndex row=&quot;-1&quot; col=&quot;-1&quot;&gt;&lt;linesCount val=&quot;1&quot;/&gt;&lt;lineCharCount val=&quot;13&quot;/&gt;&lt;/TableIndex&gt;&lt;/ShapeTextInfo&gt;"/>
</p:tagLst>
</file>

<file path=ppt/tags/tag37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FD81A8DF-844E-4CF0-B088-0449743EB929}_69.png&quot;/&gt;&lt;left val=&quot;137&quot;/&gt;&lt;top val=&quot;517&quot;/&gt;&lt;width val=&quot;93&quot;/&gt;&lt;height val=&quot;26&quot;/&gt;&lt;hasText val=&quot;1&quot;/&gt;&lt;/Image&gt;&lt;/ThreeDShapeInfo&gt;"/>
  <p:tag name="PRESENTER_SHAPETEXTINFO" val="&lt;ShapeTextInfo&gt;&lt;TableIndex row=&quot;-1&quot; col=&quot;-1&quot;&gt;&lt;linesCount val=&quot;1&quot;/&gt;&lt;lineCharCount val=&quot;12&quot;/&gt;&lt;/TableIndex&gt;&lt;/ShapeTextInfo&gt;"/>
</p:tagLst>
</file>

<file path=ppt/tags/tag37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75CC5064-E820-41DB-BC45-D4D7D8727D76}_69.png&quot;/&gt;&lt;left val=&quot;29&quot;/&gt;&lt;top val=&quot;1&quot;/&gt;&lt;width val=&quot;654&quot;/&gt;&lt;height val=&quot;93&quot;/&gt;&lt;hasText val=&quot;1&quot;/&gt;&lt;/Image&gt;&lt;/ThreeDShapeInfo&gt;"/>
  <p:tag name="PRESENTER_SHAPETEXTINFO" val="&lt;ShapeTextInfo&gt;&lt;TableIndex row=&quot;-1&quot; col=&quot;-1&quot;&gt;&lt;linesCount val=&quot;1&quot;/&gt;&lt;lineCharCount val=&quot;25&quot;/&gt;&lt;/TableIndex&gt;&lt;/ShapeTextInfo&gt;"/>
</p:tagLst>
</file>

<file path=ppt/tags/tag374.xml><?xml version="1.0" encoding="utf-8"?>
<p:tagLst xmlns:a="http://schemas.openxmlformats.org/drawingml/2006/main" xmlns:r="http://schemas.openxmlformats.org/officeDocument/2006/relationships" xmlns:p="http://schemas.openxmlformats.org/presentationml/2006/main">
  <p:tag name="PPSNARRATION" val="49,1183103811,C:\Users\atrid\Documents\BREEZE STUFF\112_Lab Breeze\HawaiiPhysicalGeographyJan20\112_HawaiiPresentationFeb20_pptx\Media.ppcx"/>
  <p:tag name="HTML_SHAPEINFO" val="&lt;SlideThumbPath val=&quot;Slide70.PNG&quot;/&gt;"/>
</p:tagLst>
</file>

<file path=ppt/tags/tag37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18A33128-8151-4CFE-AF61-C6F3466F3983}_70.png&quot;/&gt;&lt;left val=&quot;0&quot;/&gt;&lt;top val=&quot;0&quot;/&gt;&lt;width val=&quot;720&quot;/&gt;&lt;height val=&quot;93&quot;/&gt;&lt;hasText val=&quot;1&quot;/&gt;&lt;/Image&gt;&lt;/ThreeDShapeInfo&gt;"/>
  <p:tag name="PRESENTER_SHAPETEXTINFO" val="&lt;ShapeTextInfo&gt;&lt;TableIndex row=&quot;-1&quot; col=&quot;-1&quot;&gt;&lt;linesCount val=&quot;1&quot;/&gt;&lt;lineCharCount val=&quot;13&quot;/&gt;&lt;/TableIndex&gt;&lt;/ShapeTextInfo&gt;"/>
</p:tagLst>
</file>

<file path=ppt/tags/tag37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F5958FAC-3EAA-477D-88EA-AA7711528153}_70.png&quot;/&gt;&lt;left val=&quot;137&quot;/&gt;&lt;top val=&quot;517&quot;/&gt;&lt;width val=&quot;93&quot;/&gt;&lt;height val=&quot;26&quot;/&gt;&lt;hasText val=&quot;1&quot;/&gt;&lt;/Image&gt;&lt;/ThreeDShapeInfo&gt;"/>
  <p:tag name="PRESENTER_SHAPETEXTINFO" val="&lt;ShapeTextInfo&gt;&lt;TableIndex row=&quot;-1&quot; col=&quot;-1&quot;&gt;&lt;linesCount val=&quot;1&quot;/&gt;&lt;lineCharCount val=&quot;12&quot;/&gt;&lt;/TableIndex&gt;&lt;/ShapeTextInfo&gt;"/>
</p:tagLst>
</file>

<file path=ppt/tags/tag37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F55C3481-5647-4FB9-A4E6-DDCDDA6BA73E}_70.png&quot;/&gt;&lt;left val=&quot;29&quot;/&gt;&lt;top val=&quot;1&quot;/&gt;&lt;width val=&quot;654&quot;/&gt;&lt;height val=&quot;93&quot;/&gt;&lt;hasText val=&quot;1&quot;/&gt;&lt;/Image&gt;&lt;/ThreeDShapeInfo&gt;"/>
  <p:tag name="PRESENTER_SHAPETEXTINFO" val="&lt;ShapeTextInfo&gt;&lt;TableIndex row=&quot;-1&quot; col=&quot;-1&quot;&gt;&lt;linesCount val=&quot;1&quot;/&gt;&lt;lineCharCount val=&quot;25&quot;/&gt;&lt;/TableIndex&gt;&lt;/ShapeTextInfo&gt;"/>
</p:tagLst>
</file>

<file path=ppt/tags/tag378.xml><?xml version="1.0" encoding="utf-8"?>
<p:tagLst xmlns:a="http://schemas.openxmlformats.org/drawingml/2006/main" xmlns:r="http://schemas.openxmlformats.org/officeDocument/2006/relationships" xmlns:p="http://schemas.openxmlformats.org/presentationml/2006/main">
  <p:tag name="PPSNARRATION" val="50,1183103811,C:\Users\atrid\Documents\BREEZE STUFF\112_Lab Breeze\HawaiiPhysicalGeographyJan20\112_HawaiiPresentationFeb20_pptx\Media.ppcx"/>
  <p:tag name="HTML_SHAPEINFO" val="&lt;SlideThumbPath val=&quot;Slide71.PNG&quot;/&gt;"/>
</p:tagLst>
</file>

<file path=ppt/tags/tag37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CC2C9FB3-7FB6-4BF0-B084-F9980623C287}_71.png&quot;/&gt;&lt;left val=&quot;-7&quot;/&gt;&lt;top val=&quot;0&quot;/&gt;&lt;width val=&quot;734&quot;/&gt;&lt;height val=&quot;93&quot;/&gt;&lt;hasText val=&quot;1&quot;/&gt;&lt;/Image&gt;&lt;/ThreeDShapeInfo&gt;"/>
  <p:tag name="PRESENTER_SHAPETEXTINFO" val="&lt;ShapeTextInfo&gt;&lt;TableIndex row=&quot;-1&quot; col=&quot;-1&quot;&gt;&lt;linesCount val=&quot;1&quot;/&gt;&lt;lineCharCount val=&quot;37&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47BAA38E-9FFF-42F0-9716-9DA7BC9F0158}_7.png&quot;/&gt;&lt;left val=&quot;31&quot;/&gt;&lt;top val=&quot;49&quot;/&gt;&lt;width val=&quot;308&quot;/&gt;&lt;height val=&quot;304&quot;/&gt;&lt;hasText val=&quot;1&quot;/&gt;&lt;/Image&gt;&lt;/ThreeDShapeInfo&gt;"/>
  <p:tag name="PRESENTER_SHAPETEXTINFO" val="&lt;ShapeTextInfo&gt;&lt;TableIndex row=&quot;-1&quot; col=&quot;-1&quot;&gt;&lt;linesCount val=&quot;5&quot;/&gt;&lt;lineCharCount val=&quot;9&quot;/&gt;&lt;lineCharCount val=&quot;11&quot;/&gt;&lt;lineCharCount val=&quot;14&quot;/&gt;&lt;lineCharCount val=&quot;9&quot;/&gt;&lt;lineCharCount val=&quot;9&quot;/&gt;&lt;/TableIndex&gt;&lt;/ShapeTextInfo&gt;"/>
</p:tagLst>
</file>

<file path=ppt/tags/tag38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22E847CE-6810-4DDD-8833-4646D9867B2A}_71.png&quot;/&gt;&lt;left val=&quot;137&quot;/&gt;&lt;top val=&quot;517&quot;/&gt;&lt;width val=&quot;93&quot;/&gt;&lt;height val=&quot;26&quot;/&gt;&lt;hasText val=&quot;1&quot;/&gt;&lt;/Image&gt;&lt;/ThreeDShapeInfo&gt;"/>
  <p:tag name="PRESENTER_SHAPETEXTINFO" val="&lt;ShapeTextInfo&gt;&lt;TableIndex row=&quot;-1&quot; col=&quot;-1&quot;&gt;&lt;linesCount val=&quot;1&quot;/&gt;&lt;lineCharCount val=&quot;12&quot;/&gt;&lt;/TableIndex&gt;&lt;/ShapeTextInfo&gt;"/>
</p:tagLst>
</file>

<file path=ppt/tags/tag38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2031012C-2D4E-42A4-A6B5-2CA30C376E6A}_71.png&quot;/&gt;&lt;left val=&quot;29&quot;/&gt;&lt;top val=&quot;1&quot;/&gt;&lt;width val=&quot;654&quot;/&gt;&lt;height val=&quot;93&quot;/&gt;&lt;hasText val=&quot;1&quot;/&gt;&lt;/Image&gt;&lt;/ThreeDShapeInfo&gt;"/>
  <p:tag name="PRESENTER_SHAPETEXTINFO" val="&lt;ShapeTextInfo&gt;&lt;TableIndex row=&quot;-1&quot; col=&quot;-1&quot;&gt;&lt;linesCount val=&quot;1&quot;/&gt;&lt;lineCharCount val=&quot;14&quot;/&gt;&lt;/TableIndex&gt;&lt;/ShapeTextInfo&gt;"/>
</p:tagLst>
</file>

<file path=ppt/tags/tag382.xml><?xml version="1.0" encoding="utf-8"?>
<p:tagLst xmlns:a="http://schemas.openxmlformats.org/drawingml/2006/main" xmlns:r="http://schemas.openxmlformats.org/officeDocument/2006/relationships" xmlns:p="http://schemas.openxmlformats.org/presentationml/2006/main">
  <p:tag name="PPSNARRATION" val="51,1183103811,C:\Users\atrid\Documents\BREEZE STUFF\112_Lab Breeze\HawaiiPhysicalGeographyJan20\112_HawaiiPresentationFeb20_pptx\Media.ppcx"/>
  <p:tag name="HTML_SHAPEINFO" val="&lt;SlideThumbPath val=&quot;Slide72.PNG&quot;/&gt;"/>
</p:tagLst>
</file>

<file path=ppt/tags/tag38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97031FAF-01E9-4708-9067-35FF2DC127A1}_72.png&quot;/&gt;&lt;left val=&quot;-7&quot;/&gt;&lt;top val=&quot;0&quot;/&gt;&lt;width val=&quot;734&quot;/&gt;&lt;height val=&quot;93&quot;/&gt;&lt;hasText val=&quot;1&quot;/&gt;&lt;/Image&gt;&lt;/ThreeDShapeInfo&gt;"/>
  <p:tag name="PRESENTER_SHAPETEXTINFO" val="&lt;ShapeTextInfo&gt;&lt;TableIndex row=&quot;-1&quot; col=&quot;-1&quot;&gt;&lt;linesCount val=&quot;1&quot;/&gt;&lt;lineCharCount val=&quot;37&quot;/&gt;&lt;/TableIndex&gt;&lt;/ShapeTextInfo&gt;"/>
</p:tagLst>
</file>

<file path=ppt/tags/tag38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4FCD5119-651E-4F80-806E-E2B655226433}_72.png&quot;/&gt;&lt;left val=&quot;137&quot;/&gt;&lt;top val=&quot;517&quot;/&gt;&lt;width val=&quot;93&quot;/&gt;&lt;height val=&quot;26&quot;/&gt;&lt;hasText val=&quot;1&quot;/&gt;&lt;/Image&gt;&lt;/ThreeDShapeInfo&gt;"/>
  <p:tag name="PRESENTER_SHAPETEXTINFO" val="&lt;ShapeTextInfo&gt;&lt;TableIndex row=&quot;-1&quot; col=&quot;-1&quot;&gt;&lt;linesCount val=&quot;1&quot;/&gt;&lt;lineCharCount val=&quot;12&quot;/&gt;&lt;/TableIndex&gt;&lt;/ShapeTextInfo&gt;"/>
</p:tagLst>
</file>

<file path=ppt/tags/tag385.xml><?xml version="1.0" encoding="utf-8"?>
<p:tagLst xmlns:a="http://schemas.openxmlformats.org/drawingml/2006/main" xmlns:r="http://schemas.openxmlformats.org/officeDocument/2006/relationships" xmlns:p="http://schemas.openxmlformats.org/presentationml/2006/main">
  <p:tag name="PPSNARRATION" val="52,1183103811,C:\Users\atrid\Documents\BREEZE STUFF\112_Lab Breeze\HawaiiPhysicalGeographyJan20\112_HawaiiPresentationFeb20_pptx\Media.ppcx"/>
  <p:tag name="HTML_SHAPEINFO" val="&lt;SlideThumbPath val=&quot;Slide73.PNG&quot;/&gt;"/>
</p:tagLst>
</file>

<file path=ppt/tags/tag38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967EEC4A-987A-4E9D-AE07-842A755C8839}_73.png&quot;/&gt;&lt;left val=&quot;-7&quot;/&gt;&lt;top val=&quot;0&quot;/&gt;&lt;width val=&quot;734&quot;/&gt;&lt;height val=&quot;93&quot;/&gt;&lt;hasText val=&quot;1&quot;/&gt;&lt;/Image&gt;&lt;/ThreeDShapeInfo&gt;"/>
  <p:tag name="PRESENTER_SHAPETEXTINFO" val="&lt;ShapeTextInfo&gt;&lt;TableIndex row=&quot;-1&quot; col=&quot;-1&quot;&gt;&lt;linesCount val=&quot;1&quot;/&gt;&lt;lineCharCount val=&quot;37&quot;/&gt;&lt;/TableIndex&gt;&lt;/ShapeTextInfo&gt;"/>
</p:tagLst>
</file>

<file path=ppt/tags/tag38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65D45A41-AAB0-41D5-9952-7D5A360EF53C}_73.png&quot;/&gt;&lt;left val=&quot;15&quot;/&gt;&lt;top val=&quot;29&quot;/&gt;&lt;width val=&quot;215&quot;/&gt;&lt;height val=&quot;330&quot;/&gt;&lt;hasText val=&quot;1&quot;/&gt;&lt;/Image&gt;&lt;/ThreeDShapeInfo&gt;"/>
  <p:tag name="PRESENTER_SHAPETEXTINFO" val="&lt;ShapeTextInfo&gt;&lt;TableIndex row=&quot;-1&quot; col=&quot;-1&quot;&gt;&lt;linesCount val=&quot;3&quot;/&gt;&lt;lineCharCount val=&quot;6&quot;/&gt;&lt;lineCharCount val=&quot;3&quot;/&gt;&lt;lineCharCount val=&quot;5&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PPSNARRATION" val="5,1183103811,C:\Users\atrid\Documents\BREEZE STUFF\112_Lab Breeze\HawaiiPhysicalGeographyJan20\112_HawaiiPresentationFeb20_pptx\Media.ppcx"/>
  <p:tag name="HTML_SHAPEINFO" val="&lt;SlideThumbPath val=&quot;Slide8.PNG&quot;/&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5C367714-693B-41FB-A668-83B24892D7DB}_8.png&quot;/&gt;&lt;left val=&quot;-7&quot;/&gt;&lt;top val=&quot;0&quot;/&gt;&lt;width val=&quot;734&quot;/&gt;&lt;height val=&quot;93&quot;/&gt;&lt;hasText val=&quot;1&quot;/&gt;&lt;/Image&gt;&lt;/ThreeDShapeInfo&gt;"/>
  <p:tag name="PRESENTER_SHAPETEXTINFO" val="&lt;ShapeTextInfo&gt;&lt;TableIndex row=&quot;-1&quot; col=&quot;-1&quot;&gt;&lt;linesCount val=&quot;1&quot;/&gt;&lt;lineCharCount val=&quot;37&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BFB3A8AA-1FC6-424B-AFD2-F5B887691872}_8.png&quot;/&gt;&lt;left val=&quot;0&quot;/&gt;&lt;top val=&quot;-6&quot;/&gt;&lt;width val=&quot;696&quot;/&gt;&lt;height val=&quot;108&quot;/&gt;&lt;hasText val=&quot;1&quot;/&gt;&lt;/Image&gt;&lt;/ThreeDShapeInfo&gt;"/>
  <p:tag name="PRESENTER_SHAPETEXTINFO" val="&lt;ShapeTextInfo&gt;&lt;TableIndex row=&quot;-1&quot; col=&quot;-1&quot;&gt;&lt;linesCount val=&quot;1&quot;/&gt;&lt;lineCharCount val=&quot;29&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B5EA0B55-4A53-4912-889C-9C50E8993ADB}_8.png&quot;/&gt;&lt;left val=&quot;37&quot;/&gt;&lt;top val=&quot;81&quot;/&gt;&lt;width val=&quot;353&quot;/&gt;&lt;height val=&quot;39&quot;/&gt;&lt;hasText val=&quot;1&quot;/&gt;&lt;/Image&gt;&lt;/ThreeDShapeInfo&gt;"/>
  <p:tag name="PRESENTER_SHAPETEXTINFO" val="&lt;ShapeTextInfo&gt;&lt;TableIndex row=&quot;-1&quot; col=&quot;-1&quot;&gt;&lt;linesCount val=&quot;1&quot;/&gt;&lt;lineCharCount val=&quot;40&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7A6E0541-F700-4C24-9810-6CABEA3F894F}_8.png&quot;/&gt;&lt;left val=&quot;289&quot;/&gt;&lt;top val=&quot;177&quot;/&gt;&lt;width val=&quot;250&quot;/&gt;&lt;height val=&quot;39&quot;/&gt;&lt;hasText val=&quot;1&quot;/&gt;&lt;/Image&gt;&lt;/ThreeDShapeInfo&gt;"/>
  <p:tag name="PRESENTER_SHAPETEXTINFO" val="&lt;ShapeTextInfo&gt;&lt;TableIndex row=&quot;-1&quot; col=&quot;-1&quot;&gt;&lt;linesCount val=&quot;1&quot;/&gt;&lt;lineCharCount val=&quot;26&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PPSNARRATION" val="6,1183103811,C:\Users\atrid\Documents\BREEZE STUFF\112_Lab Breeze\HawaiiPhysicalGeographyJan20\112_HawaiiPresentationFeb20_pptx\Media.ppcx"/>
  <p:tag name="HTML_SHAPEINFO" val="&lt;SlideThumbPath val=&quot;Slide9.PNG&quot;/&gt;"/>
</p:tagLst>
</file>

<file path=ppt/tags/tag4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E9613DE5-88AC-460E-9408-8845CC9708C9}_9.png&quot;/&gt;&lt;left val=&quot;-7&quot;/&gt;&lt;top val=&quot;0&quot;/&gt;&lt;width val=&quot;734&quot;/&gt;&lt;height val=&quot;93&quot;/&gt;&lt;hasText val=&quot;1&quot;/&gt;&lt;/Image&gt;&lt;/ThreeDShapeInfo&gt;"/>
  <p:tag name="PRESENTER_SHAPETEXTINFO" val="&lt;ShapeTextInfo&gt;&lt;TableIndex row=&quot;-1&quot; col=&quot;-1&quot;&gt;&lt;linesCount val=&quot;1&quot;/&gt;&lt;lineCharCount val=&quot;37&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1C28916E-5BA3-4A3A-BED8-BCA39641B66B}_9.png&quot;/&gt;&lt;left val=&quot;0&quot;/&gt;&lt;top val=&quot;-6&quot;/&gt;&lt;width val=&quot;696&quot;/&gt;&lt;height val=&quot;108&quot;/&gt;&lt;hasText val=&quot;1&quot;/&gt;&lt;/Image&gt;&lt;/ThreeDShapeInfo&gt;"/>
  <p:tag name="PRESENTER_SHAPETEXTINFO" val="&lt;ShapeTextInfo&gt;&lt;TableIndex row=&quot;-1&quot; col=&quot;-1&quot;&gt;&lt;linesCount val=&quot;1&quot;/&gt;&lt;lineCharCount val=&quot;29&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B3A8FE50-2C7D-4CAD-B891-FB2CA5155BC9}_9.png&quot;/&gt;&lt;left val=&quot;145&quot;/&gt;&lt;top val=&quot;207&quot;/&gt;&lt;width val=&quot;130&quot;/&gt;&lt;height val=&quot;125&quot;/&gt;&lt;hasText val=&quot;1&quot;/&gt;&lt;/Image&gt;&lt;/ThreeDShapeInfo&gt;"/>
  <p:tag name="PRESENTER_SHAPETEXTINFO" val="&lt;ShapeTextInfo&gt;&lt;TableIndex row=&quot;-1&quot; col=&quot;-1&quot;&gt;&lt;linesCount val=&quot;5&quot;/&gt;&lt;lineCharCount val=&quot;12&quot;/&gt;&lt;lineCharCount val=&quot;11&quot;/&gt;&lt;lineCharCount val=&quot;11&quot;/&gt;&lt;lineCharCount val=&quot;14&quot;/&gt;&lt;lineCharCount val=&quot;3&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0CD0EE4E-68BE-4A61-97A2-EBD659BF64F4}_9.png&quot;/&gt;&lt;left val=&quot;469&quot;/&gt;&lt;top val=&quot;387&quot;/&gt;&lt;width val=&quot;130&quot;/&gt;&lt;height val=&quot;125&quot;/&gt;&lt;hasText val=&quot;1&quot;/&gt;&lt;/Image&gt;&lt;/ThreeDShapeInfo&gt;"/>
  <p:tag name="PRESENTER_SHAPETEXTINFO" val="&lt;ShapeTextInfo&gt;&lt;TableIndex row=&quot;-1&quot; col=&quot;-1&quot;&gt;&lt;linesCount val=&quot;5&quot;/&gt;&lt;lineCharCount val=&quot;12&quot;/&gt;&lt;lineCharCount val=&quot;11&quot;/&gt;&lt;lineCharCount val=&quot;11&quot;/&gt;&lt;lineCharCount val=&quot;14&quot;/&gt;&lt;lineCharCount val=&quot;3&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PRESENTER_SHAPEINFO" val="&lt;ThreeDShapeInfo&gt;&lt;uuid val=&quot;{DE76F8DC-AF87-4B72-98D9-BC62EEDEC1E8}&quot;/&gt;&lt;isInvalidForFieldText val=&quot;0&quot;/&gt;&lt;Image&gt;&lt;filename val=&quot;C:\Users\atrid\Documents\BREEZE STUFF\112_Lab Breeze\HawaiiPhysicalGeographyJan20\Publish112HawaiiPhysicalGeographyFeb20\data\asimages\{DE76F8DC-AF87-4B72-98D9-BC62EEDEC1E8}_9.png&quot;/&gt;&lt;left val=&quot;601&quot;/&gt;&lt;top val=&quot;213&quot;/&gt;&lt;width val=&quot;46&quot;/&gt;&lt;height val=&quot;47&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INFO" val="&lt;ThreeDShapeInfo&gt;&lt;uuid val=&quot;{B7C1AC25-8070-4AB0-9E2F-1D3193F07F7D}&quot;/&gt;&lt;isInvalidForFieldText val=&quot;0&quot;/&gt;&lt;Image&gt;&lt;filename val=&quot;C:\Users\atrid\Documents\BREEZE STUFF\112_Lab Breeze\HawaiiPhysicalGeographyJan20\Publish112HawaiiPhysicalGeographyFeb20\data\asimages\{B7C1AC25-8070-4AB0-9E2F-1D3193F07F7D}_9.png&quot;/&gt;&lt;left val=&quot;601&quot;/&gt;&lt;top val=&quot;423&quot;/&gt;&lt;width val=&quot;46&quot;/&gt;&lt;height val=&quot;47&quot;/&gt;&lt;hasText val=&quot;1&quot;/&gt;&lt;/Image&gt;&lt;/ThreeDShapeInfo&gt;"/>
</p:tagLst>
</file>

<file path=ppt/tags/tag51.xml><?xml version="1.0" encoding="utf-8"?>
<p:tagLst xmlns:a="http://schemas.openxmlformats.org/drawingml/2006/main" xmlns:r="http://schemas.openxmlformats.org/officeDocument/2006/relationships" xmlns:p="http://schemas.openxmlformats.org/presentationml/2006/main">
  <p:tag name="PRESENTER_SHAPEINFO" val="&lt;ThreeDShapeInfo&gt;&lt;uuid val=&quot;{2BE48CA2-0F91-4D2E-BD86-3B274388BAFB}&quot;/&gt;&lt;isInvalidForFieldText val=&quot;0&quot;/&gt;&lt;Image&gt;&lt;filename val=&quot;C:\Users\atrid\Documents\BREEZE STUFF\112_Lab Breeze\HawaiiPhysicalGeographyJan20\Publish112HawaiiPhysicalGeographyFeb20\data\asimages\{2BE48CA2-0F91-4D2E-BD86-3B274388BAFB}_9.png&quot;/&gt;&lt;left val=&quot;229&quot;/&gt;&lt;top val=&quot;429&quot;/&gt;&lt;width val=&quot;46&quot;/&gt;&lt;height val=&quot;47&quot;/&gt;&lt;hasText val=&quot;1&quot;/&gt;&lt;/Image&gt;&lt;/ThreeDShapeInfo&gt;"/>
</p:tagLst>
</file>

<file path=ppt/tags/tag52.xml><?xml version="1.0" encoding="utf-8"?>
<p:tagLst xmlns:a="http://schemas.openxmlformats.org/drawingml/2006/main" xmlns:r="http://schemas.openxmlformats.org/officeDocument/2006/relationships" xmlns:p="http://schemas.openxmlformats.org/presentationml/2006/main">
  <p:tag name="PRESENTER_SHAPEINFO" val="&lt;ThreeDShapeInfo&gt;&lt;uuid val=&quot;{A47605C6-235D-4461-8A9E-B34B39F3CB71}&quot;/&gt;&lt;isInvalidForFieldText val=&quot;0&quot;/&gt;&lt;Image&gt;&lt;filename val=&quot;C:\Users\atrid\Documents\BREEZE STUFF\112_Lab Breeze\HawaiiPhysicalGeographyJan20\Publish112HawaiiPhysicalGeographyFeb20\data\asimages\{A47605C6-235D-4461-8A9E-B34B39F3CB71}_9.png&quot;/&gt;&lt;left val=&quot;269&quot;/&gt;&lt;top val=&quot;201&quot;/&gt;&lt;width val=&quot;47&quot;/&gt;&lt;height val=&quot;53&quot;/&gt;&lt;hasText val=&quot;1&quot;/&gt;&lt;/Image&gt;&lt;/ThreeDShapeInfo&gt;"/>
</p:tagLst>
</file>

<file path=ppt/tags/tag5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309D0E91-67D8-4BE9-A1AD-B7A1B830309A}_9.png&quot;/&gt;&lt;left val=&quot;529&quot;/&gt;&lt;top val=&quot;201&quot;/&gt;&lt;width val=&quot;130&quot;/&gt;&lt;height val=&quot;39&quot;/&gt;&lt;hasText val=&quot;1&quot;/&gt;&lt;/Image&gt;&lt;/ThreeDShapeInfo&gt;"/>
  <p:tag name="PRESENTER_SHAPETEXTINFO" val="&lt;ShapeTextInfo&gt;&lt;TableIndex row=&quot;-1&quot; col=&quot;-1&quot;&gt;&lt;linesCount val=&quot;1&quot;/&gt;&lt;lineCharCount val=&quot;6&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PPSNARRATION" val="7,1183103811,C:\Users\atrid\Documents\BREEZE STUFF\112_Lab Breeze\HawaiiPhysicalGeographyJan20\112_HawaiiPresentationFeb20_pptx\Media.ppcx"/>
  <p:tag name="HTML_SHAPEINFO" val="&lt;SlideThumbPath val=&quot;Slide10.PNG&quot;/&gt;"/>
</p:tagLst>
</file>

<file path=ppt/tags/tag5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5C9ADA88-AE92-427E-9E3E-E1EFDA25649C}_10.png&quot;/&gt;&lt;left val=&quot;0&quot;/&gt;&lt;top val=&quot;-15&quot;/&gt;&lt;width val=&quot;720&quot;/&gt;&lt;height val=&quot;132&quot;/&gt;&lt;hasText val=&quot;1&quot;/&gt;&lt;/Image&gt;&lt;/ThreeDShapeInfo&gt;"/>
  <p:tag name="PRESENTER_SHAPETEXTINFO" val="&lt;ShapeTextInfo&gt;&lt;TableIndex row=&quot;-1&quot; col=&quot;-1&quot;&gt;&lt;linesCount val=&quot;2&quot;/&gt;&lt;lineCharCount val=&quot;25&quot;/&gt;&lt;lineCharCount val=&quot;15&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8549CD64-8C98-42A7-9ED2-88813EAFF275}_10.png&quot;/&gt;&lt;left val=&quot;0&quot;/&gt;&lt;top val=&quot;-6&quot;/&gt;&lt;width val=&quot;696&quot;/&gt;&lt;height val=&quot;108&quot;/&gt;&lt;hasText val=&quot;1&quot;/&gt;&lt;/Image&gt;&lt;/ThreeDShapeInfo&gt;"/>
  <p:tag name="PRESENTER_SHAPETEXTINFO" val="&lt;ShapeTextInfo&gt;&lt;TableIndex row=&quot;-1&quot; col=&quot;-1&quot;&gt;&lt;linesCount val=&quot;1&quot;/&gt;&lt;lineCharCount val=&quot;20&quot;/&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2A24F175-A952-4CDE-9B19-AFE133EF25C5}_10.png&quot;/&gt;&lt;left val=&quot;37&quot;/&gt;&lt;top val=&quot;51&quot;/&gt;&lt;width val=&quot;574&quot;/&gt;&lt;height val=&quot;39&quot;/&gt;&lt;hasText val=&quot;1&quot;/&gt;&lt;/Image&gt;&lt;/ThreeDShapeInfo&gt;"/>
  <p:tag name="PRESENTER_SHAPETEXTINFO" val="&lt;ShapeTextInfo&gt;&lt;TableIndex row=&quot;-1&quot; col=&quot;-1&quot;&gt;&lt;linesCount val=&quot;1&quot;/&gt;&lt;lineCharCount val=&quot;63&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PPSNARRATION" val="8,1183103811,C:\Users\atrid\Documents\BREEZE STUFF\112_Lab Breeze\HawaiiPhysicalGeographyJan20\112_HawaiiPresentationFeb20_pptx\Media.ppcx"/>
  <p:tag name="HTML_SHAPEINFO" val="&lt;SlideThumbPath val=&quot;Slide11.PNG&quot;/&gt;"/>
</p:tagLst>
</file>

<file path=ppt/tags/tag5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C7E3ACA7-8531-4BDB-95E0-C8755D6AE0A7}_11.png&quot;/&gt;&lt;left val=&quot;-7&quot;/&gt;&lt;top val=&quot;0&quot;/&gt;&lt;width val=&quot;734&quot;/&gt;&lt;height val=&quot;93&quot;/&gt;&lt;hasText val=&quot;1&quot;/&gt;&lt;/Image&gt;&lt;/ThreeDShapeInfo&gt;"/>
  <p:tag name="PRESENTER_SHAPETEXTINFO" val="&lt;ShapeTextInfo&gt;&lt;TableIndex row=&quot;-1&quot; col=&quot;-1&quot;&gt;&lt;linesCount val=&quot;1&quot;/&gt;&lt;lineCharCount val=&quot;37&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A5DBCCA3-59DE-4941-A516-1ABFA3D57E99}_11.png&quot;/&gt;&lt;left val=&quot;107&quot;/&gt;&lt;top val=&quot;1&quot;/&gt;&lt;width val=&quot;510&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HTML_AUTOSHAPE_INFO" val="&lt;ThreeDShapeInfo&gt;&lt;uuid val=&quot;{5ADCEE03-BA76-402F-8C5D-F99139407EFE}&quot;/&gt;&lt;isInvalidForFieldText val=&quot;0&quot;/&gt;&lt;Image&gt;&lt;filename val=&quot;C:\Users\atrid\Documents\BREEZE STUFF\112_Lab Breeze\HawaiiPhysicalGeographyJan20\Publish112HawaiiPhysicalGeographyFeb20\data\asimages\{5ADCEE03-BA76-402F-8C5D-F99139407EFE}.png&quot;/&gt;&lt;left val=&quot;367&quot;/&gt;&lt;top val=&quot;95&quot;/&gt;&lt;width val=&quot;329&quot;/&gt;&lt;height val=&quot;216&quot;/&gt;&lt;hasText val=&quot;1&quot;/&gt;&lt;/Image&gt;&lt;/ThreeDShapeInfo&gt;"/>
</p:tagLst>
</file>

<file path=ppt/tags/tag6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CFC5E6DB-45BE-4D40-A43A-51A85C6FBCE6}_11.png&quot;/&gt;&lt;left val=&quot;139&quot;/&gt;&lt;top val=&quot;99&quot;/&gt;&lt;width val=&quot;188&quot;/&gt;&lt;height val=&quot;39&quot;/&gt;&lt;hasText val=&quot;1&quot;/&gt;&lt;/Image&gt;&lt;/ThreeDShapeInfo&gt;"/>
  <p:tag name="PRESENTER_SHAPETEXTINFO" val="&lt;ShapeTextInfo&gt;&lt;TableIndex row=&quot;-1&quot; col=&quot;-1&quot;&gt;&lt;linesCount val=&quot;1&quot;/&gt;&lt;lineCharCount val=&quot;20&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59B42DDB-13EF-476E-9B20-CF177EFBCAD7}_11.png&quot;/&gt;&lt;left val=&quot;511&quot;/&gt;&lt;top val=&quot;93&quot;/&gt;&lt;width val=&quot;153&quot;/&gt;&lt;height val=&quot;39&quot;/&gt;&lt;hasText val=&quot;1&quot;/&gt;&lt;/Image&gt;&lt;/ThreeDShapeInfo&gt;"/>
  <p:tag name="PRESENTER_SHAPETEXTINFO" val="&lt;ShapeTextInfo&gt;&lt;TableIndex row=&quot;-1&quot; col=&quot;-1&quot;&gt;&lt;linesCount val=&quot;1&quot;/&gt;&lt;lineCharCount val=&quot;15&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3E7C950A-7FC0-480E-8F5E-A4AA784E7F8C}_11.png&quot;/&gt;&lt;left val=&quot;523&quot;/&gt;&lt;top val=&quot;381&quot;/&gt;&lt;width val=&quot;153&quot;/&gt;&lt;height val=&quot;39&quot;/&gt;&lt;hasText val=&quot;1&quot;/&gt;&lt;/Image&gt;&lt;/ThreeDShapeInfo&gt;"/>
  <p:tag name="PRESENTER_SHAPETEXTINFO" val="&lt;ShapeTextInfo&gt;&lt;TableIndex row=&quot;-1&quot; col=&quot;-1&quot;&gt;&lt;linesCount val=&quot;1&quot;/&gt;&lt;lineCharCount val=&quot;15&quot;/&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9B610019-5036-4704-83AF-FBC8DAFEFFEF}_11.png&quot;/&gt;&lt;left val=&quot;319&quot;/&gt;&lt;top val=&quot;357&quot;/&gt;&lt;width val=&quot;121&quot;/&gt;&lt;height val=&quot;39&quot;/&gt;&lt;hasText val=&quot;1&quot;/&gt;&lt;/Image&gt;&lt;/ThreeDShapeInfo&gt;"/>
  <p:tag name="PRESENTER_SHAPETEXTINFO" val="&lt;ShapeTextInfo&gt;&lt;TableIndex row=&quot;-1&quot; col=&quot;-1&quot;&gt;&lt;linesCount val=&quot;1&quot;/&gt;&lt;lineCharCount val=&quot;10&quot;/&gt;&lt;/TableIndex&gt;&lt;/ShapeTextInfo&gt;"/>
</p:tagLst>
</file>

<file path=ppt/tags/tag6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591064D4-B6AC-4B19-84F5-AB7A5252DC0F}_11.png&quot;/&gt;&lt;left val=&quot;127&quot;/&gt;&lt;top val=&quot;375&quot;/&gt;&lt;width val=&quot;55&quot;/&gt;&lt;height val=&quot;39&quot;/&gt;&lt;hasText val=&quot;1&quot;/&gt;&lt;/Image&gt;&lt;/ThreeDShapeInfo&gt;"/>
  <p:tag name="PRESENTER_SHAPETEXTINFO" val="&lt;ShapeTextInfo&gt;&lt;TableIndex row=&quot;-1&quot; col=&quot;-1&quot;&gt;&lt;linesCount val=&quot;1&quot;/&gt;&lt;lineCharCount val=&quot;3&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E08A2938-73A7-49A7-9537-5DB4E0DAB46D}_11.png&quot;/&gt;&lt;left val=&quot;175&quot;/&gt;&lt;top val=&quot;375&quot;/&gt;&lt;width val=&quot;36&quot;/&gt;&lt;height val=&quot;39&quot;/&gt;&lt;hasText val=&quot;1&quot;/&gt;&lt;/Image&gt;&lt;/ThreeDShapeInfo&gt;"/>
  <p:tag name="PRESENTER_SHAPETEXTINFO" val="&lt;ShapeTextInfo&gt;&lt;TableIndex row=&quot;-1&quot; col=&quot;-1&quot;&gt;&lt;linesCount val=&quot;1&quot;/&gt;&lt;lineCharCount val=&quot;1&quot;/&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66EEF22C-74E7-483C-A66D-01B093F0FF60}_11.png&quot;/&gt;&lt;left val=&quot;111&quot;/&gt;&lt;top val=&quot;322&quot;/&gt;&lt;width val=&quot;36&quot;/&gt;&lt;height val=&quot;39&quot;/&gt;&lt;hasText val=&quot;1&quot;/&gt;&lt;/Image&gt;&lt;/ThreeDShapeInfo&gt;"/>
  <p:tag name="PRESENTER_SHAPETEXTINFO" val="&lt;ShapeTextInfo&gt;&lt;TableIndex row=&quot;-1&quot; col=&quot;-1&quot;&gt;&lt;linesCount val=&quot;1&quot;/&gt;&lt;lineCharCount val=&quot;1&quot;/&gt;&lt;/TableIndex&gt;&lt;/ShapeTextInfo&gt;"/>
</p:tagLst>
</file>

<file path=ppt/tags/tag6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E0A3ECC1-D818-45B7-93ED-5D9B1844E2CD}_11.png&quot;/&gt;&lt;left val=&quot;91&quot;/&gt;&lt;top val=&quot;339&quot;/&gt;&lt;width val=&quot;35&quot;/&gt;&lt;height val=&quot;39&quot;/&gt;&lt;hasText val=&quot;1&quot;/&gt;&lt;/Image&gt;&lt;/ThreeDShapeInfo&gt;"/>
  <p:tag name="PRESENTER_SHAPETEXTINFO" val="&lt;ShapeTextInfo&gt;&lt;TableIndex row=&quot;-1&quot; col=&quot;-1&quot;&gt;&lt;linesCount val=&quot;1&quot;/&gt;&lt;lineCharCount val=&quot;1&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9DD67D72-8202-4CB0-85D1-73B04513E145}_11.png&quot;/&gt;&lt;left val=&quot;109&quot;/&gt;&lt;top val=&quot;405&quot;/&gt;&lt;width val=&quot;35&quot;/&gt;&lt;height val=&quot;39&quot;/&gt;&lt;hasText val=&quot;1&quot;/&gt;&lt;/Image&gt;&lt;/ThreeDShapeInfo&gt;"/>
  <p:tag name="PRESENTER_SHAPETEXTINFO" val="&lt;ShapeTextInfo&gt;&lt;TableIndex row=&quot;-1&quot; col=&quot;-1&quot;&gt;&lt;linesCount val=&quot;1&quot;/&gt;&lt;lineCharCount val=&quot;1&quot;/&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0CF39C94-9D5A-4992-81D5-E9AE9C4F8797}_11.png&quot;/&gt;&lt;left val=&quot;397&quot;/&gt;&lt;top val=&quot;171&quot;/&gt;&lt;width val=&quot;80&quot;/&gt;&lt;height val=&quot;103&quot;/&gt;&lt;hasText val=&quot;1&quot;/&gt;&lt;/Image&gt;&lt;/ThreeDShapeInfo&gt;"/>
  <p:tag name="PRESENTER_SHAPETEXTINFO" val="&lt;ShapeTextInfo&gt;&lt;TableIndex row=&quot;-1&quot; col=&quot;-1&quot;&gt;&lt;linesCount val=&quot;4&quot;/&gt;&lt;lineCharCount val=&quot;4&quot;/&gt;&lt;lineCharCount val=&quot;7&quot;/&gt;&lt;lineCharCount val=&quot;5&quot;/&gt;&lt;lineCharCount val=&quot;6&quot;/&gt;&lt;/TableIndex&gt;&lt;/ShapeTextInfo&gt;"/>
</p:tagLst>
</file>

<file path=ppt/tags/tag7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81621E47-FA1D-4B07-A65B-E98489981ACD}_11.png&quot;/&gt;&lt;left val=&quot;85&quot;/&gt;&lt;top val=&quot;417&quot;/&gt;&lt;width val=&quot;46&quot;/&gt;&lt;height val=&quot;39&quot;/&gt;&lt;hasText val=&quot;1&quot;/&gt;&lt;/Image&gt;&lt;/ThreeDShapeInfo&gt;"/>
  <p:tag name="PRESENTER_SHAPETEXTINFO" val="&lt;ShapeTextInfo&gt;&lt;TableIndex row=&quot;-1&quot; col=&quot;-1&quot;&gt;&lt;linesCount val=&quot;1&quot;/&gt;&lt;lineCharCount val=&quot;2&quot;/&gt;&lt;/TableIndex&gt;&lt;/ShapeTextInfo&gt;"/>
</p:tagLst>
</file>

<file path=ppt/tags/tag73.xml><?xml version="1.0" encoding="utf-8"?>
<p:tagLst xmlns:a="http://schemas.openxmlformats.org/drawingml/2006/main" xmlns:r="http://schemas.openxmlformats.org/officeDocument/2006/relationships" xmlns:p="http://schemas.openxmlformats.org/presentationml/2006/main">
  <p:tag name="PPSNARRATION" val="9,1183103811,C:\Users\atrid\Documents\BREEZE STUFF\112_Lab Breeze\HawaiiPhysicalGeographyJan20\112_HawaiiPresentationFeb20_pptx\Media.ppcx"/>
  <p:tag name="HTML_SHAPEINFO" val="&lt;SlideThumbPath val=&quot;Slide12.PNG&quot;/&gt;"/>
</p:tagLst>
</file>

<file path=ppt/tags/tag7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3FA67AD1-FA65-4088-BDDA-236B034B7D4C}_12.png&quot;/&gt;&lt;left val=&quot;-7&quot;/&gt;&lt;top val=&quot;0&quot;/&gt;&lt;width val=&quot;734&quot;/&gt;&lt;height val=&quot;93&quot;/&gt;&lt;hasText val=&quot;1&quot;/&gt;&lt;/Image&gt;&lt;/ThreeDShapeInfo&gt;"/>
  <p:tag name="PRESENTER_SHAPETEXTINFO" val="&lt;ShapeTextInfo&gt;&lt;TableIndex row=&quot;-1&quot; col=&quot;-1&quot;&gt;&lt;linesCount val=&quot;1&quot;/&gt;&lt;lineCharCount val=&quot;37&quot;/&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A7A04FC1-11BB-4B76-9907-83E5BA36A7CD}_12.png&quot;/&gt;&lt;left val=&quot;105&quot;/&gt;&lt;top val=&quot;1&quot;/&gt;&lt;width val=&quot;514&quot;/&gt;&lt;height val=&quot;93&quot;/&gt;&lt;hasText val=&quot;1&quot;/&gt;&lt;/Image&gt;&lt;/ThreeDShapeInfo&gt;"/>
  <p:tag name="PRESENTER_SHAPETEXTINFO" val="&lt;ShapeTextInfo&gt;&lt;TableIndex row=&quot;-1&quot; col=&quot;-1&quot;&gt;&lt;linesCount val=&quot;1&quot;/&gt;&lt;lineCharCount val=&quot;22&quot;/&gt;&lt;/TableIndex&gt;&lt;/ShapeTextInfo&gt;"/>
</p:tagLst>
</file>

<file path=ppt/tags/tag76.xml><?xml version="1.0" encoding="utf-8"?>
<p:tagLst xmlns:a="http://schemas.openxmlformats.org/drawingml/2006/main" xmlns:r="http://schemas.openxmlformats.org/officeDocument/2006/relationships" xmlns:p="http://schemas.openxmlformats.org/presentationml/2006/main">
  <p:tag name="PPSNARRATION" val="10,1183103811,C:\Users\atrid\Documents\BREEZE STUFF\112_Lab Breeze\HawaiiPhysicalGeographyJan20\112_HawaiiPresentationFeb20_pptx\Media.ppcx"/>
  <p:tag name="HTML_SHAPEINFO" val="&lt;SlideThumbPath val=&quot;Slide13.PNG&quot;/&gt;"/>
</p:tagLst>
</file>

<file path=ppt/tags/tag7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C818363F-D620-4CEB-B23D-88A0A6A12ED6}_13.png&quot;/&gt;&lt;left val=&quot;-7&quot;/&gt;&lt;top val=&quot;0&quot;/&gt;&lt;width val=&quot;734&quot;/&gt;&lt;height val=&quot;93&quot;/&gt;&lt;hasText val=&quot;1&quot;/&gt;&lt;/Image&gt;&lt;/ThreeDShapeInfo&gt;"/>
  <p:tag name="PRESENTER_SHAPETEXTINFO" val="&lt;ShapeTextInfo&gt;&lt;TableIndex row=&quot;-1&quot; col=&quot;-1&quot;&gt;&lt;linesCount val=&quot;1&quot;/&gt;&lt;lineCharCount val=&quot;37&quot;/&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8D6512ED-C8B4-4FB1-A029-537DE8AFE936}_13.png&quot;/&gt;&lt;left val=&quot;-8&quot;/&gt;&lt;top val=&quot;1&quot;/&gt;&lt;width val=&quot;694&quot;/&gt;&lt;height val=&quot;93&quot;/&gt;&lt;hasText val=&quot;1&quot;/&gt;&lt;/Image&gt;&lt;/ThreeDShapeInfo&gt;"/>
  <p:tag name="PRESENTER_SHAPETEXTINFO" val="&lt;ShapeTextInfo&gt;&lt;TableIndex row=&quot;-1&quot; col=&quot;-1&quot;&gt;&lt;linesCount val=&quot;1&quot;/&gt;&lt;lineCharCount val=&quot;32&quot;/&gt;&lt;/TableIndex&gt;&lt;/ShapeTextInfo&gt;"/>
</p:tagLst>
</file>

<file path=ppt/tags/tag7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32EF730F-C601-4406-8E93-8A502637739E}_13.png&quot;/&gt;&lt;left val=&quot;397&quot;/&gt;&lt;top val=&quot;171&quot;/&gt;&lt;width val=&quot;80&quot;/&gt;&lt;height val=&quot;103&quot;/&gt;&lt;hasText val=&quot;1&quot;/&gt;&lt;/Image&gt;&lt;/ThreeDShapeInfo&gt;"/>
  <p:tag name="PRESENTER_SHAPETEXTINFO" val="&lt;ShapeTextInfo&gt;&lt;TableIndex row=&quot;-1&quot; col=&quot;-1&quot;&gt;&lt;linesCount val=&quot;4&quot;/&gt;&lt;lineCharCount val=&quot;4&quot;/&gt;&lt;lineCharCount val=&quot;7&quot;/&gt;&lt;lineCharCount val=&quot;5&quot;/&gt;&lt;lineCharCount val=&quot;6&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INFO" val="&lt;ThreeDShapeInfo&gt;&lt;uuid val=&quot;{2ACB6971-E402-4527-8078-9D6B6A96F82A}&quot;/&gt;&lt;isInvalidForFieldText val=&quot;0&quot;/&gt;&lt;Image&gt;&lt;filename val=&quot;C:\Users\atrid\Documents\BREEZE STUFF\112_Lab Breeze\HawaiiPhysicalGeographyJan20\Publish112HawaiiPhysicalGeographyFeb20\data\asimages\{2ACB6971-E402-4527-8078-9D6B6A96F82A}_13.png&quot;/&gt;&lt;left val=&quot;217&quot;/&gt;&lt;top val=&quot;141&quot;/&gt;&lt;width val=&quot;29&quot;/&gt;&lt;height val=&quot;58&quot;/&gt;&lt;hasText val=&quot;1&quot;/&gt;&lt;/Image&gt;&lt;/ThreeDShapeInfo&gt;"/>
</p:tagLst>
</file>

<file path=ppt/tags/tag81.xml><?xml version="1.0" encoding="utf-8"?>
<p:tagLst xmlns:a="http://schemas.openxmlformats.org/drawingml/2006/main" xmlns:r="http://schemas.openxmlformats.org/officeDocument/2006/relationships" xmlns:p="http://schemas.openxmlformats.org/presentationml/2006/main">
  <p:tag name="PRESENTER_SHAPEINFO" val="&lt;ThreeDShapeInfo&gt;&lt;uuid val=&quot;{B4595C0A-76ED-40B9-A713-DCB27FE807BC}&quot;/&gt;&lt;isInvalidForFieldText val=&quot;0&quot;/&gt;&lt;Image&gt;&lt;filename val=&quot;C:\Users\atrid\Documents\BREEZE STUFF\112_Lab Breeze\HawaiiPhysicalGeographyJan20\Publish112HawaiiPhysicalGeographyFeb20\data\asimages\{B4595C0A-76ED-40B9-A713-DCB27FE807BC}_13.png&quot;/&gt;&lt;left val=&quot;401&quot;/&gt;&lt;top val=&quot;91&quot;/&gt;&lt;width val=&quot;25&quot;/&gt;&lt;height val=&quot;58&quot;/&gt;&lt;hasText val=&quot;1&quot;/&gt;&lt;/Image&gt;&lt;/ThreeDShapeInfo&gt;"/>
</p:tagLst>
</file>

<file path=ppt/tags/tag82.xml><?xml version="1.0" encoding="utf-8"?>
<p:tagLst xmlns:a="http://schemas.openxmlformats.org/drawingml/2006/main" xmlns:r="http://schemas.openxmlformats.org/officeDocument/2006/relationships" xmlns:p="http://schemas.openxmlformats.org/presentationml/2006/main">
  <p:tag name="PPSNARRATION" val="56,1183103811,C:\Users\atrid\Documents\BREEZE STUFF\112_Lab Breeze\HawaiiPhysicalGeographyJan20\112_HawaiiPresentationFeb20_pptx\Media.ppcx"/>
  <p:tag name="HTML_SHAPEINFO" val="&lt;SlideThumbPath val=&quot;Slide14.PNG&quot;/&gt;"/>
</p:tagLst>
</file>

<file path=ppt/tags/tag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F325534F-DFF3-4378-BD50-64D8B18B5E2A}_14.png&quot;/&gt;&lt;left val=&quot;11&quot;/&gt;&lt;top val=&quot;77&quot;/&gt;&lt;width val=&quot;660&quot;/&gt;&lt;height val=&quot;336&quot;/&gt;&lt;hasText val=&quot;1&quot;/&gt;&lt;/Image&gt;&lt;/ThreeDShapeInfo&gt;"/>
  <p:tag name="PRESENTER_SHAPETEXTINFO" val="&lt;ShapeTextInfo&gt;&lt;TableIndex row=&quot;-1&quot; col=&quot;-1&quot;&gt;&lt;linesCount val=&quot;2&quot;/&gt;&lt;lineCharCount val=&quot;19&quot;/&gt;&lt;lineCharCount val=&quot;30&quot;/&gt;&lt;/TableIndex&gt;&lt;/ShapeTextInfo&gt;"/>
</p:tagLst>
</file>

<file path=ppt/tags/tag8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C9C3FFBE-9D6C-41E7-AB01-F7BE353EA514}_14.png&quot;/&gt;&lt;left val=&quot;9&quot;/&gt;&lt;top val=&quot;-16&quot;/&gt;&lt;width val=&quot;682&quot;/&gt;&lt;height val=&quot;93&quot;/&gt;&lt;hasText val=&quot;1&quot;/&gt;&lt;/Image&gt;&lt;/ThreeDShapeInfo&gt;"/>
  <p:tag name="PRESENTER_SHAPETEXTINFO" val="&lt;ShapeTextInfo&gt;&lt;TableIndex row=&quot;-1&quot; col=&quot;-1&quot;&gt;&lt;linesCount val=&quot;1&quot;/&gt;&lt;lineCharCount val=&quot;30&quot;/&gt;&lt;/TableIndex&gt;&lt;/ShapeTextInfo&gt;"/>
</p:tagLst>
</file>

<file path=ppt/tags/tag86.xml><?xml version="1.0" encoding="utf-8"?>
<p:tagLst xmlns:a="http://schemas.openxmlformats.org/drawingml/2006/main" xmlns:r="http://schemas.openxmlformats.org/officeDocument/2006/relationships" xmlns:p="http://schemas.openxmlformats.org/presentationml/2006/main">
  <p:tag name="PRESENTER_SHAPEINFO" val="&lt;ThreeDShapeInfo&gt;&lt;uuid val=&quot;{8A901294-CBCA-451A-96A1-78A49261AEF9}&quot;/&gt;&lt;isInvalidForFieldText val=&quot;0&quot;/&gt;&lt;Image&gt;&lt;filename val=&quot;C:\Users\atrid\Documents\BREEZE STUFF\112_Lab Breeze\HawaiiPhysicalGeographyJan20\Publish112HawaiiPhysicalGeographyFeb20\data\asimages\{8A901294-CBCA-451A-96A1-78A49261AEF9}_14.png&quot;/&gt;&lt;left val=&quot;185&quot;/&gt;&lt;top val=&quot;231&quot;/&gt;&lt;width val=&quot;47&quot;/&gt;&lt;height val=&quot;53&quot;/&gt;&lt;hasText val=&quot;1&quot;/&gt;&lt;/Image&gt;&lt;/ThreeDShapeInfo&gt;"/>
</p:tagLst>
</file>

<file path=ppt/tags/tag87.xml><?xml version="1.0" encoding="utf-8"?>
<p:tagLst xmlns:a="http://schemas.openxmlformats.org/drawingml/2006/main" xmlns:r="http://schemas.openxmlformats.org/officeDocument/2006/relationships" xmlns:p="http://schemas.openxmlformats.org/presentationml/2006/main">
  <p:tag name="PRESENTER_SHAPEINFO" val="&lt;ThreeDShapeInfo&gt;&lt;uuid val=&quot;{28344CA9-70D4-4BC3-907B-8C89E2A13607}&quot;/&gt;&lt;isInvalidForFieldText val=&quot;0&quot;/&gt;&lt;Image&gt;&lt;filename val=&quot;C:\Users\atrid\Documents\BREEZE STUFF\112_Lab Breeze\HawaiiPhysicalGeographyJan20\Publish112HawaiiPhysicalGeographyFeb20\data\asimages\{28344CA9-70D4-4BC3-907B-8C89E2A13607}_14.png&quot;/&gt;&lt;left val=&quot;289&quot;/&gt;&lt;top val=&quot;165&quot;/&gt;&lt;width val=&quot;29&quot;/&gt;&lt;height val=&quot;58&quot;/&gt;&lt;hasText val=&quot;1&quot;/&gt;&lt;/Image&gt;&lt;/ThreeDShapeInfo&gt;"/>
</p:tagLst>
</file>

<file path=ppt/tags/tag88.xml><?xml version="1.0" encoding="utf-8"?>
<p:tagLst xmlns:a="http://schemas.openxmlformats.org/drawingml/2006/main" xmlns:r="http://schemas.openxmlformats.org/officeDocument/2006/relationships" xmlns:p="http://schemas.openxmlformats.org/presentationml/2006/main">
  <p:tag name="PRESENTER_SHAPEINFO" val="&lt;ThreeDShapeInfo&gt;&lt;uuid val=&quot;{795F2925-F10B-4006-ADF6-8B808078B491}&quot;/&gt;&lt;isInvalidForFieldText val=&quot;0&quot;/&gt;&lt;Image&gt;&lt;filename val=&quot;C:\Users\atrid\Documents\BREEZE STUFF\112_Lab Breeze\HawaiiPhysicalGeographyJan20\Publish112HawaiiPhysicalGeographyFeb20\data\asimages\{795F2925-F10B-4006-ADF6-8B808078B491}_14.png&quot;/&gt;&lt;left val=&quot;457&quot;/&gt;&lt;top val=&quot;249&quot;/&gt;&lt;width val=&quot;29&quot;/&gt;&lt;height val=&quot;58&quot;/&gt;&lt;hasText val=&quot;1&quot;/&gt;&lt;/Image&gt;&lt;/ThreeDShapeInfo&gt;"/>
</p:tagLst>
</file>

<file path=ppt/tags/tag89.xml><?xml version="1.0" encoding="utf-8"?>
<p:tagLst xmlns:a="http://schemas.openxmlformats.org/drawingml/2006/main" xmlns:r="http://schemas.openxmlformats.org/officeDocument/2006/relationships" xmlns:p="http://schemas.openxmlformats.org/presentationml/2006/main">
  <p:tag name="PRESENTER_SHAPEINFO" val="&lt;ThreeDShapeInfo&gt;&lt;uuid val=&quot;{1D20E7C7-2452-42C3-A331-A68B127FD20B}&quot;/&gt;&lt;isInvalidForFieldText val=&quot;0&quot;/&gt;&lt;Image&gt;&lt;filename val=&quot;C:\Users\atrid\Documents\BREEZE STUFF\112_Lab Breeze\HawaiiPhysicalGeographyJan20\Publish112HawaiiPhysicalGeographyFeb20\data\asimages\{1D20E7C7-2452-42C3-A331-A68B127FD20B}_14.png&quot;/&gt;&lt;left val=&quot;115&quot;/&gt;&lt;top val=&quot;399&quot;/&gt;&lt;width val=&quot;29&quot;/&gt;&lt;height val=&quot;58&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PPSNARRATION" val="57,1183103811,C:\Users\atrid\Documents\BREEZE STUFF\112_Lab Breeze\HawaiiPhysicalGeographyJan20\112_HawaiiPresentationFeb20_pptx\Media.ppcx"/>
  <p:tag name="HTML_SHAPEINFO" val="&lt;SlideThumbPath val=&quot;Slide15.PNG&quot;/&gt;"/>
</p:tagLst>
</file>

<file path=ppt/tags/tag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9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3E8E607B-F89F-4D07-9264-B21BAF6EEB6E}_15.png&quot;/&gt;&lt;left val=&quot;23&quot;/&gt;&lt;top val=&quot;119&quot;/&gt;&lt;width val=&quot;360&quot;/&gt;&lt;height val=&quot;150&quot;/&gt;&lt;hasText val=&quot;1&quot;/&gt;&lt;/Image&gt;&lt;/ThreeDShapeInfo&gt;"/>
  <p:tag name="PRESENTER_SHAPETEXTINFO" val="&lt;ShapeTextInfo&gt;&lt;TableIndex row=&quot;-1&quot; col=&quot;-1&quot;&gt;&lt;linesCount val=&quot;1&quot;/&gt;&lt;lineCharCount val=&quot;17&quot;/&gt;&lt;/TableIndex&gt;&lt;/ShapeTextInfo&gt;"/>
</p:tagLst>
</file>

<file path=ppt/tags/tag93.xml><?xml version="1.0" encoding="utf-8"?>
<p:tagLst xmlns:a="http://schemas.openxmlformats.org/drawingml/2006/main" xmlns:r="http://schemas.openxmlformats.org/officeDocument/2006/relationships" xmlns:p="http://schemas.openxmlformats.org/presentationml/2006/main">
  <p:tag name="HTML_AUTOSHAPE_INFO" val="&lt;ThreeDShapeInfo&gt;&lt;uuid val=&quot;{6DADC38D-5F94-4EBC-B75B-8C74DDFD8D44}&quot;/&gt;&lt;isInvalidForFieldText val=&quot;0&quot;/&gt;&lt;Image&gt;&lt;filename val=&quot;C:\Users\atrid\Documents\BREEZE STUFF\112_Lab Breeze\HawaiiPhysicalGeographyJan20\Publish112HawaiiPhysicalGeographyFeb20\data\asimages\{6DADC38D-5F94-4EBC-B75B-8C74DDFD8D44}.png&quot;/&gt;&lt;left val=&quot;389&quot;/&gt;&lt;top val=&quot;370&quot;/&gt;&lt;width val=&quot;280&quot;/&gt;&lt;height val=&quot;169&quot;/&gt;&lt;hasText val=&quot;1&quot;/&gt;&lt;/Image&gt;&lt;/ThreeDShapeInfo&gt;"/>
</p:tagLst>
</file>

<file path=ppt/tags/tag9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trid\Documents\BREEZE STUFF\112_Lab Breeze\HawaiiPhysicalGeographyJan20\Publish112HawaiiPhysicalGeographyFeb20\data\asimages\{A58B2B4D-541F-4719-87AE-B9BDED273682}_15.png&quot;/&gt;&lt;left val=&quot;11&quot;/&gt;&lt;top val=&quot;-6&quot;/&gt;&lt;width val=&quot;666&quot;/&gt;&lt;height val=&quot;146&quot;/&gt;&lt;hasText val=&quot;1&quot;/&gt;&lt;/Image&gt;&lt;/ThreeDShapeInfo&gt;"/>
  <p:tag name="PRESENTER_SHAPETEXTINFO" val="&lt;ShapeTextInfo&gt;&lt;TableIndex row=&quot;-1&quot; col=&quot;-1&quot;&gt;&lt;linesCount val=&quot;2&quot;/&gt;&lt;lineCharCount val=&quot;21&quot;/&gt;&lt;lineCharCount val=&quot;21&quot;/&gt;&lt;/TableIndex&gt;&lt;/ShapeTextInfo&gt;"/>
</p:tagLst>
</file>

<file path=ppt/tags/tag95.xml><?xml version="1.0" encoding="utf-8"?>
<p:tagLst xmlns:a="http://schemas.openxmlformats.org/drawingml/2006/main" xmlns:r="http://schemas.openxmlformats.org/officeDocument/2006/relationships" xmlns:p="http://schemas.openxmlformats.org/presentationml/2006/main">
  <p:tag name="PRESENTER_SHAPEINFO" val="&lt;ThreeDShapeInfo&gt;&lt;uuid val=&quot;{F62A970E-9205-4177-A443-9763F0B1A9C5}&quot;/&gt;&lt;isInvalidForFieldText val=&quot;0&quot;/&gt;&lt;Image&gt;&lt;filename val=&quot;C:\Users\atrid\Documents\BREEZE STUFF\112_Lab Breeze\HawaiiPhysicalGeographyJan20\Publish112HawaiiPhysicalGeographyFeb20\data\asimages\{F62A970E-9205-4177-A443-9763F0B1A9C5}_15.png&quot;/&gt;&lt;left val=&quot;421&quot;/&gt;&lt;top val=&quot;159&quot;/&gt;&lt;width val=&quot;52&quot;/&gt;&lt;height val=&quot;47&quot;/&gt;&lt;hasText val=&quot;1&quot;/&gt;&lt;/Image&gt;&lt;/ThreeDShapeInfo&gt;"/>
</p:tagLst>
</file>

<file path=ppt/tags/tag96.xml><?xml version="1.0" encoding="utf-8"?>
<p:tagLst xmlns:a="http://schemas.openxmlformats.org/drawingml/2006/main" xmlns:r="http://schemas.openxmlformats.org/officeDocument/2006/relationships" xmlns:p="http://schemas.openxmlformats.org/presentationml/2006/main">
  <p:tag name="PRESENTER_SHAPEINFO" val="&lt;ThreeDShapeInfo&gt;&lt;uuid val=&quot;{4B67588F-2D30-4F3D-80BE-C622944F6738}&quot;/&gt;&lt;isInvalidForFieldText val=&quot;0&quot;/&gt;&lt;Image&gt;&lt;filename val=&quot;C:\Users\atrid\Documents\BREEZE STUFF\112_Lab Breeze\HawaiiPhysicalGeographyJan20\Publish112HawaiiPhysicalGeographyFeb20\data\asimages\{4B67588F-2D30-4F3D-80BE-C622944F6738}_15.png&quot;/&gt;&lt;left val=&quot;451&quot;/&gt;&lt;top val=&quot;255&quot;/&gt;&lt;width val=&quot;52&quot;/&gt;&lt;height val=&quot;47&quot;/&gt;&lt;hasText val=&quot;1&quot;/&gt;&lt;/Image&gt;&lt;/ThreeDShapeInfo&gt;"/>
</p:tagLst>
</file>

<file path=ppt/tags/tag97.xml><?xml version="1.0" encoding="utf-8"?>
<p:tagLst xmlns:a="http://schemas.openxmlformats.org/drawingml/2006/main" xmlns:r="http://schemas.openxmlformats.org/officeDocument/2006/relationships" xmlns:p="http://schemas.openxmlformats.org/presentationml/2006/main">
  <p:tag name="PRESENTER_SHAPEINFO" val="&lt;ThreeDShapeInfo&gt;&lt;uuid val=&quot;{E595C639-54AD-404D-A1DA-2BD7B0B32B01}&quot;/&gt;&lt;isInvalidForFieldText val=&quot;0&quot;/&gt;&lt;Image&gt;&lt;filename val=&quot;C:\Users\atrid\Documents\BREEZE STUFF\112_Lab Breeze\HawaiiPhysicalGeographyJan20\Publish112HawaiiPhysicalGeographyFeb20\data\asimages\{E595C639-54AD-404D-A1DA-2BD7B0B32B01}_15.png&quot;/&gt;&lt;left val=&quot;221&quot;/&gt;&lt;top val=&quot;171&quot;/&gt;&lt;width val=&quot;67&quot;/&gt;&lt;height val=&quot;232&quot;/&gt;&lt;hasText val=&quot;1&quot;/&gt;&lt;/Image&gt;&lt;/ThreeDShapeInfo&gt;"/>
</p:tagLst>
</file>

<file path=ppt/tags/tag98.xml><?xml version="1.0" encoding="utf-8"?>
<p:tagLst xmlns:a="http://schemas.openxmlformats.org/drawingml/2006/main" xmlns:r="http://schemas.openxmlformats.org/officeDocument/2006/relationships" xmlns:p="http://schemas.openxmlformats.org/presentationml/2006/main">
  <p:tag name="PPSNARRATION" val="58,1183103811,C:\Users\atrid\Documents\BREEZE STUFF\112_Lab Breeze\HawaiiPhysicalGeographyJan20\112_HawaiiPresentationFeb20_pptx\Media.ppcx"/>
  <p:tag name="HTML_SHAPEINFO" val="&lt;SlideThumbPath val=&quot;Slide16.PNG&quot;/&gt;"/>
</p:tagLst>
</file>

<file path=ppt/tags/tag9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Default Design">
  <a:themeElements>
    <a:clrScheme name="">
      <a:dk1>
        <a:srgbClr val="000000"/>
      </a:dk1>
      <a:lt1>
        <a:srgbClr val="FFA800"/>
      </a:lt1>
      <a:dk2>
        <a:srgbClr val="000000"/>
      </a:dk2>
      <a:lt2>
        <a:srgbClr val="808080"/>
      </a:lt2>
      <a:accent1>
        <a:srgbClr val="BBE0E3"/>
      </a:accent1>
      <a:accent2>
        <a:srgbClr val="333399"/>
      </a:accent2>
      <a:accent3>
        <a:srgbClr val="FFD1AA"/>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636</TotalTime>
  <Words>1457</Words>
  <Application>Microsoft Office PowerPoint</Application>
  <PresentationFormat>On-screen Show (4:3)</PresentationFormat>
  <Paragraphs>315</Paragraphs>
  <Slides>73</Slides>
  <Notes>1</Notes>
  <HiddenSlides>0</HiddenSlides>
  <MMClips>0</MMClips>
  <ScaleCrop>false</ScaleCrop>
  <HeadingPairs>
    <vt:vector size="8" baseType="variant">
      <vt:variant>
        <vt:lpstr>Fonts Used</vt:lpstr>
      </vt:variant>
      <vt:variant>
        <vt:i4>3</vt:i4>
      </vt:variant>
      <vt:variant>
        <vt:lpstr>Theme</vt:lpstr>
      </vt:variant>
      <vt:variant>
        <vt:i4>1</vt:i4>
      </vt:variant>
      <vt:variant>
        <vt:lpstr>Links</vt:lpstr>
      </vt:variant>
      <vt:variant>
        <vt:i4>4</vt:i4>
      </vt:variant>
      <vt:variant>
        <vt:lpstr>Slide Titles</vt:lpstr>
      </vt:variant>
      <vt:variant>
        <vt:i4>73</vt:i4>
      </vt:variant>
    </vt:vector>
  </HeadingPairs>
  <TitlesOfParts>
    <vt:vector size="81" baseType="lpstr">
      <vt:lpstr>ＭＳ Ｐゴシック</vt:lpstr>
      <vt:lpstr>Arial</vt:lpstr>
      <vt:lpstr>Calibri</vt:lpstr>
      <vt:lpstr>Default Design</vt:lpstr>
      <vt:lpstr>!OLE_LINK1</vt:lpstr>
      <vt:lpstr>!OLE_LINK2</vt:lpstr>
      <vt:lpstr>!OLE_LINK3</vt:lpstr>
      <vt:lpstr>!OLE_LINK1</vt:lpstr>
      <vt:lpstr>Physical Geography of the Big Island of Hawai’i</vt:lpstr>
      <vt:lpstr>Grand Canyon Region</vt:lpstr>
      <vt:lpstr>PDF Instructions – very detailed</vt:lpstr>
      <vt:lpstr>PowerPoint Presentation</vt:lpstr>
      <vt:lpstr>PowerPoint Presentation</vt:lpstr>
      <vt:lpstr>PowerPoint Presentation</vt:lpstr>
      <vt:lpstr>Study Site: Heart of the Grand Canyon</vt:lpstr>
      <vt:lpstr>Study Site: Heart of the Grand Canyon</vt:lpstr>
      <vt:lpstr>Study Site: Heart of the Grand Canyon</vt:lpstr>
      <vt:lpstr>Study Site: Heart of the GrandmoreCanyon</vt:lpstr>
      <vt:lpstr>Study Site: Heart of the Grand Canyon</vt:lpstr>
      <vt:lpstr>Study Site: Heart of the Grand Canyon</vt:lpstr>
      <vt:lpstr>Study Site: Heart of the Grand Canyon</vt:lpstr>
      <vt:lpstr>PowerPoint Presentation</vt:lpstr>
      <vt:lpstr>PowerPoint Presentation</vt:lpstr>
      <vt:lpstr>PowerPoint Presentation</vt:lpstr>
      <vt:lpstr>PowerPoint Presentation</vt:lpstr>
      <vt:lpstr>PowerPoint Presentation</vt:lpstr>
      <vt:lpstr>Study Site: Heart of the Grand Canyon</vt:lpstr>
      <vt:lpstr>Study Site: Heart of the Grand Canyon</vt:lpstr>
      <vt:lpstr>Study Site: Heart of the Grand Canyon</vt:lpstr>
      <vt:lpstr>Study Site: Heart of the Grand Canyon</vt:lpstr>
      <vt:lpstr>Study Site: Heart of the Grand Canyon</vt:lpstr>
      <vt:lpstr>Study Site: Heart of the Grand Canyon</vt:lpstr>
      <vt:lpstr>Study Site: Heart of the Grand Canyon</vt:lpstr>
      <vt:lpstr>Study Site: Heart of the Grand Canyon</vt:lpstr>
      <vt:lpstr>Study Site: Heart of the Grand Canyon</vt:lpstr>
      <vt:lpstr>Study Site: Heart of the Grand Canyon</vt:lpstr>
      <vt:lpstr>Study Site: Heart of the Grand Canyon</vt:lpstr>
      <vt:lpstr>PowerPoint Presentation</vt:lpstr>
      <vt:lpstr>Study Site: Heart of the Grand Canyon</vt:lpstr>
      <vt:lpstr>the Grand Canyon</vt:lpstr>
      <vt:lpstr>PowerPoint Presentation</vt:lpstr>
      <vt:lpstr>the Grand Canyon</vt:lpstr>
      <vt:lpstr>Study Site: Heart of the Grand Canyon</vt:lpstr>
      <vt:lpstr>Study Site: Heart of the Grand Canyon</vt:lpstr>
      <vt:lpstr>PowerPoint Presentation</vt:lpstr>
      <vt:lpstr>PowerPoint Presentation</vt:lpstr>
      <vt:lpstr>PowerPoint Presentation</vt:lpstr>
      <vt:lpstr>PowerPoint Presentation</vt:lpstr>
      <vt:lpstr>Study Site: Heart of the Grand Canyon</vt:lpstr>
      <vt:lpstr>Study Site: Heart of the Grand Canyon</vt:lpstr>
      <vt:lpstr>Study Site: Heart of the Grand Canyon</vt:lpstr>
      <vt:lpstr>What does adiabatic mean?</vt:lpstr>
      <vt:lpstr>As parcel goes up, cools &amp; reaches the dew point</vt:lpstr>
      <vt:lpstr>At the Lifting Condensation Level</vt:lpstr>
      <vt:lpstr>Temperature decrease in lapse rate lessens because latent heat is released with condensation</vt:lpstr>
      <vt:lpstr>Why warm when air descends</vt:lpstr>
      <vt:lpstr>Lapse Rate Changes Explain Rainshadows</vt:lpstr>
      <vt:lpstr>Can see evaporation of clouds as air descends and warms</vt:lpstr>
      <vt:lpstr>Study Site: Heart of the Grand Canyon</vt:lpstr>
      <vt:lpstr>Study Site: Heart of the Grand Canyon</vt:lpstr>
      <vt:lpstr>Study Site: Heart of the Grand Canyon</vt:lpstr>
      <vt:lpstr>Study Site: Heart of the Grand Canyon</vt:lpstr>
      <vt:lpstr>Study Site: Heart of the Grand Canyon</vt:lpstr>
      <vt:lpstr>Study Site: Heart of the Grand Canyon</vt:lpstr>
      <vt:lpstr>Study Site: Heart of the Grand Canyon</vt:lpstr>
      <vt:lpstr>Study Site: Heart of the Grand Canyon</vt:lpstr>
      <vt:lpstr>Study Site: Heart of the Grand Canyon</vt:lpstr>
      <vt:lpstr>Study Site: Heart of the Grand Canyon</vt:lpstr>
      <vt:lpstr>Study Site: Heart of the Grand Canyon</vt:lpstr>
      <vt:lpstr>Study Site: Heart of the Grand Canyon</vt:lpstr>
      <vt:lpstr>Study Site: Heart of the Grand Canyon</vt:lpstr>
      <vt:lpstr>Study Site: Heart of the Grand Canyon</vt:lpstr>
      <vt:lpstr>Study Site: Heart of the Grand Canyon</vt:lpstr>
      <vt:lpstr>Study FCanyon</vt:lpstr>
      <vt:lpstr>Study FCanyon</vt:lpstr>
      <vt:lpstr>Study Site: Heart of the Grand Canyon</vt:lpstr>
      <vt:lpstr>Study DCanyon</vt:lpstr>
      <vt:lpstr>Study DCanyon</vt:lpstr>
      <vt:lpstr>Study Site: Heart of the Grand Canyon</vt:lpstr>
      <vt:lpstr>Study Site: Heart of the Grand Canyon</vt:lpstr>
      <vt:lpstr>Study Site: Heart of the Grand Canyon</vt:lpstr>
    </vt:vector>
  </TitlesOfParts>
  <Company>TreeMtn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 2</dc:title>
  <dc:creator>Case</dc:creator>
  <cp:lastModifiedBy>Ronald Dorn</cp:lastModifiedBy>
  <cp:revision>333</cp:revision>
  <dcterms:created xsi:type="dcterms:W3CDTF">2020-02-10T15:23:20Z</dcterms:created>
  <dcterms:modified xsi:type="dcterms:W3CDTF">2020-02-10T22:54:30Z</dcterms:modified>
</cp:coreProperties>
</file>