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75" r:id="rId9"/>
    <p:sldId id="266" r:id="rId10"/>
    <p:sldId id="276" r:id="rId11"/>
    <p:sldId id="277" r:id="rId12"/>
    <p:sldId id="278" r:id="rId13"/>
    <p:sldId id="270" r:id="rId14"/>
    <p:sldId id="279" r:id="rId15"/>
    <p:sldId id="280" r:id="rId16"/>
    <p:sldId id="281" r:id="rId17"/>
    <p:sldId id="282" r:id="rId18"/>
    <p:sldId id="271" r:id="rId19"/>
    <p:sldId id="283" r:id="rId20"/>
    <p:sldId id="284" r:id="rId21"/>
    <p:sldId id="285" r:id="rId22"/>
    <p:sldId id="263" r:id="rId23"/>
    <p:sldId id="264" r:id="rId24"/>
    <p:sldId id="265" r:id="rId25"/>
    <p:sldId id="267" r:id="rId26"/>
    <p:sldId id="273" r:id="rId27"/>
    <p:sldId id="269" r:id="rId28"/>
    <p:sldId id="272" r:id="rId29"/>
    <p:sldId id="274" r:id="rId30"/>
  </p:sldIdLst>
  <p:sldSz cx="9144000" cy="6858000" type="screen4x3"/>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5" d="100"/>
          <a:sy n="65" d="100"/>
        </p:scale>
        <p:origin x="72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png"/></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over-TextureForeGround.jpg"/>
          <p:cNvPicPr>
            <a:picLocks noChangeAspect="1"/>
          </p:cNvPicPr>
          <p:nvPr/>
        </p:nvPicPr>
        <p:blipFill>
          <a:blip r:embed="rId6"/>
          <a:stretch>
            <a:fillRect/>
          </a:stretch>
        </p:blipFill>
        <p:spPr>
          <a:xfrm>
            <a:off x="0" y="0"/>
            <a:ext cx="9144000" cy="6858000"/>
          </a:xfrm>
          <a:prstGeom prst="rect">
            <a:avLst/>
          </a:prstGeom>
        </p:spPr>
      </p:pic>
      <p:sp>
        <p:nvSpPr>
          <p:cNvPr id="2" name="Title 1"/>
          <p:cNvSpPr>
            <a:spLocks noGrp="1"/>
          </p:cNvSpPr>
          <p:nvPr>
            <p:ph type="ctrTitle"/>
            <p:custDataLst>
              <p:tags r:id="rId1"/>
            </p:custDataLst>
          </p:nvPr>
        </p:nvSpPr>
        <p:spPr>
          <a:xfrm>
            <a:off x="1371600" y="1796303"/>
            <a:ext cx="7086600" cy="1847850"/>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custDataLst>
              <p:tags r:id="rId2"/>
            </p:custDataLst>
          </p:nvPr>
        </p:nvSpPr>
        <p:spPr>
          <a:xfrm>
            <a:off x="1371600" y="3666565"/>
            <a:ext cx="7086600" cy="1752600"/>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custDataLst>
              <p:tags r:id="rId3"/>
            </p:custDataLst>
          </p:nvPr>
        </p:nvSpPr>
        <p:spPr>
          <a:xfrm>
            <a:off x="5988423" y="6221506"/>
            <a:ext cx="2743200" cy="365125"/>
          </a:xfrm>
        </p:spPr>
        <p:txBody>
          <a:bodyPr/>
          <a:lstStyle/>
          <a:p>
            <a:fld id="{43D8A66E-CFA9-1B41-99C7-514097528FF3}" type="datetimeFigureOut">
              <a:rPr lang="en-US" smtClean="0"/>
              <a:pPr/>
              <a:t>2/27/2020</a:t>
            </a:fld>
            <a:endParaRPr lang="en-US"/>
          </a:p>
        </p:txBody>
      </p:sp>
      <p:sp>
        <p:nvSpPr>
          <p:cNvPr id="5" name="Footer Placeholder 4"/>
          <p:cNvSpPr>
            <a:spLocks noGrp="1"/>
          </p:cNvSpPr>
          <p:nvPr>
            <p:ph type="ftr" sz="quarter" idx="11"/>
            <p:custDataLst>
              <p:tags r:id="rId4"/>
            </p:custDataLst>
          </p:nvPr>
        </p:nvSpPr>
        <p:spPr>
          <a:xfrm>
            <a:off x="1295400" y="6221506"/>
            <a:ext cx="2743200" cy="365125"/>
          </a:xfrm>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5" y="3765177"/>
            <a:ext cx="7272338" cy="1098176"/>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578013" y="777240"/>
            <a:ext cx="4294363" cy="2866913"/>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089025" y="4867836"/>
            <a:ext cx="7272338" cy="1264022"/>
          </a:xfrm>
        </p:spPr>
        <p:txBody>
          <a:bodyPr vert="horz" lIns="91440" tIns="45720" rIns="91440" bIns="45720" rtlCol="0">
            <a:normAutofit/>
          </a:bodyPr>
          <a:lstStyle>
            <a:lvl1pPr marL="0" indent="0" algn="ctr">
              <a:spcBef>
                <a:spcPts val="30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43D8A66E-CFA9-1B41-99C7-514097528FF3}" type="datetimeFigureOut">
              <a:rPr lang="en-US" smtClean="0"/>
              <a:pPr/>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3D8A66E-CFA9-1B41-99C7-514097528FF3}" type="datetimeFigureOut">
              <a:rPr lang="en-US" smtClean="0"/>
              <a:pPr/>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16588" y="609600"/>
            <a:ext cx="15240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089024" y="609600"/>
            <a:ext cx="5921376"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3D8A66E-CFA9-1B41-99C7-514097528FF3}" type="datetimeFigureOut">
              <a:rPr lang="en-US" smtClean="0"/>
              <a:pPr/>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7"/>
          <a:stretch>
            <a:fillRect/>
          </a:stretch>
        </p:blipFill>
        <p:spPr>
          <a:xfrm>
            <a:off x="0" y="0"/>
            <a:ext cx="9144000" cy="6858000"/>
          </a:xfrm>
          <a:prstGeom prst="rect">
            <a:avLst/>
          </a:prstGeom>
        </p:spPr>
      </p:pic>
      <p:sp>
        <p:nvSpPr>
          <p:cNvPr id="2" name="Title 1"/>
          <p:cNvSpPr>
            <a:spLocks noGrp="1"/>
          </p:cNvSpPr>
          <p:nvPr>
            <p:ph type="title"/>
            <p:custDataLst>
              <p:tags r:id="rId1"/>
            </p:custDataLst>
          </p:nvPr>
        </p:nvSpPr>
        <p:spPr/>
        <p:txBody>
          <a:bodyPr/>
          <a:lstStyle/>
          <a:p>
            <a:r>
              <a:rPr lang="en-US" smtClean="0"/>
              <a:t>Click to edit Master title style</a:t>
            </a:r>
            <a:endParaRPr/>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custDataLst>
              <p:tags r:id="rId3"/>
            </p:custDataLst>
          </p:nvPr>
        </p:nvSpPr>
        <p:spPr/>
        <p:txBody>
          <a:bodyPr/>
          <a:lstStyle/>
          <a:p>
            <a:fld id="{43D8A66E-CFA9-1B41-99C7-514097528FF3}" type="datetimeFigureOut">
              <a:rPr lang="en-US" smtClean="0"/>
              <a:pPr/>
              <a:t>2/27/2020</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371600" y="1792224"/>
            <a:ext cx="7086600" cy="1847088"/>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b="1"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371600" y="3666744"/>
            <a:ext cx="7086600" cy="1755648"/>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Font typeface="Wingdings" pitchFamily="2" charset="2"/>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D8A66E-CFA9-1B41-99C7-514097528FF3}" type="datetimeFigureOut">
              <a:rPr lang="en-US" smtClean="0"/>
              <a:pPr/>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p>
            <a:r>
              <a:rPr lang="en-US" smtClean="0"/>
              <a:t>Click to edit Master title style</a:t>
            </a:r>
            <a:endParaRPr/>
          </a:p>
        </p:txBody>
      </p:sp>
      <p:sp>
        <p:nvSpPr>
          <p:cNvPr id="3" name="Content Placeholder 2"/>
          <p:cNvSpPr>
            <a:spLocks noGrp="1"/>
          </p:cNvSpPr>
          <p:nvPr>
            <p:ph sz="half" idx="1"/>
          </p:nvPr>
        </p:nvSpPr>
        <p:spPr>
          <a:xfrm>
            <a:off x="108902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93236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3D8A66E-CFA9-1B41-99C7-514097528FF3}" type="datetimeFigureOut">
              <a:rPr lang="en-US" smtClean="0"/>
              <a:pPr/>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089024"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89024"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2363"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32363"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3D8A66E-CFA9-1B41-99C7-514097528FF3}" type="datetimeFigureOut">
              <a:rPr lang="en-US" smtClean="0"/>
              <a:pPr/>
              <a:t>2/27/2020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3D8A66E-CFA9-1B41-99C7-514097528FF3}" type="datetimeFigureOut">
              <a:rPr lang="en-US" smtClean="0"/>
              <a:pPr/>
              <a:t>2/27/2020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Interior-Overlay.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3D8A66E-CFA9-1B41-99C7-514097528FF3}" type="datetimeFigureOut">
              <a:rPr lang="en-US" smtClean="0"/>
              <a:pPr/>
              <a:t>2/27/2020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4729" y="381000"/>
            <a:ext cx="3429000" cy="1649506"/>
          </a:xfrm>
        </p:spPr>
        <p:txBody>
          <a:bodyPr anchor="b"/>
          <a:lstStyle>
            <a:lvl1pPr algn="ctr">
              <a:lnSpc>
                <a:spcPct val="100000"/>
              </a:lnSpc>
              <a:defRPr sz="3600" b="1"/>
            </a:lvl1pPr>
          </a:lstStyle>
          <a:p>
            <a:r>
              <a:rPr lang="en-US" smtClean="0"/>
              <a:t>Click to edit Master title style</a:t>
            </a:r>
            <a:endParaRPr/>
          </a:p>
        </p:txBody>
      </p:sp>
      <p:sp>
        <p:nvSpPr>
          <p:cNvPr id="3" name="Content Placeholder 2"/>
          <p:cNvSpPr>
            <a:spLocks noGrp="1"/>
          </p:cNvSpPr>
          <p:nvPr>
            <p:ph idx="1"/>
          </p:nvPr>
        </p:nvSpPr>
        <p:spPr>
          <a:xfrm>
            <a:off x="4930588" y="381000"/>
            <a:ext cx="3429000" cy="5745163"/>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84729" y="2057401"/>
            <a:ext cx="3429000" cy="36576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D8A66E-CFA9-1B41-99C7-514097528FF3}" type="datetimeFigureOut">
              <a:rPr lang="en-US" smtClean="0"/>
              <a:pPr/>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932363" y="739588"/>
            <a:ext cx="3429000" cy="1290380"/>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088136" y="779929"/>
            <a:ext cx="3429000" cy="4935071"/>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32363" y="2057400"/>
            <a:ext cx="3429000" cy="3657600"/>
          </a:xfrm>
        </p:spPr>
        <p:txBody>
          <a:bodyPr vert="horz" lIns="91440" tIns="45720" rIns="91440" bIns="45720" rtlCol="0">
            <a:normAutofit/>
          </a:bodyPr>
          <a:lstStyle>
            <a:lvl1pPr marL="0" indent="0" algn="ctr">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43D8A66E-CFA9-1B41-99C7-514097528FF3}" type="datetimeFigureOut">
              <a:rPr lang="en-US" smtClean="0"/>
              <a:pPr/>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1089024" y="274637"/>
            <a:ext cx="7272339" cy="1339009"/>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custDataLst>
              <p:tags r:id="rId15"/>
            </p:custDataLst>
          </p:nvPr>
        </p:nvSpPr>
        <p:spPr>
          <a:xfrm>
            <a:off x="1089024" y="1801906"/>
            <a:ext cx="7272339" cy="432425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custDataLst>
              <p:tags r:id="rId16"/>
            </p:custDataLst>
          </p:nvPr>
        </p:nvSpPr>
        <p:spPr>
          <a:xfrm>
            <a:off x="6302187" y="6356350"/>
            <a:ext cx="2429435" cy="365125"/>
          </a:xfrm>
          <a:prstGeom prst="rect">
            <a:avLst/>
          </a:prstGeom>
        </p:spPr>
        <p:txBody>
          <a:bodyPr vert="horz" lIns="91440" tIns="45720" rIns="91440" bIns="45720" rtlCol="0" anchor="ctr"/>
          <a:lstStyle>
            <a:lvl1pPr algn="r">
              <a:defRPr sz="1200" b="1">
                <a:solidFill>
                  <a:schemeClr val="tx1">
                    <a:lumMod val="50000"/>
                    <a:lumOff val="50000"/>
                  </a:schemeClr>
                </a:solidFill>
              </a:defRPr>
            </a:lvl1pPr>
          </a:lstStyle>
          <a:p>
            <a:fld id="{43D8A66E-CFA9-1B41-99C7-514097528FF3}" type="datetimeFigureOut">
              <a:rPr lang="en-US" smtClean="0"/>
              <a:pPr/>
              <a:t>2/27/2020</a:t>
            </a:fld>
            <a:endParaRPr lang="en-US"/>
          </a:p>
        </p:txBody>
      </p:sp>
      <p:sp>
        <p:nvSpPr>
          <p:cNvPr id="5" name="Footer Placeholder 4"/>
          <p:cNvSpPr>
            <a:spLocks noGrp="1"/>
          </p:cNvSpPr>
          <p:nvPr>
            <p:ph type="ftr" sz="quarter" idx="3"/>
            <p:custDataLst>
              <p:tags r:id="rId17"/>
            </p:custDataLst>
          </p:nvPr>
        </p:nvSpPr>
        <p:spPr>
          <a:xfrm>
            <a:off x="685800" y="6356350"/>
            <a:ext cx="2743200" cy="365125"/>
          </a:xfrm>
          <a:prstGeom prst="rect">
            <a:avLst/>
          </a:prstGeom>
        </p:spPr>
        <p:txBody>
          <a:bodyPr vert="horz" lIns="91440" tIns="45720" rIns="91440" bIns="45720" rtlCol="0" anchor="ctr"/>
          <a:lstStyle>
            <a:lvl1pPr algn="l">
              <a:defRPr sz="12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custDataLst>
              <p:tags r:id="rId18"/>
            </p:custDataLst>
          </p:nvPr>
        </p:nvSpPr>
        <p:spPr>
          <a:xfrm>
            <a:off x="4420393" y="6356350"/>
            <a:ext cx="6096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09C7715-5177-5344-8E49-4A34C20D224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ts val="5200"/>
        </a:lnSpc>
        <a:spcBef>
          <a:spcPct val="0"/>
        </a:spcBef>
        <a:buNone/>
        <a:defRPr sz="4800" b="1" i="0" u="none" kern="1200">
          <a:solidFill>
            <a:schemeClr val="tx1">
              <a:lumMod val="75000"/>
              <a:lumOff val="25000"/>
            </a:schemeClr>
          </a:solidFill>
          <a:latin typeface="+mj-lt"/>
          <a:ea typeface="+mj-ea"/>
          <a:cs typeface="+mj-cs"/>
        </a:defRPr>
      </a:lvl1pPr>
    </p:titleStyle>
    <p:bodyStyle>
      <a:lvl1pPr marL="282575" indent="-282575" algn="l" defTabSz="914400" rtl="0" eaLnBrk="1" latinLnBrk="0" hangingPunct="1">
        <a:spcBef>
          <a:spcPts val="2000"/>
        </a:spcBef>
        <a:buFont typeface="Wingdings" pitchFamily="2" charset="2"/>
        <a:buChar char=""/>
        <a:defRPr sz="2400" kern="1200">
          <a:solidFill>
            <a:schemeClr val="tx1">
              <a:lumMod val="75000"/>
              <a:lumOff val="25000"/>
            </a:schemeClr>
          </a:solidFill>
          <a:latin typeface="+mn-lt"/>
          <a:ea typeface="+mn-ea"/>
          <a:cs typeface="+mn-cs"/>
        </a:defRPr>
      </a:lvl1pPr>
      <a:lvl2pPr marL="577850" indent="-295275" algn="l" defTabSz="914400" rtl="0" eaLnBrk="1" latinLnBrk="0" hangingPunct="1">
        <a:spcBef>
          <a:spcPts val="600"/>
        </a:spcBef>
        <a:buFont typeface="Wingdings" pitchFamily="2" charset="2"/>
        <a:buChar char=""/>
        <a:defRPr sz="2200" b="0" i="0" u="none" kern="1200">
          <a:solidFill>
            <a:schemeClr val="tx1">
              <a:lumMod val="75000"/>
              <a:lumOff val="25000"/>
            </a:schemeClr>
          </a:solidFill>
          <a:latin typeface="+mn-lt"/>
          <a:ea typeface="+mn-ea"/>
          <a:cs typeface="+mn-cs"/>
        </a:defRPr>
      </a:lvl2pPr>
      <a:lvl3pPr marL="860425" indent="-282575" algn="l" defTabSz="914400" rtl="0" eaLnBrk="1" latinLnBrk="0" hangingPunct="1">
        <a:spcBef>
          <a:spcPts val="600"/>
        </a:spcBef>
        <a:buFont typeface="Wingdings" pitchFamily="2" charset="2"/>
        <a:buChar char=""/>
        <a:defRPr sz="2000" kern="1200">
          <a:solidFill>
            <a:schemeClr val="tx1">
              <a:lumMod val="75000"/>
              <a:lumOff val="25000"/>
            </a:schemeClr>
          </a:solidFill>
          <a:latin typeface="+mn-lt"/>
          <a:ea typeface="+mn-ea"/>
          <a:cs typeface="+mn-cs"/>
        </a:defRPr>
      </a:lvl3pPr>
      <a:lvl4pPr marL="1143000"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4pPr>
      <a:lvl5pPr marL="1425575"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3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32.jpe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7.jpeg"/><Relationship Id="rId5" Type="http://schemas.openxmlformats.org/officeDocument/2006/relationships/image" Target="../media/image34.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20.xml"/><Relationship Id="rId7" Type="http://schemas.openxmlformats.org/officeDocument/2006/relationships/image" Target="../media/image8.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2.xml"/><Relationship Id="rId5" Type="http://schemas.openxmlformats.org/officeDocument/2006/relationships/tags" Target="../tags/tag22.xml"/><Relationship Id="rId4" Type="http://schemas.openxmlformats.org/officeDocument/2006/relationships/tags" Target="../tags/tag2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75.xml"/><Relationship Id="rId7" Type="http://schemas.openxmlformats.org/officeDocument/2006/relationships/image" Target="../media/image39.jpe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Layout" Target="../slideLayouts/slideLayout2.xml"/><Relationship Id="rId5" Type="http://schemas.openxmlformats.org/officeDocument/2006/relationships/tags" Target="../tags/tag77.xml"/><Relationship Id="rId4" Type="http://schemas.openxmlformats.org/officeDocument/2006/relationships/tags" Target="../tags/tag76.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79.xml"/><Relationship Id="rId7" Type="http://schemas.openxmlformats.org/officeDocument/2006/relationships/oleObject" Target="DornMaster:RonFiles:CLASS%20MATERIAL:211:211SQ:Canvas%20MultistepLabs:Telling%20Time%20in%20the%20Grand%20Canyon:TellingTime_StudentInstructions_Nov9.docx!OLE_LINK6" TargetMode="External"/><Relationship Id="rId2" Type="http://schemas.openxmlformats.org/officeDocument/2006/relationships/tags" Target="../tags/tag78.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slideLayout" Target="../slideLayouts/slideLayout2.xml"/><Relationship Id="rId4" Type="http://schemas.openxmlformats.org/officeDocument/2006/relationships/tags" Target="../tags/tag80.xml"/></Relationships>
</file>

<file path=ppt/slides/_rels/slide24.xml.rels><?xml version="1.0" encoding="UTF-8" standalone="yes"?>
<Relationships xmlns="http://schemas.openxmlformats.org/package/2006/relationships"><Relationship Id="rId8" Type="http://schemas.openxmlformats.org/officeDocument/2006/relationships/oleObject" Target="DornMaster:RonFiles:CLASS%20MATERIAL:211:211SQ:Canvas%20MultistepLabs:Telling%20Time%20in%20the%20Grand%20Canyon:TellingTime_StudentInstructions_Nov9.docx!OLE_LINK7" TargetMode="External"/><Relationship Id="rId3" Type="http://schemas.openxmlformats.org/officeDocument/2006/relationships/tags" Target="../tags/tag82.xml"/><Relationship Id="rId7" Type="http://schemas.openxmlformats.org/officeDocument/2006/relationships/slideLayout" Target="../slideLayouts/slideLayout2.xml"/><Relationship Id="rId12" Type="http://schemas.openxmlformats.org/officeDocument/2006/relationships/image" Target="../media/image44.png"/><Relationship Id="rId2" Type="http://schemas.openxmlformats.org/officeDocument/2006/relationships/tags" Target="../tags/tag81.xml"/><Relationship Id="rId1" Type="http://schemas.openxmlformats.org/officeDocument/2006/relationships/vmlDrawing" Target="../drawings/vmlDrawing2.vml"/><Relationship Id="rId6" Type="http://schemas.openxmlformats.org/officeDocument/2006/relationships/tags" Target="../tags/tag85.xml"/><Relationship Id="rId11" Type="http://schemas.openxmlformats.org/officeDocument/2006/relationships/oleObject" Target="DornMaster:RonFiles:CLASS%20MATERIAL:211:211SQ:Canvas%20MultistepLabs:Telling%20Time%20in%20the%20Grand%20Canyon:TellingTime_StudentInstructions_Nov9.docx!OLE_LINK8" TargetMode="External"/><Relationship Id="rId5" Type="http://schemas.openxmlformats.org/officeDocument/2006/relationships/tags" Target="../tags/tag84.xml"/><Relationship Id="rId10" Type="http://schemas.openxmlformats.org/officeDocument/2006/relationships/image" Target="../media/image39.jpeg"/><Relationship Id="rId4" Type="http://schemas.openxmlformats.org/officeDocument/2006/relationships/tags" Target="../tags/tag83.xml"/><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87.xml"/><Relationship Id="rId7" Type="http://schemas.openxmlformats.org/officeDocument/2006/relationships/oleObject" Target="DornMaster:RonFiles:CLASS%20MATERIAL:211:211SQ:Canvas%20MultistepLabs:Telling%20Time%20in%20the%20Grand%20Canyon:TellingTime_StudentInstructions_Nov9.docx!OLE_LINK4" TargetMode="External"/><Relationship Id="rId2" Type="http://schemas.openxmlformats.org/officeDocument/2006/relationships/tags" Target="../tags/tag86.xml"/><Relationship Id="rId1" Type="http://schemas.openxmlformats.org/officeDocument/2006/relationships/vmlDrawing" Target="../drawings/vmlDrawing3.vml"/><Relationship Id="rId6" Type="http://schemas.openxmlformats.org/officeDocument/2006/relationships/slideLayout" Target="../slideLayouts/slideLayout2.xml"/><Relationship Id="rId5" Type="http://schemas.openxmlformats.org/officeDocument/2006/relationships/tags" Target="../tags/tag89.xml"/><Relationship Id="rId4" Type="http://schemas.openxmlformats.org/officeDocument/2006/relationships/tags" Target="../tags/tag88.xml"/><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47.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95.xml"/><Relationship Id="rId7" Type="http://schemas.openxmlformats.org/officeDocument/2006/relationships/image" Target="../media/image14.jpe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13.jpeg"/><Relationship Id="rId5" Type="http://schemas.openxmlformats.org/officeDocument/2006/relationships/slideLayout" Target="../slideLayouts/slideLayout2.xml"/><Relationship Id="rId4" Type="http://schemas.openxmlformats.org/officeDocument/2006/relationships/tags" Target="../tags/tag96.xml"/></Relationships>
</file>

<file path=ppt/slides/_rels/slide28.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4.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tags" Target="../tags/tag38.xml"/></Relationships>
</file>

<file path=ppt/slides/_rels/slide8.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44.xml"/><Relationship Id="rId7" Type="http://schemas.openxmlformats.org/officeDocument/2006/relationships/image" Target="../media/image17.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Layout" Target="../slideLayouts/slideLayout2.xml"/><Relationship Id="rId5" Type="http://schemas.openxmlformats.org/officeDocument/2006/relationships/tags" Target="../tags/tag46.xml"/><Relationship Id="rId4" Type="http://schemas.openxmlformats.org/officeDocument/2006/relationships/tags" Target="../tags/tag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449444" y="2377136"/>
            <a:ext cx="7086600" cy="1847850"/>
          </a:xfrm>
        </p:spPr>
        <p:txBody>
          <a:bodyPr/>
          <a:lstStyle/>
          <a:p>
            <a:r>
              <a:rPr lang="en-US" dirty="0" smtClean="0"/>
              <a:t>GPH 211</a:t>
            </a:r>
            <a:br>
              <a:rPr lang="en-US" dirty="0" smtClean="0"/>
            </a:br>
            <a:r>
              <a:rPr lang="en-US" dirty="0" smtClean="0"/>
              <a:t>Grand Canyon </a:t>
            </a:r>
            <a:r>
              <a:rPr lang="en-US" dirty="0" err="1" smtClean="0"/>
              <a:t>Timescapes</a:t>
            </a:r>
            <a:r>
              <a:rPr lang="en-US" dirty="0" smtClean="0"/>
              <a:t> Multistep lab FAQ presentation</a:t>
            </a:r>
            <a:endParaRPr lang="en-US" dirty="0"/>
          </a:p>
        </p:txBody>
      </p:sp>
      <p:pic>
        <p:nvPicPr>
          <p:cNvPr id="4" name="Picture 5" descr="1.jpg"/>
          <p:cNvPicPr>
            <a:picLocks noChangeAspect="1"/>
          </p:cNvPicPr>
          <p:nvPr/>
        </p:nvPicPr>
        <p:blipFill>
          <a:blip r:embed="rId4"/>
          <a:srcRect/>
          <a:stretch>
            <a:fillRect/>
          </a:stretch>
        </p:blipFill>
        <p:spPr bwMode="auto">
          <a:xfrm>
            <a:off x="1316750" y="4357687"/>
            <a:ext cx="3385098" cy="1903413"/>
          </a:xfrm>
          <a:prstGeom prst="rect">
            <a:avLst/>
          </a:prstGeom>
          <a:noFill/>
          <a:ln w="9525">
            <a:noFill/>
            <a:miter lim="800000"/>
            <a:headEnd/>
            <a:tailEnd/>
          </a:ln>
        </p:spPr>
      </p:pic>
      <p:pic>
        <p:nvPicPr>
          <p:cNvPr id="5" name="Picture 7" descr="1.jpg"/>
          <p:cNvPicPr>
            <a:picLocks noChangeAspect="1" noChangeArrowheads="1"/>
          </p:cNvPicPr>
          <p:nvPr/>
        </p:nvPicPr>
        <p:blipFill>
          <a:blip r:embed="rId5"/>
          <a:srcRect/>
          <a:stretch>
            <a:fillRect/>
          </a:stretch>
        </p:blipFill>
        <p:spPr bwMode="auto">
          <a:xfrm>
            <a:off x="5016500" y="4357687"/>
            <a:ext cx="3733800" cy="19034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Other hints</a:t>
            </a:r>
            <a:endParaRPr lang="en-US" dirty="0"/>
          </a:p>
        </p:txBody>
      </p:sp>
      <p:pic>
        <p:nvPicPr>
          <p:cNvPr id="4" name="Content Placeholder 3" descr="Screen Shot 2020-02-25 at 6.44.42 PM.png"/>
          <p:cNvPicPr>
            <a:picLocks noGrp="1" noChangeAspect="1"/>
          </p:cNvPicPr>
          <p:nvPr>
            <p:ph idx="1"/>
          </p:nvPr>
        </p:nvPicPr>
        <p:blipFill>
          <a:blip r:embed="rId4"/>
          <a:srcRect l="-4960" r="-4960"/>
          <a:stretch>
            <a:fillRect/>
          </a:stretch>
        </p:blipFill>
        <p:spPr>
          <a:xfrm>
            <a:off x="0" y="1613646"/>
            <a:ext cx="7272339" cy="4324257"/>
          </a:xfrm>
        </p:spPr>
      </p:pic>
      <p:pic>
        <p:nvPicPr>
          <p:cNvPr id="5" name="Picture 4" descr="Screen Shot 2020-02-25 at 6.45.16 PM.png"/>
          <p:cNvPicPr>
            <a:picLocks noChangeAspect="1"/>
          </p:cNvPicPr>
          <p:nvPr/>
        </p:nvPicPr>
        <p:blipFill>
          <a:blip r:embed="rId5"/>
          <a:stretch>
            <a:fillRect/>
          </a:stretch>
        </p:blipFill>
        <p:spPr>
          <a:xfrm>
            <a:off x="368153" y="5370418"/>
            <a:ext cx="8393888" cy="1041865"/>
          </a:xfrm>
          <a:prstGeom prst="rect">
            <a:avLst/>
          </a:prstGeom>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PDF File</a:t>
            </a:r>
            <a:endParaRPr lang="en-US" dirty="0"/>
          </a:p>
        </p:txBody>
      </p:sp>
      <p:pic>
        <p:nvPicPr>
          <p:cNvPr id="4" name="Content Placeholder 3" descr="1Page1.jpg"/>
          <p:cNvPicPr>
            <a:picLocks noGrp="1" noChangeAspect="1"/>
          </p:cNvPicPr>
          <p:nvPr>
            <p:ph idx="1"/>
          </p:nvPr>
        </p:nvPicPr>
        <p:blipFill>
          <a:blip r:embed="rId4"/>
          <a:srcRect l="-68583" r="-68583"/>
          <a:stretch>
            <a:fillRect/>
          </a:stretch>
        </p:blipFill>
        <p:spPr>
          <a:xfrm>
            <a:off x="-1285563" y="1613647"/>
            <a:ext cx="6108367" cy="3848730"/>
          </a:xfrm>
        </p:spPr>
      </p:pic>
      <p:pic>
        <p:nvPicPr>
          <p:cNvPr id="5" name="Picture 4" descr="2LabSummary.jpg"/>
          <p:cNvPicPr>
            <a:picLocks noChangeAspect="1"/>
          </p:cNvPicPr>
          <p:nvPr/>
        </p:nvPicPr>
        <p:blipFill>
          <a:blip r:embed="rId5"/>
          <a:stretch>
            <a:fillRect/>
          </a:stretch>
        </p:blipFill>
        <p:spPr>
          <a:xfrm>
            <a:off x="2954015" y="1355983"/>
            <a:ext cx="5701526" cy="5015544"/>
          </a:xfrm>
          <a:prstGeom prst="rect">
            <a:avLst/>
          </a:prstGeom>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976873"/>
          </a:xfrm>
        </p:spPr>
        <p:txBody>
          <a:bodyPr/>
          <a:lstStyle/>
          <a:p>
            <a:r>
              <a:rPr lang="en-US" dirty="0" smtClean="0"/>
              <a:t>Background info</a:t>
            </a:r>
            <a:endParaRPr lang="en-US" dirty="0"/>
          </a:p>
        </p:txBody>
      </p:sp>
      <p:pic>
        <p:nvPicPr>
          <p:cNvPr id="4" name="Content Placeholder 3" descr="3BackgroundInfo.jpg"/>
          <p:cNvPicPr>
            <a:picLocks noGrp="1" noChangeAspect="1"/>
          </p:cNvPicPr>
          <p:nvPr>
            <p:ph idx="1"/>
          </p:nvPr>
        </p:nvPicPr>
        <p:blipFill>
          <a:blip r:embed="rId4"/>
          <a:srcRect l="-34086" r="-34086"/>
          <a:stretch>
            <a:fillRect/>
          </a:stretch>
        </p:blipFill>
        <p:spPr>
          <a:xfrm>
            <a:off x="-1267155" y="1801906"/>
            <a:ext cx="7272339" cy="4324257"/>
          </a:xfrm>
        </p:spPr>
      </p:pic>
      <p:pic>
        <p:nvPicPr>
          <p:cNvPr id="5" name="Picture 4" descr="4BackgroundInfo.jpg"/>
          <p:cNvPicPr>
            <a:picLocks noChangeAspect="1"/>
          </p:cNvPicPr>
          <p:nvPr/>
        </p:nvPicPr>
        <p:blipFill>
          <a:blip r:embed="rId5"/>
          <a:stretch>
            <a:fillRect/>
          </a:stretch>
        </p:blipFill>
        <p:spPr>
          <a:xfrm>
            <a:off x="4732370" y="1177890"/>
            <a:ext cx="4165496" cy="5606490"/>
          </a:xfrm>
          <a:prstGeom prst="rect">
            <a:avLst/>
          </a:prstGeom>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717469"/>
          </a:xfrm>
        </p:spPr>
        <p:txBody>
          <a:bodyPr/>
          <a:lstStyle/>
          <a:p>
            <a:r>
              <a:rPr lang="en-US" sz="3600" dirty="0" smtClean="0"/>
              <a:t>Geological </a:t>
            </a:r>
            <a:r>
              <a:rPr lang="en-US" sz="3600" dirty="0" err="1" smtClean="0"/>
              <a:t>timescape</a:t>
            </a:r>
            <a:r>
              <a:rPr lang="en-US" sz="3600" dirty="0" smtClean="0"/>
              <a:t> questions</a:t>
            </a:r>
            <a:endParaRPr lang="en-US" sz="3600" dirty="0"/>
          </a:p>
        </p:txBody>
      </p:sp>
      <p:pic>
        <p:nvPicPr>
          <p:cNvPr id="4" name="Content Placeholder 3" descr="Q1a.png"/>
          <p:cNvPicPr>
            <a:picLocks noGrp="1" noChangeAspect="1"/>
          </p:cNvPicPr>
          <p:nvPr>
            <p:ph idx="1"/>
          </p:nvPr>
        </p:nvPicPr>
        <p:blipFill>
          <a:blip r:embed="rId4"/>
          <a:srcRect t="-15209" b="-15209"/>
          <a:stretch>
            <a:fillRect/>
          </a:stretch>
        </p:blipFill>
        <p:spPr>
          <a:xfrm>
            <a:off x="555202" y="992106"/>
            <a:ext cx="7272339" cy="4324257"/>
          </a:xfrm>
        </p:spPr>
      </p:pic>
      <p:pic>
        <p:nvPicPr>
          <p:cNvPr id="5" name="Picture 4" descr="Q1b.png"/>
          <p:cNvPicPr>
            <a:picLocks noChangeAspect="1"/>
          </p:cNvPicPr>
          <p:nvPr/>
        </p:nvPicPr>
        <p:blipFill>
          <a:blip r:embed="rId5"/>
          <a:stretch>
            <a:fillRect/>
          </a:stretch>
        </p:blipFill>
        <p:spPr>
          <a:xfrm>
            <a:off x="555202" y="4866680"/>
            <a:ext cx="6540500" cy="1917700"/>
          </a:xfrm>
          <a:prstGeom prst="rect">
            <a:avLst/>
          </a:prstGeom>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Q1Feedback2.jpg"/>
          <p:cNvPicPr>
            <a:picLocks noChangeAspect="1"/>
          </p:cNvPicPr>
          <p:nvPr/>
        </p:nvPicPr>
        <p:blipFill>
          <a:blip r:embed="rId4"/>
          <a:stretch>
            <a:fillRect/>
          </a:stretch>
        </p:blipFill>
        <p:spPr>
          <a:xfrm>
            <a:off x="3165619" y="110430"/>
            <a:ext cx="5886341" cy="6581932"/>
          </a:xfrm>
          <a:prstGeom prst="rect">
            <a:avLst/>
          </a:prstGeom>
        </p:spPr>
      </p:pic>
      <p:sp>
        <p:nvSpPr>
          <p:cNvPr id="10" name="Content Placeholder 2"/>
          <p:cNvSpPr>
            <a:spLocks noGrp="1"/>
          </p:cNvSpPr>
          <p:nvPr>
            <p:ph idx="1"/>
            <p:custDataLst>
              <p:tags r:id="rId2"/>
            </p:custDataLst>
          </p:nvPr>
        </p:nvSpPr>
        <p:spPr>
          <a:xfrm>
            <a:off x="518386" y="865014"/>
            <a:ext cx="2647233" cy="4324257"/>
          </a:xfrm>
        </p:spPr>
        <p:txBody>
          <a:bodyPr/>
          <a:lstStyle/>
          <a:p>
            <a:r>
              <a:rPr lang="en-US" dirty="0" smtClean="0"/>
              <a:t>Video gives sense of place &amp; game for this question is like learning to read a geologic map, but more fun</a:t>
            </a:r>
          </a:p>
          <a:p>
            <a:endParaRPr lang="en-US" dirty="0"/>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717469"/>
          </a:xfrm>
        </p:spPr>
        <p:txBody>
          <a:bodyPr/>
          <a:lstStyle/>
          <a:p>
            <a:r>
              <a:rPr lang="en-US" sz="3600" dirty="0" smtClean="0"/>
              <a:t>Geological </a:t>
            </a:r>
            <a:r>
              <a:rPr lang="en-US" sz="3600" dirty="0" err="1" smtClean="0"/>
              <a:t>timescape</a:t>
            </a:r>
            <a:r>
              <a:rPr lang="en-US" sz="3600" dirty="0" smtClean="0"/>
              <a:t> questions</a:t>
            </a:r>
            <a:endParaRPr lang="en-US" sz="3600" dirty="0"/>
          </a:p>
        </p:txBody>
      </p:sp>
      <p:pic>
        <p:nvPicPr>
          <p:cNvPr id="7" name="Content Placeholder 6" descr="Q2.png"/>
          <p:cNvPicPr>
            <a:picLocks noGrp="1" noChangeAspect="1"/>
          </p:cNvPicPr>
          <p:nvPr>
            <p:ph idx="1"/>
          </p:nvPr>
        </p:nvPicPr>
        <p:blipFill>
          <a:blip r:embed="rId4"/>
          <a:srcRect t="-2055" b="-2055"/>
          <a:stretch>
            <a:fillRect/>
          </a:stretch>
        </p:blipFill>
        <p:spPr>
          <a:xfrm>
            <a:off x="1475585" y="1711624"/>
            <a:ext cx="7272339" cy="4324257"/>
          </a:xfrm>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custDataLst>
              <p:tags r:id="rId2"/>
            </p:custDataLst>
          </p:nvPr>
        </p:nvSpPr>
        <p:spPr>
          <a:xfrm>
            <a:off x="518386" y="239259"/>
            <a:ext cx="3089513" cy="4324257"/>
          </a:xfrm>
        </p:spPr>
        <p:txBody>
          <a:bodyPr>
            <a:normAutofit/>
          </a:bodyPr>
          <a:lstStyle/>
          <a:p>
            <a:r>
              <a:rPr lang="en-US" dirty="0" smtClean="0"/>
              <a:t>Video gives sense of place &amp; game for this question is like learning to read a geologic map, but more fun</a:t>
            </a:r>
          </a:p>
          <a:p>
            <a:pPr>
              <a:buNone/>
            </a:pPr>
            <a:r>
              <a:rPr lang="en-US" dirty="0" smtClean="0"/>
              <a:t>Key scroll is being worked on. We know! Font too big.</a:t>
            </a:r>
          </a:p>
          <a:p>
            <a:endParaRPr lang="en-US" dirty="0"/>
          </a:p>
        </p:txBody>
      </p:sp>
      <p:pic>
        <p:nvPicPr>
          <p:cNvPr id="5" name="Picture 4" descr="Q2Feedback1.jpg"/>
          <p:cNvPicPr>
            <a:picLocks noChangeAspect="1"/>
          </p:cNvPicPr>
          <p:nvPr/>
        </p:nvPicPr>
        <p:blipFill>
          <a:blip r:embed="rId4"/>
          <a:stretch>
            <a:fillRect/>
          </a:stretch>
        </p:blipFill>
        <p:spPr>
          <a:xfrm>
            <a:off x="518386" y="4131037"/>
            <a:ext cx="4829143" cy="2174827"/>
          </a:xfrm>
          <a:prstGeom prst="rect">
            <a:avLst/>
          </a:prstGeom>
        </p:spPr>
      </p:pic>
      <p:pic>
        <p:nvPicPr>
          <p:cNvPr id="6" name="Picture 5" descr="Q2Feedback2.jpg"/>
          <p:cNvPicPr>
            <a:picLocks noChangeAspect="1"/>
          </p:cNvPicPr>
          <p:nvPr/>
        </p:nvPicPr>
        <p:blipFill>
          <a:blip r:embed="rId5"/>
          <a:stretch>
            <a:fillRect/>
          </a:stretch>
        </p:blipFill>
        <p:spPr>
          <a:xfrm>
            <a:off x="4501880" y="0"/>
            <a:ext cx="5769589" cy="7004166"/>
          </a:xfrm>
          <a:prstGeom prst="rect">
            <a:avLst/>
          </a:prstGeom>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717469"/>
          </a:xfrm>
        </p:spPr>
        <p:txBody>
          <a:bodyPr/>
          <a:lstStyle/>
          <a:p>
            <a:r>
              <a:rPr lang="en-US" sz="3600" dirty="0" smtClean="0"/>
              <a:t>Geological </a:t>
            </a:r>
            <a:r>
              <a:rPr lang="en-US" sz="3600" dirty="0" err="1" smtClean="0"/>
              <a:t>timescape</a:t>
            </a:r>
            <a:r>
              <a:rPr lang="en-US" sz="3600" dirty="0" smtClean="0"/>
              <a:t> questions</a:t>
            </a:r>
            <a:endParaRPr lang="en-US" sz="3600" dirty="0"/>
          </a:p>
        </p:txBody>
      </p:sp>
      <p:pic>
        <p:nvPicPr>
          <p:cNvPr id="5" name="Content Placeholder 4" descr="Q3.png"/>
          <p:cNvPicPr>
            <a:picLocks noGrp="1" noChangeAspect="1"/>
          </p:cNvPicPr>
          <p:nvPr>
            <p:ph idx="1"/>
          </p:nvPr>
        </p:nvPicPr>
        <p:blipFill>
          <a:blip r:embed="rId5"/>
          <a:srcRect t="-12015" b="-12015"/>
          <a:stretch>
            <a:fillRect/>
          </a:stretch>
        </p:blipFill>
        <p:spPr>
          <a:xfrm>
            <a:off x="1089024" y="2884245"/>
            <a:ext cx="7272339" cy="4324257"/>
          </a:xfrm>
        </p:spPr>
      </p:pic>
      <p:sp>
        <p:nvSpPr>
          <p:cNvPr id="6" name="Content Placeholder 2"/>
          <p:cNvSpPr txBox="1">
            <a:spLocks/>
          </p:cNvSpPr>
          <p:nvPr>
            <p:custDataLst>
              <p:tags r:id="rId3"/>
            </p:custDataLst>
          </p:nvPr>
        </p:nvSpPr>
        <p:spPr>
          <a:xfrm>
            <a:off x="518386" y="1214701"/>
            <a:ext cx="8151617" cy="4324257"/>
          </a:xfrm>
          <a:prstGeom prst="rect">
            <a:avLst/>
          </a:prstGeom>
        </p:spPr>
        <p:txBody>
          <a:bodyPr vert="horz" lIns="91440" tIns="45720" rIns="91440" bIns="45720" rtlCol="0">
            <a:normAutofit/>
          </a:bodyPr>
          <a:lstStyle/>
          <a:p>
            <a:pPr marL="282575" marR="0" lvl="0" indent="-282575" algn="l" defTabSz="914400" rtl="0" eaLnBrk="1" fontAlgn="auto" latinLnBrk="0" hangingPunct="1">
              <a:lnSpc>
                <a:spcPct val="100000"/>
              </a:lnSpc>
              <a:spcBef>
                <a:spcPts val="2000"/>
              </a:spcBef>
              <a:spcAft>
                <a:spcPts val="0"/>
              </a:spcAft>
              <a:buClrTx/>
              <a:buSzTx/>
              <a:buFont typeface="Wingdings" pitchFamily="2" charset="2"/>
              <a:buChar char=""/>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READ CAREFULLY!!</a:t>
            </a:r>
            <a:r>
              <a:rPr kumimoji="0" lang="en-US" sz="2400" b="0" i="0" u="none" strike="noStrike" kern="1200" cap="none" spc="0" normalizeH="0" noProof="0" dirty="0" smtClean="0">
                <a:ln>
                  <a:noFill/>
                </a:ln>
                <a:solidFill>
                  <a:schemeClr val="tx1">
                    <a:lumMod val="75000"/>
                    <a:lumOff val="25000"/>
                  </a:schemeClr>
                </a:solidFill>
                <a:effectLst/>
                <a:uLnTx/>
                <a:uFillTx/>
                <a:latin typeface="+mn-lt"/>
                <a:ea typeface="+mn-ea"/>
                <a:cs typeface="+mn-cs"/>
              </a:rPr>
              <a:t> The </a:t>
            </a:r>
            <a:r>
              <a:rPr lang="en-US" sz="2400" dirty="0" smtClean="0">
                <a:solidFill>
                  <a:schemeClr val="tx1">
                    <a:lumMod val="75000"/>
                    <a:lumOff val="25000"/>
                  </a:schemeClr>
                </a:solidFill>
              </a:rPr>
              <a:t>answer is not for all rocks, but just the rocks you observed in Q1 and Q2. </a:t>
            </a:r>
          </a:p>
          <a:p>
            <a:pPr marL="282575" marR="0" lvl="0" indent="-282575" algn="l" defTabSz="914400" rtl="0" eaLnBrk="1" fontAlgn="auto" latinLnBrk="0" hangingPunct="1">
              <a:lnSpc>
                <a:spcPct val="100000"/>
              </a:lnSpc>
              <a:spcBef>
                <a:spcPts val="2000"/>
              </a:spcBef>
              <a:spcAft>
                <a:spcPts val="0"/>
              </a:spcAft>
              <a:buClrTx/>
              <a:buSzTx/>
              <a:buFont typeface="Wingdings" pitchFamily="2" charset="2"/>
              <a:buChar char=""/>
              <a:tabLst/>
              <a:defRPr/>
            </a:pPr>
            <a:r>
              <a:rPr lang="en-US" sz="2400" dirty="0" smtClean="0">
                <a:solidFill>
                  <a:schemeClr val="tx1">
                    <a:lumMod val="75000"/>
                    <a:lumOff val="25000"/>
                  </a:schemeClr>
                </a:solidFill>
              </a:rPr>
              <a:t>Read background section on wording for the whole canyon. </a:t>
            </a:r>
            <a:endPar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97008" y="274638"/>
            <a:ext cx="7864356" cy="811232"/>
          </a:xfrm>
        </p:spPr>
        <p:txBody>
          <a:bodyPr/>
          <a:lstStyle/>
          <a:p>
            <a:r>
              <a:rPr lang="en-US" sz="3600" dirty="0" smtClean="0"/>
              <a:t>Geomorphic </a:t>
            </a:r>
            <a:r>
              <a:rPr lang="en-US" sz="3600" dirty="0" err="1" smtClean="0"/>
              <a:t>Timescape</a:t>
            </a:r>
            <a:r>
              <a:rPr lang="en-US" sz="3600" dirty="0" smtClean="0"/>
              <a:t> Questions</a:t>
            </a:r>
            <a:endParaRPr lang="en-US" sz="3600" dirty="0"/>
          </a:p>
        </p:txBody>
      </p:sp>
      <p:pic>
        <p:nvPicPr>
          <p:cNvPr id="4" name="Content Placeholder 3" descr="4Point7AndToday_Grand Canyon.jpg"/>
          <p:cNvPicPr>
            <a:picLocks noGrp="1" noChangeAspect="1"/>
          </p:cNvPicPr>
          <p:nvPr>
            <p:ph idx="1"/>
          </p:nvPr>
        </p:nvPicPr>
        <p:blipFill>
          <a:blip r:embed="rId5"/>
          <a:srcRect t="-37245" b="-37245"/>
          <a:stretch>
            <a:fillRect/>
          </a:stretch>
        </p:blipFill>
        <p:spPr>
          <a:xfrm>
            <a:off x="1089025" y="515327"/>
            <a:ext cx="7272339" cy="4324257"/>
          </a:xfrm>
        </p:spPr>
      </p:pic>
      <p:sp>
        <p:nvSpPr>
          <p:cNvPr id="5" name="Content Placeholder 4"/>
          <p:cNvSpPr txBox="1">
            <a:spLocks/>
          </p:cNvSpPr>
          <p:nvPr>
            <p:custDataLst>
              <p:tags r:id="rId3"/>
            </p:custDataLst>
          </p:nvPr>
        </p:nvSpPr>
        <p:spPr>
          <a:xfrm>
            <a:off x="304800" y="4420484"/>
            <a:ext cx="8610600" cy="2437516"/>
          </a:xfrm>
          <a:prstGeom prst="rect">
            <a:avLst/>
          </a:prstGeom>
        </p:spPr>
        <p:txBody>
          <a:bodyPr vert="horz" lIns="91440" tIns="45720" rIns="91440" bIns="45720" rtlCol="0">
            <a:normAutofit/>
          </a:bodyPr>
          <a:lstStyle/>
          <a:p>
            <a:pPr marL="282575" marR="0" lvl="0" indent="-282575" algn="l" defTabSz="914400" rtl="0" eaLnBrk="1" fontAlgn="auto" latinLnBrk="0" hangingPunct="1">
              <a:lnSpc>
                <a:spcPct val="100000"/>
              </a:lnSpc>
              <a:spcBef>
                <a:spcPts val="2000"/>
              </a:spcBef>
              <a:spcAft>
                <a:spcPts val="0"/>
              </a:spcAft>
              <a:buClrTx/>
              <a:buSzTx/>
              <a:buFont typeface="Arial" pitchFamily="-92" charset="0"/>
              <a:buNone/>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ヒラギノ角ゴ Pro W3" pitchFamily="-92" charset="-128"/>
                <a:cs typeface="ヒラギノ角ゴ Pro W3" pitchFamily="-92" charset="-128"/>
              </a:rPr>
              <a:t>Colorado River started to flow across the mountain about</a:t>
            </a:r>
            <a:r>
              <a:rPr kumimoji="0" lang="en-US" sz="2400" b="0" i="0" u="none" strike="noStrike" kern="1200" cap="none" spc="0" normalizeH="0" noProof="0" dirty="0" smtClean="0">
                <a:ln>
                  <a:noFill/>
                </a:ln>
                <a:solidFill>
                  <a:schemeClr val="tx1">
                    <a:lumMod val="75000"/>
                    <a:lumOff val="25000"/>
                  </a:schemeClr>
                </a:solidFill>
                <a:effectLst/>
                <a:uLnTx/>
                <a:uFillTx/>
                <a:latin typeface="+mn-lt"/>
                <a:ea typeface="ヒラギノ角ゴ Pro W3" pitchFamily="-92" charset="-128"/>
                <a:cs typeface="ヒラギノ角ゴ Pro W3" pitchFamily="-92" charset="-128"/>
              </a:rPr>
              <a:t> 4.8 million years ago. Since then, </a:t>
            </a:r>
            <a:r>
              <a:rPr kumimoji="0" lang="en-US" sz="2400" b="0" i="0" u="none" strike="noStrike" kern="1200" cap="none" spc="0" normalizeH="0" noProof="0" dirty="0" err="1" smtClean="0">
                <a:ln>
                  <a:noFill/>
                </a:ln>
                <a:solidFill>
                  <a:schemeClr val="tx1">
                    <a:lumMod val="75000"/>
                    <a:lumOff val="25000"/>
                  </a:schemeClr>
                </a:solidFill>
                <a:effectLst/>
                <a:uLnTx/>
                <a:uFillTx/>
                <a:latin typeface="+mn-lt"/>
                <a:ea typeface="ヒラギノ角ゴ Pro W3" pitchFamily="-92" charset="-128"/>
                <a:cs typeface="ヒラギノ角ゴ Pro W3" pitchFamily="-92" charset="-128"/>
              </a:rPr>
              <a:t>ther</a:t>
            </a:r>
            <a:r>
              <a:rPr lang="en-US" sz="2400" dirty="0" err="1" smtClean="0">
                <a:solidFill>
                  <a:schemeClr val="tx1">
                    <a:lumMod val="75000"/>
                    <a:lumOff val="25000"/>
                  </a:schemeClr>
                </a:solidFill>
                <a:ea typeface="ヒラギノ角ゴ Pro W3" pitchFamily="-92" charset="-128"/>
                <a:cs typeface="ヒラギノ角ゴ Pro W3" pitchFamily="-92" charset="-128"/>
              </a:rPr>
              <a:t>e’s</a:t>
            </a:r>
            <a:r>
              <a:rPr lang="en-US" sz="2400" dirty="0" smtClean="0">
                <a:solidFill>
                  <a:schemeClr val="tx1">
                    <a:lumMod val="75000"/>
                    <a:lumOff val="25000"/>
                  </a:schemeClr>
                </a:solidFill>
                <a:ea typeface="ヒラギノ角ゴ Pro W3" pitchFamily="-92" charset="-128"/>
                <a:cs typeface="ヒラギノ角ゴ Pro W3" pitchFamily="-92" charset="-128"/>
              </a:rPr>
              <a:t> been incision of the Colorado River &amp; tributaries and retreat of the sides back from the river. This is what you will study in the questions</a:t>
            </a:r>
            <a:endPar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ヒラギノ角ゴ Pro W3" pitchFamily="-92" charset="-128"/>
              <a:cs typeface="ヒラギノ角ゴ Pro W3" pitchFamily="-92" charset="-128"/>
            </a:endParaRP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97008" y="274638"/>
            <a:ext cx="7864356" cy="811232"/>
          </a:xfrm>
        </p:spPr>
        <p:txBody>
          <a:bodyPr/>
          <a:lstStyle/>
          <a:p>
            <a:r>
              <a:rPr lang="en-US" sz="3600" dirty="0" smtClean="0"/>
              <a:t>Geomorphic </a:t>
            </a:r>
            <a:r>
              <a:rPr lang="en-US" sz="3600" dirty="0" err="1" smtClean="0"/>
              <a:t>Timescape</a:t>
            </a:r>
            <a:r>
              <a:rPr lang="en-US" sz="3600" dirty="0" smtClean="0"/>
              <a:t> Questions</a:t>
            </a:r>
            <a:endParaRPr lang="en-US" sz="3600" dirty="0"/>
          </a:p>
        </p:txBody>
      </p:sp>
      <p:pic>
        <p:nvPicPr>
          <p:cNvPr id="7" name="Picture 6" descr="Q4.png"/>
          <p:cNvPicPr>
            <a:picLocks noChangeAspect="1"/>
          </p:cNvPicPr>
          <p:nvPr/>
        </p:nvPicPr>
        <p:blipFill>
          <a:blip r:embed="rId4"/>
          <a:stretch>
            <a:fillRect/>
          </a:stretch>
        </p:blipFill>
        <p:spPr>
          <a:xfrm>
            <a:off x="2309747" y="1085870"/>
            <a:ext cx="6438900" cy="3238500"/>
          </a:xfrm>
          <a:prstGeom prst="rect">
            <a:avLst/>
          </a:prstGeom>
        </p:spPr>
      </p:pic>
      <p:pic>
        <p:nvPicPr>
          <p:cNvPr id="8" name="Picture 11" descr="1.jpg"/>
          <p:cNvPicPr>
            <a:picLocks noChangeAspect="1"/>
          </p:cNvPicPr>
          <p:nvPr/>
        </p:nvPicPr>
        <p:blipFill>
          <a:blip r:embed="rId5"/>
          <a:srcRect/>
          <a:stretch>
            <a:fillRect/>
          </a:stretch>
        </p:blipFill>
        <p:spPr bwMode="auto">
          <a:xfrm>
            <a:off x="245578" y="4324370"/>
            <a:ext cx="4128337" cy="2320906"/>
          </a:xfrm>
          <a:prstGeom prst="rect">
            <a:avLst/>
          </a:prstGeom>
          <a:noFill/>
          <a:ln w="9525">
            <a:noFill/>
            <a:miter lim="800000"/>
            <a:headEnd/>
            <a:tailEnd/>
          </a:ln>
        </p:spPr>
      </p:pic>
      <p:pic>
        <p:nvPicPr>
          <p:cNvPr id="9" name="Picture 7" descr="1.jpg"/>
          <p:cNvPicPr>
            <a:picLocks noChangeAspect="1" noChangeArrowheads="1"/>
          </p:cNvPicPr>
          <p:nvPr/>
        </p:nvPicPr>
        <p:blipFill>
          <a:blip r:embed="rId6"/>
          <a:srcRect/>
          <a:stretch>
            <a:fillRect/>
          </a:stretch>
        </p:blipFill>
        <p:spPr bwMode="auto">
          <a:xfrm>
            <a:off x="4373915" y="4741863"/>
            <a:ext cx="3733800" cy="19034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729513"/>
          </a:xfrm>
        </p:spPr>
        <p:txBody>
          <a:bodyPr/>
          <a:lstStyle/>
          <a:p>
            <a:r>
              <a:rPr lang="en-US" dirty="0" smtClean="0"/>
              <a:t>Grand Canyon Region</a:t>
            </a:r>
            <a:endParaRPr lang="en-US" dirty="0"/>
          </a:p>
        </p:txBody>
      </p:sp>
      <p:sp>
        <p:nvSpPr>
          <p:cNvPr id="3" name="Content Placeholder 2"/>
          <p:cNvSpPr>
            <a:spLocks noGrp="1"/>
          </p:cNvSpPr>
          <p:nvPr>
            <p:ph idx="1"/>
            <p:custDataLst>
              <p:tags r:id="rId3"/>
            </p:custDataLst>
          </p:nvPr>
        </p:nvSpPr>
        <p:spPr/>
        <p:txBody>
          <a:bodyPr/>
          <a:lstStyle/>
          <a:p>
            <a:endParaRPr lang="en-US"/>
          </a:p>
        </p:txBody>
      </p:sp>
      <p:sp>
        <p:nvSpPr>
          <p:cNvPr id="5" name="Content Placeholder 2"/>
          <p:cNvSpPr txBox="1">
            <a:spLocks/>
          </p:cNvSpPr>
          <p:nvPr>
            <p:custDataLst>
              <p:tags r:id="rId4"/>
            </p:custDataLst>
          </p:nvPr>
        </p:nvSpPr>
        <p:spPr bwMode="auto">
          <a:xfrm>
            <a:off x="5867400" y="1219200"/>
            <a:ext cx="2819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92"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ヒラギノ角ゴ Pro W3" pitchFamily="-92" charset="-128"/>
                <a:cs typeface="ヒラギノ角ゴ Pro W3" pitchFamily="-92" charset="-128"/>
              </a:rPr>
              <a:t>Colorado River Basin</a:t>
            </a:r>
          </a:p>
          <a:p>
            <a:pPr marL="342900" marR="0" lvl="0" indent="-342900" algn="l" defTabSz="914400" rtl="0" eaLnBrk="1" fontAlgn="base" latinLnBrk="0" hangingPunct="1">
              <a:lnSpc>
                <a:spcPct val="100000"/>
              </a:lnSpc>
              <a:spcBef>
                <a:spcPct val="20000"/>
              </a:spcBef>
              <a:spcAft>
                <a:spcPct val="0"/>
              </a:spcAft>
              <a:buClrTx/>
              <a:buSzTx/>
              <a:buFont typeface="Arial" pitchFamily="-92"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ヒラギノ角ゴ Pro W3" pitchFamily="-92" charset="-128"/>
                <a:cs typeface="ヒラギノ角ゴ Pro W3" pitchFamily="-92" charset="-128"/>
              </a:rPr>
              <a:t>Colorado Plateau</a:t>
            </a:r>
            <a:endParaRPr kumimoji="0" lang="en-US" sz="3200" b="0" i="0" u="none" strike="noStrike" kern="1200" cap="none" spc="0" normalizeH="0" baseline="0" noProof="0" dirty="0">
              <a:ln>
                <a:noFill/>
              </a:ln>
              <a:solidFill>
                <a:schemeClr val="tx1"/>
              </a:solidFill>
              <a:effectLst/>
              <a:uLnTx/>
              <a:uFillTx/>
              <a:latin typeface="+mn-lt"/>
              <a:ea typeface="ヒラギノ角ゴ Pro W3" pitchFamily="-92" charset="-128"/>
              <a:cs typeface="ヒラギノ角ゴ Pro W3" pitchFamily="-92" charset="-128"/>
            </a:endParaRPr>
          </a:p>
        </p:txBody>
      </p:sp>
      <p:pic>
        <p:nvPicPr>
          <p:cNvPr id="6" name="Picture 4" descr="http://www.archesandcanyonlands.com/wp-content/uploads/2012/02/colorado-plateau-map.png"/>
          <p:cNvPicPr>
            <a:picLocks noChangeAspect="1" noChangeArrowheads="1"/>
          </p:cNvPicPr>
          <p:nvPr/>
        </p:nvPicPr>
        <p:blipFill>
          <a:blip r:embed="rId7"/>
          <a:srcRect/>
          <a:stretch>
            <a:fillRect/>
          </a:stretch>
        </p:blipFill>
        <p:spPr bwMode="auto">
          <a:xfrm>
            <a:off x="228600" y="1143000"/>
            <a:ext cx="5410200" cy="5410200"/>
          </a:xfrm>
          <a:prstGeom prst="rect">
            <a:avLst/>
          </a:prstGeom>
          <a:noFill/>
          <a:ln w="9525">
            <a:noFill/>
            <a:miter lim="800000"/>
            <a:headEnd/>
            <a:tailEnd/>
          </a:ln>
        </p:spPr>
      </p:pic>
      <p:pic>
        <p:nvPicPr>
          <p:cNvPr id="7" name="Picture 4" descr="http://www.nps.gov/grca/naturescience/images/grca_map_4corners.jpg"/>
          <p:cNvPicPr>
            <a:picLocks noChangeAspect="1" noChangeArrowheads="1"/>
          </p:cNvPicPr>
          <p:nvPr/>
        </p:nvPicPr>
        <p:blipFill>
          <a:blip r:embed="rId8"/>
          <a:srcRect/>
          <a:stretch>
            <a:fillRect/>
          </a:stretch>
        </p:blipFill>
        <p:spPr bwMode="auto">
          <a:xfrm>
            <a:off x="6096000" y="3733800"/>
            <a:ext cx="2692400" cy="1981200"/>
          </a:xfrm>
          <a:prstGeom prst="rect">
            <a:avLst/>
          </a:prstGeom>
          <a:noFill/>
          <a:ln w="9525">
            <a:noFill/>
            <a:miter lim="800000"/>
            <a:headEnd/>
            <a:tailEnd/>
          </a:ln>
        </p:spPr>
      </p:pic>
      <p:sp>
        <p:nvSpPr>
          <p:cNvPr id="8" name="TextBox 5"/>
          <p:cNvSpPr txBox="1">
            <a:spLocks noChangeArrowheads="1"/>
          </p:cNvSpPr>
          <p:nvPr>
            <p:custDataLst>
              <p:tags r:id="rId5"/>
            </p:custDataLst>
          </p:nvPr>
        </p:nvSpPr>
        <p:spPr bwMode="auto">
          <a:xfrm>
            <a:off x="7645400" y="5715000"/>
            <a:ext cx="1168400"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nps.gov</a:t>
            </a: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97008" y="274638"/>
            <a:ext cx="7864356" cy="811232"/>
          </a:xfrm>
        </p:spPr>
        <p:txBody>
          <a:bodyPr/>
          <a:lstStyle/>
          <a:p>
            <a:r>
              <a:rPr lang="en-US" sz="3600" dirty="0" smtClean="0"/>
              <a:t>Geomorphic </a:t>
            </a:r>
            <a:r>
              <a:rPr lang="en-US" sz="3600" dirty="0" err="1" smtClean="0"/>
              <a:t>Timescape</a:t>
            </a:r>
            <a:r>
              <a:rPr lang="en-US" sz="3600" dirty="0" smtClean="0"/>
              <a:t> Questions</a:t>
            </a:r>
            <a:endParaRPr lang="en-US" sz="3600" dirty="0"/>
          </a:p>
        </p:txBody>
      </p:sp>
      <p:pic>
        <p:nvPicPr>
          <p:cNvPr id="6" name="Picture 5" descr="Q5a.png"/>
          <p:cNvPicPr>
            <a:picLocks noChangeAspect="1"/>
          </p:cNvPicPr>
          <p:nvPr/>
        </p:nvPicPr>
        <p:blipFill>
          <a:blip r:embed="rId4"/>
          <a:stretch>
            <a:fillRect/>
          </a:stretch>
        </p:blipFill>
        <p:spPr>
          <a:xfrm>
            <a:off x="1141273" y="1085870"/>
            <a:ext cx="7491913" cy="5441961"/>
          </a:xfrm>
          <a:prstGeom prst="rect">
            <a:avLst/>
          </a:prstGeom>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97008" y="274638"/>
            <a:ext cx="7864356" cy="811232"/>
          </a:xfrm>
        </p:spPr>
        <p:txBody>
          <a:bodyPr/>
          <a:lstStyle/>
          <a:p>
            <a:r>
              <a:rPr lang="en-US" sz="3600" dirty="0" smtClean="0"/>
              <a:t>Geomorphic </a:t>
            </a:r>
            <a:r>
              <a:rPr lang="en-US" sz="3600" dirty="0" err="1" smtClean="0"/>
              <a:t>Timescape</a:t>
            </a:r>
            <a:r>
              <a:rPr lang="en-US" sz="3600" dirty="0" smtClean="0"/>
              <a:t> Questions</a:t>
            </a:r>
            <a:endParaRPr lang="en-US" sz="3600" dirty="0"/>
          </a:p>
        </p:txBody>
      </p:sp>
      <p:pic>
        <p:nvPicPr>
          <p:cNvPr id="4" name="Picture 3" descr="Q5b.png"/>
          <p:cNvPicPr>
            <a:picLocks noChangeAspect="1"/>
          </p:cNvPicPr>
          <p:nvPr/>
        </p:nvPicPr>
        <p:blipFill>
          <a:blip r:embed="rId4"/>
          <a:stretch>
            <a:fillRect/>
          </a:stretch>
        </p:blipFill>
        <p:spPr>
          <a:xfrm>
            <a:off x="1231900" y="1085870"/>
            <a:ext cx="6680200" cy="901700"/>
          </a:xfrm>
          <a:prstGeom prst="rect">
            <a:avLst/>
          </a:prstGeom>
        </p:spPr>
      </p:pic>
      <p:pic>
        <p:nvPicPr>
          <p:cNvPr id="7" name="Picture 6" descr="Q5BasaltMesaGame.jpg"/>
          <p:cNvPicPr>
            <a:picLocks noChangeAspect="1"/>
          </p:cNvPicPr>
          <p:nvPr/>
        </p:nvPicPr>
        <p:blipFill>
          <a:blip r:embed="rId5"/>
          <a:stretch>
            <a:fillRect/>
          </a:stretch>
        </p:blipFill>
        <p:spPr>
          <a:xfrm>
            <a:off x="1231900" y="2853099"/>
            <a:ext cx="6442677" cy="3758228"/>
          </a:xfrm>
          <a:prstGeom prst="rect">
            <a:avLst/>
          </a:prstGeom>
        </p:spPr>
      </p:pic>
      <p:pic>
        <p:nvPicPr>
          <p:cNvPr id="8" name="Picture 7" descr="Screen Shot 2020-02-25 at 7.08.47 PM.png"/>
          <p:cNvPicPr>
            <a:picLocks noChangeAspect="1"/>
          </p:cNvPicPr>
          <p:nvPr/>
        </p:nvPicPr>
        <p:blipFill>
          <a:blip r:embed="rId6"/>
          <a:stretch>
            <a:fillRect/>
          </a:stretch>
        </p:blipFill>
        <p:spPr>
          <a:xfrm>
            <a:off x="1308100" y="2061190"/>
            <a:ext cx="6604000" cy="1244600"/>
          </a:xfrm>
          <a:prstGeom prst="rect">
            <a:avLst/>
          </a:prstGeom>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Questions 6 &amp; 8</a:t>
            </a:r>
            <a:endParaRPr lang="en-US" dirty="0"/>
          </a:p>
        </p:txBody>
      </p:sp>
      <p:sp>
        <p:nvSpPr>
          <p:cNvPr id="4" name="Content Placeholder 4"/>
          <p:cNvSpPr>
            <a:spLocks noGrp="1"/>
          </p:cNvSpPr>
          <p:nvPr>
            <p:ph idx="1"/>
            <p:custDataLst>
              <p:tags r:id="rId3"/>
            </p:custDataLst>
          </p:nvPr>
        </p:nvSpPr>
        <p:spPr>
          <a:xfrm>
            <a:off x="304800" y="1596330"/>
            <a:ext cx="8610600" cy="838200"/>
          </a:xfrm>
        </p:spPr>
        <p:txBody>
          <a:bodyPr/>
          <a:lstStyle/>
          <a:p>
            <a:pPr>
              <a:buFont typeface="Arial" pitchFamily="-92" charset="0"/>
              <a:buNone/>
            </a:pPr>
            <a:r>
              <a:rPr lang="en-US" dirty="0" smtClean="0">
                <a:ea typeface="ヒラギノ角ゴ Pro W3" pitchFamily="-92" charset="-128"/>
                <a:cs typeface="ヒラギノ角ゴ Pro W3" pitchFamily="-92" charset="-128"/>
              </a:rPr>
              <a:t>Radiometric dating volcanic events to understand rates of Grand Canyon area – mesa from Q5 &amp; 7 and age of canyon</a:t>
            </a:r>
          </a:p>
        </p:txBody>
      </p:sp>
      <p:pic>
        <p:nvPicPr>
          <p:cNvPr id="5" name="Picture 5" descr="1.jpg"/>
          <p:cNvPicPr>
            <a:picLocks noChangeAspect="1" noChangeArrowheads="1"/>
          </p:cNvPicPr>
          <p:nvPr/>
        </p:nvPicPr>
        <p:blipFill>
          <a:blip r:embed="rId7"/>
          <a:srcRect/>
          <a:stretch>
            <a:fillRect/>
          </a:stretch>
        </p:blipFill>
        <p:spPr bwMode="auto">
          <a:xfrm>
            <a:off x="5486400" y="3006030"/>
            <a:ext cx="3048000" cy="3479800"/>
          </a:xfrm>
          <a:prstGeom prst="rect">
            <a:avLst/>
          </a:prstGeom>
          <a:noFill/>
          <a:ln w="9525">
            <a:noFill/>
            <a:miter lim="800000"/>
            <a:headEnd/>
            <a:tailEnd/>
          </a:ln>
        </p:spPr>
      </p:pic>
      <p:pic>
        <p:nvPicPr>
          <p:cNvPr id="6" name="Picture 6" descr="fig1_spencer_lg.jpg"/>
          <p:cNvPicPr>
            <a:picLocks noChangeAspect="1" noChangeArrowheads="1"/>
          </p:cNvPicPr>
          <p:nvPr/>
        </p:nvPicPr>
        <p:blipFill>
          <a:blip r:embed="rId8"/>
          <a:srcRect/>
          <a:stretch>
            <a:fillRect/>
          </a:stretch>
        </p:blipFill>
        <p:spPr bwMode="auto">
          <a:xfrm>
            <a:off x="914400" y="3006030"/>
            <a:ext cx="3429000" cy="3429000"/>
          </a:xfrm>
          <a:prstGeom prst="rect">
            <a:avLst/>
          </a:prstGeom>
          <a:noFill/>
          <a:ln w="9525">
            <a:noFill/>
            <a:miter lim="800000"/>
            <a:headEnd/>
            <a:tailEnd/>
          </a:ln>
        </p:spPr>
      </p:pic>
      <p:sp>
        <p:nvSpPr>
          <p:cNvPr id="7" name="TextBox 7"/>
          <p:cNvSpPr txBox="1">
            <a:spLocks noChangeArrowheads="1"/>
          </p:cNvSpPr>
          <p:nvPr>
            <p:custDataLst>
              <p:tags r:id="rId4"/>
            </p:custDataLst>
          </p:nvPr>
        </p:nvSpPr>
        <p:spPr bwMode="auto">
          <a:xfrm>
            <a:off x="1066800" y="2472630"/>
            <a:ext cx="2814638" cy="369888"/>
          </a:xfrm>
          <a:prstGeom prst="rect">
            <a:avLst/>
          </a:prstGeom>
          <a:noFill/>
          <a:ln w="9525">
            <a:noFill/>
            <a:miter lim="800000"/>
            <a:headEnd/>
            <a:tailEnd/>
          </a:ln>
        </p:spPr>
        <p:txBody>
          <a:bodyPr wrap="none">
            <a:prstTxWarp prst="textNoShape">
              <a:avLst/>
            </a:prstTxWarp>
            <a:spAutoFit/>
          </a:bodyPr>
          <a:lstStyle/>
          <a:p>
            <a:r>
              <a:rPr lang="en-US"/>
              <a:t>Before the Grand Canyon</a:t>
            </a:r>
          </a:p>
        </p:txBody>
      </p:sp>
      <p:sp>
        <p:nvSpPr>
          <p:cNvPr id="8" name="TextBox 8"/>
          <p:cNvSpPr txBox="1">
            <a:spLocks noChangeArrowheads="1"/>
          </p:cNvSpPr>
          <p:nvPr>
            <p:custDataLst>
              <p:tags r:id="rId5"/>
            </p:custDataLst>
          </p:nvPr>
        </p:nvSpPr>
        <p:spPr bwMode="auto">
          <a:xfrm>
            <a:off x="5562600" y="2548830"/>
            <a:ext cx="2686050" cy="369888"/>
          </a:xfrm>
          <a:prstGeom prst="rect">
            <a:avLst/>
          </a:prstGeom>
          <a:noFill/>
          <a:ln w="9525">
            <a:noFill/>
            <a:miter lim="800000"/>
            <a:headEnd/>
            <a:tailEnd/>
          </a:ln>
        </p:spPr>
        <p:txBody>
          <a:bodyPr wrap="none">
            <a:prstTxWarp prst="textNoShape">
              <a:avLst/>
            </a:prstTxWarp>
            <a:spAutoFit/>
          </a:bodyPr>
          <a:lstStyle/>
          <a:p>
            <a:r>
              <a:rPr lang="en-US"/>
              <a:t>When it stopped incising</a:t>
            </a: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1089024" y="274637"/>
            <a:ext cx="7272339" cy="1339009"/>
          </a:xfrm>
        </p:spPr>
        <p:txBody>
          <a:bodyPr/>
          <a:lstStyle/>
          <a:p>
            <a:r>
              <a:rPr lang="en-US" dirty="0" smtClean="0"/>
              <a:t>K-</a:t>
            </a:r>
            <a:r>
              <a:rPr lang="en-US" dirty="0" err="1" smtClean="0"/>
              <a:t>Ar</a:t>
            </a:r>
            <a:r>
              <a:rPr lang="en-US" dirty="0" smtClean="0"/>
              <a:t> Dating</a:t>
            </a:r>
            <a:endParaRPr lang="en-US" dirty="0"/>
          </a:p>
        </p:txBody>
      </p:sp>
      <p:pic>
        <p:nvPicPr>
          <p:cNvPr id="4" name="Picture 4" descr="halflife-(1).gif"/>
          <p:cNvPicPr>
            <a:picLocks noChangeAspect="1" noChangeArrowheads="1"/>
          </p:cNvPicPr>
          <p:nvPr/>
        </p:nvPicPr>
        <p:blipFill>
          <a:blip r:embed="rId6"/>
          <a:srcRect/>
          <a:stretch>
            <a:fillRect/>
          </a:stretch>
        </p:blipFill>
        <p:spPr bwMode="auto">
          <a:xfrm>
            <a:off x="514992" y="1650255"/>
            <a:ext cx="3733800" cy="3759200"/>
          </a:xfrm>
          <a:prstGeom prst="rect">
            <a:avLst/>
          </a:prstGeom>
          <a:noFill/>
          <a:ln w="9525">
            <a:noFill/>
            <a:miter lim="800000"/>
            <a:headEnd/>
            <a:tailEnd/>
          </a:ln>
        </p:spPr>
      </p:pic>
      <p:graphicFrame>
        <p:nvGraphicFramePr>
          <p:cNvPr id="5" name="Object 2"/>
          <p:cNvGraphicFramePr>
            <a:graphicFrameLocks noChangeAspect="1"/>
          </p:cNvGraphicFramePr>
          <p:nvPr>
            <p:custDataLst>
              <p:tags r:id="rId4"/>
            </p:custDataLst>
          </p:nvPr>
        </p:nvGraphicFramePr>
        <p:xfrm>
          <a:off x="5010792" y="1650255"/>
          <a:ext cx="3876675" cy="3302000"/>
        </p:xfrm>
        <a:graphic>
          <a:graphicData uri="http://schemas.openxmlformats.org/presentationml/2006/ole">
            <mc:AlternateContent xmlns:mc="http://schemas.openxmlformats.org/markup-compatibility/2006">
              <mc:Choice xmlns:v="urn:schemas-microsoft-com:vml" Requires="v">
                <p:oleObj spid="_x0000_s22542" name="Document" r:id="rId7" imgW="5486400" imgH="4673600" progId="Word.Document.12">
                  <p:link updateAutomatic="1"/>
                </p:oleObj>
              </mc:Choice>
              <mc:Fallback>
                <p:oleObj name="Document" r:id="rId7" imgW="5486400" imgH="4673600" progId="Word.Document.12">
                  <p:link updateAutomatic="1"/>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0792" y="1650255"/>
                        <a:ext cx="3876675"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1089024" y="274637"/>
            <a:ext cx="7272339" cy="1339009"/>
          </a:xfrm>
        </p:spPr>
        <p:txBody>
          <a:bodyPr/>
          <a:lstStyle/>
          <a:p>
            <a:r>
              <a:rPr lang="en-US" dirty="0" smtClean="0"/>
              <a:t>Example in PDF File</a:t>
            </a:r>
            <a:endParaRPr lang="en-US" dirty="0"/>
          </a:p>
        </p:txBody>
      </p:sp>
      <p:graphicFrame>
        <p:nvGraphicFramePr>
          <p:cNvPr id="4" name="Object 2"/>
          <p:cNvGraphicFramePr>
            <a:graphicFrameLocks noChangeAspect="1"/>
          </p:cNvGraphicFramePr>
          <p:nvPr>
            <p:custDataLst>
              <p:tags r:id="rId4"/>
            </p:custDataLst>
          </p:nvPr>
        </p:nvGraphicFramePr>
        <p:xfrm>
          <a:off x="457200" y="1395510"/>
          <a:ext cx="5486400" cy="1003300"/>
        </p:xfrm>
        <a:graphic>
          <a:graphicData uri="http://schemas.openxmlformats.org/presentationml/2006/ole">
            <mc:AlternateContent xmlns:mc="http://schemas.openxmlformats.org/markup-compatibility/2006">
              <mc:Choice xmlns:v="urn:schemas-microsoft-com:vml" Requires="v">
                <p:oleObj spid="_x0000_s23578" name="Document" r:id="rId8" imgW="5486400" imgH="1003300" progId="Word.Document.12">
                  <p:link updateAutomatic="1"/>
                </p:oleObj>
              </mc:Choice>
              <mc:Fallback>
                <p:oleObj name="Document" r:id="rId8" imgW="5486400" imgH="1003300" progId="Word.Document.12">
                  <p:link updateAutomatic="1"/>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1395510"/>
                        <a:ext cx="54864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5" descr="1.jpg"/>
          <p:cNvPicPr>
            <a:picLocks noChangeAspect="1" noChangeArrowheads="1"/>
          </p:cNvPicPr>
          <p:nvPr/>
        </p:nvPicPr>
        <p:blipFill>
          <a:blip r:embed="rId10"/>
          <a:srcRect/>
          <a:stretch>
            <a:fillRect/>
          </a:stretch>
        </p:blipFill>
        <p:spPr bwMode="auto">
          <a:xfrm>
            <a:off x="6553200" y="709710"/>
            <a:ext cx="2209800" cy="2667000"/>
          </a:xfrm>
          <a:prstGeom prst="rect">
            <a:avLst/>
          </a:prstGeom>
          <a:noFill/>
          <a:ln w="9525">
            <a:noFill/>
            <a:miter lim="800000"/>
            <a:headEnd/>
            <a:tailEnd/>
          </a:ln>
        </p:spPr>
      </p:pic>
      <p:graphicFrame>
        <p:nvGraphicFramePr>
          <p:cNvPr id="6" name="Object 3"/>
          <p:cNvGraphicFramePr>
            <a:graphicFrameLocks noChangeAspect="1"/>
          </p:cNvGraphicFramePr>
          <p:nvPr>
            <p:custDataLst>
              <p:tags r:id="rId5"/>
            </p:custDataLst>
          </p:nvPr>
        </p:nvGraphicFramePr>
        <p:xfrm>
          <a:off x="1066800" y="2614710"/>
          <a:ext cx="5486400" cy="2095500"/>
        </p:xfrm>
        <a:graphic>
          <a:graphicData uri="http://schemas.openxmlformats.org/presentationml/2006/ole">
            <mc:AlternateContent xmlns:mc="http://schemas.openxmlformats.org/markup-compatibility/2006">
              <mc:Choice xmlns:v="urn:schemas-microsoft-com:vml" Requires="v">
                <p:oleObj spid="_x0000_s23579" name="Document" r:id="rId11" imgW="5486400" imgH="2095500" progId="Word.Document.12">
                  <p:link updateAutomatic="1"/>
                </p:oleObj>
              </mc:Choice>
              <mc:Fallback>
                <p:oleObj name="Document" r:id="rId11" imgW="5486400" imgH="2095500" progId="Word.Document.12">
                  <p:link updateAutomatic="1"/>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6800" y="2614710"/>
                        <a:ext cx="54864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Box 7"/>
          <p:cNvSpPr txBox="1">
            <a:spLocks noChangeArrowheads="1"/>
          </p:cNvSpPr>
          <p:nvPr>
            <p:custDataLst>
              <p:tags r:id="rId6"/>
            </p:custDataLst>
          </p:nvPr>
        </p:nvSpPr>
        <p:spPr bwMode="auto">
          <a:xfrm>
            <a:off x="381000" y="4900710"/>
            <a:ext cx="7010400" cy="1754188"/>
          </a:xfrm>
          <a:prstGeom prst="rect">
            <a:avLst/>
          </a:prstGeom>
          <a:noFill/>
          <a:ln w="9525">
            <a:noFill/>
            <a:miter lim="800000"/>
            <a:headEnd/>
            <a:tailEnd/>
          </a:ln>
        </p:spPr>
        <p:txBody>
          <a:bodyPr>
            <a:prstTxWarp prst="textNoShape">
              <a:avLst/>
            </a:prstTxWarp>
            <a:spAutoFit/>
          </a:bodyPr>
          <a:lstStyle/>
          <a:p>
            <a:r>
              <a:rPr lang="en-US"/>
              <a:t>Lots of half life calculators you can use. 5 are provided in the PDF file, or you can use one that you find. </a:t>
            </a:r>
          </a:p>
          <a:p>
            <a:endParaRPr lang="en-US"/>
          </a:p>
          <a:p>
            <a:r>
              <a:rPr lang="en-US"/>
              <a:t>You make two K-Ar age calculations given the percent daughter</a:t>
            </a:r>
          </a:p>
          <a:p>
            <a:r>
              <a:rPr lang="en-US"/>
              <a:t>Product (Argon) remaining for important volcanic events that are either ash deposits or lava resting on a landscape surface.</a:t>
            </a:r>
          </a:p>
        </p:txBody>
      </p:sp>
    </p:spTree>
    <p:custDataLst>
      <p:tags r:id="rId2"/>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1089024" y="274637"/>
            <a:ext cx="7272339" cy="1339009"/>
          </a:xfrm>
        </p:spPr>
        <p:txBody>
          <a:bodyPr/>
          <a:lstStyle/>
          <a:p>
            <a:r>
              <a:rPr lang="en-US" dirty="0" smtClean="0"/>
              <a:t>Q9 Rate of incision</a:t>
            </a:r>
            <a:endParaRPr lang="en-US" dirty="0"/>
          </a:p>
        </p:txBody>
      </p:sp>
      <p:graphicFrame>
        <p:nvGraphicFramePr>
          <p:cNvPr id="4" name="Object 2"/>
          <p:cNvGraphicFramePr>
            <a:graphicFrameLocks noChangeAspect="1"/>
          </p:cNvGraphicFramePr>
          <p:nvPr>
            <p:custDataLst>
              <p:tags r:id="rId4"/>
            </p:custDataLst>
          </p:nvPr>
        </p:nvGraphicFramePr>
        <p:xfrm>
          <a:off x="525692" y="2780361"/>
          <a:ext cx="5486400" cy="3556000"/>
        </p:xfrm>
        <a:graphic>
          <a:graphicData uri="http://schemas.openxmlformats.org/presentationml/2006/ole">
            <mc:AlternateContent xmlns:mc="http://schemas.openxmlformats.org/markup-compatibility/2006">
              <mc:Choice xmlns:v="urn:schemas-microsoft-com:vml" Requires="v">
                <p:oleObj spid="_x0000_s25614" name="Document" r:id="rId7" imgW="5486400" imgH="3556000" progId="Word.Document.12">
                  <p:link updateAutomatic="1"/>
                </p:oleObj>
              </mc:Choice>
              <mc:Fallback>
                <p:oleObj name="Document" r:id="rId7" imgW="5486400" imgH="3556000" progId="Word.Document.12">
                  <p:link updateAutomatic="1"/>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692" y="2780361"/>
                        <a:ext cx="548640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6"/>
          <p:cNvSpPr txBox="1">
            <a:spLocks noChangeArrowheads="1"/>
          </p:cNvSpPr>
          <p:nvPr>
            <p:custDataLst>
              <p:tags r:id="rId5"/>
            </p:custDataLst>
          </p:nvPr>
        </p:nvSpPr>
        <p:spPr bwMode="auto">
          <a:xfrm>
            <a:off x="6306615" y="2780361"/>
            <a:ext cx="2514600" cy="3693319"/>
          </a:xfrm>
          <a:prstGeom prst="rect">
            <a:avLst/>
          </a:prstGeom>
          <a:noFill/>
          <a:ln w="9525">
            <a:noFill/>
            <a:miter lim="800000"/>
            <a:headEnd/>
            <a:tailEnd/>
          </a:ln>
        </p:spPr>
        <p:txBody>
          <a:bodyPr>
            <a:prstTxWarp prst="textNoShape">
              <a:avLst/>
            </a:prstTxWarp>
            <a:spAutoFit/>
          </a:bodyPr>
          <a:lstStyle/>
          <a:p>
            <a:r>
              <a:rPr lang="en-US" dirty="0"/>
              <a:t>PDF file provides needed background information on when the Colorado River started to incise (4.8 Ma) and when it reached its present position (1.2 Ma</a:t>
            </a:r>
            <a:r>
              <a:rPr lang="en-US" dirty="0" smtClean="0"/>
              <a:t>), so</a:t>
            </a:r>
          </a:p>
          <a:p>
            <a:r>
              <a:rPr lang="en-US" dirty="0" smtClean="0"/>
              <a:t>3.6 Ma</a:t>
            </a:r>
          </a:p>
          <a:p>
            <a:endParaRPr lang="en-US" dirty="0" smtClean="0"/>
          </a:p>
          <a:p>
            <a:r>
              <a:rPr lang="en-US" dirty="0" smtClean="0"/>
              <a:t>Rim-River = Depth</a:t>
            </a:r>
          </a:p>
          <a:p>
            <a:endParaRPr lang="en-US" dirty="0" smtClean="0"/>
          </a:p>
          <a:p>
            <a:r>
              <a:rPr lang="en-US" dirty="0" smtClean="0"/>
              <a:t>Depth (</a:t>
            </a:r>
            <a:r>
              <a:rPr lang="en-US" dirty="0" err="1" smtClean="0"/>
              <a:t>m</a:t>
            </a:r>
            <a:r>
              <a:rPr lang="en-US" dirty="0" smtClean="0"/>
              <a:t>) /Ma</a:t>
            </a:r>
            <a:endParaRPr lang="en-US" dirty="0"/>
          </a:p>
        </p:txBody>
      </p:sp>
      <p:pic>
        <p:nvPicPr>
          <p:cNvPr id="8" name="Picture 7" descr="Screen Shot 2020-02-25 at 7.11.20 PM.png"/>
          <p:cNvPicPr>
            <a:picLocks noChangeAspect="1"/>
          </p:cNvPicPr>
          <p:nvPr/>
        </p:nvPicPr>
        <p:blipFill>
          <a:blip r:embed="rId9"/>
          <a:stretch>
            <a:fillRect/>
          </a:stretch>
        </p:blipFill>
        <p:spPr>
          <a:xfrm>
            <a:off x="1089024" y="1613646"/>
            <a:ext cx="6680200" cy="850900"/>
          </a:xfrm>
          <a:prstGeom prst="rect">
            <a:avLst/>
          </a:prstGeom>
        </p:spPr>
      </p:pic>
    </p:spTree>
    <p:custDataLst>
      <p:tags r:id="rId2"/>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43338" y="274637"/>
            <a:ext cx="8600662" cy="1339009"/>
          </a:xfrm>
        </p:spPr>
        <p:txBody>
          <a:bodyPr/>
          <a:lstStyle/>
          <a:p>
            <a:r>
              <a:rPr lang="en-US" dirty="0" smtClean="0"/>
              <a:t>Q 10-11- 12-13</a:t>
            </a:r>
            <a:br>
              <a:rPr lang="en-US" dirty="0" smtClean="0"/>
            </a:br>
            <a:r>
              <a:rPr lang="en-US" dirty="0" smtClean="0"/>
              <a:t>Compare heart vs. east/west</a:t>
            </a:r>
            <a:endParaRPr lang="en-US" dirty="0"/>
          </a:p>
        </p:txBody>
      </p:sp>
      <p:sp>
        <p:nvSpPr>
          <p:cNvPr id="3" name="Content Placeholder 2"/>
          <p:cNvSpPr>
            <a:spLocks noGrp="1"/>
          </p:cNvSpPr>
          <p:nvPr>
            <p:ph idx="1"/>
            <p:custDataLst>
              <p:tags r:id="rId3"/>
            </p:custDataLst>
          </p:nvPr>
        </p:nvSpPr>
        <p:spPr>
          <a:xfrm>
            <a:off x="1089024" y="1801906"/>
            <a:ext cx="7272339" cy="4324257"/>
          </a:xfrm>
        </p:spPr>
        <p:txBody>
          <a:bodyPr/>
          <a:lstStyle/>
          <a:p>
            <a:r>
              <a:rPr lang="en-US" dirty="0" smtClean="0"/>
              <a:t>VERY DETAILED GUIDANCE IN PDF FILE!</a:t>
            </a:r>
            <a:endParaRPr lang="en-US" dirty="0"/>
          </a:p>
        </p:txBody>
      </p:sp>
      <p:pic>
        <p:nvPicPr>
          <p:cNvPr id="8" name="Picture 7" descr="Screen Shot 2020-02-25 at 7.12.34 PM.png"/>
          <p:cNvPicPr>
            <a:picLocks noChangeAspect="1"/>
          </p:cNvPicPr>
          <p:nvPr/>
        </p:nvPicPr>
        <p:blipFill>
          <a:blip r:embed="rId5"/>
          <a:stretch>
            <a:fillRect/>
          </a:stretch>
        </p:blipFill>
        <p:spPr>
          <a:xfrm>
            <a:off x="1365139" y="2920267"/>
            <a:ext cx="6629400" cy="2819400"/>
          </a:xfrm>
          <a:prstGeom prst="rect">
            <a:avLst/>
          </a:prstGeom>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5224" y="145802"/>
            <a:ext cx="9144000" cy="1339009"/>
          </a:xfrm>
        </p:spPr>
        <p:txBody>
          <a:bodyPr/>
          <a:lstStyle/>
          <a:p>
            <a:r>
              <a:rPr lang="en-US" dirty="0" smtClean="0"/>
              <a:t>Questions 14 &amp; 15</a:t>
            </a:r>
            <a:br>
              <a:rPr lang="en-US" dirty="0" smtClean="0"/>
            </a:br>
            <a:r>
              <a:rPr lang="en-US" dirty="0" smtClean="0"/>
              <a:t>Compare incision vs. retreat</a:t>
            </a:r>
            <a:endParaRPr lang="en-US" dirty="0"/>
          </a:p>
        </p:txBody>
      </p:sp>
      <p:pic>
        <p:nvPicPr>
          <p:cNvPr id="4" name="Picture 7" descr="GCRelativeTime.jpg"/>
          <p:cNvPicPr>
            <a:picLocks noChangeAspect="1" noChangeArrowheads="1"/>
          </p:cNvPicPr>
          <p:nvPr/>
        </p:nvPicPr>
        <p:blipFill>
          <a:blip r:embed="rId6"/>
          <a:srcRect/>
          <a:stretch>
            <a:fillRect/>
          </a:stretch>
        </p:blipFill>
        <p:spPr bwMode="auto">
          <a:xfrm>
            <a:off x="312930" y="1494585"/>
            <a:ext cx="4648200" cy="3048000"/>
          </a:xfrm>
          <a:prstGeom prst="rect">
            <a:avLst/>
          </a:prstGeom>
          <a:noFill/>
          <a:ln w="9525">
            <a:noFill/>
            <a:miter lim="800000"/>
            <a:headEnd/>
            <a:tailEnd/>
          </a:ln>
        </p:spPr>
      </p:pic>
      <p:cxnSp>
        <p:nvCxnSpPr>
          <p:cNvPr id="5" name="Straight Arrow Connector 4"/>
          <p:cNvCxnSpPr/>
          <p:nvPr/>
        </p:nvCxnSpPr>
        <p:spPr>
          <a:xfrm rot="10800000">
            <a:off x="1532130" y="2332785"/>
            <a:ext cx="8382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5400000">
            <a:off x="1456724" y="2789191"/>
            <a:ext cx="21336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TextBox 19"/>
          <p:cNvSpPr txBox="1">
            <a:spLocks noChangeArrowheads="1"/>
          </p:cNvSpPr>
          <p:nvPr>
            <p:custDataLst>
              <p:tags r:id="rId3"/>
            </p:custDataLst>
          </p:nvPr>
        </p:nvSpPr>
        <p:spPr bwMode="auto">
          <a:xfrm>
            <a:off x="2675130" y="1723185"/>
            <a:ext cx="774700" cy="369888"/>
          </a:xfrm>
          <a:prstGeom prst="rect">
            <a:avLst/>
          </a:prstGeom>
          <a:noFill/>
          <a:ln w="9525">
            <a:noFill/>
            <a:miter lim="800000"/>
            <a:headEnd/>
            <a:tailEnd/>
          </a:ln>
        </p:spPr>
        <p:txBody>
          <a:bodyPr wrap="none">
            <a:prstTxWarp prst="textNoShape">
              <a:avLst/>
            </a:prstTxWarp>
            <a:spAutoFit/>
          </a:bodyPr>
          <a:lstStyle/>
          <a:p>
            <a:r>
              <a:rPr lang="en-US"/>
              <a:t>incise</a:t>
            </a:r>
          </a:p>
        </p:txBody>
      </p:sp>
      <p:sp>
        <p:nvSpPr>
          <p:cNvPr id="8" name="TextBox 20"/>
          <p:cNvSpPr txBox="1">
            <a:spLocks noChangeArrowheads="1"/>
          </p:cNvSpPr>
          <p:nvPr>
            <p:custDataLst>
              <p:tags r:id="rId4"/>
            </p:custDataLst>
          </p:nvPr>
        </p:nvSpPr>
        <p:spPr bwMode="auto">
          <a:xfrm>
            <a:off x="1532130" y="2096445"/>
            <a:ext cx="852488" cy="369888"/>
          </a:xfrm>
          <a:prstGeom prst="rect">
            <a:avLst/>
          </a:prstGeom>
          <a:noFill/>
          <a:ln w="9525">
            <a:noFill/>
            <a:miter lim="800000"/>
            <a:headEnd/>
            <a:tailEnd/>
          </a:ln>
        </p:spPr>
        <p:txBody>
          <a:bodyPr wrap="none">
            <a:prstTxWarp prst="textNoShape">
              <a:avLst/>
            </a:prstTxWarp>
            <a:spAutoFit/>
          </a:bodyPr>
          <a:lstStyle/>
          <a:p>
            <a:r>
              <a:rPr lang="en-US"/>
              <a:t>retreat</a:t>
            </a:r>
          </a:p>
        </p:txBody>
      </p:sp>
      <p:pic>
        <p:nvPicPr>
          <p:cNvPr id="9" name="Picture 8" descr="B8765050-D5D5-F17A-E4416D2141527801.jpg"/>
          <p:cNvPicPr>
            <a:picLocks noChangeAspect="1" noChangeArrowheads="1"/>
          </p:cNvPicPr>
          <p:nvPr/>
        </p:nvPicPr>
        <p:blipFill>
          <a:blip r:embed="rId7"/>
          <a:srcRect/>
          <a:stretch>
            <a:fillRect/>
          </a:stretch>
        </p:blipFill>
        <p:spPr bwMode="auto">
          <a:xfrm>
            <a:off x="5100264" y="2366670"/>
            <a:ext cx="3911600" cy="2198688"/>
          </a:xfrm>
          <a:prstGeom prst="rect">
            <a:avLst/>
          </a:prstGeom>
          <a:noFill/>
          <a:ln w="9525">
            <a:noFill/>
            <a:miter lim="800000"/>
            <a:headEnd/>
            <a:tailEnd/>
          </a:ln>
        </p:spPr>
      </p:pic>
      <p:cxnSp>
        <p:nvCxnSpPr>
          <p:cNvPr id="10" name="Straight Arrow Connector 9"/>
          <p:cNvCxnSpPr/>
          <p:nvPr/>
        </p:nvCxnSpPr>
        <p:spPr>
          <a:xfrm rot="5400000">
            <a:off x="6891758" y="3546976"/>
            <a:ext cx="1295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200000" flipV="1">
            <a:off x="7728370" y="3091364"/>
            <a:ext cx="306388"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2" name="Picture 11" descr="Screen Shot 2020-02-25 at 7.13.48 PM.png"/>
          <p:cNvPicPr>
            <a:picLocks noChangeAspect="1"/>
          </p:cNvPicPr>
          <p:nvPr/>
        </p:nvPicPr>
        <p:blipFill>
          <a:blip r:embed="rId8"/>
          <a:stretch>
            <a:fillRect/>
          </a:stretch>
        </p:blipFill>
        <p:spPr>
          <a:xfrm>
            <a:off x="1779214" y="4563570"/>
            <a:ext cx="5234502" cy="2071782"/>
          </a:xfrm>
          <a:prstGeom prst="rect">
            <a:avLst/>
          </a:prstGeom>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sz="3600" dirty="0" smtClean="0"/>
              <a:t>Historic </a:t>
            </a:r>
            <a:r>
              <a:rPr lang="en-US" sz="3600" dirty="0" err="1" smtClean="0"/>
              <a:t>timescape</a:t>
            </a:r>
            <a:r>
              <a:rPr lang="en-US" sz="3600" dirty="0" smtClean="0"/>
              <a:t> questions</a:t>
            </a:r>
            <a:endParaRPr lang="en-US" sz="3600" dirty="0"/>
          </a:p>
        </p:txBody>
      </p:sp>
      <p:sp>
        <p:nvSpPr>
          <p:cNvPr id="4" name="Content Placeholder 2"/>
          <p:cNvSpPr>
            <a:spLocks noGrp="1"/>
          </p:cNvSpPr>
          <p:nvPr>
            <p:ph idx="1"/>
            <p:custDataLst>
              <p:tags r:id="rId3"/>
            </p:custDataLst>
          </p:nvPr>
        </p:nvSpPr>
        <p:spPr>
          <a:xfrm>
            <a:off x="609600" y="1613646"/>
            <a:ext cx="8534400" cy="3200400"/>
          </a:xfrm>
        </p:spPr>
        <p:txBody>
          <a:bodyPr/>
          <a:lstStyle/>
          <a:p>
            <a:pPr marL="514350" indent="-514350" eaLnBrk="1" hangingPunct="1">
              <a:buFont typeface="Arial" pitchFamily="-92" charset="0"/>
              <a:buNone/>
            </a:pPr>
            <a:r>
              <a:rPr lang="en-US" dirty="0" smtClean="0">
                <a:ea typeface="ヒラギノ角ゴ Pro W3" pitchFamily="-92" charset="-128"/>
                <a:cs typeface="ヒラギノ角ゴ Pro W3" pitchFamily="-92" charset="-128"/>
              </a:rPr>
              <a:t>Questions 16-19: True false, interpreting historic changes as viewed by photography</a:t>
            </a:r>
          </a:p>
          <a:p>
            <a:pPr marL="514350" indent="-514350" eaLnBrk="1" hangingPunct="1">
              <a:buFont typeface="Arial" pitchFamily="-92" charset="0"/>
              <a:buNone/>
            </a:pPr>
            <a:r>
              <a:rPr lang="en-US" dirty="0" smtClean="0">
                <a:ea typeface="ヒラギノ角ゴ Pro W3" pitchFamily="-92" charset="-128"/>
                <a:cs typeface="ヒラギノ角ゴ Pro W3" pitchFamily="-92" charset="-128"/>
              </a:rPr>
              <a:t>Example provided in PDF File</a:t>
            </a:r>
          </a:p>
        </p:txBody>
      </p:sp>
      <p:pic>
        <p:nvPicPr>
          <p:cNvPr id="5" name="Picture 4"/>
          <p:cNvPicPr>
            <a:picLocks noChangeAspect="1"/>
          </p:cNvPicPr>
          <p:nvPr/>
        </p:nvPicPr>
        <p:blipFill>
          <a:blip r:embed="rId5"/>
          <a:srcRect/>
          <a:stretch>
            <a:fillRect/>
          </a:stretch>
        </p:blipFill>
        <p:spPr bwMode="auto">
          <a:xfrm>
            <a:off x="381000" y="3481965"/>
            <a:ext cx="3962400" cy="2217738"/>
          </a:xfrm>
          <a:prstGeom prst="rect">
            <a:avLst/>
          </a:prstGeom>
          <a:noFill/>
          <a:ln w="9525">
            <a:noFill/>
            <a:miter lim="800000"/>
            <a:headEnd/>
            <a:tailEnd/>
          </a:ln>
        </p:spPr>
      </p:pic>
      <p:pic>
        <p:nvPicPr>
          <p:cNvPr id="6" name="Picture 6" descr="Screen Shot 2019-11-11 at 2.03.23 PM.png"/>
          <p:cNvPicPr>
            <a:picLocks noChangeAspect="1"/>
          </p:cNvPicPr>
          <p:nvPr/>
        </p:nvPicPr>
        <p:blipFill>
          <a:blip r:embed="rId6"/>
          <a:srcRect/>
          <a:stretch>
            <a:fillRect/>
          </a:stretch>
        </p:blipFill>
        <p:spPr bwMode="auto">
          <a:xfrm>
            <a:off x="4495800" y="5029200"/>
            <a:ext cx="4419600" cy="166528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23376" y="256233"/>
            <a:ext cx="8720624" cy="792828"/>
          </a:xfrm>
        </p:spPr>
        <p:txBody>
          <a:bodyPr/>
          <a:lstStyle/>
          <a:p>
            <a:r>
              <a:rPr lang="en-US" dirty="0" smtClean="0"/>
              <a:t>Science &amp; </a:t>
            </a:r>
            <a:r>
              <a:rPr lang="en-US" smtClean="0"/>
              <a:t>Society Q20</a:t>
            </a:r>
            <a:endParaRPr lang="en-US" dirty="0"/>
          </a:p>
        </p:txBody>
      </p:sp>
      <p:sp>
        <p:nvSpPr>
          <p:cNvPr id="3" name="Content Placeholder 2"/>
          <p:cNvSpPr>
            <a:spLocks noGrp="1"/>
          </p:cNvSpPr>
          <p:nvPr>
            <p:ph idx="1"/>
            <p:custDataLst>
              <p:tags r:id="rId3"/>
            </p:custDataLst>
          </p:nvPr>
        </p:nvSpPr>
        <p:spPr>
          <a:xfrm>
            <a:off x="849725" y="1435556"/>
            <a:ext cx="7691424" cy="5079659"/>
          </a:xfrm>
        </p:spPr>
        <p:txBody>
          <a:bodyPr>
            <a:normAutofit fontScale="92500" lnSpcReduction="20000"/>
          </a:bodyPr>
          <a:lstStyle/>
          <a:p>
            <a:r>
              <a:rPr lang="en-US" dirty="0" smtClean="0"/>
              <a:t>No penalty for not doing</a:t>
            </a:r>
          </a:p>
          <a:p>
            <a:r>
              <a:rPr lang="en-US" dirty="0" smtClean="0"/>
              <a:t>Points only add to your multistep lab points</a:t>
            </a:r>
          </a:p>
          <a:p>
            <a:r>
              <a:rPr lang="en-US" dirty="0" smtClean="0"/>
              <a:t>There are readings about tourism and the environmental history of the Grand Canyon</a:t>
            </a:r>
          </a:p>
          <a:p>
            <a:r>
              <a:rPr lang="en-US" dirty="0" smtClean="0"/>
              <a:t>You explore how science &amp; tourism interact in the Grand Canyon setting. A third of the points based on evidence &amp; reasoning on tourism. A third based on how people have impacted the Grand Canyon. A third on reasoning &amp; evidence on interplay of science &amp; society through the lens of the Grand Canyon</a:t>
            </a:r>
          </a:p>
          <a:p>
            <a:r>
              <a:rPr lang="en-US" dirty="0" smtClean="0"/>
              <a:t>You can find your own readings, but you will cite them (</a:t>
            </a:r>
            <a:r>
              <a:rPr lang="en-US" dirty="0" err="1" smtClean="0"/>
              <a:t>not.com</a:t>
            </a:r>
            <a:r>
              <a:rPr lang="en-US" dirty="0" smtClean="0"/>
              <a:t> or </a:t>
            </a:r>
            <a:r>
              <a:rPr lang="en-US" dirty="0" err="1" smtClean="0"/>
              <a:t>wikipedia</a:t>
            </a:r>
            <a:r>
              <a:rPr lang="en-US" dirty="0" smtClean="0"/>
              <a:t>, but good academic scholarship)</a:t>
            </a:r>
          </a:p>
          <a:p>
            <a:r>
              <a:rPr lang="en-US" dirty="0" smtClean="0"/>
              <a:t>Details in </a:t>
            </a:r>
            <a:r>
              <a:rPr lang="en-US" smtClean="0"/>
              <a:t>PDF file</a:t>
            </a:r>
            <a:endParaRPr lang="en-US" dirty="0"/>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10420" y="274638"/>
            <a:ext cx="8250522" cy="778736"/>
          </a:xfrm>
        </p:spPr>
        <p:txBody>
          <a:bodyPr/>
          <a:lstStyle/>
          <a:p>
            <a:r>
              <a:rPr lang="en-US" dirty="0" smtClean="0"/>
              <a:t>Heart of the Grand Canyon</a:t>
            </a:r>
            <a:endParaRPr lang="en-US" dirty="0"/>
          </a:p>
        </p:txBody>
      </p:sp>
      <p:sp>
        <p:nvSpPr>
          <p:cNvPr id="4" name="TextBox 5"/>
          <p:cNvSpPr txBox="1">
            <a:spLocks noChangeArrowheads="1"/>
          </p:cNvSpPr>
          <p:nvPr>
            <p:custDataLst>
              <p:tags r:id="rId3"/>
            </p:custDataLst>
          </p:nvPr>
        </p:nvSpPr>
        <p:spPr bwMode="auto">
          <a:xfrm>
            <a:off x="1742755" y="6512860"/>
            <a:ext cx="1171575" cy="276225"/>
          </a:xfrm>
          <a:prstGeom prst="rect">
            <a:avLst/>
          </a:prstGeom>
          <a:noFill/>
          <a:ln w="9525">
            <a:noFill/>
            <a:miter lim="800000"/>
            <a:headEnd/>
            <a:tailEnd/>
          </a:ln>
        </p:spPr>
        <p:txBody>
          <a:bodyPr wrap="none">
            <a:prstTxWarp prst="textNoShape">
              <a:avLst/>
            </a:prstTxWarp>
            <a:spAutoFit/>
          </a:bodyPr>
          <a:lstStyle/>
          <a:p>
            <a:r>
              <a:rPr lang="en-US" sz="1200" dirty="0">
                <a:latin typeface="Calibri" pitchFamily="34" charset="0"/>
              </a:rPr>
              <a:t>Source: NASA</a:t>
            </a:r>
          </a:p>
        </p:txBody>
      </p:sp>
      <p:pic>
        <p:nvPicPr>
          <p:cNvPr id="5" name="Picture 7" descr="GrandCanyonStudyArea.jpg"/>
          <p:cNvPicPr>
            <a:picLocks noChangeAspect="1" noChangeArrowheads="1"/>
          </p:cNvPicPr>
          <p:nvPr/>
        </p:nvPicPr>
        <p:blipFill>
          <a:blip r:embed="rId5"/>
          <a:srcRect/>
          <a:stretch>
            <a:fillRect/>
          </a:stretch>
        </p:blipFill>
        <p:spPr bwMode="auto">
          <a:xfrm>
            <a:off x="1666555" y="990600"/>
            <a:ext cx="5486400" cy="2495550"/>
          </a:xfrm>
          <a:prstGeom prst="rect">
            <a:avLst/>
          </a:prstGeom>
          <a:noFill/>
          <a:ln w="9525">
            <a:noFill/>
            <a:miter lim="800000"/>
            <a:headEnd/>
            <a:tailEnd/>
          </a:ln>
        </p:spPr>
      </p:pic>
      <p:pic>
        <p:nvPicPr>
          <p:cNvPr id="6" name="Picture 8" descr="Screen Shot 2019-06-09 at 4.24.06 PM.jpg"/>
          <p:cNvPicPr>
            <a:picLocks noChangeAspect="1" noChangeArrowheads="1"/>
          </p:cNvPicPr>
          <p:nvPr/>
        </p:nvPicPr>
        <p:blipFill>
          <a:blip r:embed="rId6"/>
          <a:srcRect/>
          <a:stretch>
            <a:fillRect/>
          </a:stretch>
        </p:blipFill>
        <p:spPr bwMode="auto">
          <a:xfrm>
            <a:off x="1742755" y="3581400"/>
            <a:ext cx="5486400" cy="281146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Lab Focus</a:t>
            </a:r>
            <a:endParaRPr lang="en-US" dirty="0"/>
          </a:p>
        </p:txBody>
      </p:sp>
      <p:sp>
        <p:nvSpPr>
          <p:cNvPr id="3" name="Content Placeholder 2"/>
          <p:cNvSpPr>
            <a:spLocks noGrp="1"/>
          </p:cNvSpPr>
          <p:nvPr>
            <p:ph idx="1"/>
            <p:custDataLst>
              <p:tags r:id="rId3"/>
            </p:custDataLst>
          </p:nvPr>
        </p:nvSpPr>
        <p:spPr>
          <a:xfrm>
            <a:off x="1089024" y="1801906"/>
            <a:ext cx="7272339" cy="4324257"/>
          </a:xfrm>
        </p:spPr>
        <p:txBody>
          <a:bodyPr/>
          <a:lstStyle/>
          <a:p>
            <a:r>
              <a:rPr lang="en-US" dirty="0" smtClean="0"/>
              <a:t>Geological </a:t>
            </a:r>
            <a:r>
              <a:rPr lang="en-US" dirty="0" err="1" smtClean="0"/>
              <a:t>timescape</a:t>
            </a:r>
            <a:endParaRPr lang="en-US" dirty="0" smtClean="0"/>
          </a:p>
          <a:p>
            <a:endParaRPr lang="en-US" dirty="0" smtClean="0"/>
          </a:p>
          <a:p>
            <a:endParaRPr lang="en-US" dirty="0" smtClean="0"/>
          </a:p>
          <a:p>
            <a:r>
              <a:rPr lang="en-US" dirty="0" smtClean="0"/>
              <a:t>Geomorphic </a:t>
            </a:r>
            <a:r>
              <a:rPr lang="en-US" dirty="0" err="1" smtClean="0"/>
              <a:t>timescape</a:t>
            </a:r>
            <a:endParaRPr lang="en-US" dirty="0" smtClean="0"/>
          </a:p>
          <a:p>
            <a:endParaRPr lang="en-US" dirty="0" smtClean="0"/>
          </a:p>
          <a:p>
            <a:endParaRPr lang="en-US" dirty="0" smtClean="0"/>
          </a:p>
          <a:p>
            <a:r>
              <a:rPr lang="en-US" dirty="0" smtClean="0"/>
              <a:t>Historical </a:t>
            </a:r>
            <a:r>
              <a:rPr lang="en-US" dirty="0" err="1" smtClean="0"/>
              <a:t>timescape</a:t>
            </a:r>
            <a:endParaRPr lang="en-US" dirty="0"/>
          </a:p>
        </p:txBody>
      </p:sp>
      <p:pic>
        <p:nvPicPr>
          <p:cNvPr id="4" name="Picture 4"/>
          <p:cNvPicPr>
            <a:picLocks noChangeAspect="1"/>
          </p:cNvPicPr>
          <p:nvPr/>
        </p:nvPicPr>
        <p:blipFill>
          <a:blip r:embed="rId5"/>
          <a:srcRect/>
          <a:stretch>
            <a:fillRect/>
          </a:stretch>
        </p:blipFill>
        <p:spPr bwMode="auto">
          <a:xfrm>
            <a:off x="4508500" y="5157616"/>
            <a:ext cx="2692400" cy="1506925"/>
          </a:xfrm>
          <a:prstGeom prst="rect">
            <a:avLst/>
          </a:prstGeom>
          <a:noFill/>
          <a:ln w="9525">
            <a:noFill/>
            <a:miter lim="800000"/>
            <a:headEnd/>
            <a:tailEnd/>
          </a:ln>
        </p:spPr>
      </p:pic>
      <p:pic>
        <p:nvPicPr>
          <p:cNvPr id="5" name="Picture 7" descr="GCRelativeTime.jpg"/>
          <p:cNvPicPr>
            <a:picLocks noChangeAspect="1" noChangeArrowheads="1"/>
          </p:cNvPicPr>
          <p:nvPr/>
        </p:nvPicPr>
        <p:blipFill>
          <a:blip r:embed="rId6"/>
          <a:srcRect/>
          <a:stretch>
            <a:fillRect/>
          </a:stretch>
        </p:blipFill>
        <p:spPr bwMode="auto">
          <a:xfrm>
            <a:off x="4953000" y="1370974"/>
            <a:ext cx="2654300" cy="1740525"/>
          </a:xfrm>
          <a:prstGeom prst="rect">
            <a:avLst/>
          </a:prstGeom>
          <a:noFill/>
          <a:ln w="9525">
            <a:noFill/>
            <a:miter lim="800000"/>
            <a:headEnd/>
            <a:tailEnd/>
          </a:ln>
        </p:spPr>
      </p:pic>
      <p:pic>
        <p:nvPicPr>
          <p:cNvPr id="6" name="Picture 8" descr="B8765050-D5D5-F17A-E4416D2141527801.jpg"/>
          <p:cNvPicPr>
            <a:picLocks noChangeAspect="1" noChangeArrowheads="1"/>
          </p:cNvPicPr>
          <p:nvPr/>
        </p:nvPicPr>
        <p:blipFill>
          <a:blip r:embed="rId7"/>
          <a:srcRect/>
          <a:stretch>
            <a:fillRect/>
          </a:stretch>
        </p:blipFill>
        <p:spPr bwMode="auto">
          <a:xfrm>
            <a:off x="4953000" y="3315775"/>
            <a:ext cx="3073400" cy="1727541"/>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Pieces of the lab</a:t>
            </a:r>
            <a:endParaRPr lang="en-US" dirty="0"/>
          </a:p>
        </p:txBody>
      </p:sp>
      <p:sp>
        <p:nvSpPr>
          <p:cNvPr id="3" name="Content Placeholder 2"/>
          <p:cNvSpPr>
            <a:spLocks noGrp="1"/>
          </p:cNvSpPr>
          <p:nvPr>
            <p:ph idx="1"/>
            <p:custDataLst>
              <p:tags r:id="rId3"/>
            </p:custDataLst>
          </p:nvPr>
        </p:nvSpPr>
        <p:spPr>
          <a:xfrm>
            <a:off x="1089024" y="1801906"/>
            <a:ext cx="7272339" cy="4324257"/>
          </a:xfrm>
        </p:spPr>
        <p:txBody>
          <a:bodyPr>
            <a:normAutofit/>
          </a:bodyPr>
          <a:lstStyle/>
          <a:p>
            <a:r>
              <a:rPr lang="en-US" dirty="0" smtClean="0"/>
              <a:t>This presentation gives you an overview and tries to answer typical questions</a:t>
            </a:r>
          </a:p>
          <a:p>
            <a:r>
              <a:rPr lang="en-US" dirty="0" smtClean="0"/>
              <a:t>PDF file goes over all of the questions you will be asked in canvas and how to answer them</a:t>
            </a:r>
          </a:p>
          <a:p>
            <a:r>
              <a:rPr lang="en-US" dirty="0" err="1" smtClean="0"/>
              <a:t>Geovisualization</a:t>
            </a:r>
            <a:r>
              <a:rPr lang="en-US" dirty="0" smtClean="0"/>
              <a:t> “video game” – you purchase, download and play to obtain information (how to purchase – information on canvas page in module)</a:t>
            </a:r>
          </a:p>
          <a:p>
            <a:r>
              <a:rPr lang="en-US" dirty="0" smtClean="0"/>
              <a:t>Canvas quiz – where the questions are graded</a:t>
            </a:r>
            <a:endParaRPr lang="en-US" dirty="0"/>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How to “do” the lab</a:t>
            </a:r>
            <a:endParaRPr lang="en-US" dirty="0"/>
          </a:p>
        </p:txBody>
      </p:sp>
      <p:sp>
        <p:nvSpPr>
          <p:cNvPr id="3" name="Content Placeholder 2"/>
          <p:cNvSpPr>
            <a:spLocks noGrp="1"/>
          </p:cNvSpPr>
          <p:nvPr>
            <p:ph idx="1"/>
            <p:custDataLst>
              <p:tags r:id="rId3"/>
            </p:custDataLst>
          </p:nvPr>
        </p:nvSpPr>
        <p:spPr>
          <a:xfrm>
            <a:off x="1089024" y="1801906"/>
            <a:ext cx="7272339" cy="4324257"/>
          </a:xfrm>
        </p:spPr>
        <p:txBody>
          <a:bodyPr/>
          <a:lstStyle/>
          <a:p>
            <a:r>
              <a:rPr lang="en-US" dirty="0" err="1" smtClean="0"/>
              <a:t>Geovisualization</a:t>
            </a:r>
            <a:r>
              <a:rPr lang="en-US" dirty="0" smtClean="0"/>
              <a:t> plays on laptop/desktop with 4 GB RAM (at least) </a:t>
            </a:r>
          </a:p>
          <a:p>
            <a:r>
              <a:rPr lang="en-US" dirty="0" smtClean="0"/>
              <a:t>Students tell me that they find it easiest to use another device (e.g. phone) to access the PDF file &amp; canvas questions … taking physical notes on their observations in the game environment</a:t>
            </a:r>
          </a:p>
          <a:p>
            <a:r>
              <a:rPr lang="en-US" dirty="0" smtClean="0"/>
              <a:t>You do not have to submit the lab right away. You can return after asking questions, after re-reading the PDF file. </a:t>
            </a:r>
            <a:endParaRPr lang="en-US" dirty="0"/>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How to purchase game</a:t>
            </a:r>
            <a:endParaRPr lang="en-US" dirty="0"/>
          </a:p>
        </p:txBody>
      </p:sp>
      <p:sp>
        <p:nvSpPr>
          <p:cNvPr id="3" name="Content Placeholder 2"/>
          <p:cNvSpPr>
            <a:spLocks noGrp="1"/>
          </p:cNvSpPr>
          <p:nvPr>
            <p:ph idx="1"/>
            <p:custDataLst>
              <p:tags r:id="rId3"/>
            </p:custDataLst>
          </p:nvPr>
        </p:nvSpPr>
        <p:spPr>
          <a:xfrm>
            <a:off x="1089024" y="1801906"/>
            <a:ext cx="7272339" cy="4324257"/>
          </a:xfrm>
        </p:spPr>
        <p:txBody>
          <a:bodyPr/>
          <a:lstStyle/>
          <a:p>
            <a:r>
              <a:rPr lang="en-US" dirty="0" smtClean="0"/>
              <a:t>SEPARATE PAGE ON CANVAS ON HOW TO PURCHASE</a:t>
            </a:r>
            <a:endParaRPr lang="en-US" dirty="0"/>
          </a:p>
        </p:txBody>
      </p:sp>
      <p:pic>
        <p:nvPicPr>
          <p:cNvPr id="6" name="Picture 5" descr="Screen Shot 2020-02-25 at 6.43.48 PM.png"/>
          <p:cNvPicPr>
            <a:picLocks noChangeAspect="1"/>
          </p:cNvPicPr>
          <p:nvPr/>
        </p:nvPicPr>
        <p:blipFill>
          <a:blip r:embed="rId6"/>
          <a:stretch>
            <a:fillRect/>
          </a:stretch>
        </p:blipFill>
        <p:spPr>
          <a:xfrm>
            <a:off x="1711912" y="2621890"/>
            <a:ext cx="5853633" cy="3960042"/>
          </a:xfrm>
          <a:prstGeom prst="rect">
            <a:avLst/>
          </a:prstGeom>
        </p:spPr>
      </p:pic>
      <p:sp>
        <p:nvSpPr>
          <p:cNvPr id="7" name="Lightning Bolt 6"/>
          <p:cNvSpPr/>
          <p:nvPr>
            <p:custDataLst>
              <p:tags r:id="rId4"/>
            </p:custDataLst>
          </p:nvPr>
        </p:nvSpPr>
        <p:spPr>
          <a:xfrm flipH="1">
            <a:off x="6937539" y="2895349"/>
            <a:ext cx="1182380" cy="914400"/>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274637"/>
            <a:ext cx="2722403" cy="4234481"/>
          </a:xfrm>
        </p:spPr>
        <p:txBody>
          <a:bodyPr/>
          <a:lstStyle/>
          <a:p>
            <a:r>
              <a:rPr lang="en-US" dirty="0" smtClean="0"/>
              <a:t>Heads up</a:t>
            </a:r>
            <a:endParaRPr lang="en-US" dirty="0"/>
          </a:p>
        </p:txBody>
      </p:sp>
      <p:pic>
        <p:nvPicPr>
          <p:cNvPr id="6" name="Picture 5" descr="Screen Shot 2020-02-25 at 6.44.22 PM.png"/>
          <p:cNvPicPr>
            <a:picLocks noChangeAspect="1"/>
          </p:cNvPicPr>
          <p:nvPr/>
        </p:nvPicPr>
        <p:blipFill>
          <a:blip r:embed="rId5"/>
          <a:stretch>
            <a:fillRect/>
          </a:stretch>
        </p:blipFill>
        <p:spPr>
          <a:xfrm>
            <a:off x="2556731" y="257670"/>
            <a:ext cx="6421597" cy="5882558"/>
          </a:xfrm>
          <a:prstGeom prst="rect">
            <a:avLst/>
          </a:prstGeom>
        </p:spPr>
      </p:pic>
      <p:sp>
        <p:nvSpPr>
          <p:cNvPr id="7" name="Content Placeholder 2"/>
          <p:cNvSpPr>
            <a:spLocks noGrp="1"/>
          </p:cNvSpPr>
          <p:nvPr>
            <p:ph idx="1"/>
            <p:custDataLst>
              <p:tags r:id="rId3"/>
            </p:custDataLst>
          </p:nvPr>
        </p:nvSpPr>
        <p:spPr>
          <a:xfrm>
            <a:off x="5890448" y="1801906"/>
            <a:ext cx="2470915" cy="4324257"/>
          </a:xfrm>
        </p:spPr>
        <p:txBody>
          <a:bodyPr/>
          <a:lstStyle/>
          <a:p>
            <a:pPr>
              <a:buNone/>
            </a:pPr>
            <a:r>
              <a:rPr lang="en-US" dirty="0" smtClean="0"/>
              <a:t>Save zipped file!</a:t>
            </a:r>
          </a:p>
          <a:p>
            <a:pPr>
              <a:buNone/>
            </a:pPr>
            <a:endParaRPr lang="en-US" dirty="0" smtClean="0"/>
          </a:p>
          <a:p>
            <a:pPr>
              <a:buNone/>
            </a:pPr>
            <a:r>
              <a:rPr lang="en-US" dirty="0" smtClean="0"/>
              <a:t>Scroll to bottom &amp; hit download</a:t>
            </a:r>
          </a:p>
          <a:p>
            <a:pPr>
              <a:buNone/>
            </a:pPr>
            <a:endParaRPr lang="en-US" dirty="0" smtClean="0"/>
          </a:p>
          <a:p>
            <a:pPr>
              <a:buNone/>
            </a:pPr>
            <a:r>
              <a:rPr lang="en-US" dirty="0" smtClean="0"/>
              <a:t>You do not have to do this lab. Other options</a:t>
            </a:r>
            <a:endParaRPr lang="en-US" dirty="0"/>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How to play the game</a:t>
            </a:r>
            <a:endParaRPr lang="en-US" dirty="0"/>
          </a:p>
        </p:txBody>
      </p:sp>
      <p:pic>
        <p:nvPicPr>
          <p:cNvPr id="5" name="Picture 8" descr="1.jpg"/>
          <p:cNvPicPr>
            <a:picLocks noChangeAspect="1"/>
          </p:cNvPicPr>
          <p:nvPr/>
        </p:nvPicPr>
        <p:blipFill>
          <a:blip r:embed="rId7"/>
          <a:srcRect/>
          <a:stretch>
            <a:fillRect/>
          </a:stretch>
        </p:blipFill>
        <p:spPr bwMode="auto">
          <a:xfrm>
            <a:off x="4661111" y="2560187"/>
            <a:ext cx="3700252" cy="2069532"/>
          </a:xfrm>
          <a:prstGeom prst="rect">
            <a:avLst/>
          </a:prstGeom>
          <a:noFill/>
          <a:ln w="9525">
            <a:noFill/>
            <a:miter lim="800000"/>
            <a:headEnd/>
            <a:tailEnd/>
          </a:ln>
        </p:spPr>
      </p:pic>
      <p:sp>
        <p:nvSpPr>
          <p:cNvPr id="6" name="TextBox 9"/>
          <p:cNvSpPr txBox="1">
            <a:spLocks noChangeArrowheads="1"/>
          </p:cNvSpPr>
          <p:nvPr>
            <p:custDataLst>
              <p:tags r:id="rId3"/>
            </p:custDataLst>
          </p:nvPr>
        </p:nvSpPr>
        <p:spPr bwMode="auto">
          <a:xfrm>
            <a:off x="769727" y="1914074"/>
            <a:ext cx="7121525" cy="646113"/>
          </a:xfrm>
          <a:prstGeom prst="rect">
            <a:avLst/>
          </a:prstGeom>
          <a:noFill/>
          <a:ln w="9525">
            <a:noFill/>
            <a:miter lim="800000"/>
            <a:headEnd/>
            <a:tailEnd/>
          </a:ln>
        </p:spPr>
        <p:txBody>
          <a:bodyPr>
            <a:prstTxWarp prst="textNoShape">
              <a:avLst/>
            </a:prstTxWarp>
            <a:spAutoFit/>
          </a:bodyPr>
          <a:lstStyle/>
          <a:p>
            <a:r>
              <a:rPr lang="en-US" dirty="0"/>
              <a:t>Escape key on your keyboard – (on/off) giving you access to the menu (via the left arrow) or   Play the game.</a:t>
            </a:r>
          </a:p>
        </p:txBody>
      </p:sp>
      <p:sp>
        <p:nvSpPr>
          <p:cNvPr id="7" name="TextBox 10"/>
          <p:cNvSpPr txBox="1">
            <a:spLocks noChangeArrowheads="1"/>
          </p:cNvSpPr>
          <p:nvPr>
            <p:custDataLst>
              <p:tags r:id="rId4"/>
            </p:custDataLst>
          </p:nvPr>
        </p:nvSpPr>
        <p:spPr bwMode="auto">
          <a:xfrm>
            <a:off x="769727" y="2999944"/>
            <a:ext cx="3124200" cy="923925"/>
          </a:xfrm>
          <a:prstGeom prst="rect">
            <a:avLst/>
          </a:prstGeom>
          <a:noFill/>
          <a:ln w="9525">
            <a:noFill/>
            <a:miter lim="800000"/>
            <a:headEnd/>
            <a:tailEnd/>
          </a:ln>
        </p:spPr>
        <p:txBody>
          <a:bodyPr>
            <a:prstTxWarp prst="textNoShape">
              <a:avLst/>
            </a:prstTxWarp>
            <a:spAutoFit/>
          </a:bodyPr>
          <a:lstStyle/>
          <a:p>
            <a:r>
              <a:rPr lang="en-US" dirty="0"/>
              <a:t>Fast travel – paste in or type</a:t>
            </a:r>
          </a:p>
          <a:p>
            <a:r>
              <a:rPr lang="en-US" dirty="0"/>
              <a:t>Latitude</a:t>
            </a:r>
          </a:p>
          <a:p>
            <a:r>
              <a:rPr lang="en-US" dirty="0"/>
              <a:t>Longitude from PDF file</a:t>
            </a:r>
          </a:p>
        </p:txBody>
      </p:sp>
      <p:sp>
        <p:nvSpPr>
          <p:cNvPr id="8" name="Content Placeholder 2"/>
          <p:cNvSpPr>
            <a:spLocks noGrp="1"/>
          </p:cNvSpPr>
          <p:nvPr>
            <p:ph idx="1"/>
            <p:custDataLst>
              <p:tags r:id="rId5"/>
            </p:custDataLst>
          </p:nvPr>
        </p:nvSpPr>
        <p:spPr>
          <a:xfrm>
            <a:off x="1089024" y="1303384"/>
            <a:ext cx="7272339" cy="4324257"/>
          </a:xfrm>
        </p:spPr>
        <p:txBody>
          <a:bodyPr/>
          <a:lstStyle/>
          <a:p>
            <a:pPr>
              <a:buNone/>
            </a:pPr>
            <a:r>
              <a:rPr lang="en-US" dirty="0" smtClean="0"/>
              <a:t>SEPARATE PAGE IN CANVAS ON HOW TO PLAY</a:t>
            </a:r>
            <a:endParaRPr lang="en-US" dirty="0"/>
          </a:p>
        </p:txBody>
      </p:sp>
      <p:pic>
        <p:nvPicPr>
          <p:cNvPr id="9" name="Picture 8" descr="Screen Shot 2020-02-25 at 6.44.56 PM.png"/>
          <p:cNvPicPr>
            <a:picLocks noChangeAspect="1"/>
          </p:cNvPicPr>
          <p:nvPr/>
        </p:nvPicPr>
        <p:blipFill>
          <a:blip r:embed="rId8"/>
          <a:stretch>
            <a:fillRect/>
          </a:stretch>
        </p:blipFill>
        <p:spPr>
          <a:xfrm>
            <a:off x="492813" y="4007032"/>
            <a:ext cx="6802228" cy="2646685"/>
          </a:xfrm>
          <a:prstGeom prst="rect">
            <a:avLst/>
          </a:prstGeo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009"/>
  <p:tag name="MMPROD_THEME_BG_IMAGE" val=""/>
  <p:tag name="MMPROD_10532PHOTO" val="/9j/4AAQSkZJRgABAQAAAQABAAD/2wBDAAMCAgMCAgMDAwMEAwMEBQgFBQQEBQoHBwYIDAoMDAsKCwsNDhIQDQ4RDgsLEBYQERMUFRUVDA8XGBYUGBIUFRT/2wBDAQMEBAUEBQkFBQkUDQsNFBQUFBQUFBQUFBQUFBQUFBQUFBQUFBQUFBQUFBQUFBQUFBQUFBQUFBQUFBQUFBQUFBT/wAARCAHSAW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UooooOsKKKKACiiigAooooAKt1UooAKKKt0AFFFFABRRRQAVUq3VW0/0yuQBKt/Y6rfbLX1pP7Y+2UAWqKq3f9p/8u1z/wCStZP2u59aAOgorn/tdz60f2x7VSA6Cisr+2Parn2z610gWaKPtlFABRVuigCpRVuqlAFuiiigCpRVuqlABRRRQAUUUUAFFFFABRRRQAUUUUAVKKKKALdVKt1UoAKKKt0AFFFFABRRRQAUUUUAFH2P7ZVv/iWf8vNz9kq3af2Z/wA+1zd/9fdcoFS00e5q5aWemf8ALzc1Tu9Y/wA2lZX9sXP/AC7UAat3eaZi7+zf+Tdc/pN59ju/9Jq3/wAfn/HzVT7H9jpAat3VW0+zXlr/AMvNFpefbLWk/wCPOgCrd/6Hdf8ALzaUf+Tlav8AY/2y1+023/H3VW0s7a8/5dv+vqgDJqp/pVdD/Y/2O2qpq1n/AKLQBk1VtLy5q39s+x1apgH2z/p5P5VrWl59srlLuz+x/wDHzVS0/wBD/wCPamgPQf8Ar6q1XP6TrH2z/j5rWs/+PWukC1RRRQAUUUUAFFFFAFSirdFAFSirdVKACirdFAFSirdFAFSiiigCpRRVugAqpVuigAooooAKKKKACiiqt3efY6ALVVbu8ubz/j2/49KT/l1+03NYH2z7ZXKBq2l5bWf/AE93dav+k/ZvtNzXP/bPsf8Ao1tS/wCk3n/HzSA1ftmmf9fdVLvWLb7J/o32m0otLO2+1V0FpZ/Y/wDl2/8AJWgDlLT/AEy6/wCfSta7+zWdr9q+0/a6tXej215/pP8ApNpVb/jz/wCnugCzpNn9suv9GroNWs/sdr/pP/gXWBpP+h1q6t/x6/aftP8AolAFT7Zc2f8A091q6tZ23jD/AImenf6Jqv8Ay9WlZVpeW2sf6N/x6XdrVS7s7mz1T+09N/8AASgCr/pVndXf2n7TR9j/AO3S7/5+61f7Y/ti1+0/8vdVftlt/on2agDn/tn/AEEatXf/AB6/8e3/AF9UatZ/8+3/AICVlWn2mztf+vb/AJdKAC7s/wDRayvsY/5+TWp9j/59v+PSlu7P/Rf+fugCpaXldBaXn/LzbVyn/LtVu0vLmz/49qYHa/8Ab1VuuftNY/ti1/6e6t2msU0Bq0VUtLyrf2z7ZXSAUUUUAFFFFABRRRQAUUUUAFFFFABRRRQBUooooAKKKKACiiigAooos/8Aj5NAB/x52v2m5tvtf/PraUaTo/2y6u7m5q3d/wCmVUu9Y+x2v2a2rlAq6to9zef6T/x6WlZP9j/Y7qrf/CSf6V/090Xd5/bH/Xpa0gMr7H/y7Va/se5s7r/j2rW+x3N5/wAe1tWrpN5baP8A8fP/AB90wMr/AEnR61ftmp/8vP8AolW7vWP9F+021t/161U+x3OsXVI6VqVPsdzeWv8Az91Vu9H/AOfm5+yVq/2P9j/4+aq/6T/y7UF/Vrlq0s7mz+yXVtVTVvtOj3X2m2/49Lr/AJ9Kt6T9ps/tdrc21W/+nX/j7tKB/VGcpd/8/Nt/olW7TWLn/t7q19jtry6/0aqn9j+9Avqxb+x/8vNt/ol3/wBPdVf+3b/7lq1/Y9z/AM/P2Sj7Zc2dBJlf8ef/AE92lVbv/j6+021av+jXn/HtWT/o3/TzQcpV+2fYz/06Vb/6eqq/bPrTaAMq7qpWr9jufSsqgC3pPata7/0OuetK1vtn/PzTAufbPrWpaXlc/RaVogO1tLyrdc/pN5/y7V0FbAFFFFABRRRQBUoq3RQAUUUUAFFFFAFSiiigAooooAKKKt0AVKW7/wCPa7pLu8+x1z+raxa/8u1coGXd6xc/8/NU/tlzeVb+x/bKt/Y/+XakOxVtP+nmrX2z7Za1a/4Rv7Zd1q/8If7UHUsNcwPtn+i/ZvtP+iVq6SP+natW08H/AGM/6TbVrWlnbf8AX3UvEJFLChaWdt9l+01q6TZ6n9l+0/8AHpaWtdXaeG/7YtftNz9mtK6D/hG/9F+zW1eY8SerhsuPNLTR7m8uv9Iq3aWf2y6/0a2r0G78N/8AHpbf6N9k/wCXm7rftPDdtZ/8e3/HpXL9aPXw+F7nml34b+x2v2auf/sf7ZdXdr/y6V7Bd+D7m8tftNz/ANutVLvw3baPa/8AHtR9aOz6oeVf2PbXl19mpf8AhHLr/n2NelWng+5+y/6N9prVtPDdz/y80vrYv7OR49/wjdzS3fhv7Ha16XaeG/8An2tv9Eq1aeG/sZo+tHJ/Zp4//wAI3c1lf8I3/nNe66t4brlLvw3XSsUclfLTgLvwH9s/0m2/0O7rn7vw3/pX2a5/0S7r0r7Hc2f/AB71lXf/AFEf+PT/ANJa644k8jEYWx5Vq2j3Oj1Uu7P/AJ9q9Lu7P7Z/o1zXKXej/wClXdt9mrtTPItY4mrdp/plW73/AI+qLSz966gKn2P7HR9s+2Vbu7ysm7oA1rT/ANJa7XSbz7ZXn9pef6VXQ2l59juq51uB2lFLaf6Za0ldAFWirVFAFWrVFFAFWirVVaACiiigCpRRRQAVboooAqUVbqref8etAHPeIbz7Z/o1tVvw94P/ANK/0mjw9Z/8TT/j2roLv/iT/wDHzXINbmTq1n/pX2a2+zfa6q2mj/YxaVq2l5/y8/8AL3/161b8PaP/AGxr3+jUpNJHVTXO7HQaTo/2y6/49v8ARKt/8If9j/0n/j0r0C08B/6L9ptv/JSj+x7n7V9mtv8AS/8At2rwHitT67DZdoef/wDCN23/AC8/aa7Xwn8K7mz/AOJnrVt/pf8Ay62legeHvDdto/8ApP2b/S66v/RtH/0m5/0u7uq4q+KPXw+W9zn9J8H/AOi/abm2trSqt3o/2y6/49v+va0rqv8AiZaxdfabn/j0rftLz7Ha/Zra2rj+snYsK0cr/wAI3c2d1/pNF3Z/8u32auqtLP3q3/Y/vWP1hnUsKc/aeD7b/j5uKP8AhHLb/n1roLuztvtVH2z7HR9YOv6sc/d6P9jNZV3o9teV6B/o3+l1xV3/AKH/AMe3/HpWftBfVyp/Y9t9k+zVlXdn711X/LtXK6t9p+1faa0TORoqfY/9Frn7uz966D7ZWVd3ltWqZycpyl3Z+9cpd2fvXV6t9mrlLuvRwz1PJxOGMC8/5BdZN3Z/bK6Csv7H9a9yLPksRhjz7xDZ1U+2f6LaW1aurf8AH3d1z/2L3/0uu+J5FrFv/l2qpd1r/Y/rVO7/ANDrpAyat2l5Rd1UrmQHoPh68+2Wtb9cB4TvP+JpXf10gFFW6KAKlW6KKAKlFW6KAKlFFFAFWiiigAooooAK5+7vP9KrV1b/AI9K5b7Z9a5QOp8PXn2P/r7rW8Q3n+i/abn/AJdaqeE9H/0X7TXP+Ibz7bdf9OlrTQFX7Zc6xdV7/wDBzwfbfZftNeP+E9H/ALY1S0/4+f8Ar0r6g8J2dto+l/Zra2rxsxZ7WW4Zutc7bSf9Dq1d6Pa6x/x81z9pef6LXQWn+mV8lzH6Xh4FX/hG7az/ANGtv9Eq1pOj/wCl/wDHtWr9j/5+a1rS8+x/8e1tXIeukFp4b+2Wv+k1a/sf/p6o+2XN5/x81bpoZbtLO2szR9jtvSqlpVuuhWAqXdna1lXdn9srVotKYHP3dn71lXf+h3VdVd1latZ1ynLdnKXdZd3Z21dVXP3dn711COfu/wDQ/wDj5rKu7P3rfu65+7qkcRyurWdcpd11erd65S7r1cMeViTKqpVv7HVSvXTPnJI5XVrO2s7q7ua4n/l5r0HVv9MrlLuz/wBKr1sMfPYkSqt3Wr9j+x/6T/x91V8Q2f2P/Sa7DjOeoou6q1ygatpefY7u0ua9WtP9Mta8er0vwRef8SumgOgoq3VSukAooooAt1Uq3RQBUooooAyqKKKACiiigDK8WXn+i1z+k2f2y6q14hs/tl1Vvw9/odcgHQXesfY9L+zW1zXP2mj/AGz/AEm5ufslpRd3n/Pz/wAelFpZ3PiS6/0mgpbnqvw9vLazuv8ARravYLP/AI9q818EaP8AY7WvStJ/0y6r53MmfbZadtpNn9sta1f+vb/j7qppP+h2tFfJH3OGLf8A18Vq2l5a1lfY/tlWrT7NZ0j1jW+2UfbKyftla32y1/59qANW0vKt3d5WTaax/wBO1W/+Py5rVHNZhRRd2fvVSthBd1lXd5Vu7qpq3/HpQchlXd5bVz/2yrV3WVd1zrcZVu7y2vLqufu7P/RatXdVbv8A6dq7qe4jlLuz965+7s/eugu7z7H/AMfNVLuz/wCfb/j0r0onkYk5Sqt3WrWVq3euxHzuJOUu65+9/wCPqugu65+7r18OfJYkP+PO5rWu/s15oN3bVUtP9Mtfs1W9J+zfav8Ar6r1TjPPqKt+IbP7HdVUoAK7bwRef6V9m/5+q4mur8J2f2y1u/8Al0u7WudbgegUUVbroAqUUVboAKKKKAKlFW6KAOfooooAKKKKAOf8QVb/AOYXafaaPsf9sap9mq14svP9K+zW3/Hpa/8AHrXIBz9pZ/2xqn+jV6BpNnbaPa/Zvs1crpP/ABJ/+Pf/AI+/+fuugtP9M/8AkSgpbnpWk3lzeW1egeHrOvKvD1nXquk2f2O1r5XMD7fLTtbSta0rn7T/AEO1q1/bHtXzdj7hOx0FH2Ouf/tj2o/tj/Sv9Jrf6uxrEnbWln71atLO2/5+a5+01j/Rat2njDQ/sv8Ax8/9uldCwzOpYlGt9jtv+fmrVp9mrlNJ8eaZrH2T7NWt/bH+lfZqn2bQfWEdBd2f2Osm7+zVrXd5WTd1mMPtlZV3eWtFVPsdBOhz93WV9jrW1b7TWTd/afsv/HzSSY7o5/xDZ1lf8u1a13rFZP8AotWjl9uZN3XP/wDHnXQXdZV3XYrnkYl3Mq8/49a5TVu9dBd3lcrq15XrYbzPncSc9d1z93Wtd1k17UNz5LEh/wAedW7T/TLr/p7rK/8ASSj7Z9jurSvSOMt+LP8ATP8ASf8At1rlK6DVf+YtWTQAV0PhO8/0querofBFn/xNKAPVbSz96tUWlFAFWirVVaACiiigAoq1RQBz9VaKKACirVFAGXd2f2O6tP8Ap6pLv/j6u7n/AJ9f9Fou/wDTNe0q2o+x/bLr/t6rkBFW7/4+v+nutW0vPsf+jW3/AB91U1az+x/a6q6T/wAfP2ahuyuddNcx7V4Is/tlegWlZXh7R/7H0u0q3d3ltZ/8fNz9kr5fE/7Sz7jDP6rQudBd6xbWdr/pNcpq3xI0Oztf9Jubb7X/AM+leP8Ajfx59surv7Nc/a64q0s//AutcNly6nLXzZ7I9q/4XZ/07Vz938YLm8/0b7T9k/69K4r7Hc/ZOtFpo9z9q/49vtdev9WoI8z61iGeleCPjxqdndfZrm5+1/aqW71i5vLq70y2/wC3W7rlP+EP+2f6Tp1t/wBfVpXa2mj3P2W0ufs3+l1ycqOlYrEFvw9rFzZ2tp/z91reHvHmp6xr1pc1lXf2n/RPs1t/ol1XpXh7wfbWn9lW1cWISPXw2JbParSz/wCJXVTVu9dXaWf/ABK65/VrO2rwGfV4dlS0+zWel/abmvP/ABZ48/sf/j2uba7/ANFrtrv/AJAN39pr5f8AibrH+lXdzbV2YbD3PJxWJcTV8WfFT/l5tv8An1+y0aT8SP8AiV/6TXj+rf6Za2lZWrax/ov2avfWF8j555m0el/8LItry6u7arX/AAmFr714V9suf+Pmi7vLm8/4+bm5tKr+zjy3m1a57X/bH2z/AI9rmsm7vK8V/ti5sz/o1zWraeMLmzP+k0vq1uhP9pN7npd3ef6LXP6t0NVLTxJbXlVLu8ppWJ+s3Mq7rn/tn+lV0F3XKXddUTycTqW/+Py1o/4/LWjw9ef6VWraf6HXdE4zn73/AI+qqUt9/wAfQpK6TlW4V23w9/4+jXKWln716B8PbOg6jtaKW7s/sdVKACiiigAooooAKKKKAOfoq1RQAUUUUAZV3/yFLS5q34f/AOPq7o1az/0Wjwnef6V/261yDW5b1b/TPtf2a2/0usn4T2f9seKLT/p1rW+2W3/Hz/0611XwR8N/Y9U1W5rjxT/cnrYOh+9R7BaWf+i18/8AxN8YXN5r13pltX0Bq3+h6D9prwu78H/8TT7TXhYZ9z6nErRIp+HvhXc6xa/abn/l6r0vSfg/9stf9G/8m66vwRo//PzXpVp9m/59q6niTnw+XXPP/D3wftvsv2a5tqP+FJ/Y/wDSbava9J1i2/5eaTVry2vK5/rR1/2ejxW08N/Y/wDj5tq1rTw39srv/sf+jf6TWVd2f2OsfrJX1U5/+x7Wz/5dq6Dw9Z/6X/pNFp/pldBoFczxLOvDYY9AtP8AQ7W0tq5/X61bSuf8Q/aa4+p9DsjK8WXn/Eh+zf8AL3XzV43s/wDj7r3XxDef6J/pNeKatefbPtderhmfPYnqcBq1nXP3ej9bmu1u7yrfh7wfqesf8e1tXrfWbHz31a55Td2dz/y7W1VbTwfqd5/x721fVXh74P8A2P8A4+a6C78H22j1ax4v7OPiq78H6nZ1z93Z/Y6+wNW8N6Zef8u1eaeLPAdt/wA+1dCxSZx4jL7HhVpefY61bTWPtlGreG/9J/0asr/l5rq908qzTOgu65/Vu9atpVS7rmW509Ct4T/4+fxrVu/9DurSqnh3/kK0atef6V9prtieSZN3/wAhS7qpR/y81brpOVbh/wAu1el+E7OvNLT/AI+/9Gr2vw9Z/wCi2lB1FqirdFAFSirdVKACirdFAFb7H9aKs0UAcpRRRQAUUVboAP8Aj8rlf+QPqn/TpXa2ln9su7S2q38Y/B/9j69aW3/TrXId6wv7n2p5paV9A/BGz/4kNpXz99j+x3VfSvwn/wBD0G0rzcd/DPTyjWsdB4hs/tml/wCk1laT4bubz/p7tK6C0s/+fm2roLT7NZ2v+jaZc/8AbpXzCdj6+vh7syrSz+x2v+k1k2msanrH/IO/0S0/5+6X4hf2neWv/EltrmvHvEOsfEH/AI9vs1zaWn/TpXXh7MmrV+ro9r/487X/AEnXLmrX2z7Ha/6NrlfNX/CN6neaFqtz/adz9rtf+XSuVtdZ/sfS9Vtrm1ubu7uv+PW7+1f8e1df1JPqed/aD7H1r/wmGuWd1/z91q2njC2vLWvkvwn488X/AGq0tvtP2v8A6+67/SfGH+lfZrn/AES7rlrYb2J1YfFe16Htd3rH2O6/0euq8J6x9srzXSbPU/Elr9mtrb7XXoGk+G9T8H3X2bUa4q1rHpw3PX9J7Vz/AIh/4+6t2msfY7WuK8V+JP8Aj6rkPV2ieafELxJ9j+114rd6x9suq1fG+sfbLq7tq81+2f6V9mr6LC0D5XE4jWx6r4I0f/hJNU/0n/j0r2q01jQ/DdrXkHh68/sfS7S2062/0utW00f7Z/pPiO5/0T/n0q6xGHfc7+7+MGmf8u1YF38SLa8rA/4XB4a0e5/szRdM+13d1/x62lpa1xOrftCW15c/Zv7D+yVksKxvHUdjv7vxhpl5WVq2sW15a15//wALI0PWLX/Sbb/S6q/8JJ9j/wCPa5+2V1rDs43iUxPENnXn+rWdel/Y/wC2LX7Tb1gXej3P/PtXctjya6vscpZ/8etJd1rXdn71U+x0jlOf/wCPO5qpVvVu9ZNd0DyK4VbtKKt2X/H1XUSti34Ts/tmqWn2n/j0r2uz/wCPWvPtJs/tl1af6TXoFpXOtxluiqlW66ACqlW6KAKlW6qUUAW6KKKAOJooooAt0UUUXsBb0n/Q9UtLn/p6r0v9o/R/+Rf1y2/5eq80r2v+x/8AhZHwmtLb/j7u7WuHE6e+fV5e/b0ZUz5p1az/ANK/69a92+Ht5/xIbSvH7uzudH167+0/8uv/AB9fa69V+Ht59s0uvLxzvQRpgIezxPKeraT/AKZ9krftLyuV8P8ASuqtK+RPt7XZq2ln/wBO1W7vR7a8/wCPi2q3aaP/ANPNWruzuq0VSwPC33PP7v4P+Gry6+0/8elZWrfBPQ/st39mubmvVfsf2yi70f8A6ea6Vimcv1KlfY8Au/g/bWf/AB7WttaXdVP+FV6Zef8AIRr2C70e5vD/AKNVq0+G/wBj/wCPn/S6HirnSsIlsjK8EeG/DXhv/kHW1zWrq159suvtNzVu7s/sf/HtWVd1xNnZHDB9srz/AMb/AGmzr0D/AJdf9JryrxZrH/gJVYbc6MQvdPFPEX/IVqr4e0e2/wCEytPtP/HpdVb8W/8AH1WrpNn9stftNfQp6HxTw9656Vq3g/xLZ2v2m2tra0tK5+08B3N5dfada/4m9p/z6faq9L+HvjDUv7L+zXP+l2ldV9jrm9odn1a586/EL4b/APCSapaXOi239k2lra14/wD8Kr1OzuvtNzc191f8edtXK+Ifsv8Ay810rG2PKeWanyp/wgf/AC7W32m7uqy7vwHqdn/y7V9P3f2b/l2tqwLuzubz/l2pf2iT/Zp494es7nR/+Pm5rqvsn/USrq/+Ebtvsv8Ax7VlXdn/AM/NaLEXB4b2O5ymraPc/wDPzbVyn2OvQdW/0OuUu/8AQ66EzycQjifENnXKf8vNdZq3+mVz3/LzXrYc8fEIt/Y6tf8AHnS2X/LrVS9/4+qpseHw52uk3n+i/wDHtXbWf/HrVTwRZ21noNpc3NdBd/8AXt9kpomuVKKKK6TlCiiigAooq3QBUoq3RQBxNW6KKACiirdBS3Kle1/s93lz9l1XTLn/ALda8fr0D4T6xa6Pr13/AM+n2WvPxPwntZfifq9QqfG6z+2eMrv7N/y9UeCP9D0v7N/z61leN9YudY1T7T/z9Vq+CLP/AEWvMrfwD1MPWvinUPVfCfeu20ntXFeE7P8A0Wu1tLz7Ha18liD9Bw/vO52tpRd/6ZWVaXn+i1q2ln9s/wCPmuU9Yqf6T9q/4+a1rSz+2UfY6tWn+h0ibRLf2O29KqXdF3eVlXd5QP3TK1a8rn7v/TLqrWrXlVbSmc63KmrfabO1u68V8b3lev8AiztXz/43r0MKYYrY5bVv9Mq34e/0Osiug0ntXt9D5T/l4eweCLz/AI9K9ArgPBFn/wAvNd/aWfvXkttM+jw0boPtlz9l/wBJtq5+7s7n/n2rq/sf+i1Urn9qX9XOK/sfUrz/AJdrarf9j3X/AD811V3ef6LXP3dQL6sc/d/Zvsv/AB7f6XXn+rf8fP2mur1bvXFat0Nevhj5/EoyfEFef3d5XbeIOlef6t0Nexhj5zEmTq3eqtpZ+9GrdDSf8wGvWPncSL9s/wBKouv+QnSf8vNW9Js/tmu2ltXOtz1KHwHtek2f2PS7S2oq1d0V0HlS3KtH2OrVFUhFWirn2P602uk5TKq3VqigCrRVqigDiqKt0UAFFFWqARVrV0n7TZ3X+jf8vX+i1Up//Hl/261xy1R1Ibq15/xPrv8A5e66rwR/odr/ANfVcVpP+h/a7n7T/wBvdegeE7OvNxP8E9rLv4p6V4e/49K7bSe1cp4es/8ARa7XSfs1fG4g/TcKdBaWfvXQWln71lWldBaXn+i1yHrhVS7q3q2sW1nXn/iHxhQch0H2z7HWVq2sf6LXKf8ACSfbLurd3eVSAqXd59sroNJs7auftLP3rtbSz/0Wuka3OK8WfZa+f/G9fQHiH/TPtdfP/jezrswxxZj8J5pWt4evKyv7H+2Vq/8ACN3OjV658zh1qfQHw9/49a9KtK81+E95bXml/wCjV6raWfvXg19z6bDB9j/0r7NVS7s/9Kq3VS7vKyOwyruuL1b/AEOuqu7yuU1a8poDlNWvK5XVuhrfu65XVu9ethjx8UjK1a8rz/VuhrqtW71yl3XtYY+JxRyurd6t/bP+JXaf9OtVL3/j6otPtVeofJ19y59j+tdp8J7P7Z4o+03Nt/olrXP3dn/otpXpfw90f+x9LtLn/n6rBbnqJ/uTv/8ARv8An1qr9jq59j+tNrc4jK+x0fY61/sf1o+x/WgCn9jqpWrTvsf1pgZFFW/sdVKAKlFW/sdFAHFUVaorqOUKt1Uq3QNbhVu7s/sdFFch0oqfY/7H/wCnu7/59K6D4e/8/NzXP+IbP7Za/af+fq6+y11fhP7Ln/R/+PWuPMf4B7GWv9+eq6T2roLS8riq1dJvLa8r4Y/RMNiLHoFpef6LWr/bH+i1ytpeUXesfY7X/j5otc9f6yHiHxJXmuraxc3l1/o1Jq2sfbLn/RqPtlt4P/4+f9Luq2WGZ4+IxSOr0n7NZ2tW7vxJbaP/AMfNzXlPiH4kf9PNcrq3xI+2Wv2bUbb7XaV6Cwuhy/2kfRWk+JLa8/4966u01j7Ha18leCPEmmf8wW5ubT/r7r2C08YfY7X/AI+ax+qSOrD5kjqvEOsW2a+f/iFrFtWt4h8eW32qvFPG/jC2s7r7Nbf6Xd13YXDO55OYZkdB4e/0y6rtbu8+2WtfNX/CSan9p/4+rmu18PeMLn7L/pP+l16FfDbHk4fHnoHhPx5c+G/FH2b/AJdLqvovSfGH2y1r4qtPtN5qn2qvdfBGsfY/sn2mvJxGGPocFil1Poq01i2vLWqt3XFaTrH+i1q/2x7V5vIz2OdBq32mvP7uu1u7yvP9WvKyOpNWMq7vK5TVu9a2rXlcpq15XrYY+dxWJMrVryueu61tW71k3dfRYY+IxLvc5/8A5eat/Y/9FrK/5ea6u0/49bT7T/y612HznU1fCdnbXl1af2j/AMelel2n+mD7L/y91ynwys/tl1d/Zv8Al1rtfD1n/wATT7T/ANOtB19DoKKKKBBRRRQAUUVboAy/sf1o+x/WtSqlAFb7H9aKs0UAeaVbqpVutUcoUUUVsUtwq3VSiudbnQa1pZ/8hX/l0tP+fuug8Pf6Ha2n2asn7H/xS9p/09XX+lV0Gk/6Z/pNefmGx35b/GNX/l5robT/AEO1rn/sf+lVq3d59jtftNfF/aP0BOxbu9Y+x2tc/q15c/6J/o1z/pVWrS8ubzS7vU/+PT7LXmvje8ubz7J/pNz/AKV/pX/brXq4bDXPKxOY2LV34k/0q7+zfZv9Frn7TWLr+1Lu51H/AI+6LTWLaz/0bTra5/0qi7s7n7Vaf8vf/XpXqrDHz7xTZyt3rFz4kuv+XaztLWql3Z3PiT/SftP+iV213/of+jfZv9Eqp/Y+p/6Xbf8AHpaf8vVpaV02Rz+1ZxNp9l0f/SftNdtpPiTU7y1+zaj/AMen/P1XP/8ACN/8fdzqP/Hpa/6VR9sudY/0m5/0S0/69aYliWWrTwfc6wbv7Nqf+iVz/wDwgdteXX/Hz/pdel2l59j0v7N/z9f8fX/TrXKfY7a8urr7Nc/8utBvzXOV8Q+A/wCx/wDl2/0Sqlp9p/49vs1dr9s+2WtpbXNzXFfY7mzuv9G/4+7Wg5dg+2f6N/o1dX4T8SXNndf6Nc1yn/HndWlzbW32u1uq6C08H3OsXX/EuuftdDjc2jiXE7XSfiRc/Zv9JroNJ8eXNndWn2ivKrT+0rO6u/8ARv8AS/8Ap7q39sufsv2a5/49K5Pqp6CzJntVp4w+2UXdef8Aizw3qdmbS5tv9Lu/+Xb7J/y9Vr+HtYuby1+zaj/oledXwrPWw2ZXKfiCuK1boa9K8Q2deaeIf+Put8MrHJmMtjAu7yqlWqq1663PnpmV9j/0qu2u7P8A4ldpc1z2k2f2y1u66DVv9Dtfs3/b1XWeV1O1+GVn/ot31r0u0s/sdZfgjR/seg2lb1BuVaKufY/rR9j+tAGRRVv7HR9joAKKKKACirVZV3QAUVUooA4qiqlW66zlQUUUUHUgooorkA6C0vLn/hF7q2/59bqug8PWf/Er+03P2muKtLz7HdV1fh7/AEy1tLa5/wCXWuPFK6O3CvlaO1+x3P8A29UeIby2/wBFtrb/AMC61dJ0e5/8CqyvsdzeWv2m2uf+PX7VXg0sNqfQzxOhlfELWLaz8B6rpv8A09V4p4evNMvLr+09R+0/a/8Al1tLSvVfG/2m8/0bTra2/wBK/wCPq7/4+q818Q6P9j0v7T9p/wCPWvdw9rHhYj3gu/En/H3c/wCjWlpR/wAJJa/Zf9H+0/a64nSbO61i6/6e66C78N65o/8ApP2b/S6GzfDYa6Og8Q3n/Hp9n/0v/l1rW/4RvU7zS7T7Tc/ZK8q/4TC5/t61+06b/wAvVev6T/ad5pVp9ntrmsKr7HbTw9LqZV3o/wBj/wBGuf8At1tK4q7/ANM+yaZbf8en/L1d16V4s8N6nefZPtOmXNpXP/2P71msQL+zzK8Q6x/x9/8AT1VT/jz+yfZraug8WaPc3lVbv/TNL/0n/l1qvrI1gWc/d2f/ABK/tNVNWs/9F+1XNdBd3n2yql3ef6L9mppmdfD2OV/5hf2n/p6q34evLn+1PtNt/olp/wAvVVLv/wAlKLT/AIk919ptrn/RK6keW0kdVq3iT7Zpf2b/AJe65+78Sf2x/wAvP+iWtc/q2sf8TS0+zf8AHpRd3ltZ3X2m2/4+66kziPTP9F+y2mmf9Ov2q1/0qsm0vNT0fVP+Pn7XaVylpeXN5pf9mW3/AF9V2vh6z+2aX9ppSSsb4Vu56Baf6Zpdea+LP+QrXpWk3n2PQa8q8Rf8hWvNprVnuVnexk1VrVtLP/Rat3ej/wDErrqieRiC34e+y2drd3Nz/wA+tWvD2j/bLr/r1qrd/wCh/wDgLXoHwy/0y1/0n/j7rqPKW56BpNn9jtbS2q1RVug6Q+x1Uq3RQBUqpVuqlABRRRQAVV+x1aooAq/Y6KtUUAeP0VVq1XWcy3LdFFFB0hRRVu0rkAtWldD4T/0O6rJtLP3rV/486Coux6taf8gv/Sf+Pv8A4+qyvD32n+zLv/Rv9K/49batXw9/xONL/wCPn7JaWv8Ax9UXdnc/29aW2nfaftf/AC9XdebyHq3D/hD/APRbv/sJ/wDgTXlXxN0e2+y2v/Xr/wAelpXv+k6P9j1T7N/y6f2n9qr5q+LF5qfiTxRdf2d/olp9q/49KSDQ4rw9Z/2Pqn2a2/0uvoDSfs2saX9muf8AS68U8J+G/wDia/6Nc/ZP+3mvVvD159j/AOPm5+11xYxvoexgKi6nnPj/AOFn2o/6P/ot1/y7XVbXwt+I02j/AGXRPFOnXNpc2xONVP8Ax7Ae9eg6t/xOLauUu9H+2VzYfFXVmfQ/2dDE/vIn0t/wkmh6x4X8P3Nxc6b9k/5+6TVvg/ofjC6+03Ntbf8AHr/y6V8q+IfB/wDbFt9m/wCXSug8EfafDf2v7NqepaRd/wDP3aVucmIy/EUVoegeLP2b9Ms/9J065ua5S7/Zv/0W0uftNzR4h8YfEH+zLu2t/iDpt3/192v+l1lat8SPiV/Zf2a48S+G/wDRf+nag8zkxJz938E/9Ku7b7T/AMetrXmnizwf/Y+qfZq6zVtY+IOsap9puPEp/wC3S2rJ1bR/tl19puLm5u7v/n7u66kzN4DEs8g1W6NqboC4yTRpPhvU9Yuf+Xn7JXf2nhDTbO6/49q7W0vLbR7WqeJRy/UbO9U81/4VwbO0+03NZN3o9tZmvVbu8+2f8+1cVq32X7VW+HberOPEKgkW/h74b/4ST7XbXNz9ktK9A1bR7bR/sn2a2ubS0+1fav8A5FrlPhl/oeqfZrb/AJev+PqvTLT7Neap/wAfP/L1/pVUceHRxGrf6Ha/Zv8An5/0quL/AOPzVK9L8Q/8en/T3/pVefeHv9Muvs1zbU+Uts1fD1nbf8vP/HpR4hs/sf2u2tv+XX/j1rVtLP8A4mn2b/l0rK8Q/wCmeKPtP/P1VUDixDF8Wf8AIKtPs3/PtWp4T/4k9raXNc//AMhjS7S5tv8Aj0+1fZa6uz/49a6zkW56raXn2y1+00VgeEv+QVW/QdIVW+2fWrNZV3SAufbPrTayqt0AWqKq/bKKACiqlW6ALVFVaKAPH6tUVbtK6zmW4Vboq1XKdJVrVtLP3o+x1btKQB9jq1RRQNbnoPw9vPsd1/pP/Hrc10H2y5/t61/69q8/0n/Q9U0q5+011Vpef6L9puf+fb7VQdiZ23/IYuvs3/LpXmnizR7m8tbu5trb7X/z9V6B4IvLnWPtWmW3+iaVa2v+lXf2WrWraP8AbLX7Nc3P/T1/261xDPFbSztv+vT/AEX/AJe6qXd5bf8APt/5K10HiGz+2Wt39m/49PtVcV9j+yf8fNzc1ySVz1cM0joLTWP/AAEroP8Aj8rirv7NZ/8AHzVTSdY/0qvP+ran0eGzH2Gh6raeG/tlW7vwfc2Z/wCPauUtPiRc6Pa1rXf7QlzZ3X/Hz9rosz0/7TUjVtNHtrw1z+raP9jq34h+Kltef6TXKWnjz+2DS1I+tUypq3euKvf+Pqug1bWLb7XXKatrFzXUkzCvmFEq3f8AodVP7Y/0n/j55o+x215c/wDPpRaaPc10LDny2JxVzVtNH1PWP9G06srxDo9zo91aXP8A6V11fh68+x/8TO2uf+PW6tftVdBq3/FSaX9ptvs32v8A5erS7/5eq7MOjxsQzzS0/wBD1S0uba2+yXf/AC9V2uk6xbXmvXf/AC6VxXiGz+2XV1/y52n/AC9fZKqfbLmz8UXdz/x6VXU5FiOh1erf8e32a5/4+/8Aj6rKtLP7HqmlXP8Ax91a0n/icap9p/59a6Dw94b/AOQrqf8Az6/6La10iOV0n/kKfabm5rJ8Q/6H/wCktW7u8+x2v/T3WBd/8+1NIRqeE/tP2X7N/wAun2qu1rK8PWdatdSRylvw94wttHurv7T/AMeldZaeMNDvP+Pa5rx7/j8+11ylpeXNndfZqAWIPqCq32P615R4T8YXNn/y816XpPiTTLz/AI+f9Ernszoug+x0Vq/Y6rfY/rUFFOirVFAFX7HVStWigCrRVqigDx+ta0qpaVbtKYFqrdVKKQGtVqsq0rVoAKKKKALddX4e1j/RfEH/AC91ylegfCfwfc+JLrVbn/l0/wCXqmB1fhS8/sfwbd3Nt/x63X/TrXP+If7c8Sap9mt7b7JpX/L1/otW9W/0P7Lplt/olZNp4ktvDel/6T/262lpSGtw1bR/sel/Zv7M/wCXqvNdW0f/AEq7+0/ZrT/l6/0S6r0rxD4wuf7L+06jbfZLv/0mryq0/wCJxpf2n7NbXf2r/l7u7quI7UzAu/8ATNUtP+Xu7uq3/wDjzurS2q3q1nodndfaftP2u7rW/wBJvLW0+zW3+l1yHUZP2P8A4mn9mXNZOraP9s0u6ufs3/TrXoFpZ/Y9e+1ajc/8fV1XQeLLO2/0Tw1p3/gXS0K1PCruz/6eftZ/59K1fCfhu5vPtdz/AMel3/x9V0N34bttHuvs3/H39qrf8Pf8Se6u/wDp1/59KpWK52cVd+G7b/j2ubb/AI+q5T+x7mz+121z/on/AD817Bd2f9j6Xd3Nz/pdpa2tZWk/aby1tLa5/wCJv9q/5e66UkZnmn9j/Y9Lu/tNt/on2Wj+x/8AiV/2np32n/Ra6C7s7az1670z7T/olHh77To91/x8232S6/5dLutFucrZb0nR/wDiRXep23/L1a/6VaV0HhPR/tl1af6T/ol1a/ZLq0q3aWemXh+zf6T/AKLdf6L/AKVWT4hs/seqf2np3+if9OldRxHP+LPDdzefa7m5tf8ARNT/APSquVu9Huby10r/AEb/AEv7Va/aq9V+IVn/AMfdtbf8gr/l6rirT/icXV3c/wDHp/otByIPCfhv7Ha/6Tc/8/X+iV0GreJPsdra3P8Ao1nafavstraVV+2W1nql3c/aftdpbf6LXEfELxJbaPa2lUjpRgeIdY/0X/p7qp4es/8Al5rn9J+03l19puf+XqvS9J0f/iaWltXSkc1d9joNJs/9Fo1b/Q9Lu66C7/0P/Rq5TxZ/yCrWuo5Dn65TVv8AkKV1dZX/AB+XNcoBpPQV6BpOj3N5a1k+HvDf+k17X4e8N/6NXTYdzitJ+02d1XVWn2m8rW1bwf8A8+1auk2dc31c6liTlPsdVK9W/se2vLX/AI9qytW8B/8APtR9XGsQefUVrXej3Nn/AMfNVK57M3uipRVuioKPH6t2lVKt0AWqKKt2lAFu0q1VW0q1QAVboq3VIAtLO5vLr7Nbf8fd1X1BpOj23w38B/Zv/AquJ+A3g/7Zdf25c/8ALr/x61b+PPjD7HoP2a2/4+66TnW54/pPjC58SePP+nS1uv8ARa9A1bR9D0fS/tNz/pf2X/n0/wCXqvKv+EP/AOEP8L/2n/y9/aqPBHjz/hMLq7tv+Jl/ov8ApX2u7uq5DoSZq3f/ABOPtd1rVt/on/Ppd1yn+jXl19m077Td/wDT3af8eltXV+IbO51j7Xbad/pf2WtXSfDdzZ6D/wAu32ugZxVp/wA+2i23/X1d122k/abPS/8An7uq6q00fTPAeg/9Pdcrd3mp6xdXdzbf8elr/oteVXPXwyLWk/8AILu9T/7dbW7u65/VvtOsXdp/x816r4e0f7Za2umW9z9r/wBFrA1aztry6u9Mtv8Al1tf+XSuI9WyOf1bw3/pVp/pP/E1tf8AyWrJ0n/j1tPtNz/pf/Lrd/8APzXpdp4btrP7Jbf8ff8A06faqydW0e2/t77NbW3/AG900HsEcrd+MP7Huv8An0tLr/j6tLv/AJdaqeE7O2/5Blz9m+yXX+lWtGrWf2PxRd/6T/x9WtZV3Z3P+i6Z9pubS7/4+rWutHlYgueLPs15a/2nbW1t/av/AB61599j/wBFtP8Al0/5erX7XXpWrWf2z/iZ23/L19q+1V5/aWdtrH2vTbm5+yXemf8AL3/2612RPIOgu9H/AOJD9m+0/wCl/wDP3WVaaPqf2X/Sbb/S7WtX4e+JP7Y0v+zNR/0S7tf+XurfhPWLn/RLnUf+vWuoQWmsf2xpd3bXNt/x9f6Va15//wAgfQbv/n6urqur8Q/8SfXvtNt/y614/wDELxhbf29d3NM5S14h8efY9Lrz/wC2XPiTVP7TuKyrT7T4k1T7Tc16B4e0enYDW8EaP/pX/XrXoHh6z/4+9T/8BaqaT4b/ANGtLb/n6rodW+zWdr9mtq9TDo5DI/4/Lmuf8Wf8hT7N/wA+tdXpNn/pVcVq3+mapd3NNgVKPCej/bLqtW7s/wDRfs3/AD9V2/gjR/8ASv8Aj2pJAd/4I8H16VaeG+tHgjR7mvVbTR/9FrqSOU8/u/Df+iVxV3o/2O6r3W70e2rlfEOj/wDPzQNHP6BXQfY/tlrXE/8AIHu67bSbz7Za0HSVNW8H215/x815/wCIfhv9j/49q9rqpd0fV0Fz5wfw/cxsV+zUV79Jo9tuNFcf1cX1g+G6tUUV5Z6wVboq3QAVq2lVLSuh8PeG9T8SXX2bTrb7XWiQFSur8J/DfXPGH/Htbf6J/wA/dev/AA9+A9tZ/wCk61/pd3/z6V7B9jtrP7JbW9t/oldCw5y/WDlbTR/+EP8AC9pbW3/Hpa2teFeLP+Kk8Uf2n/y6WtfRXjf/AJBZr5/8Pf6HdWltc/8AP19qror2sVh9Tn/ib/xJ9LtNM/5dK+f/AAR/xTfxa+zXP/L1a19AfFj/AEy1+zV4f8QrD+yPHfgu6/5+f9FrwcRc+gwyUnY+htWvPtml2n9nW3+iWtatpZ/Y7W7+zW32u7rn/D2sf6LXQeIbz/il/wDRv+Pu6uv/AAFrmoYnodeKwHs1zIqato9z9ltPtP8Apeq3X/Lr/wAulW7v7N/alpplt/x6f9OlVLv7TeaXpVtp3/L1df6VXQeHrP7Ha3dz/wAen+k/6Vd/9Otb1dTjw1Sxq2mj/wDCH6Dd3Nz/AMfd1XAaT9pvLrxB/wA+n/PpXQXd5/bGl6V/pNz9kurqqlpo/wDY9r9mtv8AS7v/AJ+68yzO0PEP+h2ulW1v/wA/P+lXdGk2dzZ6DaXP/L39qqppNn/bHii7/wC3r7NaVq3d5baP4X/7ev8ARag6kziviF/ofxGtP9Guf+Pb/wABqq/2Pbaxqlp9ptvtf+lfa7X7J/y61k2l5qfiS6+03P2n/Srr/Ra6u70f/Sv9G/5dbX/RfslduG8zycQZX2z7H9quba2/0S6uvstzaV5/d+D7nR/GX9uW3+l2n/HrdWldV/o15dXdtc/6Xd/av+PSjVrz+x9e/wCnS6ta9U8c8/8Asf8AY+qXep/6N9k/9uqq+IdY/se7/sz/AI+7StX4hf8AFN6XaXP2n/RLq6/8Ca8K8WeMP9Lu/wDSaANXxZ8SLmzurv8A0mvNLT7T4kuqLSzufEl1XsPw9+G/2z/l2rrw67nLWaMnw94P+2V7B4e8B/Y7X7TXa+HvhvbaPXQatZ/Y9LrrSOQ4q0/49ftNcVq159suq6DxZefY/wDRq5TSf9Muq6Vscp0F3/xJ/C93c1ymk2f2y6rq/Fn/AC6W1Fpo/wBj0v8A6e6YFvwn4b+2ap9pr0rw94b/ANJq34T8H/Y9LtLavSvD3hugDoPCej/6LaV6DZ/8etc9pNn9jta6uz/49q61sNFS7s/euV1a8+x/9eldrd15/wCN/wDQ7aueqdBxXiGz+2fZLm2/49K6Dw9Z/Y6PhlefbPtdtc/8vVdr/wAI39juv9GqDn1Csr7HXQXdn/otZNO7JKv2OitX7HRSA/PSrdVK1tJ0e51i6+zW1t9rrxuU966CtXSfDdzrF19m062+13deq+CP2e7m8/0nWv8ARP8Ap0r3bw94D0zw3a/6NbfZK1WHOf6weP8Agj9nv/l51r/wEr3Xw94b0zR7b7Np1t9jroLTR6Psf2OvUWGVjm9sH/HnbVUtLz/n5uaq+LNYtvDel3dz/wA+tfn/APFj42eL/HmvXf8AxM7m00r/AJ9LS6pnGfavxCvP9F/4+a8fu7P/AIqi7tv+fX/RbWvNf2RPGGp/8J5/Yeo3Nzd6VdWv/L3Xqviz/TLXVfs3/IVtbr/Sa5MRQPVw1U5TVrz+2Lr/AKe68f8A2j7O5s9C0rUv+gZdV6BpN59s1S0uauftLaWZ/hTqjDqttkV5Eloe1RlZ3E8J3n2y1tK9A0n/AEz/AIllzXi3wV1U6n4H0yduq25Br17Sbyvlp3pzaZ91hksVT1Mq7+02f2S2trb/AI9a1bvWPtlraW1zc/8AbpaVb8Q/8Ti1+0/8vdcVd2f2y6+1V0YbE9zxcTl1nodrafaby6tLm5/5dbr/AI9LStXVrz7HXit34k1Kzuv9J/49P/SqrX/CyLm8u7v7Tbf6J/y616acTyLVkdX4evLmzuv7T+0/6VdXX/H1XQeIbO2vP9JuP+QVa2v/AB6Wlef+HviRbax9rtrm2+yWlr/pX/b1Vu7+KltZ6Xd/8vdX7BD9szVtP9Duvs2o/wDLr/pVrVq0/wCJPdfZv+fqvKtW+MFzeaX9m+zf9etc/q3xg1P7L/pNz9ktLWiKscbfMel+LPGGh6P/AKT/AMvdrdf8ulef/E3x5pmj/ZP9J+13X2WvFPFnjz7Zdf6NXK3d5c6x/wAfNz9rrr6HEaviH4kanrGl/wBmfaf9E+1faq5W0s7m8uqtWln9suv9Gr2DwR8N/wCx7X7Tc/8AH3W+GV2ctc5/w94P+x2v/T3XV+HvEmp+D7v7T9p/7dLutW7+zWf/AB7Vz+rWf2O1+019CsMrHl3Z9a+HvEmmeJPC9prlt/y9f8fVp/z7VxWrax/ov2muU/ZavPtnhfxrodz/ANfVrR431j7Gfs1YEnFatefbLqug8EWf/LzXKf8AH5c122k/6HpdAgtLP+2NU+016B4T8N/2xr1p/wA+lrXKaT/of+k17r8MvDf2PS/9J/4+7qmB0Fpo/wDy7V2uk6P/AKLVW0s/9KrqrSz/ANFpAF3Z/wCi1raT/wAelZN3XQaT/wAelMCrd1xPjez/AOJXd1213XKeN/8Aj2pFI80+GX+h3V3XsFpef6LXivhP/Q9Ur2DSbz/p2oOktUVb/wBFqp9soOQX7HbelFVKKBnzV4I/Zjuf+PnxHc/9ulpXuvh7wHpnhu1+zW1tbWlpXQXd5bf8u1tRaWf2yuVI67stWn2azq39sqp9jq39jrqEW/tlVLv/AKdqKt2ln9jqkydDzT43aPqd54N+zaL/AMfd1Xx//wAKfuf+Eou9D+0/bPs1foBq1n9srwq08H/8K3urvxLc/wCl3f2qupbHMZXwy+D9t4P1TStT/wCPS6taPibo/wBj8T6rbW3+iXf/AB9Wtd/d/wCmaXaanbVV8b2f/CSeDbTXLb/kK6ZXLiTtwx81eHrP7Zdf6N/y63VelfE2z/4STwHd21t/z615r9jtdH8Ufabb/RPtX+lVq3fiT7Ha/aba5/0S6r5/qfQQ2PFP2cNY+x213plz/wAut1X0taXlfJPh7/ij/i1d23/P1X1B4evPtlrXy2Yq0z7DLa/uWOr/AOveuf1az+xn+07b/t6roNJ7Vq/Y/tn/AB7f8fdeGj1K+qPP/sdtef8AHzXK6t8N/wDl5trm2r0C78N/8+//AICVU/48/wDRq9GNZnkuB4Vq3hvXLP8A5dq5TVrzXLOvou7s/tlcpq3huvSjiTj+qnz/AHd5rl5/y81z93o9ew3fhuueu9HroWJOT6qeafY6t/2P712v9j+9e7fAb4P21npd3448Rf8AHpa/8etelhr4k8fFf7McT8Pfg/8A8Ifpf9ua1/yFbr/j1tK1tW+1f8e1drq15/wkl1d3P/gLXFXf2azr6fDYax8ziK92c/d2f2OuU8Q/6ZdfZq6vxDefY7WuU8PaPc+JNetLb/n5uq7TE+iv2e/Df/CH/DDxBrlz/wAvVeVeIbz7ZdXdzXu3xjvLbwf4E0rw1bV86f8AH5S0At6TZ1v1lWlW/wDl6+zW3/H3dVxrcD0D4e6P/bGvf9OlrX1B4es/sdrXmnwc8B/Y9Lr2v7H/AKL/AMetdi2AqaTZ10FZWk9q1a4wMr/l5roLP/j1rJtP+QpXV2lAGVd1yniz/j1rq7uuf8Q/Zry1pFrc8p0mz/4n1ewaT/x6V5V/zHq9L8Pax/otB0Grd6PVT+x/eta0vPtlFBzI5/8Ase5oroPsdFB0HP2mj1q2lH2OrdAwo+2Va+x1V+x0HKGk2f8Ay81au6Kq0AFpZ+9ZPjfwfbeJNLrq7SqlNbiPFdW1j/hG9etLb/l0/wCXqu1+x/2Pa/8ATpdVb8WeD7bWLv7TXE/2x/xPrrTLn/kFV19BnlXxN8B/Y9V/0b/j0/5da8qtLP8A4mn2a5r61u9HttY0v/Sf+Puvmr4saP8A8I34yu/+XSvnsTQ6nv4LEdGfP/xj0f8AsfXtK8S23/L1Xtfw91j+2NLtLm2rA8V+HD478HXWmg4I6Yrz74OeJLnw3ql3oeo/6JdWtfO4qHtaR9Hl2I9nWPqq0rVs/wDj5rn9JvPtlrWtaV8nsfcb6nQf8fn/AB81Uu/Df2z/AI9rm2/7e6LS8q3Qjk5TlLvwHc/8+1ZV38N9S/59q9K/7eqqfY7n0rpTDlPK7v4V3P8Ay83NZN38N7az/wCXmva/sdVP7H+2XVdtG9R2RxVP3auzyrwn8H/7Y160+023+if8vVdr8WPEn2y6tPDWnW3+iaZ/x9V2v/CSaZ8N9Bu7m51PTbv7V/x6/wDL1Xzr4h8Sf2xdXf8AZ3/L1X6HluG9jTufmeZYj6xXDVtY/wCfauUu7ytX+x/esq7s/wDl5r6BbHkNHP3dn9suq92/Zw8B239qXfiXUf8Aj00yvNNJ0f8A5ea918Q/8UH8G7TTP+PS61P/AI+q5wPH/ix4w/4STXru5/5+q5W0s/ei7/0y6rtvCfhv7ZXEBk/Y/sdr/pNegfCf4b3OsXX9p3Nt/pV1VrwR4D/4TDXv+oVa/wDk1X1B4T8H22j2tdi2At+HtH/se1+y1q3dW7Sz96P+XamBk2lW7uiql3SAq6T/AMfddr/y7Vz9pZ+9av8Ay7UvdAq1k6t3rW+x1k6t9prjLW55rd/8hT7TXa6BXP6tZ/6VWr4TvKDoO2tKtVV/5dqP+Xn/AI9aDlLVFH+lUUAZVpXQVlWln71a/wCPOgAu6Kt2lH2ygRUotKt0UAFVKt1U+x0AFcV4h8N/6V9prtaq/Y6YHj9peXP/AB7f8+t1/wAfdcpq3gO2+JH/AAkH2nTP+Kg0z/j1u/8An5ta9V8Q+G/sd19pNW/h79ms/FGq/wDP39lrd4fQ3i7M+SvD2j/Y9Uq38Tf2e7bxhdf8JL4c/wBD8QWv/kzX0V8Y/hX9s/4nmi23+l/8+lcp4TvPtlr/AKTXhPCrY9qnikrHgHgjWLmzuv7M1G2+yXdr/wAuleq2ldV4s8B6Z4ktf+Pa2+1/8/dcB9sufB919m1r/j0/5dbuvi8xy90Hc+4y7Mvb6M36t0Wn+mUfY68M+iD7ZR9sq39jq19joAq/8edZXxC/5Fe0tv8An6uq6D7Hc3l1/o1cp42vLa8urW2trn/RLWvsMlwt5+0Z8hneK5aXs1uef3ej215VT7HbaPXQXf2bR7WuK/5DGqV+hH5oVP8ASdYq3aeG/tl19mr0q08N22j+F/7Tuf8Al1rofh78N7m8tf7T1G2/0u6q1uI5/wCHvw3+2apafaaqfG7WLa81W7/6df8ARbWvoq70e28H+F/tNz/19V8wXfg/U/Elr/adzc/6J9qrOs0i7M5TwR4PudYuvtP2b/RK9gtPB9zefZND07/j7uv/ACVta7W08N6Z4P8AC/8Aadz/AMelegfDLwfc6Ppf9p6jbf8AE11P/Srr/p2prYgt+E/B9t4b0u0traug+x1a+x1V+x0wD7HR/wAedFFICp9soq3d/ZvstVLSz964wLdpVr/l2otKLugCrVS7s/etWsrVu9ItbnFat3qp4evK1dW71lWn+h3VB0HoFpeVbtK5/Se1dBQBaooooAKLSrd3/wA+1FByFv8A0Wqn+i0UUDCi7oo+x0CKlW6Kt2lAFS7qpVuimtwMq7s/tlcp8Pf+Ry1X7T/z616B9jrlLT/Q/GVp/wBPVdgHV3dn9j/69K4rxD4DttY/0m2/0S7r0C0721VLuz/sc1xFXPn+7/tLw3df6TRq2j23iS1+zXNtXsGreG7bWLavNNW8N3Nndf6N/wCAlcmJwynuerhcU4bHj93Z3Pw3uv8ASf8AS/D/APz9/wDPrXbaTeW15a/aftNav+jaxa/Zq8/1bw3c+ELr7Tp3/IK/59K+MxuW63pn2+X5l/z8PQKK5/w9rFtrFr9ptq6C71j+x9L+03P/AB93X/HrXFhcHKtWULHsYrMqFGhzrcyvFmsW2j2v9m23/H3/AMvVef3f+h/6Tc1bu/8AQ/8ASbmuJ8Q6x9suvs1fpOFwqwqsflWKxVXFVueWxleIdYudYuvs1tXa/DLwHc/avtNzVv4e/Df7Zdfabm2r6K0nwf8A8I3oN3c/8vdegecef3dn/wAJh4otND/5hWmf6Vdf9PX/AE617X4e0f8A5ec1z/w98H/8I3a/6T/x93X+lXV3/wBPVegWlAHKfE2z+2aD/wAe3/bpXK+LLy20e1u9Mtrm2tNKurr+1ftddr4h1i2s7r7NXlXxY8SW3g/S7u5/4+/+fWuerS9odVKqWvCd5/wsi6tPtP8AyCtM/wBKuv8Ar6/5da9grlfhl4bufDfg3Sra5/4+7r/Srr/r6rqv9KrdKyOdhRR/pVFMkKLuz96KK4gMq7o+x1q0fY6QBaUVb+x0UAVKq3dWqLugtbnK3dn/AKLXP11V3XP3dB0FvSbyurtK4m0rq7SgDVoo+2UUHKW7SrdVKKBot1Uu6t/bLb1qpQdAUUUUHKFFW6qUDCij/l5ou7ygQVUu/Ddteapaan/y9WtW7S8q3/y7UwC0q1af6ZVW0q1Z/wDHzSAyruz/ALHuqyvEOj/bLWuqu/8ATLWsr/jz/wBGp7jPNLvwf9s/0r/l7rldWs7mz/0a5r2q0/0O6rivix4k0Pw3/wAu1td3dT9VudsMTY8f+x6Z8N7q7udO/wCQrdf8un/PtXP3esXOsXX2m4uaLu8/ti6+03NFpZ3N5Tw+FVB3DEYl1lY5/VvtN5Wt4I+G9zrF19pua9f8EfB/7Z/pNzXsHh7wfbaP/wAe1dxxGB4e8H23hu1q1af8Tj/Sf+XT/l1qp43vP+J94f8ADX/P1/pV1/1611f2OgQWlVLu8+x1brn/ABDeUAcV4h/4nGqfZqtXfwr0zxJr2la5qNzc3f8AZn/HraVraTZ/6VXVWlABRR9sooAKKKKACiiiuECrRaUVaoAKKKq0wLX2yi7/ANMoo/486RSMq7s/eufu66u7/wBMrJu7P3oOk5+ta0vKqf8AHnRaUHKdB9soqp/otFAjq7Si7oooAqVboooNC3RRRQSgqp/y80UUGoVUoooMCrWraUUUAH/LzR/y80UU0Bbqpef8e1FFdIFWz/49a+aPip/yOV3/ANfVFFaoDA/5dq7XwR/x80UUMEfS2k/8elat5/x7UUUgPKrr/kvFp/2Av/bqvQLuiigDJrn9W70UUAH/AD6V1dFFABVSiigA/wCXmrdFFAFS7qrd0UVgwCrX/LtRRWKALSiiitgLdVKKKwAyrz/j5q3RRQaGTq3esq0oooMy3RRRQB//2Q=="/>
  <p:tag name="MMPROD_10532LOGO" val=""/>
  <p:tag name="MMPROD_UIDATA" val="&lt;database version=&quot;11.0&quot;&gt;&lt;object type=&quot;1&quot; unique_id=&quot;10001&quot;&gt;&lt;property id=&quot;20141&quot; value=&quot;GPH 211 Geovisualization Multi-step lab on the Grand Canyon&quot;/&gt;&lt;property id=&quot;20142&quot; value=&quot;This lab is based on a geovisualization that you will need to purchase and download.  The PDF file provides full details on how to do the lab. Canvas has pages on how to purchase the game and play it. This presentation just overviews the lab and answers some frequently asked questions.&quot;/&gt;&lt;property id=&quot;20144&quot; value=&quot;1&quot;/&gt;&lt;property id=&quot;20146&quot; value=&quot;0&quot;/&gt;&lt;property id=&quot;20147&quot; value=&quot;0&quot;/&gt;&lt;property id=&quot;20148&quot; value=&quot;5&quot;/&gt;&lt;property id=&quot;20180&quot; value=&quot;0&quot;/&gt;&lt;property id=&quot;20181&quot; value=&quot;1&quot;/&gt;&lt;property id=&quot;20183&quot; value=&quot;1&quot;/&gt;&lt;property id=&quot;20184&quot; value=&quot;7&quot;/&gt;&lt;property id=&quot;20193&quot; value=&quot;-1&quot;/&gt;&lt;property id=&quot;20224&quot; value=&quot;C:\Users\atrid\Documents\BREEZE STUFF\211 Lectures and Lab Materials\211 MS Canvas GrdCyn Geoviz FAQ\Publish211_GrdCynGeoviz&quot;/&gt;&lt;property id=&quot;20250&quot; value=&quot;0&quot;/&gt;&lt;property id=&quot;20251&quot; value=&quot;0&quot;/&gt;&lt;property id=&quot;20259&quot; value=&quot;0&quot;/&gt;&lt;property id=&quot;20263&quot; value=&quot;2&quot;/&gt;&lt;property id=&quot;20264&quot; value=&quot;1&quot;/&gt;&lt;property id=&quot;20519&quot; value=&quot;0&quot;/&gt;&lt;property id=&quot;20600&quot; value=&quot;0&quot;/&gt;&lt;property id=&quot;20700&quot; value=&quot;0&quot;/&gt;&lt;object type=&quot;2&quot; unique_id=&quot;10002&quot;&gt;&lt;object type=&quot;3&quot; unique_id=&quot;10003&quot;&gt;&lt;property id=&quot;20148&quot; value=&quot;5&quot;/&gt;&lt;property id=&quot;20300&quot; value=&quot;Slide 1 - &amp;quot;GPH 211 Grand Canyon Timescapes Multistep lab FAQ presentation&amp;quot;&quot;/&gt;&lt;property id=&quot;20302&quot; value=&quot;0&quot;/&gt;&lt;property id=&quot;20303&quot; value=&quot;Ron Dorn&quot;/&gt;&lt;property id=&quot;20307&quot; value=&quot;256&quot;/&gt;&lt;property id=&quot;20309&quot; value=&quot;10532&quot;/&gt;&lt;property id=&quot;20312&quot; value=&quot;0&quot;/&gt;&lt;property id=&quot;20601&quot; value=&quot;0&quot;/&gt;&lt;/object&gt;&lt;object type=&quot;3&quot; unique_id=&quot;10004&quot;&gt;&lt;property id=&quot;20148&quot; value=&quot;5&quot;/&gt;&lt;property id=&quot;20300&quot; value=&quot;Slide 2 - &amp;quot;Grand Canyon Region&amp;quot;&quot;/&gt;&lt;property id=&quot;20302&quot; value=&quot;0&quot;/&gt;&lt;property id=&quot;20303&quot; value=&quot;Ron Dorn&quot;/&gt;&lt;property id=&quot;20307&quot; value=&quot;257&quot;/&gt;&lt;property id=&quot;20309&quot; value=&quot;10532&quot;/&gt;&lt;property id=&quot;20312&quot; value=&quot;0&quot;/&gt;&lt;property id=&quot;20601&quot; value=&quot;0&quot;/&gt;&lt;/object&gt;&lt;object type=&quot;3&quot; unique_id=&quot;10005&quot;&gt;&lt;property id=&quot;20148&quot; value=&quot;5&quot;/&gt;&lt;property id=&quot;20300&quot; value=&quot;Slide 3 - &amp;quot;Heart of the Grand Canyon&amp;quot;&quot;/&gt;&lt;property id=&quot;20302&quot; value=&quot;0&quot;/&gt;&lt;property id=&quot;20303&quot; value=&quot;Ron Dorn&quot;/&gt;&lt;property id=&quot;20307&quot; value=&quot;258&quot;/&gt;&lt;property id=&quot;20309&quot; value=&quot;10532&quot;/&gt;&lt;property id=&quot;20312&quot; value=&quot;0&quot;/&gt;&lt;property id=&quot;20601&quot; value=&quot;0&quot;/&gt;&lt;/object&gt;&lt;object type=&quot;3&quot; unique_id=&quot;10006&quot;&gt;&lt;property id=&quot;20148&quot; value=&quot;5&quot;/&gt;&lt;property id=&quot;20300&quot; value=&quot;Slide 4 - &amp;quot;Lab Focus&amp;quot;&quot;/&gt;&lt;property id=&quot;20302&quot; value=&quot;0&quot;/&gt;&lt;property id=&quot;20303&quot; value=&quot;Ron Dorn&quot;/&gt;&lt;property id=&quot;20307&quot; value=&quot;259&quot;/&gt;&lt;property id=&quot;20309&quot; value=&quot;10532&quot;/&gt;&lt;property id=&quot;20312&quot; value=&quot;0&quot;/&gt;&lt;property id=&quot;20601&quot; value=&quot;0&quot;/&gt;&lt;/object&gt;&lt;object type=&quot;3&quot; unique_id=&quot;10007&quot;&gt;&lt;property id=&quot;20148&quot; value=&quot;5&quot;/&gt;&lt;property id=&quot;20300&quot; value=&quot;Slide 5 - &amp;quot;Pieces of the lab&amp;quot;&quot;/&gt;&lt;property id=&quot;20302&quot; value=&quot;0&quot;/&gt;&lt;property id=&quot;20303&quot; value=&quot;Ron Dorn&quot;/&gt;&lt;property id=&quot;20307&quot; value=&quot;260&quot;/&gt;&lt;property id=&quot;20309&quot; value=&quot;10532&quot;/&gt;&lt;property id=&quot;20312&quot; value=&quot;0&quot;/&gt;&lt;property id=&quot;20601&quot; value=&quot;0&quot;/&gt;&lt;/object&gt;&lt;object type=&quot;3&quot; unique_id=&quot;10008&quot;&gt;&lt;property id=&quot;20148&quot; value=&quot;5&quot;/&gt;&lt;property id=&quot;20300&quot; value=&quot;Slide 6 - &amp;quot;How to “do” the lab&amp;quot;&quot;/&gt;&lt;property id=&quot;20302&quot; value=&quot;0&quot;/&gt;&lt;property id=&quot;20303&quot; value=&quot;Ron Dorn&quot;/&gt;&lt;property id=&quot;20307&quot; value=&quot;261&quot;/&gt;&lt;property id=&quot;20309&quot; value=&quot;10532&quot;/&gt;&lt;property id=&quot;20312&quot; value=&quot;0&quot;/&gt;&lt;property id=&quot;20601&quot; value=&quot;0&quot;/&gt;&lt;/object&gt;&lt;object type=&quot;3&quot; unique_id=&quot;10009&quot;&gt;&lt;property id=&quot;20148&quot; value=&quot;5&quot;/&gt;&lt;property id=&quot;20300&quot; value=&quot;Slide 7 - &amp;quot;How to purchase game&amp;quot;&quot;/&gt;&lt;property id=&quot;20302&quot; value=&quot;0&quot;/&gt;&lt;property id=&quot;20303&quot; value=&quot;Ron Dorn&quot;/&gt;&lt;property id=&quot;20307&quot; value=&quot;262&quot;/&gt;&lt;property id=&quot;20309&quot; value=&quot;10532&quot;/&gt;&lt;property id=&quot;20312&quot; value=&quot;0&quot;/&gt;&lt;property id=&quot;20601&quot; value=&quot;0&quot;/&gt;&lt;/object&gt;&lt;object type=&quot;3&quot; unique_id=&quot;10010&quot;&gt;&lt;property id=&quot;20148&quot; value=&quot;5&quot;/&gt;&lt;property id=&quot;20300&quot; value=&quot;Slide 8 - &amp;quot;Heads up&amp;quot;&quot;/&gt;&lt;property id=&quot;20302&quot; value=&quot;0&quot;/&gt;&lt;property id=&quot;20303&quot; value=&quot;Ron Dorn&quot;/&gt;&lt;property id=&quot;20307&quot; value=&quot;275&quot;/&gt;&lt;property id=&quot;20309&quot; value=&quot;10532&quot;/&gt;&lt;property id=&quot;20312&quot; value=&quot;0&quot;/&gt;&lt;property id=&quot;20601&quot; value=&quot;0&quot;/&gt;&lt;/object&gt;&lt;object type=&quot;3&quot; unique_id=&quot;10011&quot;&gt;&lt;property id=&quot;20148&quot; value=&quot;5&quot;/&gt;&lt;property id=&quot;20300&quot; value=&quot;Slide 9 - &amp;quot;How to play the game&amp;quot;&quot;/&gt;&lt;property id=&quot;20302&quot; value=&quot;0&quot;/&gt;&lt;property id=&quot;20303&quot; value=&quot;Ron Dorn&quot;/&gt;&lt;property id=&quot;20307&quot; value=&quot;266&quot;/&gt;&lt;property id=&quot;20309&quot; value=&quot;10532&quot;/&gt;&lt;property id=&quot;20312&quot; value=&quot;0&quot;/&gt;&lt;property id=&quot;20601&quot; value=&quot;0&quot;/&gt;&lt;/object&gt;&lt;object type=&quot;3&quot; unique_id=&quot;10012&quot;&gt;&lt;property id=&quot;20148&quot; value=&quot;5&quot;/&gt;&lt;property id=&quot;20300&quot; value=&quot;Slide 10 - &amp;quot;Other hints&amp;quot;&quot;/&gt;&lt;property id=&quot;20302&quot; value=&quot;0&quot;/&gt;&lt;property id=&quot;20303&quot; value=&quot;Ron Dorn&quot;/&gt;&lt;property id=&quot;20307&quot; value=&quot;276&quot;/&gt;&lt;property id=&quot;20309&quot; value=&quot;10532&quot;/&gt;&lt;property id=&quot;20312&quot; value=&quot;0&quot;/&gt;&lt;property id=&quot;20601&quot; value=&quot;0&quot;/&gt;&lt;/object&gt;&lt;object type=&quot;3&quot; unique_id=&quot;10013&quot;&gt;&lt;property id=&quot;20148&quot; value=&quot;5&quot;/&gt;&lt;property id=&quot;20300&quot; value=&quot;Slide 11 - &amp;quot;PDF File&amp;quot;&quot;/&gt;&lt;property id=&quot;20302&quot; value=&quot;0&quot;/&gt;&lt;property id=&quot;20303&quot; value=&quot;Ron Dorn&quot;/&gt;&lt;property id=&quot;20307&quot; value=&quot;277&quot;/&gt;&lt;property id=&quot;20309&quot; value=&quot;10532&quot;/&gt;&lt;property id=&quot;20312&quot; value=&quot;0&quot;/&gt;&lt;property id=&quot;20601&quot; value=&quot;0&quot;/&gt;&lt;/object&gt;&lt;object type=&quot;3&quot; unique_id=&quot;10014&quot;&gt;&lt;property id=&quot;20148&quot; value=&quot;5&quot;/&gt;&lt;property id=&quot;20300&quot; value=&quot;Slide 12 - &amp;quot;Background info&amp;quot;&quot;/&gt;&lt;property id=&quot;20302&quot; value=&quot;0&quot;/&gt;&lt;property id=&quot;20303&quot; value=&quot;Ron Dorn&quot;/&gt;&lt;property id=&quot;20307&quot; value=&quot;278&quot;/&gt;&lt;property id=&quot;20309&quot; value=&quot;10532&quot;/&gt;&lt;property id=&quot;20312&quot; value=&quot;0&quot;/&gt;&lt;property id=&quot;20601&quot; value=&quot;0&quot;/&gt;&lt;/object&gt;&lt;object type=&quot;3&quot; unique_id=&quot;10015&quot;&gt;&lt;property id=&quot;20148&quot; value=&quot;5&quot;/&gt;&lt;property id=&quot;20300&quot; value=&quot;Slide 13 - &amp;quot;Geological timescape questions&amp;quot;&quot;/&gt;&lt;property id=&quot;20302&quot; value=&quot;0&quot;/&gt;&lt;property id=&quot;20303&quot; value=&quot;Ron Dorn&quot;/&gt;&lt;property id=&quot;20307&quot; value=&quot;270&quot;/&gt;&lt;property id=&quot;20309&quot; value=&quot;10532&quot;/&gt;&lt;property id=&quot;20312&quot; value=&quot;0&quot;/&gt;&lt;property id=&quot;20601&quot; value=&quot;0&quot;/&gt;&lt;/object&gt;&lt;object type=&quot;3&quot; unique_id=&quot;10016&quot;&gt;&lt;property id=&quot;20148&quot; value=&quot;5&quot;/&gt;&lt;property id=&quot;20300&quot; value=&quot;Slide 14&quot;/&gt;&lt;property id=&quot;20302&quot; value=&quot;0&quot;/&gt;&lt;property id=&quot;20303&quot; value=&quot;Ron Dorn&quot;/&gt;&lt;property id=&quot;20307&quot; value=&quot;279&quot;/&gt;&lt;property id=&quot;20309&quot; value=&quot;10532&quot;/&gt;&lt;property id=&quot;20312&quot; value=&quot;0&quot;/&gt;&lt;property id=&quot;20601&quot; value=&quot;0&quot;/&gt;&lt;/object&gt;&lt;object type=&quot;3&quot; unique_id=&quot;10017&quot;&gt;&lt;property id=&quot;20148&quot; value=&quot;5&quot;/&gt;&lt;property id=&quot;20300&quot; value=&quot;Slide 15 - &amp;quot;Geological timescape questions&amp;quot;&quot;/&gt;&lt;property id=&quot;20302&quot; value=&quot;0&quot;/&gt;&lt;property id=&quot;20303&quot; value=&quot;Ron Dorn&quot;/&gt;&lt;property id=&quot;20307&quot; value=&quot;280&quot;/&gt;&lt;property id=&quot;20309&quot; value=&quot;10532&quot;/&gt;&lt;property id=&quot;20312&quot; value=&quot;0&quot;/&gt;&lt;property id=&quot;20601&quot; value=&quot;0&quot;/&gt;&lt;/object&gt;&lt;object type=&quot;3&quot; unique_id=&quot;10018&quot;&gt;&lt;property id=&quot;20148&quot; value=&quot;5&quot;/&gt;&lt;property id=&quot;20300&quot; value=&quot;Slide 16&quot;/&gt;&lt;property id=&quot;20302&quot; value=&quot;0&quot;/&gt;&lt;property id=&quot;20303&quot; value=&quot;Ron Dorn&quot;/&gt;&lt;property id=&quot;20307&quot; value=&quot;281&quot;/&gt;&lt;property id=&quot;20309&quot; value=&quot;10532&quot;/&gt;&lt;property id=&quot;20312&quot; value=&quot;0&quot;/&gt;&lt;property id=&quot;20601&quot; value=&quot;0&quot;/&gt;&lt;/object&gt;&lt;object type=&quot;3&quot; unique_id=&quot;10019&quot;&gt;&lt;property id=&quot;20148&quot; value=&quot;5&quot;/&gt;&lt;property id=&quot;20300&quot; value=&quot;Slide 17 - &amp;quot;Geological timescape questions&amp;quot;&quot;/&gt;&lt;property id=&quot;20302&quot; value=&quot;0&quot;/&gt;&lt;property id=&quot;20303&quot; value=&quot;Ron Dorn&quot;/&gt;&lt;property id=&quot;20307&quot; value=&quot;282&quot;/&gt;&lt;property id=&quot;20309&quot; value=&quot;10532&quot;/&gt;&lt;property id=&quot;20312&quot; value=&quot;0&quot;/&gt;&lt;property id=&quot;20601&quot; value=&quot;0&quot;/&gt;&lt;/object&gt;&lt;object type=&quot;3&quot; unique_id=&quot;10020&quot;&gt;&lt;property id=&quot;20148&quot; value=&quot;5&quot;/&gt;&lt;property id=&quot;20300&quot; value=&quot;Slide 18 - &amp;quot;Geomorphic Timescape Questions&amp;quot;&quot;/&gt;&lt;property id=&quot;20302&quot; value=&quot;0&quot;/&gt;&lt;property id=&quot;20303&quot; value=&quot;Ron Dorn&quot;/&gt;&lt;property id=&quot;20307&quot; value=&quot;271&quot;/&gt;&lt;property id=&quot;20309&quot; value=&quot;10532&quot;/&gt;&lt;property id=&quot;20312&quot; value=&quot;0&quot;/&gt;&lt;property id=&quot;20601&quot; value=&quot;0&quot;/&gt;&lt;/object&gt;&lt;object type=&quot;3&quot; unique_id=&quot;10021&quot;&gt;&lt;property id=&quot;20148&quot; value=&quot;5&quot;/&gt;&lt;property id=&quot;20300&quot; value=&quot;Slide 19 - &amp;quot;Geomorphic Timescape Questions&amp;quot;&quot;/&gt;&lt;property id=&quot;20302&quot; value=&quot;0&quot;/&gt;&lt;property id=&quot;20303&quot; value=&quot;Ron Dorn&quot;/&gt;&lt;property id=&quot;20307&quot; value=&quot;283&quot;/&gt;&lt;property id=&quot;20309&quot; value=&quot;10532&quot;/&gt;&lt;property id=&quot;20312&quot; value=&quot;0&quot;/&gt;&lt;property id=&quot;20601&quot; value=&quot;0&quot;/&gt;&lt;/object&gt;&lt;object type=&quot;3&quot; unique_id=&quot;10022&quot;&gt;&lt;property id=&quot;20148&quot; value=&quot;5&quot;/&gt;&lt;property id=&quot;20300&quot; value=&quot;Slide 20 - &amp;quot;Geomorphic Timescape Questions&amp;quot;&quot;/&gt;&lt;property id=&quot;20302&quot; value=&quot;0&quot;/&gt;&lt;property id=&quot;20303&quot; value=&quot;Ron Dorn&quot;/&gt;&lt;property id=&quot;20307&quot; value=&quot;284&quot;/&gt;&lt;property id=&quot;20309&quot; value=&quot;10532&quot;/&gt;&lt;property id=&quot;20312&quot; value=&quot;0&quot;/&gt;&lt;property id=&quot;20601&quot; value=&quot;0&quot;/&gt;&lt;/object&gt;&lt;object type=&quot;3&quot; unique_id=&quot;10023&quot;&gt;&lt;property id=&quot;20148&quot; value=&quot;5&quot;/&gt;&lt;property id=&quot;20300&quot; value=&quot;Slide 21 - &amp;quot;Geomorphic Timescape Questions&amp;quot;&quot;/&gt;&lt;property id=&quot;20302&quot; value=&quot;0&quot;/&gt;&lt;property id=&quot;20303&quot; value=&quot;Ron Dorn&quot;/&gt;&lt;property id=&quot;20307&quot; value=&quot;285&quot;/&gt;&lt;property id=&quot;20309&quot; value=&quot;10532&quot;/&gt;&lt;property id=&quot;20312&quot; value=&quot;0&quot;/&gt;&lt;property id=&quot;20601&quot; value=&quot;0&quot;/&gt;&lt;/object&gt;&lt;object type=&quot;3&quot; unique_id=&quot;10024&quot;&gt;&lt;property id=&quot;20148&quot; value=&quot;5&quot;/&gt;&lt;property id=&quot;20300&quot; value=&quot;Slide 22 - &amp;quot;Questions 6 &amp;amp; 8&amp;quot;&quot;/&gt;&lt;property id=&quot;20302&quot; value=&quot;0&quot;/&gt;&lt;property id=&quot;20303&quot; value=&quot;Ron Dorn&quot;/&gt;&lt;property id=&quot;20307&quot; value=&quot;263&quot;/&gt;&lt;property id=&quot;20309&quot; value=&quot;10532&quot;/&gt;&lt;property id=&quot;20312&quot; value=&quot;0&quot;/&gt;&lt;property id=&quot;20601&quot; value=&quot;0&quot;/&gt;&lt;/object&gt;&lt;object type=&quot;3&quot; unique_id=&quot;10025&quot;&gt;&lt;property id=&quot;20148&quot; value=&quot;5&quot;/&gt;&lt;property id=&quot;20300&quot; value=&quot;Slide 23 - &amp;quot;K-Ar Dating&amp;quot;&quot;/&gt;&lt;property id=&quot;20302&quot; value=&quot;0&quot;/&gt;&lt;property id=&quot;20303&quot; value=&quot;Ron Dorn&quot;/&gt;&lt;property id=&quot;20307&quot; value=&quot;264&quot;/&gt;&lt;property id=&quot;20309&quot; value=&quot;10532&quot;/&gt;&lt;property id=&quot;20312&quot; value=&quot;0&quot;/&gt;&lt;property id=&quot;20601&quot; value=&quot;0&quot;/&gt;&lt;/object&gt;&lt;object type=&quot;3&quot; unique_id=&quot;10026&quot;&gt;&lt;property id=&quot;20148&quot; value=&quot;5&quot;/&gt;&lt;property id=&quot;20300&quot; value=&quot;Slide 24 - &amp;quot;Example in PDF File&amp;quot;&quot;/&gt;&lt;property id=&quot;20302&quot; value=&quot;0&quot;/&gt;&lt;property id=&quot;20303&quot; value=&quot;Ron Dorn&quot;/&gt;&lt;property id=&quot;20307&quot; value=&quot;265&quot;/&gt;&lt;property id=&quot;20309&quot; value=&quot;10532&quot;/&gt;&lt;property id=&quot;20312&quot; value=&quot;0&quot;/&gt;&lt;property id=&quot;20601&quot; value=&quot;0&quot;/&gt;&lt;/object&gt;&lt;object type=&quot;3&quot; unique_id=&quot;10027&quot;&gt;&lt;property id=&quot;20148&quot; value=&quot;5&quot;/&gt;&lt;property id=&quot;20300&quot; value=&quot;Slide 25 - &amp;quot;Q9 Rate of incision&amp;quot;&quot;/&gt;&lt;property id=&quot;20302&quot; value=&quot;0&quot;/&gt;&lt;property id=&quot;20303&quot; value=&quot;Ron Dorn&quot;/&gt;&lt;property id=&quot;20307&quot; value=&quot;267&quot;/&gt;&lt;property id=&quot;20309&quot; value=&quot;10532&quot;/&gt;&lt;property id=&quot;20312&quot; value=&quot;0&quot;/&gt;&lt;property id=&quot;20601&quot; value=&quot;0&quot;/&gt;&lt;/object&gt;&lt;object type=&quot;3&quot; unique_id=&quot;10028&quot;&gt;&lt;property id=&quot;20148&quot; value=&quot;5&quot;/&gt;&lt;property id=&quot;20300&quot; value=&quot;Slide 26 - &amp;quot;Q 10-11- 12-13 Compare heart vs. east/west&amp;quot;&quot;/&gt;&lt;property id=&quot;20302&quot; value=&quot;0&quot;/&gt;&lt;property id=&quot;20303&quot; value=&quot;Ron Dorn&quot;/&gt;&lt;property id=&quot;20307&quot; value=&quot;273&quot;/&gt;&lt;property id=&quot;20309&quot; value=&quot;10532&quot;/&gt;&lt;property id=&quot;20312&quot; value=&quot;0&quot;/&gt;&lt;property id=&quot;20601&quot; value=&quot;0&quot;/&gt;&lt;/object&gt;&lt;object type=&quot;3&quot; unique_id=&quot;10029&quot;&gt;&lt;property id=&quot;20148&quot; value=&quot;5&quot;/&gt;&lt;property id=&quot;20300&quot; value=&quot;Slide 27 - &amp;quot;Questions 14 &amp;amp; 15 Compare incision vs. retreat&amp;quot;&quot;/&gt;&lt;property id=&quot;20302&quot; value=&quot;0&quot;/&gt;&lt;property id=&quot;20303&quot; value=&quot;Ron Dorn&quot;/&gt;&lt;property id=&quot;20307&quot; value=&quot;269&quot;/&gt;&lt;property id=&quot;20309&quot; value=&quot;10532&quot;/&gt;&lt;property id=&quot;20312&quot; value=&quot;0&quot;/&gt;&lt;property id=&quot;20601&quot; value=&quot;0&quot;/&gt;&lt;/object&gt;&lt;object type=&quot;3&quot; unique_id=&quot;10030&quot;&gt;&lt;property id=&quot;20148&quot; value=&quot;5&quot;/&gt;&lt;property id=&quot;20300&quot; value=&quot;Slide 28 - &amp;quot;Historic timescape questions&amp;quot;&quot;/&gt;&lt;property id=&quot;20302&quot; value=&quot;0&quot;/&gt;&lt;property id=&quot;20303&quot; value=&quot;Ron Dorn&quot;/&gt;&lt;property id=&quot;20307&quot; value=&quot;272&quot;/&gt;&lt;property id=&quot;20309&quot; value=&quot;10532&quot;/&gt;&lt;property id=&quot;20312&quot; value=&quot;0&quot;/&gt;&lt;property id=&quot;20601&quot; value=&quot;0&quot;/&gt;&lt;/object&gt;&lt;object type=&quot;3&quot; unique_id=&quot;10031&quot;&gt;&lt;property id=&quot;20148&quot; value=&quot;5&quot;/&gt;&lt;property id=&quot;20300&quot; value=&quot;Slide 29 - &amp;quot;Science &amp;amp; Society Q20&amp;quot;&quot;/&gt;&lt;property id=&quot;20302&quot; value=&quot;0&quot;/&gt;&lt;property id=&quot;20303&quot; value=&quot;Ron Dorn&quot;/&gt;&lt;property id=&quot;20307&quot; value=&quot;274&quot;/&gt;&lt;property id=&quot;20309&quot; value=&quot;10532&quot;/&gt;&lt;property id=&quot;20312&quot; value=&quot;0&quot;/&gt;&lt;property id=&quot;20601&quot; value=&quot;0&quot;/&gt;&lt;/object&gt;&lt;/object&gt;&lt;object type=&quot;8&quot; unique_id=&quot;10062&quot;&gt;&lt;/object&gt;&lt;object type=&quot;10&quot; unique_id=&quot;10528&quot;&gt;&lt;object type=&quot;11&quot; unique_id=&quot;10529&quot;&gt;&lt;property id=&quot;20180&quot; value=&quot;0&quot;/&gt;&lt;property id=&quot;20181&quot; value=&quot;1&quot;/&gt;&lt;property id=&quot;20183&quot; value=&quot;1&quot;/&gt;&lt;/object&gt;&lt;object type=&quot;12&quot; unique_id=&quot;10531&quot;&gt;&lt;/object&gt;&lt;/object&gt;&lt;object type=&quot;4&quot; unique_id=&quot;10530&quot;&gt;&lt;object type=&quot;5&quot; unique_id=&quot;10532&quot;&gt;&lt;property id=&quot;20149&quot; value=&quot;Ron Dorn&quot;/&gt;&lt;property id=&quot;20150&quot; value=&quot;Professor&quot;/&gt;&lt;property id=&quot;20151&quot; value=&quot;DornFace.jpg&quot;/&gt;&lt;property id=&quot;20153&quot; value=&quot;ronald.dorn@asu.edu&quot;/&gt;&lt;property id=&quot;20155&quot; value=&quot;Ronald I. Dorn has been a Professor at Arizona State University, Tempe, Arizona since 1988.  His research specialty is desert geomorphology.  He served previously on the faculty at Texas Tech University. His current position is professor in the School of Geographical Sciences and Urban Planning.&amp;#x0D;&amp;#x0A;&quot;/&gt;&lt;/object&gt;&lt;/object&gt;&lt;/object&gt;&lt;/database&gt;"/>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mZhbHNlIi8+PHVpc2hvdyBuYW1lPSJzZWFyY2giIHZhbHVlPSJmYWxz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dWlzaG93IG5hbWU9ImNjdGV4dGhpZ2hsaWdodGluZyIgdmFsdWU9InRydWUiLz4NCgk8L2xheW91dD4NCgk8cHJlbG9hZGVyPjxzZXRCb29sIG5hbWU9ImRpc2FibGVBc3NldFByZWxvYWRlciIgdmFsdWU9InRydWUiLz48L3ByZWxvYWRlcj4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iBDb2xsYWJvcmF0aW9uIGRvZXMgbm90IHdvcmsgaW4gdGhpcyBtb2RlIi8+DQoJCTx1aXRleHQgbmFtZT0iQ09MTEFCX0xPQ0FMX1BMQVlCQUNLX1RJVExFIiB2YWx1ZT0iTG9jYWwgUGxheWJhY2siLz4NCgkJPHVpdGV4dCBuYW1lPSJDT0xMQUJfTE9DQUxfUExBWUJBQ0tCVE4iIHZhbHVlPSJPay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h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LYqtit2LDZitixINi52YYg2KfZhNmF2LHZgdmC2KfYqiIvPg0KCQk8dWl0ZXh0IG5hbWU9IkFUVEFDSE1FTlRfUFJFVklFV19XQVJOSU5HTVNHIiB2YWx1ZT0i2YTYpyDZitmF2YPZhiDZgdiq2K0g2KfZhNmF2LHZgdmC2KfYqiDZgdmKINmG2YXYtyDYp9mE2YXYudin2YrZhtipLiDYp9mE2LHYrNin2KEg2KfYs9iq2K7Yr9in2YUg2YbYtNixINmE2LHYpNmK2Kkg2KfZhNmG2KrYp9im2KwuIi8+DQoJCTx1aXRleHQgbmFtZT0iVU5OQU1FRFNMSURFVElUTEUiIHZhbHVlPSLYtNix2YrYrdipICVuIi8+DQoJCTx1aXRleHQgbmFtZT0iQ09MTEFCX0xPQ0FMX1BMQVlCQUNLX01TRyIgdmFsdWU9ItmK2KzYsdmKINit2KfZhNmK2KfZiyDYqti02LrZitmEINin2YTZhdit2KrZiNmJINmF2K3ZhNmK2KfZiy4g2KfZhNiq2LnYp9mI2YYg2YTYpyDZiti52YXZhCDZgdmKINmH2LDYpyDYp9mE2YjYtti5LiIvPg0KCQk8dWl0ZXh0IG5hbWU9IkNPTExBQl9MT0NBTF9QTEFZQkFDS19USVRMRSIgdmFsdWU9Itiq2LTYutmK2YQg2YXYrdmE2YoiLz4NCgkJPHVpdGV4dCBuYW1lPSJDT0xMQUJfTE9DQUxfUExBWUJBQ0tCVE4iIHZhbHVlPSLZhdmI2KfZgdmCIi8+DQoJCTwhLS0gc3Vic3RpdHV0aW9uOiAlbiA9PSBzbGlkZSBudW1iZXIgLS0+DQoJCTwhLS0gc3Vic3RpdHV0aW9uOiAldCA9PSB0b3RhbCBzbGlkZSBjb3VudCAtLT4NCgkJPHVpdGV4dCBuYW1lPSJTQ1JVQkJBUlNUQVRVU19TTElERUlORk8iIHZhbHVlPSLYtNix2YrYrdipICVuIC8gJXQgfCAiLz4NCgkJPHVpdGV4dCBuYW1lPSJTQ1JVQkJBUlNUQVRVU19TVE9QUEVEIiB2YWx1ZT0i2YXYqtmI2YLZgSIvPg0KCQk8dWl0ZXh0IG5hbWU9IlNDUlVCQkFSU1RBVFVTX1BMQVlJTkciIHZhbHVlPSLZgtmK2K8g2KfZhNiq2LTYutmK2YQiLz4NCgkJPHVpdGV4dCBuYW1lPSJTQ1JVQkJBUlNUQVRVU19OT0FVRElPIiB2YWx1ZT0i2YTYpyDZitmI2KzYryDYtdmI2KoiLz4NCgkJPHVpdGV4dCBuYW1lPSJTQ1JVQkJBUlNUQVRVU19WSURQTEFZSU5HIiB2YWx1ZT0i2KfZhNmB2YrYr9mK2Ygg2YLZitivINin2YTYqti02LrZitmEIi8+DQoJCTx1aXRleHQgbmFtZT0iU0NSVUJCQVJTVEFUVVNfTE9BRElORyIgdmFsdWU9ItmK2KzYsdmKINin2YTYotmGINin2YTYqtit2YXZitmELi4uIi8+DQoJCTx1aXRleHQgbmFtZT0iU0NSVUJCQVJTVEFUVVNfQlVGRkVSSU5HIiB2YWx1ZT0i2YrYrNix2Yog2KfZhNii2YYg2KfZhNiq2K7YstmK2YYg2KfZhNmF2KTZgtiqIi8+DQoJCTx1aXRleHQgbmFtZT0iU0NSVUJCQVJTVEFUVVNfUVVFU1RJT04iIHZhbHVlPSLYp9mE2KXYrNin2KjYqSDYudmE2Ykg2KfZhNiz2KTYp9mEIi8+DQoJCTx1aXRleHQgbmFtZT0iU0NSVUJCQVJTVEFUVVNfUkVWSUVXUVVJWiIgdmFsdWU9ItmF2LHYp9is2LnYqSDYp9mE2YXYs9in2KjZgtipIi8+DQoJCTwhLS0gc3Vic3RpdHV0aW9uOiAlbSA9PSBtaW51dGVzIHJlbWFpbmluZyAtLT4NCgkJPCEtLSBzdWJzdGl0dXRpb246ICVzID09IHNlY29uZHMgcmVtYWluaW5nIC0tPg0KCQk8dWl0ZXh0IG5hbWU9IkVMQVBTRUQiIHZhbHVlPSIlbSDYr9mC2KfYptmCJXMg2KvZiNin2YYg2YXYqtio2YLZitipIi8+DQoJCTx1aXRleHQgbmFtZT0iTk9URk9VTkQiIHZhbHVlPSLZhNmFINmK2Y/Yudir2LEg2LnZhNmJINi02YrYoSIvPg0KCQk8dWl0ZXh0IG5hbWU9IkFUVEFDSE1FTlRTIiB2YWx1ZT0i2KfZhNmF2LHZgdmC2KfYqiIvPg0KCQk8IS0tIHN1YnN0aXR1dGlvbjogJXAgPT0gY3VycmVudCBzcGVha2VyJ3MgdGl0bGUgLS0+DQoJCTx1aXRleHQgbmFtZT0iQklPV0lOX1RJVExFIiB2YWx1ZT0i2KfZhNiz2YrYsdipINin2YTYsNin2KrZitipOiAlcCIvPg0KCQk8dWl0ZXh0IG5hbWU9IkJJT0JUTl9USVRMRSIgdmFsdWU9Itin2YTYs9mK2LHYqSDYp9mE2LDYp9iq2YrYqSIvPg0KCQk8dWl0ZXh0IG5hbWU9IkRJVklERVJCVE5fVElUTEUiIHZhbHVlPSJ8Ii8+DQoJCTx1aXRleHQgbmFtZT0iQ09OVEFDVEJUTl9USVRMRSIgdmFsdWU9Itin2KrYtdin2YQiLz4NCgkJPHVpdGV4dCBuYW1lPSJUQUJfUVVJWiIgdmFsdWU9ItmF2LPYp9io2YLYqSIvPg0KCQk8dWl0ZXh0IG5hbWU9IlRBQl9PVVRMSU5FIiB2YWx1ZT0i2YXYrti32LciLz4NCgkJPHVpdGV4dCBuYW1lPSJUQUJfVEhVTUIiIHZhbHVlPSLZhdi12LrZkdix2KkiLz4NCgkJPHVpdGV4dCBuYW1lPSJUQUJfTk9URVMiIHZhbHVlPSLZhdmE2KfYrdi42KfYqiIvPg0KCQk8dWl0ZXh0IG5hbWU9IlRBQl9TRUFSQ0giIHZhbHVlPSLYqNit2KsiLz4NCgkJPHVpdGV4dCBuYW1lPSJTTElERV9IRUFESU5HIiB2YWx1ZT0i2LnZhtmI2KfZhiDYp9mE2LTYsdmK2K3YqSAiLz4NCgkJPHVpdGV4dCBuYW1lPSJEVVJBVElPTl9IRUFESU5HIiB2YWx1ZT0i2YXYr9ipIi8+DQoJCTx1aXRleHQgbmFtZT0iU0VBUkNIX0hFQURJTkciIHZhbHVlPSI62KfZhNio2K3YqyDYudmGINmG2LUiLz4NCgkJPHVpdGV4dCBuYW1lPSJUSFVNQl9IRUFESU5HIiB2YWx1ZT0i2LTYsdmK2K3YqSIvPg0KCQk8dWl0ZXh0IG5hbWU9IlRIVU1CX0lORk8iIHZhbHVlPSLYudmG2YjYp9mGL9mF2K/YqSDYp9mE2LTYsdmK2K3YqSIvPg0KCQk8dWl0ZXh0IG5hbWU9IkFUVEFDSE5BTUVfSEVBRElORyIgdmFsdWU9Itin2LPZhSDYp9mE2YXZhNmBIi8+DQoJCTx1aXRleHQgbmFtZT0iQVRUQUNIU0laRV9IRUFESU5HIiB2YWx1ZT0i2KfZhNit2KzZhSIvPg0KCQk8dWl0ZXh0IG5hbWU9IlNMSURFX05PVEVTIiB2YWx1ZT0i2YXZhNin2K3YuNin2Kog2KfZhNi02LHZitit2KkiLz4NCgkJPHVpdGV4dCBuYW1lPSJDT1VSU0VfU1RBVFVTIiB2YWx1ZT0i2K3Yp9mE2Kkg2KfZhNmI2K3Yr9ipIi8+DQoJCTx1aXRleHQgbmFtZT0iUEFTU0VEX1NUUklORyIgdmFsdWU9ItmG2KzYp9itIi8+DQoJCTx1aXRleHQgbmFtZT0iRkFJTEVEX1NUUklORyIgdmFsdWU9ItmB2LTZhCIvPg0KCQk8IS0tcXVpeiBwb2QgYW5kIG1lc3NhZ2UgYm94IHRleHRzLS0+DQoJCTx1aXRleHQgbmFtZT0iUVVJWlBPRF9RVUlaX0FUVEVNUFQiIHZhbHVlPSLYsdmC2YUg2KfZhNmF2K3Yp9mI2YTYqSDZgdmKINin2YTZhdiz2KfYqNmC2Kk6Ii8+DQoJCTx1aXRleHQgbmFtZT0iUVVJWlBPRF9RVUlaX0FUVEVNUFRfVkFMVUUiIHZhbHVlPSIlbiDZhdmGICV0Ii8+DQoJCTx1aXRleHQgbmFtZT0iUVVJWlBPRF9RVUlaX1NDT1JFIiB2YWx1ZT0iOtin2YTYr9ix2KzYqSDYp9mE2YXYs9is2YTYqSIvPg0KCQk8dWl0ZXh0IG5hbWU9IlFVSVpQT0RfUVVJWl9QQVNTU0NPUkUiIHZhbHVlPSI62K/Ysdis2Kkg2KfZhNmG2KzYp9itIi8+DQoJCTx1aXRleHQgbmFtZT0iUVVJWlBPRF9RVUlaX01BWFNDT1JFIiB2YWx1ZT0iOtin2YTYr9ix2KzYqSDYp9mE2YLYtdmI2YkiLz4NCgkJPHVpdGV4dCBuYW1lPSJRVUlaUE9EX1FVRVNBVE1QVF9TVFIiIHZhbHVlPSLYp9mE2YXYrdin2YjZhNipICVuINmF2YYgJXQiLz4NCgkJPHVpdGV4dCBuYW1lPSJRVUlaUE9EX1FVRVNUWVBFX1NUUiIgdmFsdWU9Itin2YTZhtmI2Lk6ICVzIi8+DQoJCTx1aXRleHQgbmFtZT0iUVVJWlBPRF9RVUVTVFlQRV9HUkQiIHZhbHVlPSLYqtmFINiq2LXYrdmK2K3ZhyIvPg0KCQk8dWl0ZXh0IG5hbWU9IlFVSVpQT0RfUVVFU1RZUEVfU1ZZIiB2YWx1ZT0i2KfYs9iq2LfZhNin2LkiLz4NCgkJPHVpdGV4dCBuYW1lPSJRVUlaUE9EX1FVSVpBVE1QVF9JTkYiIHZhbHVlPSLZhNinINmG2YfYp9im2YoiLz4NCgkJPHVpdGV4dCBuYW1lPSJRVUlaUE9EX1FVRVNBVE1QVF9JTkYiIHZhbHVlPSLZhNinINmG2YfYp9im2YoiLz4NCgkJPHVpdGV4dCBuYW1lPSJXQVJOSU5HTVNHX1lFU1NUUklORyIgdmFsdWU9ItmG2LnZhSIvPg0KCQk8dWl0ZXh0IG5hbWU9IldBUk5JTkdNU0dfTk9TVFJJTkciIHZhbHVlPSLZhNinIi8+DQoJCTx1aXRleHQgbmFtZT0iV0FSTklOR01TR19USVRMRVNUUklORyIgdmFsdWU9Itiq2K3YsNmK2LEg2LnZhiDYp9mE2KrZhtmC2YQg2YHZiiDYp9mE2YXYs9in2KjZgtipIi8+DQoJCTx1aXRleHQgbmFtZT0iV0FSTklOR01TR19NU0dTVFJJTkciIHZhbHVlPSLZh9mG2KfZgyDYo9iz2KbZhNipINmE2YUg2KrYqtmFINin2YTYpdis2KfYqNipINi52YTZitmH2Kcg2YHZiiDYp9mE2YXYs9in2KjZgtipLiDYp9mE2YbZgtixINi52YTZiSDZhti52YUg2LPZitiu2LHYrNmDINmF2YYg2KfZhNmF2LPYp9io2YLYqS4g2KfZhtmC2LEg2YTYpyDZhNmF2KrYp9io2LnYqSDYp9mE2YXYs9in2KjZgtipLiIvPg0KCQk8dWl0ZXh0IG5hbWU9IklORk9STUFUSU9OX0gyNjRfRkxBU0hQTEFZRVIiIHZhbHVlPSLZhtiz2K7YqSBGbGFzaCBQbGF5ZXIgINin2YTZhdir2KjYqtipINit2KfZhNmK2KfZiyDYudmE2Ykg2KzZh9in2LLZgyDZhNinINiq2K/YudmFINmH2LDYpyDYp9mE2YHZitiv2YrZiC4g2KfZhtmC2LEg2LnZhNmJINmF2YbYt9mC2Kkg2KfZhNmB2YrYr9mK2Ygg2YTYqtmG2LLZitmEINij2K3Yr9irINmG2LPYrtipINmF2YY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Ypdi42YfYp9ixINin2YTYtNix2YrYtyDYp9mE2KzYp9mG2KjZiiDZhNmE2YXYtNin2LHZg9mK2YYiLz4NCgkJPHVpdGV4dCBuYW1lPSJNVVRFIiB2YWx1ZT0i2LXYp9mF2KoiLz4NCgkJPHVpdGV4dCBuYW1lPSJET0NXUkFQX1RJVExFIiB2YWx1ZT0i2KfZhNmF2YTZgdin2Kog2KfZhNmF2LHZgdmC2Kkg2YHZiiBQcmVzZW50ZXIiLz4NCgkJPHVpdGV4dCBuYW1lPSJET0NXUkFQX01TRyIgdmFsdWU9Itin2YTYrdmB2Lgg2YHZiiDYrNmH2KfYsiDYp9mE2YPZhdio2YrZiNiq2LEiLz4NCgkJPHVpdGV4dCBuYW1lPSJET0NXUkFQX1BST01QVCIgdmFsdWU9Itin2YbZgtixINmH2YbYpyDZhNmE2KrZhtiy2YrZh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XYXJudW5nIGJlaW0gw5ZmZm5lbiB2b24gQW5sYWdlbiIvPg0KCQk8dWl0ZXh0IG5hbWU9IkFUVEFDSE1FTlRfUFJFVklFV19XQVJOSU5HTVNHIiB2YWx1ZT0iQW5ow6RuZ2Uga8O2bm5lbiBuaWNodCBpbSBWb3JzY2hhdS1Nb2R1cyBnZcO2ZmZuZXQgd2VyZGVuLiBWZXJ3ZW5kZW4gU2llIOKAnlZlcsO2ZmZlbnRsaWNoZW7igJwsIHVtIGRpZSBFcmdlYm5pc3NlIGFuenV6ZWlnZW4uIi8+DQoJCTx1aXRleHQgbmFtZT0iQ09MTEFCX0xPQ0FMX1BMQVlCQUNLX01TRyIgdmFsdWU9IkluaGFsdCB3aXJkIGxva2FsIGdlc3BpZWx0LiBadXNhbW1lbmFyYmVpdCBmdW5rdGlvbmllcnQgaW4gZGllc2VtIE1vZHVzIG5pY2h0LiIvPg0KCQk8dWl0ZXh0IG5hbWU9IkNPTExBQl9MT0NBTF9QTEFZQkFDS19USVRMRSIgdmFsdWU9Ikxva2FsZSBXaWVkZXJnYWJlIi8+DQoJCTx1aXRleHQgbmFtZT0iQ09MTEFCX0xPQ0FMX1BMQVlCQUNLQlROIiB2YWx1ZT0iT0siLz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ZXJ0aXNzZW1lbnQgY29uY2VybmFudCBsYSBwacOoY2Ugam9pbnRlIi8+DQoJCTx1aXRleHQgbmFtZT0iQVRUQUNITUVOVF9QUkVWSUVXX1dBUk5JTkdNU0ciIHZhbHVlPSJMZXMgcGnDqGNlcyBqb2ludGVzIG5lIHBldXZlbnQgcGFzIMOqdHJlIG91dmVydGVzIGVuIG1vZGUgQXBlcsOndS4gVXRpbGlzZXogbGEgcHVibGljYXRpb24gcG91ciBhZmZpY2hlciBsZXMgcsOpc3VsdGF0cy4iLz4NCgkJPHVpdGV4dCBuYW1lPSJDT0xMQUJfTE9DQUxfUExBWUJBQ0tfTVNHIiB2YWx1ZT0iTGUgY29udGVudSBlc3QgbHUgbG9jYWxlbWVudC4gTGEgY29sbGFib3JhdGlvbiBu4oCZZXN0IHBhcyBwcmlzZSBlbiBjaGFyZ2UgcG91ciBjZSBtb2RlLiIvPg0KCQk8dWl0ZXh0IG5hbWU9IkNPTExBQl9MT0NBTF9QTEFZQkFDS19USVRMRSIgdmFsdWU9IkxlY3R1cmUgbG9jYWxlIi8+DQoJCTx1aXRleHQgbmFtZT0iQ09MTEFCX0xPQ0FMX1BMQVlCQUNLQlROIiB2YWx1ZT0iT2siLz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dWl0ZXh0IG5hbWU9IkNPVVJTRV9TVEFUVVMiIHZhbHVlPSJTdGF0dXQgZHUgbW9kdWxlIi8+DQoJCTx1aXRleHQgbmFtZT0iUEFTU0VEX1NUUklORyIgdmFsdWU9IlLDqXVzc2kiLz4NCgkJPHVpdGV4dCBuYW1lPSJGQUlMRURfU1RSSU5HIiB2YWx1ZT0iRWNob3XDqS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5re75LuY44OV44Kh44Kk44Or6K2m5ZGKIi8+DQoJCTx1aXRleHQgbmFtZT0iQVRUQUNITUVOVF9QUkVWSUVXX1dBUk5JTkdNU0ciIHZhbHVlPSLmt7vku5jjg5XjgqHjgqTjg6vjga/jg5fjg6zjg5Pjg6Xjg7zjg6Ljg7zjg4njgafjga/plovjgY3jgb7jgZvjgpPjgILjg5Hjg5bjg6rjg4Pjgrfjg6XjgpLkvb/nlKjjgZfjgabntZDmnpzjgpLooajnpLrjgZfjgabjgY/jgaDjgZXjgYTjgIIiLz4NCgkJPHVpdGV4dCBuYW1lPSJDT0xMQUJfTE9DQUxfUExBWUJBQ0tfTVNHIiB2YWx1ZT0i44Kz44Oz44OG44Oz44OE44Gv44Ot44O844Kr44Or44Gn5YaN55Sf44GV44KM44Gm44GE44G+44GZ44CC44GT44Gu44Oi44O844OJ44Gn44Gv5YWx5ZCM5L2c5qWt44Gn44GN44G+44Gb44KT44CCIi8+DQoJCTx1aXRleHQgbmFtZT0iQ09MTEFCX0xPQ0FMX1BMQVlCQUNLX1RJVExFIiB2YWx1ZT0i44Ot44O844Kr44Or5YaN55SfIi8+DQoJCTx1aXRleHQgbmFtZT0iQ09MTEFCX0xPQ0FMX1BMQVlCQUNLQlROIiB2YWx1ZT0iT0siLz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HVpdGV4dCBuYW1lPSJDT1VSU0VfU1RBVFVTIiB2YWx1ZT0i44Oi44K444Ol44O844Or44K544OG44O844K/44K5Ii8+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LssqjrtoAg7YyM7J28IOqyveqzoCIvPg0KCQk8dWl0ZXh0IG5hbWU9IkFUVEFDSE1FTlRfUFJFVklFV19XQVJOSU5HTVNHIiB2YWx1ZT0i66+466as67O06riwIOuqqOuTnOyXkOyEnOuKlCDssqjrtoAg7YyM7J287J20IOyXtOumrOyngCDslYrsirXri4jri6QuIOqysOqzvOulvCDrs7TroKTrqbQg6rKM7IucIOq4sOuKpeydhCDsgqzsmqntlZjsi63si5zsmKQuIi8+DQoJCTx1aXRleHQgbmFtZT0iQ09MTEFCX0xPQ0FMX1BMQVlCQUNLX01TRyIgdmFsdWU9Iuy9mO2FkO2KuOqwgCDroZzsu6zsl5DshJwg7J6s7IOdIOykkeyeheuLiOuLpC4g7J20IOuqqOuTnOyXkOyEnOuKlCDqs7Xrj5kg7J6R7JeF7J2EIOyImO2Wie2VoCDsiJgg7JeG7Iq164uI64ukLiIvPg0KCQk8dWl0ZXh0IG5hbWU9IkNPTExBQl9MT0NBTF9QTEFZQkFDS19USVRMRSIgdmFsdWU9IuuhnOy7rCDsnqzsg50iLz4NCgkJPHVpdGV4dCBuYW1lPSJDT0xMQUJfTE9DQUxfUExBWUJBQ0tCVE4iIHZhbHVlPSLtmZXsnbgiLz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DQoJCTx1aXRleHQgbmFtZT0iUEFTU0VEX1NUUklORyIgdmFsdWU9Iu2VqeqyqSIvPg0KCQk8dWl0ZXh0IG5hbWU9IkZBSUxFRF9TVFJJTkciIHZhbHVlPSLrtojtlanqsqk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QXZpc28gZGUgYXJjaGl2byBhZGp1bnRvIi8+DQoJCTx1aXRleHQgbmFtZT0iQVRUQUNITUVOVF9QUkVWSUVXX1dBUk5JTkdNU0ciIHZhbHVlPSJObyBlcyBwb3NpYmxlIGFicmlyIGxvcyBhcmNoaXZvcyBhZGp1bnRvcyBlbiBlbCBtb2RvIGRlIHByZXZpc3VhbGl6YWNpw7NuLiBVc2UgUHVibGljYXIgcGFyYSB2ZXIgbG9zIHJlc3VsdGFkb3MuIi8+DQoJCTx1aXRleHQgbmFtZT0iQ09MTEFCX0xPQ0FMX1BMQVlCQUNLX01TRyIgdmFsdWU9IkVsIGNvbnRlbmlkbyBzZSBlc3TDoSByZXByb2R1Y2llbmRvIGxvY2FsbWVudGUuIExhIGNvbGFib3JhY2nDs24gbm8gZnVuY2lvbmEgZW4gZXN0ZSBtb2RvLiIvPg0KCQk8dWl0ZXh0IG5hbWU9IkNPTExBQl9MT0NBTF9QTEFZQkFDS19USVRMRSIgdmFsdWU9IlJlcHJvZHVjY2nDs24gbG9jYWwiLz4NCgkJPHVpdGV4dCBuYW1lPSJDT0xMQUJfTE9DQUxfUExBWUJBQ0tCVE4iIHZhbHVlPSJPayIv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dWl0ZXh0IG5hbWU9IkNPVVJTRV9TVEFUVVMiIHZhbHVlPSJFc3RhZG8gZGUgbW9kdWxvIi8+DQoJCTx1aXRleHQgbmFtZT0iUEFTU0VEX1NUUklORyIgdmFsdWU9IkFwcm9iYWRvIi8+DQoJCTx1aXRleHQgbmFtZT0iRkFJTEVEX1NUUklORyIgdmFsdWU9IlN1c3BlbnNv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TXVkby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uZXhvIi8+DQoJCTx1aXRleHQgbmFtZT0iQVRUQUNITUVOVF9QUkVWSUVXX1dBUk5JTkdNU0ciIHZhbHVlPSJPcyBhbmV4b3MgbsOjbyBzw6NvIGFiZXJ0b3Mgbm8gbW9kbyBkZSBWaXN1YWxpemHDp8Ojby4gVXNlIG8gY29tYW5kbyBkZSBwdWJsaWNhw6fDo28gcGFyYSB2ZXIgb3MgcmVzdWx0YWRvcy4iLz4NCgkJPHVpdGV4dCBuYW1lPSJDT0xMQUJfTE9DQUxfUExBWUJBQ0tfTVNHIiB2YWx1ZT0iTyBjb250ZcO6ZG8gZXN0w6Egc2VuZG8gcmVwcm9kdXppZG8gbG9jYWxtZW50ZS5BIGNvbGFib3Jhw6fDo28gbsOjbyBmdW5jaW9uYSBuZXN0ZSBtb2RvLiIvPg0KCQk8dWl0ZXh0IG5hbWU9IkNPTExBQl9MT0NBTF9QTEFZQkFDS19USVRMRSIgdmFsdWU9IlJlcHJvZHXDp8OjbyBsb2NhbCIvPg0KCQk8dWl0ZXh0IG5hbWU9IkNPTExBQl9MT0NBTF9QTEFZQkFDS0JUTiIgdmFsdWU9Ik9rIi8+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DQoJCTx1aXRleHQgbmFtZT0iUVVJWlBPRF9RVUlaX01BWFNDT1JFIiB2YWx1ZT0iUG9udHVhw6fDo28gbcOheGltYToiLz4NCgkJPHVpdGV4dCBuYW1lPSJRVUlaUE9EX1FVRVNBVE1QVF9TVFIiIHZhbHVlPSJUZW50YXRpdmE6ICVuIGRlICV0Ii8+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VTk5BTUVEU0xJREVUSVRMRSIgdmFsdWU9IkRpYXBvc2l0aXZ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DQoJCTx1aXRleHQgbmFtZT0iU0NSVUJCQVJTVEFUVVNfUkVWSUVXUVVJWiIgdmFsdWU9IlJldmlzaW9uZSBkZWwgcXVpeiIvPg0KCQk8IS0tIHN1YnN0aXR1dGlvbjogJW0gPT0gbWludXRlcyByZW1haW5pbmcgLS0+DQoJCTwhLS0gc3Vic3RpdHV0aW9uOiAlcyA9PSBzZWNvbmRzIHJlbWFpbmluZyAtLT4NCgkJPHVpdGV4dCBuYW1lPSJFTEFQU0VEIiB2YWx1ZT0iJW0gTWludXRpICVzIFNlY29uZGkgcmltYW5lbnRpIi8+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DQoJCTx1aXRleHQgbmFtZT0iVEFCX1RIVU1CIiB2YWx1ZT0iTWluaWF0dXJlIi8+DQoJCTx1aXRleHQgbmFtZT0iVEFCX05PVEVTIiB2YWx1ZT0iTm90ZSIvPg0KCQk8dWl0ZXh0IG5hbWU9IlRBQl9TRUFSQ0giIHZhbHVlPSJDZXJjYSIvPg0KCQk8dWl0ZXh0IG5hbWU9IlNMSURFX0hFQURJTkciIHZhbHVlPSJUaXRvbG8gZGlhcG9zaXRpdmEiLz4NCgkJPHVpdGV4dCBuYW1lPSJEVVJBVElPTl9IRUFESU5HIiB2YWx1ZT0iRHVyYXRhIi8+DQoJCTx1aXRleHQgbmFtZT0iU0VBUkNIX0hFQURJTkciIHZhbHVlPSJDZXJjYSB0ZXN0bzoiLz4NCgkJPHVpdGV4dCBuYW1lPSJUSFVNQl9IRUFESU5HIiB2YWx1ZT0iRGlhcG9zaXRpdmEiLz4NCgkJPHVpdGV4dCBuYW1lPSJUSFVNQl9JTkZPIiB2YWx1ZT0iVGl0b2xvL1RlbXBvIi8+DQoJCTx1aXRleHQgbmFtZT0iQVRUQUNITkFNRV9IRUFESU5HIiB2YWx1ZT0iTm9tZSBmaWxlIi8+DQoJCTx1aXRleHQgbmFtZT0iQVRUQUNIU0laRV9IRUFESU5HIiB2YWx1ZT0iRGltZW5zaW9uZSIvPg0KCQk8dWl0ZXh0IG5hbWU9IlNMSURFX05PVEVTIiB2YWx1ZT0iTm90ZSBkaWFwb3NpdGl2YS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EgJW4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5rWL6aqM5bCd6K+V5qyh5pWwOiIvPg0KCQk8dWl0ZXh0IG5hbWU9IlFVSVpQT0RfUVVJWl9BVFRFTVBUX1ZBTFVFIiB2YWx1ZT0i56ysICVuIOasoe+8jOWFsSAldCDmrKEiLz4NCgkJPHVpdGV4dCBuYW1lPSJRVUlaUE9EX1FVSVpfU0NPUkUiIHZhbHVlPSLlvpfliIY6Ii8+DQoJCTx1aXRleHQgbmFtZT0iUVVJWlBPRF9RVUlaX1BBU1NTQ09SRSIgdmFsdWU9IuWPiuagvOWIhuaVsDoiLz4NCgkJPHVpdGV4dCBuYW1lPSJRVUlaUE9EX1FVSVpfTUFYU0NPUkUiIHZhbHVlPSLmnIDpq5jliIbmlbA6Ii8+DQoJCTx1aXRleHQgbmFtZT0iUVVJWlBPRF9RVUVTQVRNUFRfU1RSIiB2YWx1ZT0i5bCd6K+V5qyh5pWwOiDnrKwgJW4g5qyh77yM5YWxICV0IOasoSIvPg0KCQk8dWl0ZXh0IG5hbWU9IlFVSVpQT0RfUVVFU1RZUEVfU1RSIiB2YWx1ZT0i57G75Z6LOiAlcyIvPg0KCQk8dWl0ZXh0IG5hbWU9IlFVSVpQT0RfUVVFU1RZUEVfR1JEIiB2YWx1ZT0i6K+E57qnIi8+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86Iiq6K2m5ZGKIi8+DQoJCTx1aXRleHQgbmFtZT0iV0FSTklOR01TR19NU0dTVFJJTkciIHZhbHVlPSLmraTmtYvpqozkuK3mnInmnKrlsJ3or5XkvZznrZTnmoTpl67popjjgIImI3hBOyYjeEE75Y2V5Ye74oCc5piv4oCd6YCA5Ye65q2k5rWL6aqM44CC5Y2V5Ye74oCc5ZCm4oCd57un57ut5rWL6aqM44CCIi8+DQoJCTx1aXRleHQgbmFtZT0iSU5GT1JNQVRJT05fSDI2NF9GTEFTSFBMQVlFUiIgdmFsdWU9IuW9k+WJjeWuieijheWcqOaCqOeahOiuoeeul+acuuS4iueahCBGbGFzaCBQbGF5ZXIg54mI5pys5LiN5pSv5oyB6K+l6KeG6aKR44CC5Y2V5Ye76KeG6aKR5Yy65Z+f5LiL6L295pyA5paw54mI5pys55qEIEZsYXNoIFBsYXllcu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lkJHlj4LliqDogIXmmL7npLrmj5DopoHmoI8iLz4NCgkJPHVpdGV4dCBuYW1lPSJNVVRFIiB2YWx1ZT0i6Z2Z6Z+zIi8+DQoJCTx1aXRleHQgbmFtZT0iRE9DV1JBUF9USVRMRSIgdmFsdWU9IlByZXNlbnRlciDmlofku7bpmYTku7YiLz4NCgkJPHVpdGV4dCBuYW1lPSJET0NXUkFQX01TRyIgdmFsdWU9IuS/neWtmOWIsOaIkeeahOiuoeeul+acuiIvPg0KCQk8dWl0ZXh0IG5hbWU9IkRPQ1dSQVBfUFJPTVBUIiB2YWx1ZT0i5Y2V5Ye75Lul5LiL6L29Ii8+DQoJPC9sYW5ndWFnZT4NCgk8bGFuZ3VhZ2UgaWQ9InR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HVpdGV4dCBuYW1lPSJVTk5BTUVEU0xJREVUSVRMRSIgdmFsdWU9IlNsYXl0ICVuIi8+DQoJCTwhLS0gc3Vic3RpdHV0aW9uOiAlbiA9PSBzbGlkZSBudW1iZXIgLS0+DQoJCTwhLS0gc3Vic3RpdHV0aW9uOiAldCA9PSB0b3RhbCBzbGlkZSBjb3VudCAtLT4NCgkJPHVpdGV4dCBuYW1lPSJTQ1JVQkJBUlNUQVRVU19TTElERUlORk8iIHZhbHVlPSJTbGF5dCAlbiAvICV0IHwgIi8+DQoJCTx1aXRleHQgbmFtZT0iU0NSVUJCQVJTVEFUVVNfU1RPUFBFRCIgdmFsdWU9IkR1cmR1cnVsZHUiLz4NCgkJPHVpdGV4dCBuYW1lPSJTQ1JVQkJBUlNUQVRVU19QTEFZSU5HIiB2YWx1ZT0iT3luYXTEsWzEsXlvciIvPg0KCQk8dWl0ZXh0IG5hbWU9IlNDUlVCQkFSU1RBVFVTX05PQVVESU8iIHZhbHVlPSJTZXMgWW9rIi8+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DQoJCTx1aXRleHQgbmFtZT0iU0NSVUJCQVJTVEFUVVNfUVVFU1RJT04iIHZhbHVlPSJTb3J1eXUgWWFuxLF0bGEiLz4NCgkJPHVpdGV4dCBuYW1lPSJTQ1JVQkJBUlNUQVRVU19SRVZJRVdRVUlaIiB2YWx1ZT0iU8SxbmF2IMSwbmNlbGVuaXlvciIvPg0KCQk8IS0tIHN1YnN0aXR1dGlvbjogJW0gPT0gbWludXRlcyByZW1haW5pbmcgLS0+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DQoJCTx1aXRleHQgbmFtZT0iVEFCX05PVEVTIiB2YWx1ZT0iTm90bGFyIi8+DQoJCTx1aXRleHQgbmFtZT0iVEFCX1NFQVJDSCIgdmFsdWU9IkFyYSIvPg0KCQk8dWl0ZXh0IG5hbWU9IlNMSURFX0hFQURJTkciIHZhbHVlPSJTbGF5dCBCYcWfbMSxxJ/EsSIvPg0KCQk8dWl0ZXh0IG5hbWU9IkRVUkFUSU9OX0hFQURJTkciIHZhbHVlPSJTw7xyZSIvPg0KCQk8dWl0ZXh0IG5hbWU9IlNFQVJDSF9IRUFESU5HIiB2YWx1ZT0iTWV0bmkgYXJhOiIvPg0KCQk8dWl0ZXh0IG5hbWU9IlRIVU1CX0hFQURJTkciIHZhbHVlPSJTbGF5dCIvPg0KCQk8dWl0ZXh0IG5hbWU9IlRIVU1CX0lORk8iIHZhbHVlPSJTbGF5dCBCYcWfbMSxxJ/EsS9Tw7xyZXNpIi8+DQoJCTx1aXRleHQgbmFtZT0iQVRUQUNITkFNRV9IRUFESU5HIiB2YWx1ZT0iRG9zeWEgQWTEsSIvPg0KCQk8dWl0ZXh0IG5hbWU9IkFUVEFDSFNJWkVfSEVBRElORyIgdmFsdWU9IkJveXV0Ii8+DQoJCTx1aXRleHQgbmFtZT0iU0xJREVfTk9URVMiIHZhbHVlPSJTbGF5dCBOb3RsYXLEsS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DQoJCTx1aXRleHQgbmFtZT0iTVVURSIgdmFsdWU9IlNlc3NpeiIvPg0KCQk8dWl0ZXh0IG5hbWU9IkRPQ1dSQVBfVElUTEUiIHZhbHVlPSJQcmVzZW50ZXIgRG9zeWEgRWtpIi8+DQoJCTx1aXRleHQgbmFtZT0iRE9DV1JBUF9NU0ciIHZhbHVlPSJCaWxnaXNheWFyxLFtYSBLYXlkZXQiLz4NCgkJPHVpdGV4dCBuYW1lPSJET0NXUkFQX1BST01QVCIgdmFsdWU9IsSwbmRpcm1layBpw6dpbiBUxLFrbGF0xLFuIi8+DQoJPC9sYW5ndWFnZT4NCgk8bGFuZ3VhZ2UgaWQ9InJ1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LQodC70LDQudC0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Ii8+DQoJCTx1aXRleHQgbmFtZT0iU0NSVUJCQVJTVEFUVVNfUExBWUlORyIgdmFsdWU9ItCS0L7RgdC/0YDQvtC40LfQstC10LTQtdC90LjQtSIvPg0KCQk8dWl0ZXh0IG5hbWU9IlNDUlVCQkFSU1RBVFVTX05PQVVESU8iIHZhbHVlPSLQndC10YIg0LDRg9C00LjQviIvPg0KCQk8dWl0ZXh0IG5hbWU9IlNDUlVCQkFSU1RBVFVTX1ZJRFBMQVlJTkciIHZhbHVlPSLQktC+0YHQv9GA0L7QuNC30LLQtdC00LXQvdC40LUg0LLQuNC00LXQviIvPg0KCQk8dWl0ZXh0IG5hbWU9IlNDUlVCQkFSU1RBVFVTX0xPQURJTkciIHZhbHVlPSLQl9Cw0LPRgNGD0LfQutCwIi8+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0L/RgNC+0YHQsCIvPg0KCQk8IS0tIHN1YnN0aXR1dGlvbjogJW0gPT0gbWludXRlcyByZW1haW5pbmcgLS0+DQoJCTwhLS0gc3Vic3RpdHV0aW9uOiAlcyA9PSBzZWNvbmRzIHJlbWFpbmluZyAtLT4NCgkJPHVpdGV4dCBuYW1lPSJFTEFQU0VEIiB2YWx1ZT0i0J7RgdGC0LDQu9C+0YHRjCAlbSDQvNC40L0uICVzINGBIi8+DQoJCTx1aXRleHQgbmFtZT0iTk9URk9VTkQiIHZhbHVlPSLQndC40YfQtdCz0L4g0L3QtSDQvdCw0LnQtNC10L3QviIvPg0KCQk8dWl0ZXh0IG5hbWU9IkFUVEFDSE1FTlRTIiB2YWx1ZT0i0JLQu9C+0LbQtdC90LjRjyIvPg0KCQk8IS0tIHN1YnN0aXR1dGlvbjogJXAgPT0gY3VycmVudCBzcGVha2VyJ3MgdGl0bGUgLS0+DQoJCTx1aXRleHQgbmFtZT0iQklPV0lOX1RJVExFIiB2YWx1ZT0i0JHQuNC+0LPRgNCw0YTQuNGPOiAlcCIvPg0KCQk8dWl0ZXh0IG5hbWU9IkJJT0JUTl9USVRMRSIgdmFsdWU9ItCR0LjQvtCz0YDQsNGE0LjRjyIvPg0KCQk8dWl0ZXh0IG5hbWU9IkRJVklERVJCVE5fVElUTEUiIHZhbHVlPSJ8Ii8+DQoJCTx1aXRleHQgbmFtZT0iQ09OVEFDVEJUTl9USVRMRSIgdmFsdWU9ItCa0L7QvdGC0LDQutGCIi8+DQoJCTx1aXRleHQgbmFtZT0iVEFCX1FVSVoiIHZhbHVlPSLQntC/0YDQvtGBIi8+DQoJCTx1aXRleHQgbmFtZT0iVEFCX09VVExJTkUiIHZhbHVlPSLQodGF0LXQvNCwIi8+DQoJCTx1aXRleHQgbmFtZT0iVEFCX1RIVU1CIiB2YWx1ZT0i0JHQtdCz0YPQvdC+0LoiLz4NCgkJPHVpdGV4dCBuYW1lPSJUQUJfTk9URVMiIHZhbHVlPSLQl9Cw0LzQtdGC0LrQuCIvPg0KCQk8dWl0ZXh0IG5hbWU9IlRBQl9TRUFSQ0giIHZhbHVlPSLQn9C+0LjRgdC6Ii8+DQoJCTx1aXRleHQgbmFtZT0iU0xJREVfSEVBRElORyIgdmFsdWU9ItCX0LDQs9C+0LvQvtCy0L7QuiDRgdC70LDQudC00LAiLz4NCgkJPHVpdGV4dCBuYW1lPSJEVVJBVElPTl9IRUFESU5HIiB2YWx1ZT0i0JTQu9C40YIt0YHRgtGMIi8+DQoJCTx1aXRleHQgbmFtZT0iU0VBUkNIX0hFQURJTkciIHZhbHVlPSLQn9C+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PSNARRATION" val="29,1037368376,C:\Users\atrid\Documents\BREEZE STUFF\211 Lectures and Lab Materials\211 MS Canvas GrdCyn Geoviz FAQ\GPH211_GrandCynTimescales_FAQ_pptx\Media.ppcx"/>
  <p:tag name="HTML_SHAPEINFO" val="&lt;SlideThumbPath val=&quot;Slide29.PNG&quot;/&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C5BC6C62-F6DF-45F3-946B-1C8BC4BD24E3}_29.png&quot;/&gt;&lt;left val=&quot;32&quot;/&gt;&lt;top val=&quot;4&quot;/&gt;&lt;width val=&quot;687&quot;/&gt;&lt;height val=&quot;102&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25&quot;/&gt;&lt;lineCharCount val=&quot;45&quot;/&gt;&lt;lineCharCount val=&quot;55&quot;/&gt;&lt;lineCharCount val=&quot;28&quot;/&gt;&lt;lineCharCount val=&quot;56&quot;/&gt;&lt;lineCharCount val=&quot;58&quot;/&gt;&lt;lineCharCount val=&quot;55&quot;/&gt;&lt;lineCharCount val=&quot;59&quot;/&gt;&lt;lineCharCount val=&quot;58&quot;/&gt;&lt;lineCharCount val=&quot;13&quot;/&gt;&lt;lineCharCount val=&quot;55&quot;/&gt;&lt;lineCharCount val=&quot;54&quot;/&gt;&lt;lineCharCount val=&quot;19&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D4420347-FB42-41C0-B745-739F22DBA807}_29.png&quot;/&gt;&lt;left val=&quot;61&quot;/&gt;&lt;top val=&quot;104&quot;/&gt;&lt;width val=&quot;616&quot;/&gt;&lt;height val=&quot;408&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PSNARRATION" val="1,1037368376,C:\Users\atrid\Documents\BREEZE STUFF\211 Lectures and Lab Materials\211 MS Canvas GrdCyn Geoviz FAQ\GPH211_GrandCynTimescales_FAQ_pptx\Media.ppcx"/>
  <p:tag name="HTML_SHAPEINFO" val="&lt;SlideThumbPath val=&quot;Slide1.PNG&quot;/&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8&quot;/&gt;&lt;lineCharCount val=&quot;13&quot;/&gt;&lt;lineCharCount val=&quot;21&quot;/&gt;&lt;lineCharCount val=&quot;20&quot;/&gt;&lt;/TableIndex&gt;&lt;/ShapeTextInfo&gt;"/>
  <p:tag name="PRESENTER_SHAPEINFO" val="&lt;ThreeDShapeInfo&gt;&lt;uuid val=&quot;{309F481E-FB49-46BF-BBC4-7F62F786ED3D}&quot;/&gt;&lt;isInvalidForFieldText val=&quot;0&quot;/&gt;&lt;Image&gt;&lt;filename val=&quot;C:\Users\atrid\Documents\BREEZE STUFF\211 Lectures and Lab Materials\211 MS Canvas GrdCyn Geoviz FAQ\Publish211_GrdCynGeoviz\data\asimages\{309F481E-FB49-46BF-BBC4-7F62F786ED3D}_1.png&quot;/&gt;&lt;left val=&quot;113&quot;/&gt;&lt;top val=&quot;84&quot;/&gt;&lt;width val=&quot;558&quot;/&gt;&lt;height val=&quot;248&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PSNARRATION" val="2,1037368376,C:\Users\atrid\Documents\BREEZE STUFF\211 Lectures and Lab Materials\211 MS Canvas GrdCyn Geoviz FAQ\GPH211_GrandCynTimescales_FAQ_pptx\Media.ppcx"/>
  <p:tag name="HTML_SHAPEINFO" val="&lt;SlideThumbPath val=&quot;Slide2.PNG&quot;/&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E09545C0-4A15-4DAC-96AB-F66EE4839471}_2.png&quot;/&gt;&lt;left val=&quot;85&quot;/&gt;&lt;top val=&quot;3&quot;/&gt;&lt;width val=&quot;573&quot;/&gt;&lt;height val=&quot;10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2&quot;/&gt;&lt;lineCharCount val=&quot;9&quot;/&gt;&lt;lineCharCount val=&quot;7&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646C70EE-A4CE-4EB7-9C14-7A1426C3C78A}_2.png&quot;/&gt;&lt;left val=&quot;450&quot;/&gt;&lt;top val=&quot;89&quot;/&gt;&lt;width val=&quot;233&quot;/&gt;&lt;height val=&quot;363&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B15879F0-F212-4DDD-8E41-AEF46EFAA8A9}_2.png&quot;/&gt;&lt;left val=&quot;601&quot;/&gt;&lt;top val=&quot;449&quot;/&gt;&lt;width val=&quot;93&quot;/&gt;&lt;height val=&quot;26&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PSNARRATION" val="3,1037368376,C:\Users\atrid\Documents\BREEZE STUFF\211 Lectures and Lab Materials\211 MS Canvas GrdCyn Geoviz FAQ\GPH211_GrandCynTimescales_FAQ_pptx\Media.ppcx"/>
  <p:tag name="HTML_SHAPEINFO" val="&lt;SlideThumbPath val=&quot;Slide3.PNG&quot;/&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C8282D47-DEBA-43F4-8489-C59C3F012EAE}_3.png&quot;/&gt;&lt;left val=&quot;47&quot;/&gt;&lt;top val=&quot;5&quot;/&gt;&lt;width val=&quot;650&quot;/&gt;&lt;height val=&quot;101&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6249ED1A-52C0-46E2-897B-75E54EDC9628}_3.png&quot;/&gt;&lt;left val=&quot;136&quot;/&gt;&lt;top val=&quot;512&quot;/&gt;&lt;width val=&quot;93&quot;/&gt;&lt;height val=&quot;26&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PSNARRATION" val="4,1037368376,C:\Users\atrid\Documents\BREEZE STUFF\211 Lectures and Lab Materials\211 MS Canvas GrdCyn Geoviz FAQ\GPH211_GrandCynTimescales_FAQ_pptx\Media.ppcx"/>
  <p:tag name="HTML_SHAPEINFO" val="&lt;SlideThumbPath val=&quot;Slide4.PNG&quot;/&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1417C50A-838E-4919-ADBD-D94310B4DA3D}_4.png&quot;/&gt;&lt;left val=&quot;85&quot;/&gt;&lt;top val=&quot;21&quot;/&gt;&lt;width val=&quot;573&quot;/&gt;&lt;height val=&quot;108&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1&quot;/&gt;&lt;lineCharCount val=&quot;1&quot;/&gt;&lt;lineCharCount val=&quot;1&quot;/&gt;&lt;lineCharCount val=&quot;21&quot;/&gt;&lt;lineCharCount val=&quot;1&quot;/&gt;&lt;lineCharCount val=&quot;1&quot;/&gt;&lt;lineCharCount val=&quot;2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4EF45F37-8B06-4A6A-9F0D-5C3DB44BA367}_4.png&quot;/&gt;&lt;left val=&quot;79&quot;/&gt;&lt;top val=&quot;137&quot;/&gt;&lt;width val=&quot;579&quot;/&gt;&lt;height val=&quot;345&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PSNARRATION" val="5,1037368376,C:\Users\atrid\Documents\BREEZE STUFF\211 Lectures and Lab Materials\211 MS Canvas GrdCyn Geoviz FAQ\GPH211_GrandCynTimescales_FAQ_pptx\Media.ppcx"/>
  <p:tag name="HTML_SHAPEINFO" val="&lt;SlideThumbPath val=&quot;Slide5.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493B98B5-A59E-429C-AE3B-23DE63F2527A}_5.png&quot;/&gt;&lt;left val=&quot;85&quot;/&gt;&lt;top val=&quot;21&quot;/&gt;&lt;width val=&quot;573&quot;/&gt;&lt;height val=&quot;108&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53&quot;/&gt;&lt;lineCharCount val=&quot;25&quot;/&gt;&lt;lineCharCount val=&quot;52&quot;/&gt;&lt;lineCharCount val=&quot;39&quot;/&gt;&lt;lineCharCount val=&quot;46&quot;/&gt;&lt;lineCharCount val=&quot;48&quot;/&gt;&lt;lineCharCount val=&quot;49&quot;/&gt;&lt;lineCharCount val=&quot;44&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A424D771-862A-4A7A-89F1-BC7E27B8F34D}_5.png&quot;/&gt;&lt;left val=&quot;79&quot;/&gt;&lt;top val=&quot;137&quot;/&gt;&lt;width val=&quot;581&quot;/&gt;&lt;height val=&quot;345&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PSNARRATION" val="6,1037368376,C:\Users\atrid\Documents\BREEZE STUFF\211 Lectures and Lab Materials\211 MS Canvas GrdCyn Geoviz FAQ\GPH211_GrandCynTimescales_FAQ_pptx\Media.ppcx"/>
  <p:tag name="HTML_SHAPEINFO" val="&lt;SlideThumbPath val=&quot;Slide6.PNG&quot;/&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7819E128-72B0-4572-AB33-F550B5876AB0}_6.png&quot;/&gt;&lt;left val=&quot;85&quot;/&gt;&lt;top val=&quot;21&quot;/&gt;&lt;width val=&quot;573&quot;/&gt;&lt;height val=&quot;108&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1&quot;/&gt;&lt;lineCharCount val=&quot;16&quot;/&gt;&lt;lineCharCount val=&quot;50&quot;/&gt;&lt;lineCharCount val=&quot;53&quot;/&gt;&lt;lineCharCount val=&quot;50&quot;/&gt;&lt;lineCharCount val=&quot;37&quot;/&gt;&lt;lineCharCount val=&quot;50&quot;/&gt;&lt;lineCharCount val=&quot;52&quot;/&gt;&lt;lineCharCount val=&quot;14&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5816408E-4D68-4CF8-A9C3-4BD091093AEA}_6.png&quot;/&gt;&lt;left val=&quot;79&quot;/&gt;&lt;top val=&quot;137&quot;/&gt;&lt;width val=&quot;579&quot;/&gt;&lt;height val=&quot;345&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PSNARRATION" val="7,1037368376,C:\Users\atrid\Documents\BREEZE STUFF\211 Lectures and Lab Materials\211 MS Canvas GrdCyn Geoviz FAQ\GPH211_GrandCynTimescales_FAQ_pptx\Media.ppcx"/>
  <p:tag name="HTML_SHAPEINFO" val="&lt;SlideThumbPath val=&quot;Slide7.PNG&quot;/&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AC6DEB86-2068-4E3B-8FFA-F237077B62BE}_7.png&quot;/&gt;&lt;left val=&quot;85&quot;/&gt;&lt;top val=&quot;21&quot;/&gt;&lt;width val=&quot;573&quot;/&gt;&lt;height val=&quot;108&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8&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09E82762-D5C0-45C8-BC0D-26FC7F046D74}_7.png&quot;/&gt;&lt;left val=&quot;79&quot;/&gt;&lt;top val=&quot;137&quot;/&gt;&lt;width val=&quot;579&quot;/&gt;&lt;height val=&quot;345&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B41A8D8E-4A41-4931-B34F-1C55B6DADADF}&quot;/&gt;&lt;isInvalidForFieldText val=&quot;0&quot;/&gt;&lt;Image&gt;&lt;filename val=&quot;C:\Users\atrid\Documents\BREEZE STUFF\211 Lectures and Lab Materials\211 MS Canvas GrdCyn Geoviz FAQ\Publish211_GrdCynGeoviz\data\asimages\{B41A8D8E-4A41-4931-B34F-1C55B6DADADF}_7.png&quot;/&gt;&lt;left val=&quot;542&quot;/&gt;&lt;top val=&quot;226&quot;/&gt;&lt;width val=&quot;99&quot;/&gt;&lt;height val=&quot;76&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PSNARRATION" val="8,1037368376,C:\Users\atrid\Documents\BREEZE STUFF\211 Lectures and Lab Materials\211 MS Canvas GrdCyn Geoviz FAQ\GPH211_GrandCynTimescales_FAQ_pptx\Media.ppcx"/>
  <p:tag name="HTML_SHAPEINFO" val="&lt;SlideThumbPath val=&quot;Slide8.PNG&quo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678AD4B1-DF30-46C9-8F10-3D48030FE4DD}_8.png&quot;/&gt;&lt;left val=&quot;-16&quot;/&gt;&lt;top val=&quot;21&quot;/&gt;&lt;width val=&quot;248&quot;/&gt;&lt;height val=&quot;334&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8&quot;/&gt;&lt;lineCharCount val=&quot;1&quot;/&gt;&lt;lineCharCount val=&quot;17&quot;/&gt;&lt;lineCharCount val=&quot;15&quot;/&gt;&lt;lineCharCount val=&quot;1&quot;/&gt;&lt;lineCharCount val=&quot;16&quot;/&gt;&lt;lineCharCount val=&quot;16&quot;/&gt;&lt;lineCharCount val=&quot;13&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923C7C80-19B8-4995-A51D-F397042C94B4}_8.png&quot;/&gt;&lt;left val=&quot;456&quot;/&gt;&lt;top val=&quot;137&quot;/&gt;&lt;width val=&quot;207&quot;/&gt;&lt;height val=&quot;345&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PSNARRATION" val="9,1037368376,C:\Users\atrid\Documents\BREEZE STUFF\211 Lectures and Lab Materials\211 MS Canvas GrdCyn Geoviz FAQ\GPH211_GrandCynTimescales_FAQ_pptx\Media.ppcx"/>
  <p:tag name="HTML_SHAPEINFO" val="&lt;SlideThumbPath val=&quot;Slide9.PNG&quot;/&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401A5DE5-ED39-4F05-8550-1E3D70EDF31F}_9.png&quot;/&gt;&lt;left val=&quot;85&quot;/&gt;&lt;top val=&quot;21&quot;/&gt;&lt;width val=&quot;573&quot;/&gt;&lt;height val=&quot;108&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9&quot;/&gt;&lt;lineCharCount val=&quot;4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73D464CC-9A6E-4F7E-97B5-5B1EEF6DC959}_9.png&quot;/&gt;&lt;left val=&quot;56&quot;/&gt;&lt;top val=&quot;148&quot;/&gt;&lt;width val=&quot;565&quot;/&gt;&lt;height val=&quot;60&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1&quot;/&gt;&lt;lineCharCount val=&quot;9&quot;/&gt;&lt;lineCharCount val=&quot;23&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42B19537-3993-4F36-9540-6700917DD6DD}_9.png&quot;/&gt;&lt;left val=&quot;56&quot;/&gt;&lt;top val=&quot;233&quot;/&gt;&lt;width val=&quot;250&quot;/&gt;&lt;height val=&quot;82&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3CE21083-B733-4560-8CCD-6982D9A88712}_9.png&quot;/&gt;&lt;left val=&quot;78&quot;/&gt;&lt;top val=&quot;98&quot;/&gt;&lt;width val=&quot;580&quot;/&gt;&lt;height val=&quot;345&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PSNARRATION" val="10,1037368376,C:\Users\atrid\Documents\BREEZE STUFF\211 Lectures and Lab Materials\211 MS Canvas GrdCyn Geoviz FAQ\GPH211_GrandCynTimescales_FAQ_pptx\Media.ppcx"/>
  <p:tag name="HTML_SHAPEINFO" val="&lt;SlideThumbPath val=&quot;Slide10.PNG&quot;/&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46D5849B-D025-48FA-B6F0-E66EC33125DD}_10.png&quot;/&gt;&lt;left val=&quot;85&quot;/&gt;&lt;top val=&quot;21&quot;/&gt;&lt;width val=&quot;573&quot;/&gt;&lt;height val=&quot;108&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PSNARRATION" val="11,1037368376,C:\Users\atrid\Documents\BREEZE STUFF\211 Lectures and Lab Materials\211 MS Canvas GrdCyn Geoviz FAQ\GPH211_GrandCynTimescales_FAQ_pptx\Media.ppcx"/>
  <p:tag name="HTML_SHAPEINFO" val="&lt;SlideThumbPath val=&quot;Slide1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F7976E4E-B9D1-4DDA-987A-F2F5E80EC55C}_11.png&quot;/&gt;&lt;left val=&quot;85&quot;/&gt;&lt;top val=&quot;21&quot;/&gt;&lt;width val=&quot;573&quot;/&gt;&lt;height val=&quot;108&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PSNARRATION" val="12,1037368376,C:\Users\atrid\Documents\BREEZE STUFF\211 Lectures and Lab Materials\211 MS Canvas GrdCyn Geoviz FAQ\GPH211_GrandCynTimescales_FAQ_pptx\Media.ppcx"/>
  <p:tag name="HTML_SHAPEINFO" val="&lt;SlideThumbPath val=&quot;Slide12.PNG&quot;/&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A0C46D84-BD68-4012-88B6-EE4B7822D371}_12.png&quot;/&gt;&lt;left val=&quot;85&quot;/&gt;&lt;top val=&quot;13&quot;/&gt;&lt;width val=&quot;573&quot;/&gt;&lt;height val=&quot;102&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PSNARRATION" val="13,1037368376,C:\Users\atrid\Documents\BREEZE STUFF\211 Lectures and Lab Materials\211 MS Canvas GrdCyn Geoviz FAQ\GPH211_GrandCynTimescales_FAQ_pptx\Media.ppcx"/>
  <p:tag name="HTML_SHAPEINFO" val="&lt;SlideThumbPath val=&quot;Slide13.PNG&quot;/&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FB487CD4-3E8E-42F3-B264-0DD8DB55585D}_13.png&quot;/&gt;&lt;left val=&quot;85&quot;/&gt;&lt;top val=&quot;17&quot;/&gt;&lt;width val=&quot;573&quot;/&gt;&lt;height val=&quot;76&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PSNARRATION" val="14,1037368376,C:\Users\atrid\Documents\BREEZE STUFF\211 Lectures and Lab Materials\211 MS Canvas GrdCyn Geoviz FAQ\GPH211_GrandCynTimescales_FAQ_pptx\Media.ppcx"/>
  <p:tag name="HTML_SHAPEINFO" val="&lt;SlideThumbPath val=&quot;Slide14.PNG&quot;/&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2&quot;/&gt;&lt;lineCharCount val=&quot;17&quot;/&gt;&lt;lineCharCount val=&quot;14&quot;/&gt;&lt;lineCharCount val=&quot;17&quot;/&gt;&lt;lineCharCount val=&quot;17&quot;/&gt;&lt;lineCharCount val=&quot;16&quot;/&gt;&lt;lineCharCount val=&quot;13&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71DEF67B-07FD-4545-A935-186D592702A5}_14.png&quot;/&gt;&lt;left val=&quot;34&quot;/&gt;&lt;top val=&quot;64&quot;/&gt;&lt;width val=&quot;221&quot;/&gt;&lt;height val=&quot;345&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PSNARRATION" val="15,1037368376,C:\Users\atrid\Documents\BREEZE STUFF\211 Lectures and Lab Materials\211 MS Canvas GrdCyn Geoviz FAQ\GPH211_GrandCynTimescales_FAQ_pptx\Media.ppcx"/>
  <p:tag name="HTML_SHAPEINFO" val="&lt;SlideThumbPath val=&quot;Slide15.PNG&quot;/&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C7475939-EADF-4CB0-AB3E-B4E3FDAE532C}_15.png&quot;/&gt;&lt;left val=&quot;85&quot;/&gt;&lt;top val=&quot;17&quot;/&gt;&lt;width val=&quot;573&quot;/&gt;&lt;height val=&quot;76&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PSNARRATION" val="16,1037368376,C:\Users\atrid\Documents\BREEZE STUFF\211 Lectures and Lab Materials\211 MS Canvas GrdCyn Geoviz FAQ\GPH211_GrandCynTimescales_FAQ_pptx\Media.ppcx"/>
  <p:tag name="HTML_SHAPEINFO" val="&lt;SlideThumbPath val=&quot;Slide16.PNG&quot;/&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1&quot;/&gt;&lt;lineCharCount val=&quot;17&quot;/&gt;&lt;lineCharCount val=&quot;22&quot;/&gt;&lt;lineCharCount val=&quot;19&quot;/&gt;&lt;lineCharCount val=&quot;18&quot;/&gt;&lt;lineCharCount val=&quot;9&quot;/&gt;&lt;lineCharCount val=&quot;20&quot;/&gt;&lt;lineCharCount val=&quot;14&quot;/&gt;&lt;lineCharCount val=&quot;2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78D4BBDC-1E59-4D80-97B5-6C570F050498}_16.png&quot;/&gt;&lt;left val=&quot;33&quot;/&gt;&lt;top val=&quot;14&quot;/&gt;&lt;width val=&quot;262&quot;/&gt;&lt;height val=&quot;345&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PSNARRATION" val="17,1037368376,C:\Users\atrid\Documents\BREEZE STUFF\211 Lectures and Lab Materials\211 MS Canvas GrdCyn Geoviz FAQ\GPH211_GrandCynTimescales_FAQ_pptx\Media.ppcx"/>
  <p:tag name="HTML_SHAPEINFO" val="&lt;SlideThumbPath val=&quot;Slide17.PNG&quot;/&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60666EEF-DB96-4F2D-B845-E67190D277A7}_17.png&quot;/&gt;&lt;left val=&quot;85&quot;/&gt;&lt;top val=&quot;17&quot;/&gt;&lt;width val=&quot;573&quot;/&gt;&lt;height val=&quot;76&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9&quot;/&gt;&lt;lineCharCount val=&quot;38&quot;/&gt;&lt;lineCharCount val=&quot;49&quot;/&gt;&lt;lineCharCount val=&quot;9&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24DC9168-DB68-4CE3-BE77-BA158C56C972}_17.png&quot;/&gt;&lt;left val=&quot;34&quot;/&gt;&lt;top val=&quot;91&quot;/&gt;&lt;width val=&quot;648&quot;/&gt;&lt;height val=&quot;345&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PSNARRATION" val="18,1037368376,C:\Users\atrid\Documents\BREEZE STUFF\211 Lectures and Lab Materials\211 MS Canvas GrdCyn Geoviz FAQ\GPH211_GrandCynTimescales_FAQ_pptx\Media.ppcx"/>
  <p:tag name="HTML_SHAPEINFO" val="&lt;SlideThumbPath val=&quot;Slide18.PNG&quot;/&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F11B76D6-18A9-4474-BE98-59CC5C580B4F}_18.png&quot;/&gt;&lt;left val=&quot;38&quot;/&gt;&lt;top val=&quot;21&quot;/&gt;&lt;width val=&quot;620&quot;/&gt;&lt;height val=&quot;77&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61&quot;/&gt;&lt;lineCharCount val=&quot;60&quot;/&gt;&lt;lineCharCount val=&quot;64&quot;/&gt;&lt;lineCharCount val=&quot;55&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2AC3F2F7-CBA1-4FDA-B56B-CBE3CAACF739}_18.png&quot;/&gt;&lt;left val=&quot;16&quot;/&gt;&lt;top val=&quot;343&quot;/&gt;&lt;width val=&quot;688&quot;/&gt;&lt;height val=&quot;196&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PSNARRATION" val="19,1037368376,C:\Users\atrid\Documents\BREEZE STUFF\211 Lectures and Lab Materials\211 MS Canvas GrdCyn Geoviz FAQ\GPH211_GrandCynTimescales_FAQ_pptx\Media.ppcx"/>
  <p:tag name="HTML_SHAPEINFO" val="&lt;SlideThumbPath val=&quot;Slide19.PNG&quot;/&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36F1644C-7D01-43B9-A877-35F2F2F3DB44}_19.png&quot;/&gt;&lt;left val=&quot;38&quot;/&gt;&lt;top val=&quot;21&quot;/&gt;&lt;width val=&quot;620&quot;/&gt;&lt;height val=&quot;77&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PSNARRATION" val="20,1037368376,C:\Users\atrid\Documents\BREEZE STUFF\211 Lectures and Lab Materials\211 MS Canvas GrdCyn Geoviz FAQ\GPH211_GrandCynTimescales_FAQ_pptx\Media.ppcx"/>
  <p:tag name="HTML_SHAPEINFO" val="&lt;SlideThumbPath val=&quot;Slide20.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9F8372BC-DD61-4E5B-95EF-6E40A35F500E}_20.png&quot;/&gt;&lt;left val=&quot;38&quot;/&gt;&lt;top val=&quot;21&quot;/&gt;&lt;width val=&quot;620&quot;/&gt;&lt;height val=&quot;77&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PSNARRATION" val="21,1037368376,C:\Users\atrid\Documents\BREEZE STUFF\211 Lectures and Lab Materials\211 MS Canvas GrdCyn Geoviz FAQ\GPH211_GrandCynTimescales_FAQ_pptx\Media.ppcx"/>
  <p:tag name="HTML_SHAPEINFO" val="&lt;SlideThumbPath val=&quot;Slide21.PNG&quot;/&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09045E11-BB37-4547-AA21-6D6FB5CC1FC2}_21.png&quot;/&gt;&lt;left val=&quot;38&quot;/&gt;&lt;top val=&quot;21&quot;/&gt;&lt;width val=&quot;620&quot;/&gt;&lt;height val=&quot;77&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PSNARRATION" val="22,1037368376,C:\Users\atrid\Documents\BREEZE STUFF\211 Lectures and Lab Materials\211 MS Canvas GrdCyn Geoviz FAQ\GPH211_GrandCynTimescales_FAQ_pptx\Media.ppcx"/>
  <p:tag name="HTML_SHAPEINFO" val="&lt;SlideThumbPath val=&quot;Slide22.PNG&quot;/&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D6943876-75A3-4EBB-91BA-40C5B23ED499}_22.png&quot;/&gt;&lt;left val=&quot;85&quot;/&gt;&lt;top val=&quot;21&quot;/&gt;&lt;width val=&quot;573&quot;/&gt;&lt;height val=&quot;108&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4&quot;/&gt;&lt;lineCharCount val=&quot;48&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7741707A-65F5-41DA-B5CF-82ED94D6D711}_22.png&quot;/&gt;&lt;left val=&quot;16&quot;/&gt;&lt;top val=&quot;121&quot;/&gt;&lt;width val=&quot;688&quot;/&gt;&lt;height val=&quot;80&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4300E663-6FD7-494D-94BE-1488CBB3EDA9}_22.png&quot;/&gt;&lt;left val=&quot;79&quot;/&gt;&lt;top val=&quot;192&quot;/&gt;&lt;width val=&quot;226&quot;/&gt;&lt;height val=&quot;38&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366A1873-68BF-4C85-A4B0-50E1298A6727}_22.png&quot;/&gt;&lt;left val=&quot;433&quot;/&gt;&lt;top val=&quot;198&quot;/&gt;&lt;width val=&quot;216&quot;/&gt;&lt;height val=&quot;38&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PSNARRATION" val="23,1037368376,C:\Users\atrid\Documents\BREEZE STUFF\211 Lectures and Lab Materials\211 MS Canvas GrdCyn Geoviz FAQ\GPH211_GrandCynTimescales_FAQ_pptx\Media.ppcx"/>
  <p:tag name="HTML_SHAPEINFO" val="&lt;SlideThumbPath val=&quot;Slide23.PNG&quot;/&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48EA9034-65EA-481D-A877-59EB20E6C5A4}_23.png&quot;/&gt;&lt;left val=&quot;85&quot;/&gt;&lt;top val=&quot;21&quot;/&gt;&lt;width val=&quot;573&quot;/&gt;&lt;height val=&quot;10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C85099-C849-49E5-B02A-37A1B36BC8DF}&quot;/&gt;&lt;isInvalidForFieldText val=&quot;0&quot;/&gt;&lt;Image&gt;&lt;filename val=&quot;C:\Users\atrid\Documents\BREEZE STUFF\211 Lectures and Lab Materials\211 MS Canvas GrdCyn Geoviz FAQ\Publish211_GrdCynGeoviz\data\asimages\{C9C85099-C849-49E5-B02A-37A1B36BC8DF}_23.png&quot;/&gt;&lt;left val=&quot;394&quot;/&gt;&lt;top val=&quot;129&quot;/&gt;&lt;width val=&quot;306&quot;/&gt;&lt;height val=&quot;261&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PSNARRATION" val="24,1037368376,C:\Users\atrid\Documents\BREEZE STUFF\211 Lectures and Lab Materials\211 MS Canvas GrdCyn Geoviz FAQ\GPH211_GrandCynTimescales_FAQ_pptx\Media.ppcx"/>
  <p:tag name="HTML_SHAPEINFO" val="&lt;SlideThumbPath val=&quot;Slide24.PNG&quot;/&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41663D2A-F590-461E-9038-FFE2065248C2}_24.png&quot;/&gt;&lt;left val=&quot;85&quot;/&gt;&lt;top val=&quot;21&quot;/&gt;&lt;width val=&quot;573&quot;/&gt;&lt;height val=&quot;108&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B93253-4581-4887-B69B-42B28482F76F}&quot;/&gt;&lt;isInvalidForFieldText val=&quot;0&quot;/&gt;&lt;Image&gt;&lt;filename val=&quot;C:\Users\atrid\Documents\BREEZE STUFF\211 Lectures and Lab Materials\211 MS Canvas GrdCyn Geoviz FAQ\Publish211_GrdCynGeoviz\data\asimages\{95B93253-4581-4887-B69B-42B28482F76F}_24.png&quot;/&gt;&lt;left val=&quot;35&quot;/&gt;&lt;top val=&quot;109&quot;/&gt;&lt;width val=&quot;432&quot;/&gt;&lt;height val=&quot;79&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56CF337-FD3F-4406-BB50-1E4E5C261005}&quot;/&gt;&lt;isInvalidForFieldText val=&quot;0&quot;/&gt;&lt;Image&gt;&lt;filename val=&quot;C:\Users\atrid\Documents\BREEZE STUFF\211 Lectures and Lab Materials\211 MS Canvas GrdCyn Geoviz FAQ\Publish211_GrdCynGeoviz\data\asimages\{656CF337-FD3F-4406-BB50-1E4E5C261005}_24.png&quot;/&gt;&lt;left val=&quot;83&quot;/&gt;&lt;top val=&quot;205&quot;/&gt;&lt;width val=&quot;432&quot;/&gt;&lt;height val=&quot;166&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75&quot;/&gt;&lt;lineCharCount val=&quot;35&quot;/&gt;&lt;lineCharCount val=&quot;1&quot;/&gt;&lt;lineCharCount val=&quot;62&quot;/&gt;&lt;lineCharCount val=&quot;65&quot;/&gt;&lt;lineCharCount val=&quot;59&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35679D02-DC3D-4C52-A437-CB53060B2515}_24.png&quot;/&gt;&lt;left val=&quot;25&quot;/&gt;&lt;top val=&quot;383&quot;/&gt;&lt;width val=&quot;556&quot;/&gt;&lt;height val=&quot;147&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PSNARRATION" val="25,1037368376,C:\Users\atrid\Documents\BREEZE STUFF\211 Lectures and Lab Materials\211 MS Canvas GrdCyn Geoviz FAQ\GPH211_GrandCynTimescales_FAQ_pptx\Media.ppcx"/>
  <p:tag name="HTML_SHAPEINFO" val="&lt;SlideThumbPath val=&quot;Slide25.PNG&quot;/&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353C659F-8422-4E4D-93C8-31BC973EB47E}_25.png&quot;/&gt;&lt;left val=&quot;85&quot;/&gt;&lt;top val=&quot;21&quot;/&gt;&lt;width val=&quot;573&quot;/&gt;&lt;height val=&quot;108&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086D113-77B6-421F-A859-527BCAE18F39}&quot;/&gt;&lt;isInvalidForFieldText val=&quot;0&quot;/&gt;&lt;Image&gt;&lt;filename val=&quot;C:\Users\atrid\Documents\BREEZE STUFF\211 Lectures and Lab Materials\211 MS Canvas GrdCyn Geoviz FAQ\Publish211_GrdCynGeoviz\data\asimages\{E086D113-77B6-421F-A859-527BCAE18F39}_25.png&quot;/&gt;&lt;left val=&quot;40&quot;/&gt;&lt;top val=&quot;218&quot;/&gt;&lt;width val=&quot;433&quot;/&gt;&lt;height val=&quot;280&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18&quot;/&gt;&lt;lineCharCount val=&quot;18&quot;/&gt;&lt;lineCharCount val=&quot;20&quot;/&gt;&lt;lineCharCount val=&quot;19&quot;/&gt;&lt;lineCharCount val=&quot;23&quot;/&gt;&lt;lineCharCount val=&quot;16&quot;/&gt;&lt;lineCharCount val=&quot;20&quot;/&gt;&lt;lineCharCount val=&quot;22&quot;/&gt;&lt;lineCharCount val=&quot;7&quot;/&gt;&lt;lineCharCount val=&quot;1&quot;/&gt;&lt;lineCharCount val=&quot;18&quot;/&gt;&lt;lineCharCount val=&quot;1&quot;/&gt;&lt;lineCharCount val=&quot;13&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8AF559CF-F61E-4938-BDB6-B91A6742BF1D}_25.png&quot;/&gt;&lt;left val=&quot;492&quot;/&gt;&lt;top val=&quot;216&quot;/&gt;&lt;width val=&quot;202&quot;/&gt;&lt;height val=&quot;298&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PSNARRATION" val="26,1037368376,C:\Users\atrid\Documents\BREEZE STUFF\211 Lectures and Lab Materials\211 MS Canvas GrdCyn Geoviz FAQ\GPH211_GrandCynTimescales_FAQ_pptx\Media.ppcx"/>
  <p:tag name="HTML_SHAPEINFO" val="&lt;SlideThumbPath val=&quot;Slide26.PNG&quot;/&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27&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8EBE08FD-4086-4964-8459-D67B0CBF4D93}_26.png&quot;/&gt;&lt;left val=&quot;42&quot;/&gt;&lt;top val=&quot;1&quot;/&gt;&lt;width val=&quot;678&quot;/&gt;&lt;height val=&quot;154&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2BD2E517-018D-4ED1-9BB8-D22708256E6A}_26.png&quot;/&gt;&lt;left val=&quot;79&quot;/&gt;&lt;top val=&quot;137&quot;/&gt;&lt;width val=&quot;579&quot;/&gt;&lt;height val=&quot;345&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PSNARRATION" val="27,1037368376,C:\Users\atrid\Documents\BREEZE STUFF\211 Lectures and Lab Materials\211 MS Canvas GrdCyn Geoviz FAQ\GPH211_GrandCynTimescales_FAQ_pptx\Media.ppcx"/>
  <p:tag name="HTML_SHAPEINFO" val="&lt;SlideThumbPath val=&quot;Slide27.PNG&quot;/&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8&quot;/&gt;&lt;lineCharCount val=&quot;28&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E6484605-719B-4498-895B-99F6BADCDFF6}_27.png&quot;/&gt;&lt;left val=&quot;-4&quot;/&gt;&lt;top val=&quot;-8&quot;/&gt;&lt;width val=&quot;720&quot;/&gt;&lt;height val=&quot;154&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5100B1A5-99EC-4A12-A931-E653EC2BDDD0}_27.png&quot;/&gt;&lt;left val=&quot;206&quot;/&gt;&lt;top val=&quot;133&quot;/&gt;&lt;width val=&quot;65&quot;/&gt;&lt;height val=&quot;38&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D734E013-AAD4-43BA-BC13-F7609811724E}_27.png&quot;/&gt;&lt;left val=&quot;116&quot;/&gt;&lt;top val=&quot;162&quot;/&gt;&lt;width val=&quot;75&quot;/&gt;&lt;height val=&quot;38&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PSNARRATION" val="28,1037368376,C:\Users\atrid\Documents\BREEZE STUFF\211 Lectures and Lab Materials\211 MS Canvas GrdCyn Geoviz FAQ\GPH211_GrandCynTimescales_FAQ_pptx\Media.ppcx"/>
  <p:tag name="HTML_SHAPEINFO" val="&lt;SlideThumbPath val=&quot;Slide28.PNG&quot;/&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7CEFACA5-AE0A-4855-A669-A40A71A0CD44}_28.png&quot;/&gt;&lt;left val=&quot;85&quot;/&gt;&lt;top val=&quot;21&quot;/&gt;&lt;width val=&quot;573&quot;/&gt;&lt;height val=&quot;106&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62&quot;/&gt;&lt;lineCharCount val=&quot;22&quot;/&gt;&lt;lineCharCount val=&quot;28&quot;/&gt;&lt;/TableIndex&gt;&lt;/ShapeTextInfo&gt;"/>
  <p:tag name="HTML_SHAPEINFO" val="&lt;ThreeDShapeInfo&gt;&lt;uuid val=&quot;&quot;/&gt;&lt;isInvalidForFieldText val=&quot;0&quot;/&gt;&lt;Image&gt;&lt;filename val=&quot;C:\Users\atrid\Documents\BREEZE STUFF\211 Lectures and Lab Materials\211 MS Canvas GrdCyn Geoviz FAQ\Publish211_GrdCynGeoviz\data\asimages\{2979C446-FFFD-4D16-ACA1-662324C16CD9}_28.png&quot;/&gt;&lt;left val=&quot;40&quot;/&gt;&lt;top val=&quot;123&quot;/&gt;&lt;width val=&quot;680&quot;/&gt;&lt;height val=&quot;256&quot;/&gt;&lt;hasText val=&quot;1&quot;/&gt;&lt;/Image&gt;&lt;/ThreeDShapeInfo&gt;"/>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adition">
  <a:themeElements>
    <a:clrScheme name="Tradition">
      <a:dk1>
        <a:srgbClr val="FFFFFF"/>
      </a:dk1>
      <a:lt1>
        <a:srgbClr val="000000"/>
      </a:lt1>
      <a:dk2>
        <a:srgbClr val="D28E11"/>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Tradition">
      <a:majorFont>
        <a:latin typeface="Candara"/>
        <a:ea typeface=""/>
        <a:cs typeface=""/>
        <a:font script="Jpan" typeface="メイリオ"/>
      </a:majorFont>
      <a:minorFont>
        <a:latin typeface="Candara"/>
        <a:ea typeface=""/>
        <a:cs typeface=""/>
        <a:font script="Jpan" typeface="メイリオ"/>
      </a:minorFont>
    </a:fontScheme>
    <a:fmtScheme name="Tradition">
      <a:fillStyleLst>
        <a:solidFill>
          <a:schemeClr val="phClr"/>
        </a:solidFill>
        <a:blipFill rotWithShape="1">
          <a:blip xmlns:r="http://schemas.openxmlformats.org/officeDocument/2006/relationships" r:embed="rId1">
            <a:duotone>
              <a:schemeClr val="phClr">
                <a:shade val="10000"/>
                <a:satMod val="150000"/>
              </a:schemeClr>
              <a:schemeClr val="phClr">
                <a:tint val="90000"/>
                <a:satMod val="300000"/>
              </a:schemeClr>
            </a:duotone>
          </a:blip>
          <a:stretch/>
        </a:blipFill>
        <a:blipFill rotWithShape="1">
          <a:blip xmlns:r="http://schemas.openxmlformats.org/officeDocument/2006/relationships" r:embed="rId2">
            <a:duotone>
              <a:schemeClr val="phClr">
                <a:shade val="10000"/>
                <a:satMod val="150000"/>
              </a:schemeClr>
              <a:schemeClr val="phClr">
                <a:tint val="90000"/>
                <a:satMod val="300000"/>
              </a:schemeClr>
            </a:duotone>
          </a:blip>
          <a:stretch/>
        </a:blipFill>
      </a:fillStyleLst>
      <a:lnStyleLst>
        <a:ln w="15875" cap="flat" cmpd="sng" algn="ctr">
          <a:solidFill>
            <a:schemeClr val="phClr">
              <a:shade val="95000"/>
              <a:satMod val="105000"/>
            </a:schemeClr>
          </a:solidFill>
          <a:prstDash val="solid"/>
          <a:miter/>
        </a:ln>
        <a:ln w="38100" cap="flat" cmpd="sng" algn="ctr">
          <a:solidFill>
            <a:schemeClr val="phClr">
              <a:shade val="90000"/>
            </a:schemeClr>
          </a:solidFill>
          <a:prstDash val="solid"/>
          <a:miter/>
        </a:ln>
        <a:ln w="76200" cap="flat" cmpd="dbl" algn="ctr">
          <a:solidFill>
            <a:schemeClr val="phClr"/>
          </a:solidFill>
          <a:prstDash val="solid"/>
          <a:miter/>
        </a:ln>
      </a:lnStyleLst>
      <a:effectStyleLst>
        <a:effectStyle>
          <a:effectLst/>
        </a:effectStyle>
        <a:effectStyle>
          <a:effectLst>
            <a:innerShdw blurRad="127000">
              <a:srgbClr val="FFFFFF">
                <a:alpha val="35000"/>
              </a:srgbClr>
            </a:innerShdw>
          </a:effectLst>
          <a:scene3d>
            <a:camera prst="orthographicFront">
              <a:rot lat="0" lon="0" rev="0"/>
            </a:camera>
            <a:lightRig rig="chilly" dir="tl">
              <a:rot lat="0" lon="0" rev="5400000"/>
            </a:lightRig>
          </a:scene3d>
          <a:sp3d prstMaterial="softEdge">
            <a:bevelT w="0" h="0"/>
          </a:sp3d>
        </a:effectStyle>
        <a:effectStyle>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hade val="10000"/>
                <a:satMod val="175000"/>
              </a:schemeClr>
              <a:schemeClr val="phClr">
                <a:satMod val="3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Tradition.thmx</Template>
  <TotalTime>149</TotalTime>
  <Words>738</Words>
  <Application>Microsoft Office PowerPoint</Application>
  <PresentationFormat>On-screen Show (4:3)</PresentationFormat>
  <Paragraphs>86</Paragraphs>
  <Slides>29</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Links</vt:lpstr>
      </vt:variant>
      <vt:variant>
        <vt:i4>4</vt:i4>
      </vt:variant>
      <vt:variant>
        <vt:lpstr>Slide Titles</vt:lpstr>
      </vt:variant>
      <vt:variant>
        <vt:i4>29</vt:i4>
      </vt:variant>
    </vt:vector>
  </HeadingPairs>
  <TitlesOfParts>
    <vt:vector size="39" baseType="lpstr">
      <vt:lpstr>Arial</vt:lpstr>
      <vt:lpstr>Calibri</vt:lpstr>
      <vt:lpstr>Candara</vt:lpstr>
      <vt:lpstr>Wingdings</vt:lpstr>
      <vt:lpstr>ヒラギノ角ゴ Pro W3</vt:lpstr>
      <vt:lpstr>Tradition</vt:lpstr>
      <vt:lpstr>DornMaster:RonFiles:CLASS%20MATERIAL:211:211SQ:Canvas%20MultistepLabs:Telling%20Time%20in%20the%20Grand%20Canyon:TellingTime_StudentInstructions_Nov9.docx!OLE_LINK6</vt:lpstr>
      <vt:lpstr>DornMaster:RonFiles:CLASS%20MATERIAL:211:211SQ:Canvas%20MultistepLabs:Telling%20Time%20in%20the%20Grand%20Canyon:TellingTime_StudentInstructions_Nov9.docx!OLE_LINK7</vt:lpstr>
      <vt:lpstr>DornMaster:RonFiles:CLASS%20MATERIAL:211:211SQ:Canvas%20MultistepLabs:Telling%20Time%20in%20the%20Grand%20Canyon:TellingTime_StudentInstructions_Nov9.docx!OLE_LINK8</vt:lpstr>
      <vt:lpstr>DornMaster:RonFiles:CLASS%20MATERIAL:211:211SQ:Canvas%20MultistepLabs:Telling%20Time%20in%20the%20Grand%20Canyon:TellingTime_StudentInstructions_Nov9.docx!OLE_LINK4</vt:lpstr>
      <vt:lpstr>GPH 211 Grand Canyon Timescapes Multistep lab FAQ presentation</vt:lpstr>
      <vt:lpstr>Grand Canyon Region</vt:lpstr>
      <vt:lpstr>Heart of the Grand Canyon</vt:lpstr>
      <vt:lpstr>Lab Focus</vt:lpstr>
      <vt:lpstr>Pieces of the lab</vt:lpstr>
      <vt:lpstr>How to “do” the lab</vt:lpstr>
      <vt:lpstr>How to purchase game</vt:lpstr>
      <vt:lpstr>Heads up</vt:lpstr>
      <vt:lpstr>How to play the game</vt:lpstr>
      <vt:lpstr>Other hints</vt:lpstr>
      <vt:lpstr>PDF File</vt:lpstr>
      <vt:lpstr>Background info</vt:lpstr>
      <vt:lpstr>Geological timescape questions</vt:lpstr>
      <vt:lpstr>PowerPoint Presentation</vt:lpstr>
      <vt:lpstr>Geological timescape questions</vt:lpstr>
      <vt:lpstr>PowerPoint Presentation</vt:lpstr>
      <vt:lpstr>Geological timescape questions</vt:lpstr>
      <vt:lpstr>Geomorphic Timescape Questions</vt:lpstr>
      <vt:lpstr>Geomorphic Timescape Questions</vt:lpstr>
      <vt:lpstr>Geomorphic Timescape Questions</vt:lpstr>
      <vt:lpstr>Geomorphic Timescape Questions</vt:lpstr>
      <vt:lpstr>Questions 6 &amp; 8</vt:lpstr>
      <vt:lpstr>K-Ar Dating</vt:lpstr>
      <vt:lpstr>Example in PDF File</vt:lpstr>
      <vt:lpstr>Q9 Rate of incision</vt:lpstr>
      <vt:lpstr>Q 10-11- 12-13 Compare heart vs. east/west</vt:lpstr>
      <vt:lpstr>Questions 14 &amp; 15 Compare incision vs. retreat</vt:lpstr>
      <vt:lpstr>Historic timescape questions</vt:lpstr>
      <vt:lpstr>Science &amp; Society Q20</vt:lpstr>
    </vt:vector>
  </TitlesOfParts>
  <Company>SGSUP, ASU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 Dorn</dc:creator>
  <cp:lastModifiedBy>Ronald Dorn</cp:lastModifiedBy>
  <cp:revision>73</cp:revision>
  <dcterms:created xsi:type="dcterms:W3CDTF">2020-02-27T20:56:09Z</dcterms:created>
  <dcterms:modified xsi:type="dcterms:W3CDTF">2020-02-28T00:21:49Z</dcterms:modified>
</cp:coreProperties>
</file>