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7"/>
  </p:handoutMasterIdLst>
  <p:sldIdLst>
    <p:sldId id="256" r:id="rId2"/>
    <p:sldId id="257" r:id="rId3"/>
    <p:sldId id="276" r:id="rId4"/>
    <p:sldId id="277" r:id="rId5"/>
    <p:sldId id="278" r:id="rId6"/>
    <p:sldId id="296" r:id="rId7"/>
    <p:sldId id="297" r:id="rId8"/>
    <p:sldId id="298" r:id="rId9"/>
    <p:sldId id="300" r:id="rId10"/>
    <p:sldId id="299" r:id="rId11"/>
    <p:sldId id="268" r:id="rId12"/>
    <p:sldId id="295" r:id="rId13"/>
    <p:sldId id="294" r:id="rId14"/>
    <p:sldId id="262" r:id="rId15"/>
    <p:sldId id="285" r:id="rId16"/>
    <p:sldId id="286" r:id="rId17"/>
    <p:sldId id="261" r:id="rId18"/>
    <p:sldId id="279" r:id="rId19"/>
    <p:sldId id="258" r:id="rId20"/>
    <p:sldId id="273" r:id="rId21"/>
    <p:sldId id="282" r:id="rId22"/>
    <p:sldId id="284" r:id="rId23"/>
    <p:sldId id="283" r:id="rId24"/>
    <p:sldId id="260" r:id="rId25"/>
    <p:sldId id="267" r:id="rId26"/>
    <p:sldId id="266" r:id="rId27"/>
    <p:sldId id="265" r:id="rId28"/>
    <p:sldId id="269" r:id="rId29"/>
    <p:sldId id="293" r:id="rId30"/>
    <p:sldId id="274" r:id="rId31"/>
    <p:sldId id="291" r:id="rId32"/>
    <p:sldId id="292" r:id="rId33"/>
    <p:sldId id="264" r:id="rId34"/>
    <p:sldId id="270" r:id="rId35"/>
    <p:sldId id="271" r:id="rId36"/>
    <p:sldId id="281" r:id="rId37"/>
    <p:sldId id="275" r:id="rId38"/>
    <p:sldId id="289" r:id="rId39"/>
    <p:sldId id="290" r:id="rId40"/>
    <p:sldId id="263" r:id="rId41"/>
    <p:sldId id="272" r:id="rId42"/>
    <p:sldId id="287" r:id="rId43"/>
    <p:sldId id="288" r:id="rId44"/>
    <p:sldId id="280" r:id="rId45"/>
    <p:sldId id="259" r:id="rId46"/>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90" y="-2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CDAD6CD3-2B93-4EC8-9BC5-DD38A227FDE1}" type="datetimeFigureOut">
              <a:rPr lang="en-US" smtClean="0"/>
              <a:t>9/19/2016</a:t>
            </a:fld>
            <a:endParaRPr lang="en-US"/>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FD402D1D-CB99-4E60-AD3B-C3D307064F78}" type="slidenum">
              <a:rPr lang="en-US" smtClean="0"/>
              <a:t>‹#›</a:t>
            </a:fld>
            <a:endParaRPr lang="en-US"/>
          </a:p>
        </p:txBody>
      </p:sp>
    </p:spTree>
    <p:extLst>
      <p:ext uri="{BB962C8B-B14F-4D97-AF65-F5344CB8AC3E}">
        <p14:creationId xmlns:p14="http://schemas.microsoft.com/office/powerpoint/2010/main" val="24656575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4.xml"/><Relationship Id="rId5" Type="http://schemas.openxmlformats.org/officeDocument/2006/relationships/image" Target="../media/image20.jp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g"/><Relationship Id="rId7" Type="http://schemas.openxmlformats.org/officeDocument/2006/relationships/image" Target="../media/image26.png"/><Relationship Id="rId2" Type="http://schemas.openxmlformats.org/officeDocument/2006/relationships/image" Target="../media/image21.jpg"/><Relationship Id="rId1" Type="http://schemas.openxmlformats.org/officeDocument/2006/relationships/slideLayout" Target="../slideLayouts/slideLayout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 Id="rId9" Type="http://schemas.openxmlformats.org/officeDocument/2006/relationships/image" Target="../media/image28.jpg"/></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hyperlink" Target="https://www.bing.com/videos/search?q=oompa+loompa+songs+lyrics&amp;view=detail&amp;mid=1C5D224B93EFC83E0A631C5D224B93EFC83E0A63&amp;FORM=VIRE" TargetMode="External"/><Relationship Id="rId1" Type="http://schemas.openxmlformats.org/officeDocument/2006/relationships/slideLayout" Target="../slideLayouts/slideLayout4.xml"/><Relationship Id="rId4" Type="http://schemas.openxmlformats.org/officeDocument/2006/relationships/image" Target="../media/image3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066799"/>
          </a:xfrm>
        </p:spPr>
        <p:txBody>
          <a:bodyPr>
            <a:noAutofit/>
          </a:bodyPr>
          <a:lstStyle/>
          <a:p>
            <a:r>
              <a:rPr lang="en-US" sz="3200" b="1" dirty="0" smtClean="0"/>
              <a:t>Happy Birthday to Roald Dahl (1916-1990)</a:t>
            </a:r>
            <a:br>
              <a:rPr lang="en-US" sz="3200" b="1" dirty="0" smtClean="0"/>
            </a:br>
            <a:r>
              <a:rPr lang="en-US" sz="3200" b="1" dirty="0" smtClean="0"/>
              <a:t>This is Dahl’s </a:t>
            </a:r>
            <a:r>
              <a:rPr lang="en-US" sz="3200" b="1" dirty="0"/>
              <a:t>100</a:t>
            </a:r>
            <a:r>
              <a:rPr lang="en-US" sz="3200" b="1" baseline="30000" dirty="0"/>
              <a:t>th</a:t>
            </a:r>
            <a:r>
              <a:rPr lang="en-US" sz="3200" b="1" dirty="0"/>
              <a:t> </a:t>
            </a:r>
            <a:r>
              <a:rPr lang="en-US" sz="3200" b="1" dirty="0" smtClean="0"/>
              <a:t>Birthday</a:t>
            </a:r>
            <a:endParaRPr lang="en-US" sz="3200" b="1" dirty="0"/>
          </a:p>
        </p:txBody>
      </p:sp>
      <p:sp>
        <p:nvSpPr>
          <p:cNvPr id="3" name="Subtitle 2"/>
          <p:cNvSpPr>
            <a:spLocks noGrp="1"/>
          </p:cNvSpPr>
          <p:nvPr>
            <p:ph type="subTitle" idx="1"/>
          </p:nvPr>
        </p:nvSpPr>
        <p:spPr>
          <a:xfrm>
            <a:off x="1371600" y="5486400"/>
            <a:ext cx="6400800" cy="381000"/>
          </a:xfrm>
        </p:spPr>
        <p:txBody>
          <a:bodyPr>
            <a:normAutofit/>
          </a:bodyPr>
          <a:lstStyle/>
          <a:p>
            <a:r>
              <a:rPr lang="en-US" sz="1800" b="1" dirty="0" smtClean="0"/>
              <a:t>By Don &amp; Alleen Nilsen</a:t>
            </a:r>
            <a:endParaRPr lang="en-US" sz="1800" b="1" dirty="0"/>
          </a:p>
        </p:txBody>
      </p:sp>
      <p:pic>
        <p:nvPicPr>
          <p:cNvPr id="4" name="Content Placeholder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1921763"/>
            <a:ext cx="1600200" cy="3268981"/>
          </a:xfrm>
          <a:prstGeom prst="rect">
            <a:avLst/>
          </a:prstGeom>
        </p:spPr>
      </p:pic>
      <p:pic>
        <p:nvPicPr>
          <p:cNvPr id="5"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1921763"/>
            <a:ext cx="2452612" cy="3268981"/>
          </a:xfrm>
          <a:prstGeom prst="rect">
            <a:avLst/>
          </a:prstGeom>
        </p:spPr>
      </p:pic>
    </p:spTree>
    <p:extLst>
      <p:ext uri="{BB962C8B-B14F-4D97-AF65-F5344CB8AC3E}">
        <p14:creationId xmlns:p14="http://schemas.microsoft.com/office/powerpoint/2010/main" val="211069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2400" b="1" dirty="0" smtClean="0"/>
              <a:t>Some of the Baker </a:t>
            </a:r>
            <a:r>
              <a:rPr lang="en-US" sz="2400" b="1" smtClean="0"/>
              <a:t>Street Irregulars:</a:t>
            </a:r>
            <a:r>
              <a:rPr lang="en-US" sz="2400" b="1" dirty="0" smtClean="0"/>
              <a:t/>
            </a:r>
            <a:br>
              <a:rPr lang="en-US" sz="2400" b="1" dirty="0" smtClean="0"/>
            </a:br>
            <a:r>
              <a:rPr lang="en-US" sz="2400" b="1" dirty="0" smtClean="0"/>
              <a:t>Roald Dahl, Noel Coward, Ian Fleming, Cary Grant &amp; David Niven</a:t>
            </a:r>
            <a:endParaRPr lang="en-US" sz="2400" b="1"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600" y="1447800"/>
            <a:ext cx="1905000" cy="2537114"/>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2514600" y="2204917"/>
            <a:ext cx="1764792" cy="2367083"/>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3302586"/>
            <a:ext cx="2039112" cy="191711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4600" y="4381500"/>
            <a:ext cx="2286000" cy="171450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35417" y="1524000"/>
            <a:ext cx="1926415" cy="2432343"/>
          </a:xfrm>
          <a:prstGeom prst="rect">
            <a:avLst/>
          </a:prstGeom>
        </p:spPr>
      </p:pic>
    </p:spTree>
    <p:extLst>
      <p:ext uri="{BB962C8B-B14F-4D97-AF65-F5344CB8AC3E}">
        <p14:creationId xmlns:p14="http://schemas.microsoft.com/office/powerpoint/2010/main" val="6397831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Roald Dahl’s Earliest Publications</a:t>
            </a:r>
            <a:endParaRPr lang="en-US" b="1" dirty="0"/>
          </a:p>
        </p:txBody>
      </p:sp>
      <p:sp>
        <p:nvSpPr>
          <p:cNvPr id="6" name="Content Placeholder 5"/>
          <p:cNvSpPr>
            <a:spLocks noGrp="1"/>
          </p:cNvSpPr>
          <p:nvPr>
            <p:ph idx="1"/>
          </p:nvPr>
        </p:nvSpPr>
        <p:spPr/>
        <p:txBody>
          <a:bodyPr>
            <a:normAutofit fontScale="92500" lnSpcReduction="10000"/>
          </a:bodyPr>
          <a:lstStyle/>
          <a:p>
            <a:pPr marL="0" indent="0">
              <a:buNone/>
            </a:pPr>
            <a:r>
              <a:rPr lang="en-US" sz="2400" b="1" dirty="0" smtClean="0"/>
              <a:t>Dahl’s first important publication was a </a:t>
            </a:r>
            <a:r>
              <a:rPr lang="en-US" sz="2400" b="1" u="sng" dirty="0" smtClean="0"/>
              <a:t>Saturday Evening Post</a:t>
            </a:r>
            <a:r>
              <a:rPr lang="en-US" sz="2400" b="1" dirty="0" smtClean="0"/>
              <a:t> news account about crashing his </a:t>
            </a:r>
            <a:r>
              <a:rPr lang="en-US" sz="2400" b="1" dirty="0" err="1" smtClean="0"/>
              <a:t>Gloster</a:t>
            </a:r>
            <a:r>
              <a:rPr lang="en-US" sz="2400" b="1" dirty="0" smtClean="0"/>
              <a:t> Gladiator airplane in Libya.  It was written so well that he was encouraged to write more stories.  So he wrote…</a:t>
            </a:r>
          </a:p>
          <a:p>
            <a:pPr marL="0" indent="0">
              <a:buNone/>
            </a:pPr>
            <a:endParaRPr lang="en-US" sz="2400" b="1" u="sng" dirty="0"/>
          </a:p>
          <a:p>
            <a:pPr marL="0" indent="0">
              <a:buNone/>
            </a:pPr>
            <a:r>
              <a:rPr lang="en-US" sz="2400" b="1" u="sng" dirty="0" smtClean="0"/>
              <a:t>The Gremlins</a:t>
            </a:r>
            <a:r>
              <a:rPr lang="en-US" sz="2400" b="1" dirty="0" smtClean="0"/>
              <a:t> (1943)</a:t>
            </a:r>
          </a:p>
          <a:p>
            <a:pPr marL="0" indent="0">
              <a:buNone/>
            </a:pPr>
            <a:endParaRPr lang="en-US" sz="2400" b="1" u="sng" dirty="0" smtClean="0"/>
          </a:p>
          <a:p>
            <a:pPr marL="0" indent="0">
              <a:buNone/>
            </a:pPr>
            <a:r>
              <a:rPr lang="en-US" sz="2400" b="1" u="sng" dirty="0" smtClean="0"/>
              <a:t>Over to You: Ten Stories of Flyers and Flying</a:t>
            </a:r>
            <a:r>
              <a:rPr lang="en-US" sz="2400" b="1" dirty="0" smtClean="0"/>
              <a:t> (1946)</a:t>
            </a:r>
          </a:p>
          <a:p>
            <a:pPr marL="0" indent="0">
              <a:buNone/>
            </a:pPr>
            <a:endParaRPr lang="en-US" sz="2400" b="1" u="sng" dirty="0" smtClean="0"/>
          </a:p>
          <a:p>
            <a:pPr marL="0" indent="0">
              <a:buNone/>
            </a:pPr>
            <a:r>
              <a:rPr lang="en-US" sz="2400" b="1" u="sng" dirty="0"/>
              <a:t> </a:t>
            </a:r>
            <a:r>
              <a:rPr lang="en-US" sz="2400" b="1" u="sng" dirty="0" smtClean="0"/>
              <a:t>Someone Like You</a:t>
            </a:r>
            <a:r>
              <a:rPr lang="en-US" sz="2400" b="1" dirty="0" smtClean="0"/>
              <a:t> (1953)</a:t>
            </a:r>
          </a:p>
          <a:p>
            <a:pPr marL="0" indent="0">
              <a:buNone/>
            </a:pPr>
            <a:endParaRPr lang="en-US" sz="2400" b="1" u="sng" dirty="0" smtClean="0"/>
          </a:p>
          <a:p>
            <a:pPr marL="0" indent="0">
              <a:buNone/>
            </a:pPr>
            <a:r>
              <a:rPr lang="en-US" sz="2400" b="1" u="sng" dirty="0" smtClean="0"/>
              <a:t>Kiss </a:t>
            </a:r>
            <a:r>
              <a:rPr lang="en-US" sz="2400" b="1" u="sng" dirty="0" err="1" smtClean="0"/>
              <a:t>Kiss</a:t>
            </a:r>
            <a:r>
              <a:rPr lang="en-US" sz="2400" b="1" dirty="0" smtClean="0"/>
              <a:t> (1960)</a:t>
            </a:r>
          </a:p>
          <a:p>
            <a:pPr marL="0" indent="0">
              <a:buNone/>
            </a:pPr>
            <a:endParaRPr lang="en-US" sz="2400" b="1" u="sng" dirty="0"/>
          </a:p>
        </p:txBody>
      </p:sp>
    </p:spTree>
    <p:extLst>
      <p:ext uri="{BB962C8B-B14F-4D97-AF65-F5344CB8AC3E}">
        <p14:creationId xmlns:p14="http://schemas.microsoft.com/office/powerpoint/2010/main" val="8762858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90140" y="984729"/>
            <a:ext cx="1905000" cy="2739467"/>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4787" y="3429000"/>
            <a:ext cx="1847525" cy="2819400"/>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9737" y="2209800"/>
            <a:ext cx="1851095" cy="28956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1122" y="2743200"/>
            <a:ext cx="1958905" cy="3113037"/>
          </a:xfrm>
          <a:prstGeom prst="rect">
            <a:avLst/>
          </a:prstGeom>
        </p:spPr>
      </p:pic>
      <p:sp>
        <p:nvSpPr>
          <p:cNvPr id="12" name="TextBox 11"/>
          <p:cNvSpPr txBox="1"/>
          <p:nvPr/>
        </p:nvSpPr>
        <p:spPr>
          <a:xfrm>
            <a:off x="457201" y="609600"/>
            <a:ext cx="1905000" cy="338554"/>
          </a:xfrm>
          <a:prstGeom prst="rect">
            <a:avLst/>
          </a:prstGeom>
          <a:noFill/>
        </p:spPr>
        <p:txBody>
          <a:bodyPr wrap="square" rtlCol="0">
            <a:spAutoFit/>
          </a:bodyPr>
          <a:lstStyle/>
          <a:p>
            <a:r>
              <a:rPr lang="en-US" sz="1600" b="1" dirty="0" smtClean="0"/>
              <a:t>The Gremlins (1943)</a:t>
            </a:r>
            <a:endParaRPr lang="en-US" sz="1600" b="1" dirty="0"/>
          </a:p>
        </p:txBody>
      </p:sp>
      <p:sp>
        <p:nvSpPr>
          <p:cNvPr id="13" name="TextBox 12"/>
          <p:cNvSpPr txBox="1"/>
          <p:nvPr/>
        </p:nvSpPr>
        <p:spPr>
          <a:xfrm>
            <a:off x="2362201" y="1752600"/>
            <a:ext cx="1927293" cy="338554"/>
          </a:xfrm>
          <a:prstGeom prst="rect">
            <a:avLst/>
          </a:prstGeom>
          <a:noFill/>
        </p:spPr>
        <p:txBody>
          <a:bodyPr wrap="square" rtlCol="0">
            <a:spAutoFit/>
          </a:bodyPr>
          <a:lstStyle/>
          <a:p>
            <a:r>
              <a:rPr lang="en-US" sz="1600" b="1" dirty="0" smtClean="0"/>
              <a:t>Over to You (1946)</a:t>
            </a:r>
            <a:endParaRPr lang="en-US" sz="1600" b="1" dirty="0"/>
          </a:p>
        </p:txBody>
      </p:sp>
      <p:sp>
        <p:nvSpPr>
          <p:cNvPr id="14" name="TextBox 13"/>
          <p:cNvSpPr txBox="1"/>
          <p:nvPr/>
        </p:nvSpPr>
        <p:spPr>
          <a:xfrm>
            <a:off x="4210832" y="2362200"/>
            <a:ext cx="2827278" cy="338554"/>
          </a:xfrm>
          <a:prstGeom prst="rect">
            <a:avLst/>
          </a:prstGeom>
          <a:noFill/>
        </p:spPr>
        <p:txBody>
          <a:bodyPr wrap="square" rtlCol="0">
            <a:spAutoFit/>
          </a:bodyPr>
          <a:lstStyle/>
          <a:p>
            <a:r>
              <a:rPr lang="en-US" sz="1600" b="1" dirty="0" smtClean="0"/>
              <a:t>Someone Like You (1953)</a:t>
            </a:r>
            <a:endParaRPr lang="en-US" sz="1600" b="1" dirty="0"/>
          </a:p>
        </p:txBody>
      </p:sp>
      <p:sp>
        <p:nvSpPr>
          <p:cNvPr id="15" name="TextBox 14"/>
          <p:cNvSpPr txBox="1"/>
          <p:nvPr/>
        </p:nvSpPr>
        <p:spPr>
          <a:xfrm>
            <a:off x="6248400" y="2971800"/>
            <a:ext cx="1930680" cy="338554"/>
          </a:xfrm>
          <a:prstGeom prst="rect">
            <a:avLst/>
          </a:prstGeom>
          <a:noFill/>
        </p:spPr>
        <p:txBody>
          <a:bodyPr wrap="square" rtlCol="0">
            <a:spAutoFit/>
          </a:bodyPr>
          <a:lstStyle/>
          <a:p>
            <a:r>
              <a:rPr lang="en-US" sz="1600" b="1" dirty="0" smtClean="0"/>
              <a:t>Kiss </a:t>
            </a:r>
            <a:r>
              <a:rPr lang="en-US" sz="1600" b="1" dirty="0" err="1" smtClean="0"/>
              <a:t>Kiss</a:t>
            </a:r>
            <a:r>
              <a:rPr lang="en-US" sz="1600" b="1" dirty="0" smtClean="0"/>
              <a:t> (1960)</a:t>
            </a:r>
            <a:endParaRPr lang="en-US" sz="1600" b="1" dirty="0"/>
          </a:p>
        </p:txBody>
      </p:sp>
    </p:spTree>
    <p:extLst>
      <p:ext uri="{BB962C8B-B14F-4D97-AF65-F5344CB8AC3E}">
        <p14:creationId xmlns:p14="http://schemas.microsoft.com/office/powerpoint/2010/main" val="3964977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The Range of Roald Dahl’s Children’s Books</a:t>
            </a:r>
            <a:endParaRPr lang="en-US" sz="3200" b="1"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98767" y="1600200"/>
            <a:ext cx="1587233" cy="2020483"/>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2286000" y="1600200"/>
            <a:ext cx="1591495" cy="2057400"/>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1" y="1622702"/>
            <a:ext cx="1371600" cy="204918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601" y="1622702"/>
            <a:ext cx="1600199" cy="2068651"/>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0199" y="3671888"/>
            <a:ext cx="1427083" cy="2195512"/>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71800" y="3671889"/>
            <a:ext cx="1694781" cy="2195512"/>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0" y="3657825"/>
            <a:ext cx="1402665" cy="2209575"/>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74665" y="3657825"/>
            <a:ext cx="1443531" cy="2209576"/>
          </a:xfrm>
          <a:prstGeom prst="rect">
            <a:avLst/>
          </a:prstGeom>
        </p:spPr>
      </p:pic>
    </p:spTree>
    <p:extLst>
      <p:ext uri="{BB962C8B-B14F-4D97-AF65-F5344CB8AC3E}">
        <p14:creationId xmlns:p14="http://schemas.microsoft.com/office/powerpoint/2010/main" val="2261625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James and the Giant Peach (1961)</a:t>
            </a:r>
            <a:endParaRPr lang="en-US" sz="4000"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90298" y="1600200"/>
            <a:ext cx="3172403" cy="4525963"/>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76800" y="1600200"/>
            <a:ext cx="3200400" cy="4475136"/>
          </a:xfrm>
        </p:spPr>
      </p:pic>
    </p:spTree>
    <p:extLst>
      <p:ext uri="{BB962C8B-B14F-4D97-AF65-F5344CB8AC3E}">
        <p14:creationId xmlns:p14="http://schemas.microsoft.com/office/powerpoint/2010/main" val="824819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457200"/>
            <a:ext cx="8229600" cy="5668963"/>
          </a:xfrm>
        </p:spPr>
        <p:txBody>
          <a:bodyPr>
            <a:normAutofit fontScale="92500"/>
          </a:bodyPr>
          <a:lstStyle/>
          <a:p>
            <a:pPr marL="0" indent="0">
              <a:buNone/>
            </a:pPr>
            <a:r>
              <a:rPr lang="en-US" sz="1800" b="1" dirty="0" smtClean="0"/>
              <a:t>	James Henry Trotter is a young boy who lived by the sea in England with his parents.  For his birthday his parents plan to take James to New York to visit the Empire State Building.</a:t>
            </a:r>
          </a:p>
          <a:p>
            <a:pPr marL="0" indent="0">
              <a:buNone/>
            </a:pPr>
            <a:endParaRPr lang="en-US" sz="1800" b="1" dirty="0"/>
          </a:p>
          <a:p>
            <a:pPr marL="0" indent="0">
              <a:buNone/>
            </a:pPr>
            <a:r>
              <a:rPr lang="en-US" sz="1800" b="1" dirty="0" smtClean="0"/>
              <a:t>	But a charging ghostly rhinoceros from the sky kills James’s parents, and James is sent to live with his cruel aunts, Spiker and Sponge.  They force him to work all day, and keep reminding him of the mysterious rhino that killed his parents.</a:t>
            </a:r>
          </a:p>
          <a:p>
            <a:pPr marL="0" indent="0">
              <a:buNone/>
            </a:pPr>
            <a:endParaRPr lang="en-US" sz="1800" b="1" dirty="0"/>
          </a:p>
          <a:p>
            <a:pPr marL="0" indent="0">
              <a:buNone/>
            </a:pPr>
            <a:r>
              <a:rPr lang="en-US" sz="1800" b="1" dirty="0" smtClean="0"/>
              <a:t>	When the aunts are trying to squash a spider, James rescues the spider.  Then James meets a mysterious man who gives him a bag of magic green “crocodile tongues.”  </a:t>
            </a:r>
          </a:p>
          <a:p>
            <a:pPr marL="0" indent="0">
              <a:buNone/>
            </a:pPr>
            <a:endParaRPr lang="en-US" sz="1800" b="1" dirty="0"/>
          </a:p>
          <a:p>
            <a:pPr marL="0" indent="0">
              <a:buNone/>
            </a:pPr>
            <a:r>
              <a:rPr lang="en-US" sz="1800" b="1" dirty="0" smtClean="0"/>
              <a:t>	But on his way home, James trips and the crocodile tongues spill out onto the ground.  This causes a small peach on a withering peach tree to grow to an enormous size.</a:t>
            </a:r>
          </a:p>
          <a:p>
            <a:pPr marL="0" indent="0">
              <a:buNone/>
            </a:pPr>
            <a:endParaRPr lang="en-US" sz="1800" b="1" dirty="0"/>
          </a:p>
          <a:p>
            <a:pPr marL="0" indent="0">
              <a:buNone/>
            </a:pPr>
            <a:r>
              <a:rPr lang="en-US" sz="1800" b="1" dirty="0" smtClean="0"/>
              <a:t>	Of course Spiker and Sponge sell tickets to people who want to see this huge peach.  In the meantime, James crawls into a hole in the peach and finds himself inside the peach. </a:t>
            </a:r>
          </a:p>
          <a:p>
            <a:pPr marL="0" indent="0">
              <a:buNone/>
            </a:pPr>
            <a:endParaRPr lang="en-US" sz="1800" b="1" dirty="0"/>
          </a:p>
          <a:p>
            <a:pPr marL="0" indent="0">
              <a:buNone/>
            </a:pPr>
            <a:r>
              <a:rPr lang="en-US" sz="1800" b="1" dirty="0" smtClean="0"/>
              <a:t>	</a:t>
            </a:r>
            <a:endParaRPr lang="en-US" sz="1800" b="1" dirty="0"/>
          </a:p>
        </p:txBody>
      </p:sp>
    </p:spTree>
    <p:extLst>
      <p:ext uri="{BB962C8B-B14F-4D97-AF65-F5344CB8AC3E}">
        <p14:creationId xmlns:p14="http://schemas.microsoft.com/office/powerpoint/2010/main" val="32335131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305800" cy="5821363"/>
          </a:xfrm>
        </p:spPr>
        <p:txBody>
          <a:bodyPr>
            <a:normAutofit lnSpcReduction="10000"/>
          </a:bodyPr>
          <a:lstStyle/>
          <a:p>
            <a:pPr marL="0" indent="0">
              <a:buNone/>
            </a:pPr>
            <a:r>
              <a:rPr lang="en-US" sz="1800" b="1" dirty="0" smtClean="0"/>
              <a:t>	This is where James meets the Miss Spider, whom he has just saved.  He also meets Mr. Grasshopper, Mr. Centipede, Earthworm, Mrs. Ladybug and Glowworm.</a:t>
            </a:r>
          </a:p>
          <a:p>
            <a:pPr marL="0" indent="0">
              <a:buNone/>
            </a:pPr>
            <a:endParaRPr lang="en-US" sz="1800" b="1" dirty="0"/>
          </a:p>
          <a:p>
            <a:pPr marL="0" indent="0">
              <a:buNone/>
            </a:pPr>
            <a:r>
              <a:rPr lang="en-US" sz="1800" b="1" dirty="0" smtClean="0"/>
              <a:t>	Mr. Centipede cuts the stem that attaches the peach to the tree, and the peach rolls down to the Atlantic Ocean.</a:t>
            </a:r>
          </a:p>
          <a:p>
            <a:pPr marL="0" indent="0">
              <a:buNone/>
            </a:pPr>
            <a:endParaRPr lang="en-US" sz="1800" b="1" dirty="0"/>
          </a:p>
          <a:p>
            <a:pPr marL="0" indent="0">
              <a:buNone/>
            </a:pPr>
            <a:r>
              <a:rPr lang="en-US" sz="1800" b="1" dirty="0" smtClean="0"/>
              <a:t>	Then James remembers his birthday wish—to visit New York City.  James and his sailing crew use Miss Spider’s web to attach a hundred seagulls to the peach stem, and they are off to see New York City.</a:t>
            </a:r>
          </a:p>
          <a:p>
            <a:pPr marL="0" indent="0">
              <a:buNone/>
            </a:pPr>
            <a:endParaRPr lang="en-US" sz="1800" b="1" dirty="0"/>
          </a:p>
          <a:p>
            <a:pPr marL="0" indent="0">
              <a:buNone/>
            </a:pPr>
            <a:r>
              <a:rPr lang="en-US" sz="1800" b="1" dirty="0" smtClean="0"/>
              <a:t>	There is a great storm just as they reach New York City, a storm in which James is frightened by a ghostly rhino.  </a:t>
            </a:r>
          </a:p>
          <a:p>
            <a:pPr marL="0" indent="0">
              <a:buNone/>
            </a:pPr>
            <a:endParaRPr lang="en-US" sz="1800" b="1" dirty="0"/>
          </a:p>
          <a:p>
            <a:pPr marL="0" indent="0">
              <a:buNone/>
            </a:pPr>
            <a:r>
              <a:rPr lang="en-US" sz="1800" b="1" dirty="0" smtClean="0"/>
              <a:t>	But they survive the storm, and land on the Empire State Building, and they allow the New York children to eat up the delicious peach.</a:t>
            </a:r>
          </a:p>
          <a:p>
            <a:pPr marL="0" indent="0">
              <a:buNone/>
            </a:pPr>
            <a:endParaRPr lang="en-US" sz="1800" b="1" dirty="0"/>
          </a:p>
          <a:p>
            <a:pPr marL="0" indent="0">
              <a:buNone/>
            </a:pPr>
            <a:r>
              <a:rPr lang="en-US" sz="1800" b="1" dirty="0" smtClean="0"/>
              <a:t>	And the peach pit is made into a house in Central Park, where James lives happily ever after with his new family, the bugs. </a:t>
            </a:r>
            <a:endParaRPr lang="en-US" sz="1800" b="1" dirty="0"/>
          </a:p>
        </p:txBody>
      </p:sp>
    </p:spTree>
    <p:extLst>
      <p:ext uri="{BB962C8B-B14F-4D97-AF65-F5344CB8AC3E}">
        <p14:creationId xmlns:p14="http://schemas.microsoft.com/office/powerpoint/2010/main" val="2553584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Fantastic Mr. Fox (1970)</a:t>
            </a:r>
            <a:endParaRPr lang="en-US"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28800" y="1905000"/>
            <a:ext cx="2609850" cy="385546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19599" y="1905000"/>
            <a:ext cx="2881745" cy="3962400"/>
          </a:xfrm>
        </p:spPr>
      </p:pic>
    </p:spTree>
    <p:extLst>
      <p:ext uri="{BB962C8B-B14F-4D97-AF65-F5344CB8AC3E}">
        <p14:creationId xmlns:p14="http://schemas.microsoft.com/office/powerpoint/2010/main" val="2019865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381000"/>
            <a:ext cx="8229600" cy="5745163"/>
          </a:xfrm>
        </p:spPr>
        <p:txBody>
          <a:bodyPr>
            <a:normAutofit fontScale="92500" lnSpcReduction="20000"/>
          </a:bodyPr>
          <a:lstStyle/>
          <a:p>
            <a:pPr marL="0" indent="0">
              <a:buNone/>
            </a:pPr>
            <a:r>
              <a:rPr lang="en-US" sz="1800" b="1" dirty="0" smtClean="0"/>
              <a:t>	</a:t>
            </a:r>
            <a:r>
              <a:rPr lang="en-US" sz="1800" b="1" u="sng" dirty="0" smtClean="0"/>
              <a:t>Fantastic Mr. Fox</a:t>
            </a:r>
            <a:r>
              <a:rPr lang="en-US" sz="1800" b="1" dirty="0" smtClean="0"/>
              <a:t> is about Mr. Fox and his wife Felicity who steal food every night from three wealthy-and-mean farmers.  The Foxes are caged in a Fox trap when they attempt to raid </a:t>
            </a:r>
            <a:r>
              <a:rPr lang="en-US" sz="1800" b="1" dirty="0" err="1" smtClean="0"/>
              <a:t>Berk’s</a:t>
            </a:r>
            <a:r>
              <a:rPr lang="en-US" sz="1800" b="1" dirty="0" smtClean="0"/>
              <a:t> Squab Farm.  This is when Felicity tells Mr. Fox that she is pregnant, and convinces him to become a more stable member of the community.</a:t>
            </a:r>
          </a:p>
          <a:p>
            <a:pPr marL="0" indent="0">
              <a:buNone/>
            </a:pPr>
            <a:endParaRPr lang="en-US" sz="1800" b="1" dirty="0"/>
          </a:p>
          <a:p>
            <a:pPr marL="0" indent="0">
              <a:buNone/>
            </a:pPr>
            <a:r>
              <a:rPr lang="en-US" sz="1800" b="1" dirty="0" smtClean="0"/>
              <a:t>	Two years later, Mr. Fox is a newspaper columnist, and they have a sullen son named Ash.  They move from their hole to a better home at the base of a tree located very close to three farmers: Walter </a:t>
            </a:r>
            <a:r>
              <a:rPr lang="en-US" sz="1800" b="1" dirty="0" err="1" smtClean="0"/>
              <a:t>Boggis</a:t>
            </a:r>
            <a:r>
              <a:rPr lang="en-US" sz="1800" b="1" dirty="0" smtClean="0"/>
              <a:t>, Nathan Bunce and Franklin Bean.</a:t>
            </a:r>
          </a:p>
          <a:p>
            <a:pPr marL="0" indent="0">
              <a:buNone/>
            </a:pPr>
            <a:endParaRPr lang="en-US" sz="1800" b="1" dirty="0"/>
          </a:p>
          <a:p>
            <a:pPr marL="0" indent="0">
              <a:buNone/>
            </a:pPr>
            <a:r>
              <a:rPr lang="en-US" sz="1800" b="1" dirty="0" smtClean="0"/>
              <a:t>	Mr. Fox misses his days as a thief, so Mr. Fox and Kylie </a:t>
            </a:r>
            <a:r>
              <a:rPr lang="en-US" sz="1800" b="1" dirty="0" err="1" smtClean="0"/>
              <a:t>Opossom</a:t>
            </a:r>
            <a:r>
              <a:rPr lang="en-US" sz="1800" b="1" dirty="0" smtClean="0"/>
              <a:t> (his friend) steal some produce and poultry from the three farms.  The farmers retaliate by shooting at Mr. Fox, but they miss his body, and only shoot off his tail.</a:t>
            </a:r>
          </a:p>
          <a:p>
            <a:pPr marL="0" indent="0">
              <a:buNone/>
            </a:pPr>
            <a:endParaRPr lang="en-US" sz="1800" b="1" dirty="0"/>
          </a:p>
          <a:p>
            <a:pPr marL="0" indent="0">
              <a:buNone/>
            </a:pPr>
            <a:r>
              <a:rPr lang="en-US" sz="1800" b="1" dirty="0" smtClean="0"/>
              <a:t>	As the Foxes lay low, they realize that they will have to eventually surface in order to obtain food and water.  When they surface, Mr. Fox is with Badger, Mole, Beaver and Weasel as they tunnel in and rob the three farms clean.  </a:t>
            </a:r>
          </a:p>
          <a:p>
            <a:pPr marL="0" indent="0">
              <a:buNone/>
            </a:pPr>
            <a:endParaRPr lang="en-US" sz="1800" b="1" dirty="0"/>
          </a:p>
          <a:p>
            <a:pPr marL="0" indent="0">
              <a:buNone/>
            </a:pPr>
            <a:r>
              <a:rPr lang="en-US" sz="1800" b="1" dirty="0" smtClean="0"/>
              <a:t>	After a number of similar adventures, Fox leads his family to a drain opening built into the floor of a supermarket owned by the three farmers.  </a:t>
            </a:r>
          </a:p>
          <a:p>
            <a:pPr marL="0" indent="0">
              <a:buNone/>
            </a:pPr>
            <a:endParaRPr lang="en-US" sz="1800" b="1" dirty="0"/>
          </a:p>
          <a:p>
            <a:pPr marL="0" indent="0">
              <a:buNone/>
            </a:pPr>
            <a:r>
              <a:rPr lang="en-US" sz="1800" b="1" dirty="0" smtClean="0"/>
              <a:t>	They celebrate their new food source, and the news that Felicity is pregnant again.  All of the happy animals dance.</a:t>
            </a:r>
          </a:p>
          <a:p>
            <a:pPr marL="0" indent="0">
              <a:buNone/>
            </a:pPr>
            <a:endParaRPr lang="en-US" sz="1800" b="1" dirty="0"/>
          </a:p>
          <a:p>
            <a:pPr marL="0" indent="0">
              <a:buNone/>
            </a:pPr>
            <a:r>
              <a:rPr lang="en-US" sz="1800" b="1" dirty="0" smtClean="0"/>
              <a:t>	 </a:t>
            </a:r>
            <a:endParaRPr lang="en-US" sz="1800" b="1" dirty="0"/>
          </a:p>
        </p:txBody>
      </p:sp>
    </p:spTree>
    <p:extLst>
      <p:ext uri="{BB962C8B-B14F-4D97-AF65-F5344CB8AC3E}">
        <p14:creationId xmlns:p14="http://schemas.microsoft.com/office/powerpoint/2010/main" val="24842989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Charlie and the Chocolate Factory (1971)</a:t>
            </a:r>
            <a:endParaRPr lang="en-US" sz="3200"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600" y="1447801"/>
            <a:ext cx="2362200" cy="350393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971800" y="2133600"/>
            <a:ext cx="2381250" cy="3476625"/>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0" y="3581400"/>
            <a:ext cx="3352800" cy="2514600"/>
          </a:xfrm>
          <a:prstGeom prst="rect">
            <a:avLst/>
          </a:prstGeom>
        </p:spPr>
      </p:pic>
    </p:spTree>
    <p:extLst>
      <p:ext uri="{BB962C8B-B14F-4D97-AF65-F5344CB8AC3E}">
        <p14:creationId xmlns:p14="http://schemas.microsoft.com/office/powerpoint/2010/main" val="4254533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t>Roald Dahl’s 100</a:t>
            </a:r>
            <a:r>
              <a:rPr lang="en-US" b="1" baseline="30000" dirty="0" smtClean="0"/>
              <a:t>th</a:t>
            </a:r>
            <a:r>
              <a:rPr lang="en-US" b="1" dirty="0" smtClean="0"/>
              <a:t> Birthday</a:t>
            </a:r>
            <a:endParaRPr lang="en-US" b="1" dirty="0"/>
          </a:p>
        </p:txBody>
      </p:sp>
      <p:pic>
        <p:nvPicPr>
          <p:cNvPr id="9" name="Content Placehold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75912" y="1600200"/>
            <a:ext cx="3201175" cy="4525963"/>
          </a:xfrm>
        </p:spPr>
      </p:pic>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114800" y="1676400"/>
            <a:ext cx="4038600" cy="2275500"/>
          </a:xfr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0664" y="4038600"/>
            <a:ext cx="3505199" cy="2021947"/>
          </a:xfrm>
          <a:prstGeom prst="rect">
            <a:avLst/>
          </a:prstGeom>
        </p:spPr>
      </p:pic>
    </p:spTree>
    <p:extLst>
      <p:ext uri="{BB962C8B-B14F-4D97-AF65-F5344CB8AC3E}">
        <p14:creationId xmlns:p14="http://schemas.microsoft.com/office/powerpoint/2010/main" val="10448893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533400"/>
            <a:ext cx="8229600" cy="5592763"/>
          </a:xfrm>
        </p:spPr>
        <p:txBody>
          <a:bodyPr>
            <a:normAutofit/>
          </a:bodyPr>
          <a:lstStyle/>
          <a:p>
            <a:pPr marL="0" indent="0">
              <a:buNone/>
            </a:pPr>
            <a:r>
              <a:rPr lang="en-US" sz="1800" b="1" dirty="0" smtClean="0"/>
              <a:t>	Roald Dahl went to a famous English public school called </a:t>
            </a:r>
            <a:r>
              <a:rPr lang="en-US" sz="1800" b="1" dirty="0" err="1" smtClean="0"/>
              <a:t>Repton</a:t>
            </a:r>
            <a:r>
              <a:rPr lang="en-US" sz="1800" b="1" dirty="0" smtClean="0"/>
              <a:t>, very near the place where the Cadbury Chocolate Company would test their newest chocolate inventions.</a:t>
            </a:r>
          </a:p>
          <a:p>
            <a:pPr marL="0" indent="0">
              <a:buNone/>
            </a:pPr>
            <a:endParaRPr lang="en-US" sz="1800" b="1" dirty="0"/>
          </a:p>
          <a:p>
            <a:pPr marL="0" indent="0">
              <a:buNone/>
            </a:pPr>
            <a:r>
              <a:rPr lang="en-US" sz="1800" b="1" dirty="0" smtClean="0"/>
              <a:t>	The Cadbury Company would send Roald and his friends their newest chocolate inventions to test out.  </a:t>
            </a:r>
          </a:p>
          <a:p>
            <a:pPr marL="0" indent="0">
              <a:buNone/>
            </a:pPr>
            <a:endParaRPr lang="en-US" sz="1800" b="1" dirty="0"/>
          </a:p>
          <a:p>
            <a:pPr marL="0" indent="0">
              <a:buNone/>
            </a:pPr>
            <a:r>
              <a:rPr lang="en-US" sz="1800" b="1" dirty="0" smtClean="0"/>
              <a:t>	The plain-packaged chocolate treats were always delicious, and the boys were invited to share their thoughts on each and every one.</a:t>
            </a:r>
          </a:p>
          <a:p>
            <a:pPr marL="0" indent="0">
              <a:buNone/>
            </a:pPr>
            <a:endParaRPr lang="en-US" sz="1800" b="1" dirty="0"/>
          </a:p>
          <a:p>
            <a:pPr marL="0" indent="0">
              <a:buNone/>
            </a:pPr>
            <a:r>
              <a:rPr lang="en-US" sz="1800" b="1" dirty="0" smtClean="0"/>
              <a:t>	This was the inspiration for Willy Wonka’s famous Inventing Room, with its burbling machines that produced the Everlasting Gobstoppers. </a:t>
            </a:r>
          </a:p>
          <a:p>
            <a:pPr marL="0" indent="0">
              <a:buNone/>
            </a:pPr>
            <a:endParaRPr lang="en-US" sz="1800" b="1" dirty="0"/>
          </a:p>
          <a:p>
            <a:pPr marL="0" indent="0">
              <a:buNone/>
            </a:pPr>
            <a:r>
              <a:rPr lang="en-US" sz="1800" b="1" dirty="0" smtClean="0"/>
              <a:t>	Charlie Bucket is a kind and loving boy who lives with his parents and four grandparents.  Before he was terminated, Charlie’s Grandpa Joe had worked for Willy Wonka in his chocolate factory.</a:t>
            </a:r>
            <a:endParaRPr lang="en-US" sz="1800" b="1" dirty="0"/>
          </a:p>
        </p:txBody>
      </p:sp>
    </p:spTree>
    <p:extLst>
      <p:ext uri="{BB962C8B-B14F-4D97-AF65-F5344CB8AC3E}">
        <p14:creationId xmlns:p14="http://schemas.microsoft.com/office/powerpoint/2010/main" val="21277160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marL="0" indent="0">
              <a:buNone/>
            </a:pPr>
            <a:r>
              <a:rPr lang="en-US" sz="2000" b="1" dirty="0" smtClean="0"/>
              <a:t>	Early in the story, Willy Wonka announces that five Golden Tickets are hidden in Wonka bars, and that the children who find them will be given a tour of the factory.</a:t>
            </a:r>
          </a:p>
          <a:p>
            <a:pPr marL="0" indent="0">
              <a:buNone/>
            </a:pPr>
            <a:endParaRPr lang="en-US" sz="2000" b="1" dirty="0"/>
          </a:p>
          <a:p>
            <a:pPr marL="0" indent="0">
              <a:buNone/>
            </a:pPr>
            <a:r>
              <a:rPr lang="en-US" sz="2000" b="1" dirty="0" smtClean="0"/>
              <a:t>	The first four tickets are quickly found: one by the “greedy and gluttonous Augustus </a:t>
            </a:r>
            <a:r>
              <a:rPr lang="en-US" sz="2000" b="1" dirty="0" err="1" smtClean="0"/>
              <a:t>Gloop</a:t>
            </a:r>
            <a:r>
              <a:rPr lang="en-US" sz="2000" b="1" dirty="0" smtClean="0"/>
              <a:t>” from Düsseldorf, one by the “spoiled and rotten </a:t>
            </a:r>
            <a:r>
              <a:rPr lang="en-US" sz="2000" b="1" dirty="0" err="1" smtClean="0"/>
              <a:t>Veruca</a:t>
            </a:r>
            <a:r>
              <a:rPr lang="en-US" sz="2000" b="1" dirty="0" smtClean="0"/>
              <a:t> Salt” from Buckinghamshire, one by the “competitive and boastful </a:t>
            </a:r>
            <a:r>
              <a:rPr lang="en-US" sz="2000" b="1" dirty="0" err="1" smtClean="0"/>
              <a:t>Viiolet</a:t>
            </a:r>
            <a:r>
              <a:rPr lang="en-US" sz="2000" b="1" dirty="0" smtClean="0"/>
              <a:t> </a:t>
            </a:r>
            <a:r>
              <a:rPr lang="en-US" sz="2000" b="1" dirty="0" err="1" smtClean="0"/>
              <a:t>Beauregarde</a:t>
            </a:r>
            <a:r>
              <a:rPr lang="en-US" sz="2000" b="1" dirty="0" smtClean="0"/>
              <a:t>” from Atlanta, Georgia, and one by the “arrogant and aggressive Mike </a:t>
            </a:r>
            <a:r>
              <a:rPr lang="en-US" sz="2000" b="1" dirty="0" err="1" smtClean="0"/>
              <a:t>Teavee</a:t>
            </a:r>
            <a:r>
              <a:rPr lang="en-US" sz="2000" b="1" dirty="0" smtClean="0"/>
              <a:t>” from Denver, Colorado.</a:t>
            </a:r>
          </a:p>
          <a:p>
            <a:pPr marL="0" indent="0">
              <a:buNone/>
            </a:pPr>
            <a:endParaRPr lang="en-US" sz="2000" b="1" dirty="0"/>
          </a:p>
          <a:p>
            <a:pPr marL="0" indent="0">
              <a:buNone/>
            </a:pPr>
            <a:r>
              <a:rPr lang="en-US" sz="2000" b="1" dirty="0" smtClean="0"/>
              <a:t>	Every year, Grandpa Joe buys Charlie a Wonka bar for his birthday present.  And this year’s Wonka bar contained the last Golden Ticket.</a:t>
            </a:r>
          </a:p>
          <a:p>
            <a:pPr marL="0" indent="0">
              <a:buNone/>
            </a:pPr>
            <a:endParaRPr lang="en-US" sz="2000" b="1" dirty="0"/>
          </a:p>
          <a:p>
            <a:pPr marL="0" indent="0">
              <a:buNone/>
            </a:pPr>
            <a:r>
              <a:rPr lang="en-US" sz="2000" b="1" dirty="0" smtClean="0"/>
              <a:t>	So these five children will be given a tour of the chocolate factory by the factory workers, the Oompa-</a:t>
            </a:r>
            <a:r>
              <a:rPr lang="en-US" sz="2000" b="1" dirty="0" err="1" smtClean="0"/>
              <a:t>Loompas</a:t>
            </a:r>
            <a:r>
              <a:rPr lang="en-US" sz="2000" b="1" dirty="0" smtClean="0"/>
              <a:t>.</a:t>
            </a:r>
            <a:endParaRPr lang="en-US" sz="2000" b="1" dirty="0"/>
          </a:p>
        </p:txBody>
      </p:sp>
    </p:spTree>
    <p:extLst>
      <p:ext uri="{BB962C8B-B14F-4D97-AF65-F5344CB8AC3E}">
        <p14:creationId xmlns:p14="http://schemas.microsoft.com/office/powerpoint/2010/main" val="4723104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b="1" dirty="0" smtClean="0"/>
              <a:t>The Oompa </a:t>
            </a:r>
            <a:r>
              <a:rPr lang="en-US" sz="4000" b="1" dirty="0" err="1" smtClean="0"/>
              <a:t>Loompa</a:t>
            </a:r>
            <a:r>
              <a:rPr lang="en-US" sz="4000" b="1" dirty="0"/>
              <a:t> Song:</a:t>
            </a:r>
            <a:r>
              <a:rPr lang="en-US" sz="1800" b="1" dirty="0"/>
              <a:t/>
            </a:r>
            <a:br>
              <a:rPr lang="en-US" sz="1800" b="1" dirty="0"/>
            </a:br>
            <a:r>
              <a:rPr lang="en-US" sz="1800" b="1" dirty="0">
                <a:hlinkClick r:id="rId2"/>
              </a:rPr>
              <a:t>https://</a:t>
            </a:r>
            <a:r>
              <a:rPr lang="en-US" sz="1800" b="1" dirty="0" smtClean="0">
                <a:hlinkClick r:id="rId2"/>
              </a:rPr>
              <a:t>www.bing.com/videos/search?q=oompa+loompa+songs+lyrics&amp;view=detail&amp;mid=1C5D224B93EFC83E0A631C5D224B93EFC83E0A63&amp;FORM=VIRE</a:t>
            </a:r>
            <a:r>
              <a:rPr lang="en-US" sz="1800" b="1" dirty="0" smtClean="0"/>
              <a:t> </a:t>
            </a:r>
            <a:endParaRPr lang="en-US" sz="1800" b="1"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667000"/>
            <a:ext cx="3733800" cy="2716339"/>
          </a:xfrm>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191000" y="2667000"/>
            <a:ext cx="4546600" cy="2727960"/>
          </a:xfrm>
        </p:spPr>
      </p:pic>
    </p:spTree>
    <p:extLst>
      <p:ext uri="{BB962C8B-B14F-4D97-AF65-F5344CB8AC3E}">
        <p14:creationId xmlns:p14="http://schemas.microsoft.com/office/powerpoint/2010/main" val="16800716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lnSpcReduction="10000"/>
          </a:bodyPr>
          <a:lstStyle/>
          <a:p>
            <a:pPr marL="0" indent="0">
              <a:buNone/>
            </a:pPr>
            <a:r>
              <a:rPr lang="en-US" sz="1800" b="1" dirty="0" smtClean="0"/>
              <a:t>	Because Augustus </a:t>
            </a:r>
            <a:r>
              <a:rPr lang="en-US" sz="1800" b="1" dirty="0" err="1" smtClean="0"/>
              <a:t>Gloop</a:t>
            </a:r>
            <a:r>
              <a:rPr lang="en-US" sz="1800" b="1" dirty="0" smtClean="0"/>
              <a:t> is greedy,  he falls into a river of chocolate and is sucked up into the pipes before he is rescued.</a:t>
            </a:r>
          </a:p>
          <a:p>
            <a:pPr marL="0" indent="0">
              <a:buNone/>
            </a:pPr>
            <a:endParaRPr lang="en-US" sz="1800" b="1" dirty="0"/>
          </a:p>
          <a:p>
            <a:pPr marL="0" indent="0">
              <a:buNone/>
            </a:pPr>
            <a:r>
              <a:rPr lang="en-US" sz="1800" b="1" dirty="0"/>
              <a:t>	</a:t>
            </a:r>
            <a:r>
              <a:rPr lang="en-US" sz="1800" b="1" dirty="0" smtClean="0"/>
              <a:t>Because Violet is </a:t>
            </a:r>
            <a:r>
              <a:rPr lang="en-US" sz="1800" b="1" dirty="0"/>
              <a:t>competitive and boastful</a:t>
            </a:r>
            <a:r>
              <a:rPr lang="en-US" sz="1800" b="1" dirty="0" smtClean="0"/>
              <a:t>, she eats some chewing gum that makes her expand into an oversized blueberry.</a:t>
            </a:r>
          </a:p>
          <a:p>
            <a:pPr marL="0" indent="0">
              <a:buNone/>
            </a:pPr>
            <a:endParaRPr lang="en-US" sz="1800" b="1" dirty="0"/>
          </a:p>
          <a:p>
            <a:pPr marL="0" indent="0">
              <a:buNone/>
            </a:pPr>
            <a:r>
              <a:rPr lang="en-US" sz="1800" b="1" dirty="0" smtClean="0"/>
              <a:t>	Because </a:t>
            </a:r>
            <a:r>
              <a:rPr lang="en-US" sz="1800" b="1" dirty="0" err="1" smtClean="0"/>
              <a:t>Veruca</a:t>
            </a:r>
            <a:r>
              <a:rPr lang="en-US" sz="1800" b="1" dirty="0" smtClean="0"/>
              <a:t> is spoiled and rotten, she is thrown away as a bad nut by some trained squirrels.</a:t>
            </a:r>
          </a:p>
          <a:p>
            <a:pPr marL="0" indent="0">
              <a:buNone/>
            </a:pPr>
            <a:endParaRPr lang="en-US" sz="1800" b="1" dirty="0"/>
          </a:p>
          <a:p>
            <a:pPr marL="0" indent="0">
              <a:buNone/>
            </a:pPr>
            <a:r>
              <a:rPr lang="en-US" sz="1800" b="1" dirty="0" smtClean="0"/>
              <a:t>	Because Mike is arrogant and aggressive, he is transported into a Wonka television advertisement and is shrunk down to a few inches in height.</a:t>
            </a:r>
          </a:p>
          <a:p>
            <a:pPr marL="0" indent="0">
              <a:buNone/>
            </a:pPr>
            <a:endParaRPr lang="en-US" sz="1800" b="1" dirty="0"/>
          </a:p>
          <a:p>
            <a:pPr marL="0" indent="0">
              <a:buNone/>
            </a:pPr>
            <a:r>
              <a:rPr lang="en-US" sz="1800" b="1" dirty="0" smtClean="0"/>
              <a:t>	But because he is kind and thoughtful, Charlie wins the grand prize and becomes the heir to the chocolate factory, with the stipulation that he must leave his family behind.  This is because Willy Wonka’s father was a dentist and didn’t allow him to eat candy.</a:t>
            </a:r>
          </a:p>
          <a:p>
            <a:pPr marL="0" indent="0">
              <a:buNone/>
            </a:pPr>
            <a:endParaRPr lang="en-US" sz="1800" b="1" dirty="0"/>
          </a:p>
          <a:p>
            <a:pPr marL="0" indent="0">
              <a:buNone/>
            </a:pPr>
            <a:r>
              <a:rPr lang="en-US" sz="1800" b="1" dirty="0" smtClean="0"/>
              <a:t>	But Charlie prevails, and his family moves into the factory and Charlie joins his grandfather Joe in planning new kinds of chocolate delights. </a:t>
            </a:r>
            <a:endParaRPr lang="en-US" sz="1800" b="1" dirty="0"/>
          </a:p>
        </p:txBody>
      </p:sp>
    </p:spTree>
    <p:extLst>
      <p:ext uri="{BB962C8B-B14F-4D97-AF65-F5344CB8AC3E}">
        <p14:creationId xmlns:p14="http://schemas.microsoft.com/office/powerpoint/2010/main" val="1434543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Danny, The Champion of the World (1975)</a:t>
            </a:r>
            <a:endParaRPr lang="en-US" sz="3200"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85928" y="1600200"/>
            <a:ext cx="2952797" cy="4495800"/>
          </a:xfrm>
        </p:spPr>
      </p:pic>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65309" y="1600200"/>
            <a:ext cx="3204381" cy="4525963"/>
          </a:xfrm>
        </p:spPr>
      </p:pic>
    </p:spTree>
    <p:extLst>
      <p:ext uri="{BB962C8B-B14F-4D97-AF65-F5344CB8AC3E}">
        <p14:creationId xmlns:p14="http://schemas.microsoft.com/office/powerpoint/2010/main" val="41317371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
            <a:ext cx="8153400" cy="5668963"/>
          </a:xfrm>
        </p:spPr>
        <p:txBody>
          <a:bodyPr>
            <a:normAutofit/>
          </a:bodyPr>
          <a:lstStyle/>
          <a:p>
            <a:pPr marL="0" indent="0">
              <a:buNone/>
            </a:pPr>
            <a:r>
              <a:rPr lang="en-US" sz="2000" b="1" dirty="0" smtClean="0"/>
              <a:t>Danny is a young English boy who lives with his father, William in a Gypsy caravan.  They fix cars for a living and love to poach pheasants from Victor Hazell’s woods.</a:t>
            </a:r>
          </a:p>
          <a:p>
            <a:pPr marL="0" indent="0">
              <a:buNone/>
            </a:pPr>
            <a:endParaRPr lang="en-US" sz="2000" b="1" dirty="0"/>
          </a:p>
          <a:p>
            <a:pPr marL="0" indent="0">
              <a:buNone/>
            </a:pPr>
            <a:r>
              <a:rPr lang="en-US" sz="2000" b="1" smtClean="0"/>
              <a:t>They </a:t>
            </a:r>
            <a:r>
              <a:rPr lang="en-US" sz="2000" b="1" dirty="0" smtClean="0"/>
              <a:t>feed raisins, laced with sleeping potion, to the pheasants, and then there is this dialogue:</a:t>
            </a:r>
          </a:p>
          <a:p>
            <a:pPr marL="0" indent="0">
              <a:buNone/>
            </a:pPr>
            <a:endParaRPr lang="en-US" sz="2000" b="1" dirty="0"/>
          </a:p>
          <a:p>
            <a:pPr marL="0" indent="0">
              <a:buNone/>
            </a:pPr>
            <a:r>
              <a:rPr lang="en-US" sz="2000" b="1" dirty="0" smtClean="0"/>
              <a:t>“It’s peculiar that a bird doesn’t topple off its perch as soon as it goes to sleep.  After all, if we were sitting a branch and we went to sleep, we would fall off at once, wouldn’t we?”</a:t>
            </a:r>
          </a:p>
          <a:p>
            <a:pPr marL="0" indent="0">
              <a:buNone/>
            </a:pPr>
            <a:endParaRPr lang="en-US" sz="2000" b="1" dirty="0"/>
          </a:p>
          <a:p>
            <a:pPr marL="0" indent="0">
              <a:buNone/>
            </a:pPr>
            <a:r>
              <a:rPr lang="en-US" sz="2000" b="1" dirty="0" smtClean="0"/>
              <a:t>“Birds have claws and long toes, dad.  I expect they hold on with those.”</a:t>
            </a:r>
          </a:p>
          <a:p>
            <a:pPr marL="0" indent="0">
              <a:buNone/>
            </a:pPr>
            <a:endParaRPr lang="en-US" sz="2000" b="1" dirty="0"/>
          </a:p>
          <a:p>
            <a:pPr marL="0" indent="0">
              <a:buNone/>
            </a:pPr>
            <a:r>
              <a:rPr lang="en-US" sz="2000" b="1" dirty="0" smtClean="0"/>
              <a:t>“I know that, Danny.  But I still don’t understand why the toes keep gripping the perch once the bird is asleep.  Surely everything goes limp when you fall asleep.”</a:t>
            </a:r>
          </a:p>
          <a:p>
            <a:pPr marL="0" indent="0">
              <a:buNone/>
            </a:pPr>
            <a:endParaRPr lang="en-US" sz="2000" b="1" dirty="0"/>
          </a:p>
        </p:txBody>
      </p:sp>
    </p:spTree>
    <p:extLst>
      <p:ext uri="{BB962C8B-B14F-4D97-AF65-F5344CB8AC3E}">
        <p14:creationId xmlns:p14="http://schemas.microsoft.com/office/powerpoint/2010/main" val="37804034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marL="0" indent="0">
              <a:buNone/>
            </a:pPr>
            <a:r>
              <a:rPr lang="en-US" sz="2400" b="1" dirty="0"/>
              <a:t>Danny waited for his dad to go on.  Then he continued,</a:t>
            </a:r>
          </a:p>
          <a:p>
            <a:pPr marL="0" indent="0">
              <a:buNone/>
            </a:pPr>
            <a:endParaRPr lang="en-US" sz="2000" b="1" dirty="0"/>
          </a:p>
          <a:p>
            <a:pPr marL="0" indent="0">
              <a:buNone/>
            </a:pPr>
            <a:r>
              <a:rPr lang="en-US" sz="2400" b="1" dirty="0" smtClean="0"/>
              <a:t>“I was just thinking that if a bird can keep its balance when it’s asleep, then surely there isn’t any reason why the pills should make it fall down.”</a:t>
            </a:r>
          </a:p>
          <a:p>
            <a:pPr marL="0" indent="0">
              <a:buNone/>
            </a:pPr>
            <a:endParaRPr lang="en-US" sz="2400" b="1" dirty="0"/>
          </a:p>
          <a:p>
            <a:pPr marL="0" indent="0">
              <a:buNone/>
            </a:pPr>
            <a:r>
              <a:rPr lang="en-US" sz="2400" b="1" dirty="0" smtClean="0"/>
              <a:t>“It’s doped.  Surely it will fall down if it’s doped.”</a:t>
            </a:r>
          </a:p>
          <a:p>
            <a:pPr marL="0" indent="0">
              <a:buNone/>
            </a:pPr>
            <a:endParaRPr lang="en-US" sz="2400" b="1" dirty="0"/>
          </a:p>
          <a:p>
            <a:pPr marL="0" indent="0">
              <a:buNone/>
            </a:pPr>
            <a:r>
              <a:rPr lang="en-US" sz="2400" b="1" dirty="0" smtClean="0"/>
              <a:t>“Why should we expect it to fall down just because it’s in a </a:t>
            </a:r>
            <a:r>
              <a:rPr lang="en-US" sz="2400" b="1" u="sng" dirty="0" smtClean="0"/>
              <a:t>deeper</a:t>
            </a:r>
            <a:r>
              <a:rPr lang="en-US" sz="2400" b="1" dirty="0" smtClean="0"/>
              <a:t> sleep?”</a:t>
            </a:r>
          </a:p>
          <a:p>
            <a:pPr marL="0" indent="0">
              <a:buNone/>
            </a:pPr>
            <a:endParaRPr lang="en-US" sz="2400" b="1" dirty="0"/>
          </a:p>
          <a:p>
            <a:pPr marL="0" indent="0">
              <a:buNone/>
            </a:pPr>
            <a:r>
              <a:rPr lang="en-US" sz="2400" b="1" dirty="0" smtClean="0"/>
              <a:t>Then they heard the thump, thump, thump of falling pheasants (143).</a:t>
            </a:r>
            <a:endParaRPr lang="en-US" sz="2400" b="1" dirty="0"/>
          </a:p>
        </p:txBody>
      </p:sp>
    </p:spTree>
    <p:extLst>
      <p:ext uri="{BB962C8B-B14F-4D97-AF65-F5344CB8AC3E}">
        <p14:creationId xmlns:p14="http://schemas.microsoft.com/office/powerpoint/2010/main" val="10119573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Twits (1980)</a:t>
            </a:r>
            <a:endParaRPr lang="en-US"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88565" y="1676400"/>
            <a:ext cx="2931085" cy="4495800"/>
          </a:xfrm>
        </p:spPr>
      </p:pic>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00600" y="1676400"/>
            <a:ext cx="2938701" cy="4525963"/>
          </a:xfrm>
        </p:spPr>
      </p:pic>
    </p:spTree>
    <p:extLst>
      <p:ext uri="{BB962C8B-B14F-4D97-AF65-F5344CB8AC3E}">
        <p14:creationId xmlns:p14="http://schemas.microsoft.com/office/powerpoint/2010/main" val="34436515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85000" lnSpcReduction="10000"/>
          </a:bodyPr>
          <a:lstStyle/>
          <a:p>
            <a:pPr marL="0" indent="0">
              <a:buNone/>
            </a:pPr>
            <a:r>
              <a:rPr lang="en-US" sz="1800" b="1" dirty="0" smtClean="0"/>
              <a:t>	Roald Dahl hated beards, and said he wanted to “do something against beards,” So he wrote </a:t>
            </a:r>
            <a:r>
              <a:rPr lang="en-US" sz="1800" b="1" u="sng" dirty="0" smtClean="0"/>
              <a:t>The Twits</a:t>
            </a:r>
            <a:r>
              <a:rPr lang="en-US" sz="1800" b="1" dirty="0" smtClean="0"/>
              <a:t>.  The first sentence in the story is, “What a lot of hairy-faced men there are around nowadays!” (1)</a:t>
            </a:r>
          </a:p>
          <a:p>
            <a:pPr marL="0" indent="0">
              <a:buNone/>
            </a:pPr>
            <a:endParaRPr lang="en-US" sz="1800" b="1" dirty="0"/>
          </a:p>
          <a:p>
            <a:pPr marL="0" indent="0">
              <a:buNone/>
            </a:pPr>
            <a:r>
              <a:rPr lang="en-US" sz="1800" b="1" dirty="0" smtClean="0"/>
              <a:t>	This book is about a hideous, vindictive, and spiteful couple known as the Twits, who live in a brick house without any windows.</a:t>
            </a:r>
          </a:p>
          <a:p>
            <a:pPr marL="0" indent="0">
              <a:buNone/>
            </a:pPr>
            <a:endParaRPr lang="en-US" sz="1800" b="1" dirty="0"/>
          </a:p>
          <a:p>
            <a:pPr marL="0" indent="0">
              <a:buNone/>
            </a:pPr>
            <a:r>
              <a:rPr lang="en-US" sz="1800" b="1" dirty="0" smtClean="0"/>
              <a:t>	The Twits are retired circus trainers who keep a family of pet monkeys called the Muggle </a:t>
            </a:r>
            <a:r>
              <a:rPr lang="en-US" sz="1800" b="1" dirty="0" err="1" smtClean="0"/>
              <a:t>Wumps</a:t>
            </a:r>
            <a:r>
              <a:rPr lang="en-US" sz="1800" b="1" dirty="0" smtClean="0"/>
              <a:t>.  They’re trying to train the monkeys to stand on their heads.  They want to have the world’s first “upside-down-monkey circus.”</a:t>
            </a:r>
          </a:p>
          <a:p>
            <a:pPr marL="0" indent="0">
              <a:buNone/>
            </a:pPr>
            <a:endParaRPr lang="en-US" sz="1800" b="1" dirty="0"/>
          </a:p>
          <a:p>
            <a:pPr marL="0" indent="0">
              <a:buNone/>
            </a:pPr>
            <a:r>
              <a:rPr lang="en-US" sz="1800" b="1" dirty="0" smtClean="0"/>
              <a:t>	Because each of them hates the other, they play practical jokes on each other.</a:t>
            </a:r>
          </a:p>
          <a:p>
            <a:pPr marL="0" indent="0">
              <a:buNone/>
            </a:pPr>
            <a:endParaRPr lang="en-US" sz="1800" b="1" dirty="0"/>
          </a:p>
          <a:p>
            <a:pPr marL="0" indent="0">
              <a:buNone/>
            </a:pPr>
            <a:r>
              <a:rPr lang="en-US" sz="1800" b="1" dirty="0" smtClean="0"/>
              <a:t>	Mr. Twit is a wicked person with hair that covers his entire face, except for his forehead, eyes and nose.  He never washes his beard, so it contains scraps of food including tinned sardines, stilton cheese and corn flakes.</a:t>
            </a:r>
          </a:p>
          <a:p>
            <a:pPr marL="0" indent="0">
              <a:buNone/>
            </a:pPr>
            <a:endParaRPr lang="en-US" sz="1800" b="1" dirty="0"/>
          </a:p>
          <a:p>
            <a:pPr marL="0" indent="0">
              <a:buNone/>
            </a:pPr>
            <a:r>
              <a:rPr lang="en-US" sz="1800" b="1" dirty="0" smtClean="0"/>
              <a:t>When he is very quiet, he is plotting evil tricks to play on Mrs. Twit, who is hideously ugly.</a:t>
            </a:r>
          </a:p>
          <a:p>
            <a:pPr marL="0" indent="0">
              <a:buNone/>
            </a:pPr>
            <a:endParaRPr lang="en-US" sz="1800" b="1" dirty="0"/>
          </a:p>
          <a:p>
            <a:pPr marL="0" indent="0">
              <a:buNone/>
            </a:pPr>
            <a:r>
              <a:rPr lang="en-US" sz="1800" b="1" dirty="0" smtClean="0"/>
              <a:t>Mrs. Twit used to be beautiful, but her face was distorted by her constant horrible thoughts.  The main reason she has a walking cane is to use as a weapon against innocent children and animals.  She once served Mr. Twit a lunch of earthworms disguised as spaghetti.</a:t>
            </a:r>
          </a:p>
          <a:p>
            <a:pPr marL="0" indent="0">
              <a:buNone/>
            </a:pPr>
            <a:endParaRPr lang="en-US" sz="1800" b="1" dirty="0"/>
          </a:p>
          <a:p>
            <a:pPr marL="0" indent="0">
              <a:buNone/>
            </a:pPr>
            <a:r>
              <a:rPr lang="en-US" sz="1800" b="1" dirty="0" smtClean="0"/>
              <a:t>	</a:t>
            </a:r>
          </a:p>
          <a:p>
            <a:pPr marL="0" indent="0">
              <a:buNone/>
            </a:pPr>
            <a:endParaRPr lang="en-US" sz="1800" b="1" dirty="0"/>
          </a:p>
        </p:txBody>
      </p:sp>
    </p:spTree>
    <p:extLst>
      <p:ext uri="{BB962C8B-B14F-4D97-AF65-F5344CB8AC3E}">
        <p14:creationId xmlns:p14="http://schemas.microsoft.com/office/powerpoint/2010/main" val="14454750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marL="0" indent="0">
              <a:buNone/>
            </a:pPr>
            <a:r>
              <a:rPr lang="en-US" sz="1800" b="1" dirty="0"/>
              <a:t>	One morning Mrs. Twit took out her glass eye and dropped it into Mr. Twit’s mug of beer when he wasn’t looking.</a:t>
            </a:r>
          </a:p>
          <a:p>
            <a:pPr marL="0" indent="0">
              <a:buNone/>
            </a:pPr>
            <a:endParaRPr lang="en-US" sz="1800" b="1" dirty="0"/>
          </a:p>
          <a:p>
            <a:pPr marL="0" indent="0">
              <a:buNone/>
            </a:pPr>
            <a:r>
              <a:rPr lang="en-US" sz="1800" b="1" dirty="0"/>
              <a:t>	Mrs. Twit said, “When I see you starting to plot, I watch you like a wombat.”</a:t>
            </a:r>
          </a:p>
          <a:p>
            <a:pPr marL="0" indent="0">
              <a:buNone/>
            </a:pPr>
            <a:endParaRPr lang="en-US" sz="1800" b="1" dirty="0"/>
          </a:p>
          <a:p>
            <a:pPr marL="0" indent="0">
              <a:buNone/>
            </a:pPr>
            <a:r>
              <a:rPr lang="en-US" sz="1800" b="1" dirty="0"/>
              <a:t>	“Oh, do shut up, you old hag,” Mr. Twit said.  He went on drinking his beer.</a:t>
            </a:r>
          </a:p>
          <a:p>
            <a:pPr marL="0" indent="0">
              <a:buNone/>
            </a:pPr>
            <a:endParaRPr lang="en-US" sz="1800" b="1" dirty="0"/>
          </a:p>
          <a:p>
            <a:pPr marL="0" indent="0">
              <a:buNone/>
            </a:pPr>
            <a:r>
              <a:rPr lang="en-US" sz="1800" b="1" dirty="0"/>
              <a:t>	Suddenly, as Mr. Twit tipped the last drop of beer down his throat, he caught sight of Mrs. Twit’s awful glass eye staring up at him from the bottom of the mug.</a:t>
            </a:r>
          </a:p>
          <a:p>
            <a:pPr marL="0" indent="0">
              <a:buNone/>
            </a:pPr>
            <a:endParaRPr lang="en-US" sz="1800" b="1" dirty="0"/>
          </a:p>
          <a:p>
            <a:pPr marL="0" indent="0">
              <a:buNone/>
            </a:pPr>
            <a:r>
              <a:rPr lang="en-US" sz="1800" b="1" dirty="0"/>
              <a:t>	“I told you I was watching you” cackled Mrs. Twit.  “I’ve got eyes everywhere so you’d better be careful.” (1)</a:t>
            </a:r>
          </a:p>
          <a:p>
            <a:pPr marL="0" indent="0">
              <a:buNone/>
            </a:pPr>
            <a:endParaRPr lang="en-US" sz="1800" b="1" dirty="0"/>
          </a:p>
        </p:txBody>
      </p:sp>
    </p:spTree>
    <p:extLst>
      <p:ext uri="{BB962C8B-B14F-4D97-AF65-F5344CB8AC3E}">
        <p14:creationId xmlns:p14="http://schemas.microsoft.com/office/powerpoint/2010/main" val="946086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Roald Dahl’s Biography</a:t>
            </a:r>
            <a:endParaRPr lang="en-US" b="1" dirty="0"/>
          </a:p>
        </p:txBody>
      </p:sp>
      <p:sp>
        <p:nvSpPr>
          <p:cNvPr id="6" name="Content Placeholder 5"/>
          <p:cNvSpPr>
            <a:spLocks noGrp="1"/>
          </p:cNvSpPr>
          <p:nvPr>
            <p:ph idx="1"/>
          </p:nvPr>
        </p:nvSpPr>
        <p:spPr/>
        <p:txBody>
          <a:bodyPr>
            <a:normAutofit/>
          </a:bodyPr>
          <a:lstStyle/>
          <a:p>
            <a:pPr marL="0" indent="0">
              <a:buNone/>
            </a:pPr>
            <a:r>
              <a:rPr lang="en-US" sz="2000" b="1" dirty="0" smtClean="0"/>
              <a:t>	Roald Dahl was born in Wales to Norwegian parents.  He wrote novels, short stories, poetry, and screen plays.  His short stories tend to have unexpected endings and his children’s books tend to be comic, unsentimental</a:t>
            </a:r>
            <a:r>
              <a:rPr lang="en-US" sz="2000" b="1" dirty="0"/>
              <a:t> </a:t>
            </a:r>
            <a:r>
              <a:rPr lang="en-US" sz="2000" b="1" dirty="0" smtClean="0"/>
              <a:t>and macabre.  </a:t>
            </a:r>
          </a:p>
          <a:p>
            <a:pPr marL="0" indent="0">
              <a:buNone/>
            </a:pPr>
            <a:endParaRPr lang="en-US" sz="2000" b="1" dirty="0"/>
          </a:p>
          <a:p>
            <a:pPr marL="0" indent="0">
              <a:buNone/>
            </a:pPr>
            <a:r>
              <a:rPr lang="en-US" sz="2000" b="1" dirty="0" smtClean="0"/>
              <a:t>	The children tend to be cute and smart, and the adults tend to be quite despicable in one way or another.</a:t>
            </a:r>
          </a:p>
          <a:p>
            <a:pPr marL="0" indent="0">
              <a:buNone/>
            </a:pPr>
            <a:endParaRPr lang="en-US" sz="2000" b="1" dirty="0"/>
          </a:p>
          <a:p>
            <a:pPr marL="0" indent="0">
              <a:buNone/>
            </a:pPr>
            <a:r>
              <a:rPr lang="en-US" sz="2000" b="1" dirty="0" smtClean="0"/>
              <a:t>	Dahl was also a British fighter pilot.  During the Second World War, Dahl was a flying ace and intelligence officer for the Royal Air Force.</a:t>
            </a:r>
          </a:p>
          <a:p>
            <a:pPr marL="0" indent="0">
              <a:buNone/>
            </a:pPr>
            <a:endParaRPr lang="en-US" sz="2000" b="1" dirty="0"/>
          </a:p>
          <a:p>
            <a:pPr marL="0" indent="0">
              <a:buNone/>
            </a:pPr>
            <a:r>
              <a:rPr lang="en-US" sz="2000" b="1" dirty="0" smtClean="0"/>
              <a:t>	Dahl engaged in aerial combat over Greece in his Hawker Hurricane Mk 1.  </a:t>
            </a:r>
            <a:endParaRPr lang="en-US" sz="2000" b="1" dirty="0"/>
          </a:p>
        </p:txBody>
      </p:sp>
    </p:spTree>
    <p:extLst>
      <p:ext uri="{BB962C8B-B14F-4D97-AF65-F5344CB8AC3E}">
        <p14:creationId xmlns:p14="http://schemas.microsoft.com/office/powerpoint/2010/main" val="21071036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George’s Marvelous Medicine (1981)</a:t>
            </a:r>
            <a:br>
              <a:rPr lang="en-US" sz="3600" b="1" dirty="0" smtClean="0"/>
            </a:br>
            <a:r>
              <a:rPr lang="en-US" sz="3600" b="1" dirty="0" smtClean="0"/>
              <a:t>British &amp; American Versions</a:t>
            </a:r>
            <a:endParaRPr lang="en-US" sz="3600" b="1"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14614" y="1600200"/>
            <a:ext cx="2523771" cy="4525963"/>
          </a:xfrm>
        </p:spPr>
      </p:pic>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93614" y="1600200"/>
            <a:ext cx="2947771" cy="4525963"/>
          </a:xfrm>
        </p:spPr>
      </p:pic>
    </p:spTree>
    <p:extLst>
      <p:ext uri="{BB962C8B-B14F-4D97-AF65-F5344CB8AC3E}">
        <p14:creationId xmlns:p14="http://schemas.microsoft.com/office/powerpoint/2010/main" val="34222242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381000"/>
            <a:ext cx="8229600" cy="5745163"/>
          </a:xfrm>
        </p:spPr>
        <p:txBody>
          <a:bodyPr>
            <a:normAutofit/>
          </a:bodyPr>
          <a:lstStyle/>
          <a:p>
            <a:pPr marL="0" indent="0">
              <a:buNone/>
            </a:pPr>
            <a:r>
              <a:rPr lang="en-US" sz="1800" b="1" dirty="0"/>
              <a:t>	</a:t>
            </a:r>
            <a:r>
              <a:rPr lang="en-US" sz="1800" b="1" dirty="0" smtClean="0"/>
              <a:t>Mr. and Mrs. </a:t>
            </a:r>
            <a:r>
              <a:rPr lang="en-US" sz="1800" b="1" dirty="0" err="1" smtClean="0"/>
              <a:t>Kranky</a:t>
            </a:r>
            <a:r>
              <a:rPr lang="en-US" sz="1800" b="1" dirty="0" smtClean="0"/>
              <a:t> are George’s parents.  George’s grandmother takes care of him while they are running an errand, and the grandmother bosses him around and scares him by saying that she likes to eat insects and thinks that she’s a witch.</a:t>
            </a:r>
          </a:p>
          <a:p>
            <a:pPr marL="0" indent="0">
              <a:buNone/>
            </a:pPr>
            <a:endParaRPr lang="en-US" sz="1800" b="1" dirty="0"/>
          </a:p>
          <a:p>
            <a:pPr marL="0" indent="0">
              <a:buNone/>
            </a:pPr>
            <a:r>
              <a:rPr lang="en-US" sz="1800" b="1" dirty="0" smtClean="0"/>
              <a:t>	George thinks that his grandmother’s medicine is making her mean, so he decides to make a magic medicine to replace his grandmother’s terrible old medicine.</a:t>
            </a:r>
          </a:p>
          <a:p>
            <a:pPr marL="0" indent="0">
              <a:buNone/>
            </a:pPr>
            <a:endParaRPr lang="en-US" sz="1800" b="1" dirty="0"/>
          </a:p>
          <a:p>
            <a:pPr marL="0" indent="0">
              <a:buNone/>
            </a:pPr>
            <a:r>
              <a:rPr lang="en-US" sz="1800" b="1" dirty="0" smtClean="0"/>
              <a:t>	George’s “marvelous medicine” consists of deodorant and shampoo from the bathroom, floor polish from the laundry room, horseradish and gin from the kitchen, animal medicines, engine oil and anti-freeze from the garage, and brown paint so that it will look like the original medicine.</a:t>
            </a:r>
          </a:p>
          <a:p>
            <a:pPr marL="0" indent="0">
              <a:buNone/>
            </a:pPr>
            <a:endParaRPr lang="en-US" sz="1800" b="1" dirty="0"/>
          </a:p>
          <a:p>
            <a:pPr marL="0" indent="0">
              <a:buNone/>
            </a:pPr>
            <a:r>
              <a:rPr lang="en-US" sz="1800" b="1" dirty="0" smtClean="0"/>
              <a:t>	When George gives the medicine to his grandmother, she blows up into a large balloon, and her belly catches on fire.  Then she grows taller and taller until she breaks through the ceilings and the roof.</a:t>
            </a:r>
            <a:endParaRPr lang="en-US" sz="1800" b="1" dirty="0"/>
          </a:p>
        </p:txBody>
      </p:sp>
    </p:spTree>
    <p:extLst>
      <p:ext uri="{BB962C8B-B14F-4D97-AF65-F5344CB8AC3E}">
        <p14:creationId xmlns:p14="http://schemas.microsoft.com/office/powerpoint/2010/main" val="26688866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lnSpcReduction="10000"/>
          </a:bodyPr>
          <a:lstStyle/>
          <a:p>
            <a:pPr marL="0" indent="0">
              <a:buNone/>
            </a:pPr>
            <a:r>
              <a:rPr lang="en-US" sz="1800" b="1" dirty="0" smtClean="0"/>
              <a:t>	Then George tests out his marvelous medicine on a chicken that grows ten times its original size.  When Mr. and Mrs. </a:t>
            </a:r>
            <a:r>
              <a:rPr lang="en-US" sz="1800" b="1" dirty="0" err="1" smtClean="0"/>
              <a:t>Kranky</a:t>
            </a:r>
            <a:r>
              <a:rPr lang="en-US" sz="1800" b="1" dirty="0" smtClean="0"/>
              <a:t> return home and see the huge chicken, Mr. </a:t>
            </a:r>
            <a:r>
              <a:rPr lang="en-US" sz="1800" b="1" dirty="0" err="1" smtClean="0"/>
              <a:t>Kranky</a:t>
            </a:r>
            <a:r>
              <a:rPr lang="en-US" sz="1800" b="1" dirty="0" smtClean="0"/>
              <a:t> has George give the medicine to the rest of the farm’s animals, and they all become giant animals.</a:t>
            </a:r>
          </a:p>
          <a:p>
            <a:pPr marL="0" indent="0">
              <a:buNone/>
            </a:pPr>
            <a:endParaRPr lang="en-US" sz="1800" b="1" dirty="0"/>
          </a:p>
          <a:p>
            <a:pPr marL="0" indent="0">
              <a:buNone/>
            </a:pPr>
            <a:r>
              <a:rPr lang="en-US" sz="1800" b="1" dirty="0" smtClean="0"/>
              <a:t>	Mr. </a:t>
            </a:r>
            <a:r>
              <a:rPr lang="en-US" sz="1800" b="1" dirty="0" err="1" smtClean="0"/>
              <a:t>Kranky</a:t>
            </a:r>
            <a:r>
              <a:rPr lang="en-US" sz="1800" b="1" dirty="0" smtClean="0"/>
              <a:t> tells George to make more medicine to sell to all of the farmers of the world, thus creating giant animals and resolving the problem of world hunger.</a:t>
            </a:r>
          </a:p>
          <a:p>
            <a:pPr marL="0" indent="0">
              <a:buNone/>
            </a:pPr>
            <a:endParaRPr lang="en-US" sz="1800" b="1" dirty="0"/>
          </a:p>
          <a:p>
            <a:pPr marL="0" indent="0">
              <a:buNone/>
            </a:pPr>
            <a:r>
              <a:rPr lang="en-US" sz="1800" b="1" dirty="0" smtClean="0"/>
              <a:t>	But when George tries to recreate his medicine, he can’t remember the exact ingredients or proportions.  </a:t>
            </a:r>
          </a:p>
          <a:p>
            <a:pPr marL="0" indent="0">
              <a:buNone/>
            </a:pPr>
            <a:endParaRPr lang="en-US" sz="1800" b="1" dirty="0"/>
          </a:p>
          <a:p>
            <a:pPr marL="0" indent="0">
              <a:buNone/>
            </a:pPr>
            <a:r>
              <a:rPr lang="en-US" sz="1800" b="1" dirty="0" smtClean="0"/>
              <a:t>	His second medicine made a chicken with very long legs; his third medicine made a chicken with a long neck.  His fourth medicine made the animals shrink.  </a:t>
            </a:r>
          </a:p>
          <a:p>
            <a:pPr marL="0" indent="0">
              <a:buNone/>
            </a:pPr>
            <a:endParaRPr lang="en-US" sz="1800" b="1" dirty="0"/>
          </a:p>
          <a:p>
            <a:pPr marL="0" indent="0">
              <a:buNone/>
            </a:pPr>
            <a:r>
              <a:rPr lang="en-US" sz="1800" b="1" dirty="0" smtClean="0"/>
              <a:t>	The cruel grandmother storms out of the barn in disgust.  She then sees the tea cup that George has been using to mix his medicine, and thinking that the cup contains tea, she drinks it.</a:t>
            </a:r>
          </a:p>
          <a:p>
            <a:pPr marL="0" indent="0">
              <a:buNone/>
            </a:pPr>
            <a:endParaRPr lang="en-US" sz="1800" b="1" dirty="0"/>
          </a:p>
          <a:p>
            <a:pPr marL="0" indent="0">
              <a:buNone/>
            </a:pPr>
            <a:r>
              <a:rPr lang="en-US" sz="1800" b="1" dirty="0" smtClean="0"/>
              <a:t>	The grandmother shrinks.  She vanishes.  And the rest of the </a:t>
            </a:r>
            <a:r>
              <a:rPr lang="en-US" sz="1800" b="1" dirty="0" err="1" smtClean="0"/>
              <a:t>Kranky’s</a:t>
            </a:r>
            <a:r>
              <a:rPr lang="en-US" sz="1800" b="1" dirty="0" smtClean="0"/>
              <a:t> live happily ever after.</a:t>
            </a:r>
            <a:endParaRPr lang="en-US" sz="1800" b="1" dirty="0"/>
          </a:p>
        </p:txBody>
      </p:sp>
    </p:spTree>
    <p:extLst>
      <p:ext uri="{BB962C8B-B14F-4D97-AF65-F5344CB8AC3E}">
        <p14:creationId xmlns:p14="http://schemas.microsoft.com/office/powerpoint/2010/main" val="25837493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BFG (1982)</a:t>
            </a:r>
            <a:endParaRPr lang="en-US"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81200" y="1905000"/>
            <a:ext cx="2466975" cy="3657600"/>
          </a:xfrm>
        </p:spPr>
      </p:pic>
      <p:pic>
        <p:nvPicPr>
          <p:cNvPr id="3" name="Content Placeholder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419600" y="1905000"/>
            <a:ext cx="2575034" cy="3733800"/>
          </a:xfrm>
        </p:spPr>
      </p:pic>
    </p:spTree>
    <p:extLst>
      <p:ext uri="{BB962C8B-B14F-4D97-AF65-F5344CB8AC3E}">
        <p14:creationId xmlns:p14="http://schemas.microsoft.com/office/powerpoint/2010/main" val="30743316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457200"/>
            <a:ext cx="8229600" cy="5668963"/>
          </a:xfrm>
        </p:spPr>
        <p:txBody>
          <a:bodyPr>
            <a:normAutofit/>
          </a:bodyPr>
          <a:lstStyle/>
          <a:p>
            <a:pPr marL="0" indent="0">
              <a:buNone/>
            </a:pPr>
            <a:r>
              <a:rPr lang="en-US" sz="1800" b="1" u="sng" dirty="0" smtClean="0"/>
              <a:t>The BFG</a:t>
            </a:r>
            <a:r>
              <a:rPr lang="en-US" sz="1800" b="1" dirty="0" smtClean="0"/>
              <a:t> is about the night-time fears that children have.  In the middle of the night, the heroine (Sophie) is snatched by a big ugly giant, who later turns out to be the BFG (Big Friendly Giant).</a:t>
            </a:r>
          </a:p>
          <a:p>
            <a:pPr marL="0" indent="0">
              <a:buNone/>
            </a:pPr>
            <a:endParaRPr lang="en-US" sz="1800" b="1" dirty="0"/>
          </a:p>
          <a:p>
            <a:pPr marL="0" indent="0">
              <a:buNone/>
            </a:pPr>
            <a:r>
              <a:rPr lang="en-US" sz="1800" b="1" dirty="0" smtClean="0"/>
              <a:t>Every night, the Big Friendly Giant blows sweet dreams into the bedrooms of sleeping children.</a:t>
            </a:r>
          </a:p>
          <a:p>
            <a:pPr marL="0" indent="0">
              <a:buNone/>
            </a:pPr>
            <a:endParaRPr lang="en-US" sz="1800" b="1" dirty="0"/>
          </a:p>
          <a:p>
            <a:pPr marL="0" indent="0">
              <a:buNone/>
            </a:pPr>
            <a:r>
              <a:rPr lang="en-US" sz="1800" b="1" dirty="0" smtClean="0"/>
              <a:t>Instead of eating “human beans” as other giants do, he eats only “icky-poo vegetables” (48).  </a:t>
            </a:r>
          </a:p>
          <a:p>
            <a:pPr marL="0" indent="0">
              <a:buNone/>
            </a:pPr>
            <a:endParaRPr lang="en-US" sz="1800" b="1" dirty="0"/>
          </a:p>
          <a:p>
            <a:pPr marL="0" indent="0">
              <a:buNone/>
            </a:pPr>
            <a:r>
              <a:rPr lang="en-US" sz="1800" b="1" dirty="0" smtClean="0"/>
              <a:t>When the BFG uses words like “</a:t>
            </a:r>
            <a:r>
              <a:rPr lang="en-US" sz="1800" b="1" dirty="0" err="1" smtClean="0"/>
              <a:t>scrumplet</a:t>
            </a:r>
            <a:r>
              <a:rPr lang="en-US" sz="1800" b="1" dirty="0" smtClean="0"/>
              <a:t>” (38), “</a:t>
            </a:r>
            <a:r>
              <a:rPr lang="en-US" sz="1800" b="1" dirty="0" err="1" smtClean="0"/>
              <a:t>langwitch</a:t>
            </a:r>
            <a:r>
              <a:rPr lang="en-US" sz="1800" b="1" dirty="0" smtClean="0"/>
              <a:t>” (44), “</a:t>
            </a:r>
            <a:r>
              <a:rPr lang="en-US" sz="1800" b="1" dirty="0" err="1" smtClean="0"/>
              <a:t>fibbling</a:t>
            </a:r>
            <a:r>
              <a:rPr lang="en-US" sz="1800" b="1" dirty="0" smtClean="0"/>
              <a:t>” (45), “</a:t>
            </a:r>
            <a:r>
              <a:rPr lang="en-US" sz="1800" b="1" dirty="0" err="1" smtClean="0"/>
              <a:t>disgusterous</a:t>
            </a:r>
            <a:r>
              <a:rPr lang="en-US" sz="1800" b="1" dirty="0" smtClean="0"/>
              <a:t>” (51) “</a:t>
            </a:r>
            <a:r>
              <a:rPr lang="en-US" sz="1800" b="1" dirty="0" err="1" smtClean="0"/>
              <a:t>figglers</a:t>
            </a:r>
            <a:r>
              <a:rPr lang="en-US" sz="1800" b="1" dirty="0" smtClean="0"/>
              <a:t>” (71), his child-like pronunciations bring the BFG down to the level of a child.   </a:t>
            </a:r>
          </a:p>
          <a:p>
            <a:pPr marL="0" indent="0">
              <a:buNone/>
            </a:pPr>
            <a:endParaRPr lang="en-US" sz="1800" b="1" u="sng" dirty="0"/>
          </a:p>
          <a:p>
            <a:pPr marL="0" indent="0">
              <a:buNone/>
            </a:pPr>
            <a:r>
              <a:rPr lang="en-US" sz="1800" b="1" dirty="0" smtClean="0"/>
              <a:t>One of the best passages in </a:t>
            </a:r>
            <a:r>
              <a:rPr lang="en-US" sz="1800" b="1" u="sng" dirty="0" smtClean="0"/>
              <a:t>The BFG</a:t>
            </a:r>
            <a:r>
              <a:rPr lang="en-US" sz="1800" b="1" dirty="0" smtClean="0"/>
              <a:t> is a conversation between the BFG and Sophie about “</a:t>
            </a:r>
            <a:r>
              <a:rPr lang="en-US" sz="1800" b="1" dirty="0" err="1" smtClean="0"/>
              <a:t>whizzpoppers</a:t>
            </a:r>
            <a:r>
              <a:rPr lang="en-US" sz="1800" b="1" dirty="0" smtClean="0"/>
              <a:t>.”</a:t>
            </a:r>
          </a:p>
          <a:p>
            <a:pPr marL="0" indent="0">
              <a:buNone/>
            </a:pPr>
            <a:endParaRPr lang="en-US" sz="1800" b="1" dirty="0"/>
          </a:p>
          <a:p>
            <a:pPr marL="0" indent="0">
              <a:buNone/>
            </a:pPr>
            <a:endParaRPr lang="en-US" sz="1800" b="1" dirty="0"/>
          </a:p>
        </p:txBody>
      </p:sp>
    </p:spTree>
    <p:extLst>
      <p:ext uri="{BB962C8B-B14F-4D97-AF65-F5344CB8AC3E}">
        <p14:creationId xmlns:p14="http://schemas.microsoft.com/office/powerpoint/2010/main" val="23987708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457200"/>
            <a:ext cx="8229600" cy="5668963"/>
          </a:xfrm>
        </p:spPr>
        <p:txBody>
          <a:bodyPr>
            <a:normAutofit/>
          </a:bodyPr>
          <a:lstStyle/>
          <a:p>
            <a:pPr marL="0" indent="0">
              <a:buNone/>
            </a:pPr>
            <a:r>
              <a:rPr lang="en-US" sz="1800" b="1" dirty="0" err="1" smtClean="0"/>
              <a:t>Whizzpopping</a:t>
            </a:r>
            <a:r>
              <a:rPr lang="en-US" sz="1800" b="1" dirty="0" smtClean="0"/>
              <a:t> is caused by drinking </a:t>
            </a:r>
            <a:r>
              <a:rPr lang="en-US" sz="1800" b="1" dirty="0" err="1" smtClean="0"/>
              <a:t>Frobscottle</a:t>
            </a:r>
            <a:r>
              <a:rPr lang="en-US" sz="1800" b="1" dirty="0" smtClean="0"/>
              <a:t>.  Sophie notices that in the </a:t>
            </a:r>
            <a:r>
              <a:rPr lang="en-US" sz="1800" b="1" dirty="0" err="1" smtClean="0"/>
              <a:t>Frobscottle</a:t>
            </a:r>
            <a:r>
              <a:rPr lang="en-US" sz="1800" b="1" dirty="0" smtClean="0"/>
              <a:t> bottle, the bubbles travel downward (not upward), and burst on the bottom (not the top).</a:t>
            </a:r>
          </a:p>
          <a:p>
            <a:pPr marL="0" indent="0">
              <a:buNone/>
            </a:pPr>
            <a:endParaRPr lang="en-US" sz="1800" b="1" dirty="0"/>
          </a:p>
          <a:p>
            <a:pPr marL="0" indent="0">
              <a:buNone/>
            </a:pPr>
            <a:r>
              <a:rPr lang="en-US" sz="1800" b="1" dirty="0" smtClean="0"/>
              <a:t>Sophie learns that people who drink </a:t>
            </a:r>
            <a:r>
              <a:rPr lang="en-US" sz="1800" b="1" dirty="0" err="1" smtClean="0"/>
              <a:t>Frobscottle</a:t>
            </a:r>
            <a:r>
              <a:rPr lang="en-US" sz="1800" b="1" dirty="0"/>
              <a:t> </a:t>
            </a:r>
            <a:r>
              <a:rPr lang="en-US" sz="1800" b="1" dirty="0" smtClean="0"/>
              <a:t>don’t burp.  They fart.  The BFG calls this “</a:t>
            </a:r>
            <a:r>
              <a:rPr lang="en-US" sz="1800" b="1" dirty="0" err="1" smtClean="0"/>
              <a:t>whizzpopping</a:t>
            </a:r>
            <a:r>
              <a:rPr lang="en-US" sz="1800" b="1" dirty="0" smtClean="0"/>
              <a:t>,” and describes it as a “sign of happiness.  It is music in our ears” (67).</a:t>
            </a:r>
          </a:p>
          <a:p>
            <a:pPr marL="0" indent="0">
              <a:buNone/>
            </a:pPr>
            <a:endParaRPr lang="en-US" sz="1800" b="1" dirty="0"/>
          </a:p>
          <a:p>
            <a:pPr marL="0" indent="0">
              <a:buNone/>
            </a:pPr>
            <a:r>
              <a:rPr lang="en-US" sz="1800" b="1" dirty="0" smtClean="0"/>
              <a:t>“For a few moments, the Big Friendly Giant stood quite still, and a look of absolute ecstasy began to spread over his long wrinkly face.”</a:t>
            </a:r>
          </a:p>
          <a:p>
            <a:pPr marL="0" indent="0">
              <a:buNone/>
            </a:pPr>
            <a:endParaRPr lang="en-US" sz="1800" b="1" dirty="0"/>
          </a:p>
          <a:p>
            <a:pPr marL="0" indent="0">
              <a:buNone/>
            </a:pPr>
            <a:r>
              <a:rPr lang="en-US" sz="1800" b="1" dirty="0" smtClean="0"/>
              <a:t>Then suddenly the heavens opened and he let fly with a series of the loudest and rudest noises Sophie had ever heard in her life.</a:t>
            </a:r>
          </a:p>
          <a:p>
            <a:pPr marL="0" indent="0">
              <a:buNone/>
            </a:pPr>
            <a:endParaRPr lang="en-US" sz="1800" b="1" dirty="0"/>
          </a:p>
          <a:p>
            <a:pPr marL="0" indent="0">
              <a:buNone/>
            </a:pPr>
            <a:r>
              <a:rPr lang="en-US" sz="1800" b="1" dirty="0" smtClean="0"/>
              <a:t>They  reverberated around the walls of the cave like thunder…; the force of the explosions actually lifted the enormous giant clear off his feet, like a rocket” (68). </a:t>
            </a:r>
            <a:endParaRPr lang="en-US" sz="1800" b="1" dirty="0"/>
          </a:p>
        </p:txBody>
      </p:sp>
    </p:spTree>
    <p:extLst>
      <p:ext uri="{BB962C8B-B14F-4D97-AF65-F5344CB8AC3E}">
        <p14:creationId xmlns:p14="http://schemas.microsoft.com/office/powerpoint/2010/main" val="16762010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1"/>
          </p:nvPr>
        </p:nvSpPr>
        <p:spPr/>
        <p:txBody>
          <a:bodyPr>
            <a:normAutofit fontScale="70000" lnSpcReduction="20000"/>
          </a:bodyPr>
          <a:lstStyle/>
          <a:p>
            <a:pPr marL="0" indent="0">
              <a:buNone/>
            </a:pPr>
            <a:r>
              <a:rPr lang="en-US" b="1" dirty="0"/>
              <a:t>BFG </a:t>
            </a:r>
            <a:r>
              <a:rPr lang="en-US" b="1" dirty="0" smtClean="0"/>
              <a:t>tells Sophie </a:t>
            </a:r>
            <a:r>
              <a:rPr lang="en-US" b="1" smtClean="0"/>
              <a:t>about his </a:t>
            </a:r>
            <a:r>
              <a:rPr lang="en-US" b="1" dirty="0"/>
              <a:t>big ears:</a:t>
            </a:r>
          </a:p>
          <a:p>
            <a:pPr marL="0" indent="0">
              <a:buNone/>
            </a:pPr>
            <a:endParaRPr lang="en-US" b="1" dirty="0"/>
          </a:p>
          <a:p>
            <a:pPr marL="0" indent="0">
              <a:buNone/>
            </a:pPr>
            <a:r>
              <a:rPr lang="en-US" b="1" dirty="0"/>
              <a:t>“I is hearing the footsteps of a ladybird as she goes walking across a leaf.”  </a:t>
            </a:r>
          </a:p>
          <a:p>
            <a:pPr marL="0" indent="0">
              <a:buNone/>
            </a:pPr>
            <a:endParaRPr lang="en-US" b="1" dirty="0"/>
          </a:p>
          <a:p>
            <a:pPr marL="0" indent="0">
              <a:buNone/>
            </a:pPr>
            <a:r>
              <a:rPr lang="en-US" b="1" dirty="0"/>
              <a:t>“I is hearing the little ants chittering to each other as they </a:t>
            </a:r>
            <a:r>
              <a:rPr lang="en-US" b="1" dirty="0" err="1"/>
              <a:t>scuddle</a:t>
            </a:r>
            <a:r>
              <a:rPr lang="en-US" b="1" dirty="0"/>
              <a:t> around in the soil.”  </a:t>
            </a:r>
          </a:p>
          <a:p>
            <a:pPr marL="0" indent="0">
              <a:buNone/>
            </a:pPr>
            <a:endParaRPr lang="en-US" b="1" dirty="0"/>
          </a:p>
          <a:p>
            <a:pPr marL="0" indent="0">
              <a:buNone/>
            </a:pPr>
            <a:r>
              <a:rPr lang="en-US" b="1" dirty="0"/>
              <a:t>“One of the biggest </a:t>
            </a:r>
            <a:r>
              <a:rPr lang="en-US" b="1" dirty="0" err="1"/>
              <a:t>chatbags</a:t>
            </a:r>
            <a:r>
              <a:rPr lang="en-US" b="1" dirty="0"/>
              <a:t> is the </a:t>
            </a:r>
            <a:r>
              <a:rPr lang="en-US" b="1" dirty="0" err="1"/>
              <a:t>cattlepiddlers</a:t>
            </a:r>
            <a:r>
              <a:rPr lang="en-US" b="1" dirty="0"/>
              <a:t>.”  </a:t>
            </a:r>
          </a:p>
          <a:p>
            <a:pPr marL="0" indent="0">
              <a:buNone/>
            </a:pPr>
            <a:endParaRPr lang="en-US" b="1" dirty="0"/>
          </a:p>
          <a:p>
            <a:pPr marL="0" indent="0">
              <a:buNone/>
            </a:pPr>
            <a:r>
              <a:rPr lang="en-US" b="1" dirty="0"/>
              <a:t>“They is </a:t>
            </a:r>
            <a:r>
              <a:rPr lang="en-US" b="1" dirty="0" err="1"/>
              <a:t>argying</a:t>
            </a:r>
            <a:r>
              <a:rPr lang="en-US" b="1" dirty="0"/>
              <a:t> all the time about who is going to be the prettiest </a:t>
            </a:r>
            <a:r>
              <a:rPr lang="en-US" b="1" dirty="0" err="1"/>
              <a:t>butteryfly</a:t>
            </a:r>
            <a:r>
              <a:rPr lang="en-US" b="1" dirty="0"/>
              <a:t>.”</a:t>
            </a:r>
            <a:endParaRPr lang="en-US" dirty="0"/>
          </a:p>
          <a:p>
            <a:endParaRPr lang="en-US" dirty="0"/>
          </a:p>
          <a:p>
            <a:pPr marL="0" indent="0">
              <a:buNone/>
            </a:pPr>
            <a:endParaRPr lang="en-US" dirty="0"/>
          </a:p>
        </p:txBody>
      </p:sp>
      <p:pic>
        <p:nvPicPr>
          <p:cNvPr id="7"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294793"/>
            <a:ext cx="4038600" cy="3136776"/>
          </a:xfrm>
          <a:prstGeom prst="rect">
            <a:avLst/>
          </a:prstGeom>
        </p:spPr>
      </p:pic>
    </p:spTree>
    <p:extLst>
      <p:ext uri="{BB962C8B-B14F-4D97-AF65-F5344CB8AC3E}">
        <p14:creationId xmlns:p14="http://schemas.microsoft.com/office/powerpoint/2010/main" val="27496038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Witches (1983)</a:t>
            </a:r>
            <a:endParaRPr lang="en-US" b="1"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28800" y="1828800"/>
            <a:ext cx="2743200" cy="3952875"/>
          </a:xfrm>
        </p:spPr>
      </p:pic>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1828800"/>
            <a:ext cx="2700338" cy="4114800"/>
          </a:xfrm>
        </p:spPr>
      </p:pic>
    </p:spTree>
    <p:extLst>
      <p:ext uri="{BB962C8B-B14F-4D97-AF65-F5344CB8AC3E}">
        <p14:creationId xmlns:p14="http://schemas.microsoft.com/office/powerpoint/2010/main" val="39076061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457200"/>
            <a:ext cx="8229600" cy="5668963"/>
          </a:xfrm>
        </p:spPr>
        <p:txBody>
          <a:bodyPr>
            <a:normAutofit/>
          </a:bodyPr>
          <a:lstStyle/>
          <a:p>
            <a:pPr marL="0" indent="0">
              <a:buNone/>
            </a:pPr>
            <a:r>
              <a:rPr lang="en-US" sz="1800" b="1" dirty="0" smtClean="0"/>
              <a:t>	</a:t>
            </a:r>
            <a:r>
              <a:rPr lang="en-US" sz="1800" b="1" u="sng" dirty="0" smtClean="0"/>
              <a:t>The Witches</a:t>
            </a:r>
            <a:r>
              <a:rPr lang="en-US" sz="1800" b="1" dirty="0" smtClean="0"/>
              <a:t> is about a seven-year-old  English boy who goes to live with his Norwegian grandmother when his parents are killed in a car crash.  </a:t>
            </a:r>
          </a:p>
          <a:p>
            <a:pPr marL="0" indent="0">
              <a:buNone/>
            </a:pPr>
            <a:endParaRPr lang="en-US" sz="1800" b="1" dirty="0"/>
          </a:p>
          <a:p>
            <a:pPr marL="0" indent="0">
              <a:buNone/>
            </a:pPr>
            <a:r>
              <a:rPr lang="en-US" sz="1800" b="1" dirty="0" smtClean="0"/>
              <a:t>	The grandmother tells the boy about witches, who look and act like regular human women, but are actually “demons in human shape.”  </a:t>
            </a:r>
          </a:p>
          <a:p>
            <a:pPr marL="0" indent="0">
              <a:buNone/>
            </a:pPr>
            <a:endParaRPr lang="en-US" sz="1800" b="1" dirty="0"/>
          </a:p>
          <a:p>
            <a:pPr marL="0" indent="0">
              <a:buNone/>
            </a:pPr>
            <a:r>
              <a:rPr lang="en-US" sz="1800" b="1" dirty="0" smtClean="0"/>
              <a:t>	They cover their bald heads with wigs; they hide their clawed hands in gloves; they have large nostrils and toeless feet, and their spit is blue.  </a:t>
            </a:r>
          </a:p>
          <a:p>
            <a:pPr marL="0" indent="0">
              <a:buNone/>
            </a:pPr>
            <a:endParaRPr lang="en-US" sz="1800" b="1" dirty="0"/>
          </a:p>
          <a:p>
            <a:pPr marL="0" indent="0">
              <a:buNone/>
            </a:pPr>
            <a:r>
              <a:rPr lang="en-US" sz="1800" b="1" dirty="0" smtClean="0"/>
              <a:t>	When the boy returns to England he builds a tree house, and while he is working on the roof, he sees a strange woman in black staring up at him with an eerie smile.  He realizes that she must be a witch.</a:t>
            </a:r>
          </a:p>
          <a:p>
            <a:pPr marL="0" indent="0">
              <a:buNone/>
            </a:pPr>
            <a:endParaRPr lang="en-US" sz="1800" b="1" dirty="0"/>
          </a:p>
          <a:p>
            <a:pPr marL="0" indent="0">
              <a:buNone/>
            </a:pPr>
            <a:r>
              <a:rPr lang="en-US" sz="1800" b="1" dirty="0" smtClean="0"/>
              <a:t>	The grandmother later becomes ill with pneumonia and the doctor orders her to go to Bournemouth on the southern English coast.  Here they stay in a luxurious hotel.</a:t>
            </a:r>
            <a:endParaRPr lang="en-US" sz="1800" b="1" dirty="0"/>
          </a:p>
        </p:txBody>
      </p:sp>
    </p:spTree>
    <p:extLst>
      <p:ext uri="{BB962C8B-B14F-4D97-AF65-F5344CB8AC3E}">
        <p14:creationId xmlns:p14="http://schemas.microsoft.com/office/powerpoint/2010/main" val="37763629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lnSpcReduction="10000"/>
          </a:bodyPr>
          <a:lstStyle/>
          <a:p>
            <a:pPr marL="0" indent="0">
              <a:buNone/>
            </a:pPr>
            <a:r>
              <a:rPr lang="en-US" sz="1800" b="1" dirty="0" smtClean="0"/>
              <a:t>	They soon discover that the “Royal Society for the Prevention of Cruelty to Children” is having their annual convention at this same hotel.</a:t>
            </a:r>
          </a:p>
          <a:p>
            <a:pPr marL="0" indent="0">
              <a:buNone/>
            </a:pPr>
            <a:endParaRPr lang="en-US" sz="1800" b="1" dirty="0"/>
          </a:p>
          <a:p>
            <a:pPr marL="0" indent="0">
              <a:buNone/>
            </a:pPr>
            <a:r>
              <a:rPr lang="en-US" sz="1800" b="1" dirty="0" smtClean="0"/>
              <a:t>	When one of the convention participants reaches underneath her hair to scratch at her scalp with a gloved hand, the boy realizes that the name of this organization is ironic.  This is actually the annual convention of England’s witches.</a:t>
            </a:r>
          </a:p>
          <a:p>
            <a:pPr marL="0" indent="0">
              <a:buNone/>
            </a:pPr>
            <a:endParaRPr lang="en-US" sz="1800" b="1" dirty="0"/>
          </a:p>
          <a:p>
            <a:pPr marL="0" indent="0">
              <a:buNone/>
            </a:pPr>
            <a:r>
              <a:rPr lang="en-US" sz="1800" b="1" dirty="0" smtClean="0"/>
              <a:t>	At their grand opening, the witches plan to give away free sweets and chocolates containing “Formula 86 delay action mouse maker,” a magic potion that will turn the drinker into a mouse.  Then, of course, everyone in</a:t>
            </a:r>
            <a:r>
              <a:rPr lang="en-US" sz="1800" b="1" dirty="0"/>
              <a:t> </a:t>
            </a:r>
            <a:r>
              <a:rPr lang="en-US" sz="1800" b="1" dirty="0" smtClean="0"/>
              <a:t>Bournemouth will try to kill the mice (which are actually children).</a:t>
            </a:r>
          </a:p>
          <a:p>
            <a:pPr marL="0" indent="0">
              <a:buNone/>
            </a:pPr>
            <a:endParaRPr lang="en-US" sz="1800" b="1" dirty="0"/>
          </a:p>
          <a:p>
            <a:pPr marL="0" indent="0">
              <a:buNone/>
            </a:pPr>
            <a:r>
              <a:rPr lang="en-US" sz="1800" b="1" dirty="0" smtClean="0"/>
              <a:t>	But the boy pours the Formula 86 into the green pea soup that the witches will eat for dinner.  The witches all turn into mice and the hotel staff and the guests end up killing the Grand High Witch and all of England’s witches.  </a:t>
            </a:r>
          </a:p>
          <a:p>
            <a:pPr marL="0" indent="0">
              <a:buNone/>
            </a:pPr>
            <a:endParaRPr lang="en-US" sz="1800" b="1" dirty="0"/>
          </a:p>
          <a:p>
            <a:pPr marL="0" indent="0">
              <a:buNone/>
            </a:pPr>
            <a:r>
              <a:rPr lang="en-US" sz="1800" b="1" dirty="0" smtClean="0"/>
              <a:t>	But the boy has also drunk the potion, and has turned into a mouse that will only live another nine years.  But that’s OK, because he doesn’t want to live any longer than his grandmother.  In the end, they can both die together. </a:t>
            </a:r>
            <a:endParaRPr lang="en-US" sz="1800" b="1" dirty="0"/>
          </a:p>
        </p:txBody>
      </p:sp>
    </p:spTree>
    <p:extLst>
      <p:ext uri="{BB962C8B-B14F-4D97-AF65-F5344CB8AC3E}">
        <p14:creationId xmlns:p14="http://schemas.microsoft.com/office/powerpoint/2010/main" val="2021819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Repton</a:t>
            </a:r>
            <a:r>
              <a:rPr lang="en-US" b="1" dirty="0" smtClean="0"/>
              <a:t> School &amp; Cadbury Favorites</a:t>
            </a:r>
            <a:endParaRPr lang="en-US" b="1" dirty="0"/>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81000" y="2362200"/>
            <a:ext cx="4365698" cy="3276600"/>
          </a:xfrm>
        </p:spPr>
      </p:pic>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092411"/>
            <a:ext cx="4038600" cy="3541541"/>
          </a:xfrm>
        </p:spPr>
      </p:pic>
    </p:spTree>
    <p:extLst>
      <p:ext uri="{BB962C8B-B14F-4D97-AF65-F5344CB8AC3E}">
        <p14:creationId xmlns:p14="http://schemas.microsoft.com/office/powerpoint/2010/main" val="16481326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Matilda (1988)</a:t>
            </a:r>
            <a:endParaRPr lang="en-US"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76400" y="1752600"/>
            <a:ext cx="3058641" cy="4525963"/>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4400" y="1562405"/>
            <a:ext cx="3200400" cy="4787799"/>
          </a:xfrm>
        </p:spPr>
      </p:pic>
    </p:spTree>
    <p:extLst>
      <p:ext uri="{BB962C8B-B14F-4D97-AF65-F5344CB8AC3E}">
        <p14:creationId xmlns:p14="http://schemas.microsoft.com/office/powerpoint/2010/main" val="19403082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381000"/>
            <a:ext cx="8229600" cy="5745163"/>
          </a:xfrm>
        </p:spPr>
        <p:txBody>
          <a:bodyPr>
            <a:normAutofit/>
          </a:bodyPr>
          <a:lstStyle/>
          <a:p>
            <a:pPr marL="0" indent="0">
              <a:buNone/>
            </a:pPr>
            <a:r>
              <a:rPr lang="en-US" sz="2000" b="1" dirty="0" smtClean="0"/>
              <a:t>	In a survey conducted by </a:t>
            </a:r>
            <a:r>
              <a:rPr lang="en-US" sz="2000" b="1" u="sng" dirty="0" smtClean="0"/>
              <a:t>School Library Journal</a:t>
            </a:r>
            <a:r>
              <a:rPr lang="en-US" sz="2000" b="1" dirty="0" smtClean="0"/>
              <a:t>, </a:t>
            </a:r>
            <a:r>
              <a:rPr lang="en-US" sz="2000" b="1" u="sng" dirty="0" smtClean="0"/>
              <a:t>Matilda</a:t>
            </a:r>
            <a:r>
              <a:rPr lang="en-US" sz="2000" b="1" dirty="0" smtClean="0"/>
              <a:t> was ranked number 30 among all-time children’s novels.</a:t>
            </a:r>
          </a:p>
          <a:p>
            <a:pPr marL="0" indent="0">
              <a:buNone/>
            </a:pPr>
            <a:endParaRPr lang="en-US" sz="2000" b="1" dirty="0"/>
          </a:p>
          <a:p>
            <a:pPr marL="0" indent="0">
              <a:buNone/>
            </a:pPr>
            <a:r>
              <a:rPr lang="en-US" sz="2000" b="1" dirty="0" smtClean="0"/>
              <a:t>	Matilda is a very precocious child who lives in a small Buckinghamshire village in England.  Because she is mistreated or neglected by her parents, she plays pranks on them.  </a:t>
            </a:r>
          </a:p>
          <a:p>
            <a:pPr marL="0" indent="0">
              <a:buNone/>
            </a:pPr>
            <a:endParaRPr lang="en-US" sz="2000" b="1" dirty="0"/>
          </a:p>
          <a:p>
            <a:pPr marL="0" indent="0">
              <a:buNone/>
            </a:pPr>
            <a:r>
              <a:rPr lang="en-US" sz="2000" b="1" dirty="0" smtClean="0"/>
              <a:t>	She glues her father’s hat to his head.  She hides her friend’s parrot in the chimney, making her family think that there is a burglar or a ghost in their house.  She also bleaches her father’s hair white.  </a:t>
            </a:r>
          </a:p>
          <a:p>
            <a:pPr marL="0" indent="0">
              <a:buNone/>
            </a:pPr>
            <a:endParaRPr lang="en-US" sz="2000" b="1" dirty="0"/>
          </a:p>
          <a:p>
            <a:pPr marL="0" indent="0">
              <a:buNone/>
            </a:pPr>
            <a:r>
              <a:rPr lang="en-US" sz="2000" b="1" dirty="0" smtClean="0"/>
              <a:t>	Miss </a:t>
            </a:r>
            <a:r>
              <a:rPr lang="en-US" sz="2000" b="1" dirty="0" err="1" smtClean="0"/>
              <a:t>Trunchbull</a:t>
            </a:r>
            <a:r>
              <a:rPr lang="en-US" sz="2000" b="1" dirty="0" smtClean="0"/>
              <a:t> is Matilda’s teacher; she is cruel and vindictive.  Matilda, and her friend (Lavender) place a newt into Miss </a:t>
            </a:r>
            <a:r>
              <a:rPr lang="en-US" sz="2000" b="1" dirty="0" err="1" smtClean="0"/>
              <a:t>Trunchbull’s</a:t>
            </a:r>
            <a:r>
              <a:rPr lang="en-US" sz="2000" b="1" dirty="0" smtClean="0"/>
              <a:t> water glass.  Then, with her power of telekinesis, Matilda tips the glass containing the newt onto Miss </a:t>
            </a:r>
            <a:r>
              <a:rPr lang="en-US" sz="2000" b="1" dirty="0" err="1" smtClean="0"/>
              <a:t>Trunchbull</a:t>
            </a:r>
            <a:r>
              <a:rPr lang="en-US" sz="2000" b="1" dirty="0" smtClean="0"/>
              <a:t>.</a:t>
            </a:r>
          </a:p>
          <a:p>
            <a:pPr marL="0" indent="0">
              <a:buNone/>
            </a:pPr>
            <a:endParaRPr lang="en-US" sz="2000" b="1" dirty="0"/>
          </a:p>
          <a:p>
            <a:pPr marL="0" indent="0">
              <a:buNone/>
            </a:pPr>
            <a:endParaRPr lang="en-US" sz="2000" b="1" dirty="0" smtClean="0"/>
          </a:p>
          <a:p>
            <a:pPr marL="0" indent="0">
              <a:buNone/>
            </a:pPr>
            <a:endParaRPr lang="en-US" sz="2000" b="1" dirty="0"/>
          </a:p>
        </p:txBody>
      </p:sp>
    </p:spTree>
    <p:extLst>
      <p:ext uri="{BB962C8B-B14F-4D97-AF65-F5344CB8AC3E}">
        <p14:creationId xmlns:p14="http://schemas.microsoft.com/office/powerpoint/2010/main" val="29940102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marL="0" indent="0">
              <a:buNone/>
            </a:pPr>
            <a:r>
              <a:rPr lang="en-US" sz="1800" b="1" dirty="0"/>
              <a:t>	</a:t>
            </a:r>
            <a:r>
              <a:rPr lang="en-US" sz="1800" b="1" dirty="0" smtClean="0"/>
              <a:t>Since Matilda’s </a:t>
            </a:r>
            <a:r>
              <a:rPr lang="en-US" sz="1800" b="1" dirty="0"/>
              <a:t>parents </a:t>
            </a:r>
            <a:r>
              <a:rPr lang="en-US" sz="1800" b="1" dirty="0" smtClean="0"/>
              <a:t>are </a:t>
            </a:r>
            <a:r>
              <a:rPr lang="en-US" sz="1800" b="1" dirty="0"/>
              <a:t>neglectful and </a:t>
            </a:r>
            <a:r>
              <a:rPr lang="en-US" sz="1800" b="1" dirty="0" smtClean="0"/>
              <a:t>abusive, they </a:t>
            </a:r>
            <a:r>
              <a:rPr lang="en-US" sz="1800" b="1" dirty="0"/>
              <a:t>think of Matilda as “nothing more than a scab, something you have to put up with until the time comes when you can pick it off and flick it away” (10).</a:t>
            </a:r>
          </a:p>
          <a:p>
            <a:pPr marL="0" indent="0">
              <a:buNone/>
            </a:pPr>
            <a:endParaRPr lang="en-US" sz="1800" b="1" u="sng" dirty="0"/>
          </a:p>
          <a:p>
            <a:pPr marL="0" indent="0">
              <a:buNone/>
            </a:pPr>
            <a:r>
              <a:rPr lang="en-US" sz="1800" b="1" dirty="0"/>
              <a:t>	The headmistress at Matilda’s school is named Miss </a:t>
            </a:r>
            <a:r>
              <a:rPr lang="en-US" sz="1800" b="1" dirty="0" err="1"/>
              <a:t>Trunchbull</a:t>
            </a:r>
            <a:r>
              <a:rPr lang="en-US" sz="1800" b="1" dirty="0"/>
              <a:t>.  She is described as having a face like a boiled ham (166), fingers like salamis (144) and calf muscles as big as grapefruits (122).  </a:t>
            </a:r>
          </a:p>
          <a:p>
            <a:pPr marL="0" indent="0">
              <a:buNone/>
            </a:pPr>
            <a:endParaRPr lang="en-US" sz="1800" b="1" dirty="0"/>
          </a:p>
          <a:p>
            <a:pPr marL="0" indent="0">
              <a:buNone/>
            </a:pPr>
            <a:r>
              <a:rPr lang="en-US" sz="1800" b="1" dirty="0"/>
              <a:t>	Miss Trumbull doesn’t like small people.  She likes to throw the kids out of the windows like Frisbees (110), and she likes to swing boys in the air by holding them up by their ears and proclaiming sarcastically, </a:t>
            </a:r>
          </a:p>
          <a:p>
            <a:pPr marL="0" indent="0">
              <a:buNone/>
            </a:pPr>
            <a:endParaRPr lang="en-US" sz="1800" b="1" dirty="0"/>
          </a:p>
          <a:p>
            <a:pPr marL="0" indent="0">
              <a:buNone/>
            </a:pPr>
            <a:r>
              <a:rPr lang="en-US" sz="1800" b="1" dirty="0"/>
              <a:t>	“I have discovered through long experience…that the ears of small boys are stuck very firmly to their heads” (154).</a:t>
            </a:r>
          </a:p>
          <a:p>
            <a:pPr marL="0" indent="0">
              <a:buNone/>
            </a:pPr>
            <a:endParaRPr lang="en-US" sz="1800" b="1" dirty="0"/>
          </a:p>
        </p:txBody>
      </p:sp>
    </p:spTree>
    <p:extLst>
      <p:ext uri="{BB962C8B-B14F-4D97-AF65-F5344CB8AC3E}">
        <p14:creationId xmlns:p14="http://schemas.microsoft.com/office/powerpoint/2010/main" val="20807640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305800" cy="5668963"/>
          </a:xfrm>
        </p:spPr>
        <p:txBody>
          <a:bodyPr>
            <a:normAutofit lnSpcReduction="10000"/>
          </a:bodyPr>
          <a:lstStyle/>
          <a:p>
            <a:pPr marL="0" indent="0">
              <a:buNone/>
            </a:pPr>
            <a:r>
              <a:rPr lang="en-US" sz="1800" b="1" dirty="0" smtClean="0"/>
              <a:t>	Matilda develops a strong bond with Miss Honey, who is aware of Miss </a:t>
            </a:r>
            <a:r>
              <a:rPr lang="en-US" sz="1800" b="1" dirty="0" err="1" smtClean="0"/>
              <a:t>Trunchbull’s</a:t>
            </a:r>
            <a:r>
              <a:rPr lang="en-US" sz="1800" b="1" dirty="0" smtClean="0"/>
              <a:t> creative and over-the-top punishments of the children.  Miss Honey tells Matilda that she was raised by an abusive aunt after the suspicious death of her father.</a:t>
            </a:r>
          </a:p>
          <a:p>
            <a:pPr marL="0" indent="0">
              <a:buNone/>
            </a:pPr>
            <a:endParaRPr lang="en-US" sz="1800" b="1" dirty="0"/>
          </a:p>
          <a:p>
            <a:pPr marL="0" indent="0">
              <a:buNone/>
            </a:pPr>
            <a:r>
              <a:rPr lang="en-US" sz="1800" b="1" dirty="0" smtClean="0"/>
              <a:t>	This abusive aunt is actually Miss </a:t>
            </a:r>
            <a:r>
              <a:rPr lang="en-US" sz="1800" b="1" dirty="0" err="1" smtClean="0"/>
              <a:t>Trunchbull</a:t>
            </a:r>
            <a:r>
              <a:rPr lang="en-US" sz="1800" b="1" dirty="0" smtClean="0"/>
              <a:t> herself, and furthermore, Miss </a:t>
            </a:r>
            <a:r>
              <a:rPr lang="en-US" sz="1800" b="1" dirty="0" err="1" smtClean="0"/>
              <a:t>Trunchbull</a:t>
            </a:r>
            <a:r>
              <a:rPr lang="en-US" sz="1800" b="1" dirty="0"/>
              <a:t> </a:t>
            </a:r>
            <a:r>
              <a:rPr lang="en-US" sz="1800" b="1" dirty="0" smtClean="0"/>
              <a:t>is withholding Miss Honey’s inheritance, so that Miss Honey has to live a life of poverty in a derelict farm cottage.  </a:t>
            </a:r>
          </a:p>
          <a:p>
            <a:pPr marL="0" indent="0">
              <a:buNone/>
            </a:pPr>
            <a:endParaRPr lang="en-US" sz="1800" b="1" dirty="0"/>
          </a:p>
          <a:p>
            <a:pPr marL="0" indent="0">
              <a:buNone/>
            </a:pPr>
            <a:r>
              <a:rPr lang="en-US" sz="1800" b="1" dirty="0" smtClean="0"/>
              <a:t>	So Matilda telekinetically picks up a piece of chalk in Miss </a:t>
            </a:r>
            <a:r>
              <a:rPr lang="en-US" sz="1800" b="1" dirty="0" err="1" smtClean="0"/>
              <a:t>Trunchbull’s</a:t>
            </a:r>
            <a:r>
              <a:rPr lang="en-US" sz="1800" b="1" dirty="0" smtClean="0"/>
              <a:t> classroom, and posing as the ghost of Miss Honey’s late father, she writes on the blackboard demanding that Miss </a:t>
            </a:r>
            <a:r>
              <a:rPr lang="en-US" sz="1800" b="1" dirty="0" err="1" smtClean="0"/>
              <a:t>Trunchbull</a:t>
            </a:r>
            <a:r>
              <a:rPr lang="en-US" sz="1800" b="1" dirty="0" smtClean="0"/>
              <a:t> concede Miss Honey’s house and her wages.</a:t>
            </a:r>
          </a:p>
          <a:p>
            <a:pPr marL="0" indent="0">
              <a:buNone/>
            </a:pPr>
            <a:endParaRPr lang="en-US" sz="1800" b="1" dirty="0"/>
          </a:p>
          <a:p>
            <a:pPr marL="0" indent="0">
              <a:buNone/>
            </a:pPr>
            <a:r>
              <a:rPr lang="en-US" sz="1800" b="1" dirty="0" smtClean="0"/>
              <a:t>	The ghost further demands that Miss </a:t>
            </a:r>
            <a:r>
              <a:rPr lang="en-US" sz="1800" b="1" dirty="0" err="1" smtClean="0"/>
              <a:t>Trunchbull</a:t>
            </a:r>
            <a:r>
              <a:rPr lang="en-US" sz="1800" b="1" dirty="0" smtClean="0"/>
              <a:t> leave the region forever.</a:t>
            </a:r>
          </a:p>
          <a:p>
            <a:pPr marL="0" indent="0">
              <a:buNone/>
            </a:pPr>
            <a:endParaRPr lang="en-US" sz="1800" b="1" dirty="0"/>
          </a:p>
          <a:p>
            <a:pPr marL="0" indent="0">
              <a:buNone/>
            </a:pPr>
            <a:r>
              <a:rPr lang="en-US" sz="1800" b="1" dirty="0" smtClean="0"/>
              <a:t>	Matilda has to concentrate on her studies as they become more advanced, so she loses her </a:t>
            </a:r>
            <a:r>
              <a:rPr lang="en-US" sz="1800" b="1" dirty="0" err="1" smtClean="0"/>
              <a:t>telekinesic</a:t>
            </a:r>
            <a:r>
              <a:rPr lang="en-US" sz="1800" b="1" dirty="0" smtClean="0"/>
              <a:t> abilities.  But this is OK, because she can now use her mind in a more challenging curriculum. </a:t>
            </a:r>
          </a:p>
        </p:txBody>
      </p:sp>
    </p:spTree>
    <p:extLst>
      <p:ext uri="{BB962C8B-B14F-4D97-AF65-F5344CB8AC3E}">
        <p14:creationId xmlns:p14="http://schemas.microsoft.com/office/powerpoint/2010/main" val="7459373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Gene Wilder (1933-2016)</a:t>
            </a:r>
            <a:endParaRPr lang="en-US" b="1" dirty="0"/>
          </a:p>
        </p:txBody>
      </p:sp>
      <p:sp>
        <p:nvSpPr>
          <p:cNvPr id="3" name="Content Placeholder 2"/>
          <p:cNvSpPr>
            <a:spLocks noGrp="1"/>
          </p:cNvSpPr>
          <p:nvPr>
            <p:ph idx="1"/>
          </p:nvPr>
        </p:nvSpPr>
        <p:spPr/>
        <p:txBody>
          <a:bodyPr>
            <a:normAutofit fontScale="92500" lnSpcReduction="10000"/>
          </a:bodyPr>
          <a:lstStyle/>
          <a:p>
            <a:pPr marL="0" indent="0">
              <a:buNone/>
            </a:pPr>
            <a:r>
              <a:rPr lang="en-US" sz="2400" b="1" dirty="0" smtClean="0"/>
              <a:t>	2016 is the centennial year of Roald Dahl’s birth.  2016 is also the year of Gene Wilder’s death.</a:t>
            </a:r>
          </a:p>
          <a:p>
            <a:pPr marL="0" indent="0">
              <a:buNone/>
            </a:pPr>
            <a:endParaRPr lang="en-US" sz="2400" b="1" dirty="0"/>
          </a:p>
          <a:p>
            <a:pPr marL="0" indent="0">
              <a:buNone/>
            </a:pPr>
            <a:r>
              <a:rPr lang="en-US" sz="2400" b="1" dirty="0" smtClean="0"/>
              <a:t>	In 1968, Gene Wilder played Leopold Bloom in Mel Brook’s film, </a:t>
            </a:r>
            <a:r>
              <a:rPr lang="en-US" sz="2400" b="1" u="sng" dirty="0" smtClean="0"/>
              <a:t>The Producers</a:t>
            </a:r>
            <a:r>
              <a:rPr lang="en-US" sz="2400" b="1" dirty="0" smtClean="0"/>
              <a:t>.  Wilder later collaborated with Brooks in </a:t>
            </a:r>
            <a:r>
              <a:rPr lang="en-US" sz="2400" b="1" u="sng" dirty="0" smtClean="0"/>
              <a:t>Blazing Saddles</a:t>
            </a:r>
            <a:r>
              <a:rPr lang="en-US" sz="2400" b="1" dirty="0"/>
              <a:t> </a:t>
            </a:r>
            <a:r>
              <a:rPr lang="en-US" sz="2400" b="1" dirty="0" smtClean="0"/>
              <a:t>and </a:t>
            </a:r>
            <a:r>
              <a:rPr lang="en-US" sz="2400" b="1" u="sng" dirty="0" smtClean="0"/>
              <a:t>Young Frankenstein</a:t>
            </a:r>
            <a:r>
              <a:rPr lang="en-US" sz="2400" b="1" dirty="0" smtClean="0"/>
              <a:t>.  </a:t>
            </a:r>
          </a:p>
          <a:p>
            <a:pPr marL="0" indent="0">
              <a:buNone/>
            </a:pPr>
            <a:endParaRPr lang="en-US" sz="2400" b="1" dirty="0"/>
          </a:p>
          <a:p>
            <a:pPr marL="0" indent="0">
              <a:buNone/>
            </a:pPr>
            <a:r>
              <a:rPr lang="en-US" sz="2400" b="1" dirty="0" smtClean="0"/>
              <a:t>	Wilder also played in four films with Richard Pryor: </a:t>
            </a:r>
            <a:r>
              <a:rPr lang="en-US" sz="2400" b="1" u="sng" dirty="0" smtClean="0"/>
              <a:t>Silver Streak</a:t>
            </a:r>
            <a:r>
              <a:rPr lang="en-US" sz="2400" b="1" dirty="0" smtClean="0"/>
              <a:t> (1976), </a:t>
            </a:r>
            <a:r>
              <a:rPr lang="en-US" sz="2400" b="1" u="sng" dirty="0" smtClean="0"/>
              <a:t>Stir Crazy</a:t>
            </a:r>
            <a:r>
              <a:rPr lang="en-US" sz="2400" b="1" dirty="0" smtClean="0"/>
              <a:t> (1980), </a:t>
            </a:r>
            <a:r>
              <a:rPr lang="en-US" sz="2400" b="1" u="sng" dirty="0" smtClean="0"/>
              <a:t>See No Evil, Hear No Evil</a:t>
            </a:r>
            <a:r>
              <a:rPr lang="en-US" sz="2400" b="1" dirty="0" smtClean="0"/>
              <a:t> (1989) and </a:t>
            </a:r>
            <a:r>
              <a:rPr lang="en-US" sz="2400" b="1" u="sng" dirty="0" smtClean="0"/>
              <a:t>Another You</a:t>
            </a:r>
            <a:r>
              <a:rPr lang="en-US" sz="2400" b="1" dirty="0" smtClean="0"/>
              <a:t> (1991).</a:t>
            </a:r>
          </a:p>
          <a:p>
            <a:pPr marL="0" indent="0">
              <a:buNone/>
            </a:pPr>
            <a:endParaRPr lang="en-US" sz="2400" b="1" dirty="0"/>
          </a:p>
          <a:p>
            <a:pPr marL="0" indent="0">
              <a:buNone/>
            </a:pPr>
            <a:r>
              <a:rPr lang="en-US" sz="2400" b="1" dirty="0" smtClean="0"/>
              <a:t>	But Gene Wilder’s most famous role was as Willy Wonka in </a:t>
            </a:r>
            <a:r>
              <a:rPr lang="en-US" sz="2400" b="1" u="sng" dirty="0" smtClean="0"/>
              <a:t>Charlie and the Chocolate Factory</a:t>
            </a:r>
            <a:r>
              <a:rPr lang="en-US" sz="2400" b="1" dirty="0" smtClean="0"/>
              <a:t> (1971).</a:t>
            </a:r>
          </a:p>
          <a:p>
            <a:pPr marL="0" indent="0">
              <a:buNone/>
            </a:pPr>
            <a:endParaRPr lang="en-US" sz="1800" b="1" dirty="0"/>
          </a:p>
          <a:p>
            <a:pPr marL="0" indent="0">
              <a:buNone/>
            </a:pPr>
            <a:endParaRPr lang="en-US" sz="1800" b="1" dirty="0"/>
          </a:p>
        </p:txBody>
      </p:sp>
    </p:spTree>
    <p:extLst>
      <p:ext uri="{BB962C8B-B14F-4D97-AF65-F5344CB8AC3E}">
        <p14:creationId xmlns:p14="http://schemas.microsoft.com/office/powerpoint/2010/main" val="16851585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t>So “Goodbye” to Roald Dahl &amp; Gene Wilder</a:t>
            </a:r>
            <a:br>
              <a:rPr lang="en-US" sz="3200" b="1" dirty="0" smtClean="0"/>
            </a:br>
            <a:r>
              <a:rPr lang="en-US" sz="3200" b="1" dirty="0" smtClean="0"/>
              <a:t>But “Hello” to all of the wonderful memories </a:t>
            </a:r>
            <a:br>
              <a:rPr lang="en-US" sz="3200" b="1" dirty="0" smtClean="0"/>
            </a:br>
            <a:r>
              <a:rPr lang="en-US" sz="3200" b="1" dirty="0" smtClean="0"/>
              <a:t>they have left with us.</a:t>
            </a:r>
            <a:endParaRPr lang="en-US" sz="3200"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505199" y="3048000"/>
            <a:ext cx="5570399" cy="3048121"/>
          </a:xfrm>
        </p:spPr>
      </p:pic>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219200" y="3048000"/>
            <a:ext cx="2302466" cy="3078163"/>
          </a:xfrm>
        </p:spPr>
      </p:pic>
    </p:spTree>
    <p:extLst>
      <p:ext uri="{BB962C8B-B14F-4D97-AF65-F5344CB8AC3E}">
        <p14:creationId xmlns:p14="http://schemas.microsoft.com/office/powerpoint/2010/main" val="202731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smtClean="0"/>
              <a:t>Gloster</a:t>
            </a:r>
            <a:r>
              <a:rPr lang="en-US" sz="3200" b="1" dirty="0" smtClean="0"/>
              <a:t> Gladiator &amp; Hawker Hurricane Mk 1</a:t>
            </a:r>
            <a:endParaRPr lang="en-US" sz="3200"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422369"/>
            <a:ext cx="4038600" cy="2881624"/>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549937"/>
            <a:ext cx="4038600" cy="2626489"/>
          </a:xfrm>
        </p:spPr>
      </p:pic>
    </p:spTree>
    <p:extLst>
      <p:ext uri="{BB962C8B-B14F-4D97-AF65-F5344CB8AC3E}">
        <p14:creationId xmlns:p14="http://schemas.microsoft.com/office/powerpoint/2010/main" val="1824131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t>Roald Dahl and the Baker-Street Irregulars Helped to convince the Americans to enter World War II.</a:t>
            </a:r>
            <a:endParaRPr lang="en-US" sz="3200" b="1" dirty="0"/>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81000" y="1600200"/>
            <a:ext cx="4572000" cy="4572000"/>
          </a:xfrm>
        </p:spPr>
      </p:pic>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53000" y="1600200"/>
            <a:ext cx="3104882" cy="4525963"/>
          </a:xfrm>
        </p:spPr>
      </p:pic>
    </p:spTree>
    <p:extLst>
      <p:ext uri="{BB962C8B-B14F-4D97-AF65-F5344CB8AC3E}">
        <p14:creationId xmlns:p14="http://schemas.microsoft.com/office/powerpoint/2010/main" val="2167624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305800" cy="5668963"/>
          </a:xfrm>
        </p:spPr>
        <p:txBody>
          <a:bodyPr>
            <a:normAutofit/>
          </a:bodyPr>
          <a:lstStyle/>
          <a:p>
            <a:pPr marL="0" indent="0">
              <a:buNone/>
            </a:pPr>
            <a:r>
              <a:rPr lang="en-US" sz="1800" b="1" dirty="0" smtClean="0"/>
              <a:t>	Roald Dahl, Noël Coward, Ian Fleming, Cary Grant, and David Niven were five of the members of the famous “Baker Street Irregulars.”  Their name came from the title of one of Arthur Conan Doyle’s novels, </a:t>
            </a:r>
            <a:r>
              <a:rPr lang="en-US" sz="1800" b="1" u="sng" dirty="0" smtClean="0"/>
              <a:t>Sherlock Holmes and the Baker Street Irregulars</a:t>
            </a:r>
            <a:r>
              <a:rPr lang="en-US" sz="1800" b="1" dirty="0" smtClean="0"/>
              <a:t>.</a:t>
            </a:r>
          </a:p>
          <a:p>
            <a:pPr marL="0" indent="0">
              <a:buNone/>
            </a:pPr>
            <a:endParaRPr lang="en-US" sz="1800" b="1" dirty="0"/>
          </a:p>
          <a:p>
            <a:pPr marL="0" indent="0">
              <a:buNone/>
            </a:pPr>
            <a:r>
              <a:rPr lang="en-US" sz="1800" b="1" dirty="0" smtClean="0"/>
              <a:t>	The Baker Street Irregulars was a British Spy Ring that operated in the United States.  These agents belonged to the British Security Coordination (BSC) whose main office was in Rockefeller Center.</a:t>
            </a:r>
          </a:p>
          <a:p>
            <a:pPr marL="0" indent="0">
              <a:buNone/>
            </a:pPr>
            <a:endParaRPr lang="en-US" sz="1800" b="1" dirty="0"/>
          </a:p>
          <a:p>
            <a:pPr marL="0" indent="0">
              <a:buNone/>
            </a:pPr>
            <a:r>
              <a:rPr lang="en-US" sz="1800" b="1" dirty="0"/>
              <a:t>	</a:t>
            </a:r>
            <a:r>
              <a:rPr lang="en-US" sz="1800" b="1" dirty="0" smtClean="0"/>
              <a:t>The Special Operations Executive (SOE), which was the parent organization of BSC, was located at 64 Baker Street, and it was their function to plant propaganda in American newspapers, radio stations and wire services that would help defeat America’s isolationist attitudes.  These organizations needed to convince the Americans to join Great Britain in the war against Germany and Japan.</a:t>
            </a:r>
          </a:p>
          <a:p>
            <a:pPr marL="0" indent="0">
              <a:buNone/>
            </a:pPr>
            <a:endParaRPr lang="en-US" sz="1800" b="1" dirty="0"/>
          </a:p>
          <a:p>
            <a:pPr marL="0" indent="0">
              <a:buNone/>
            </a:pPr>
            <a:r>
              <a:rPr lang="en-US" sz="1800" b="1" dirty="0" smtClean="0"/>
              <a:t>	This is why they recruited famous and influential people to be part of their spy ring.  </a:t>
            </a:r>
            <a:endParaRPr lang="en-US" sz="1800" b="1" dirty="0"/>
          </a:p>
        </p:txBody>
      </p:sp>
    </p:spTree>
    <p:extLst>
      <p:ext uri="{BB962C8B-B14F-4D97-AF65-F5344CB8AC3E}">
        <p14:creationId xmlns:p14="http://schemas.microsoft.com/office/powerpoint/2010/main" val="173274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marL="0" indent="0">
              <a:buNone/>
            </a:pPr>
            <a:r>
              <a:rPr lang="en-US" sz="2000" b="1" dirty="0" smtClean="0"/>
              <a:t>	The Baker Street Irregulars had two major functions.  1). To convince the Americans </a:t>
            </a:r>
            <a:r>
              <a:rPr lang="en-US" sz="2000" b="1" smtClean="0"/>
              <a:t>to </a:t>
            </a:r>
            <a:r>
              <a:rPr lang="en-US" sz="2000" b="1" smtClean="0"/>
              <a:t>support </a:t>
            </a:r>
            <a:r>
              <a:rPr lang="en-US" sz="2000" b="1" dirty="0" smtClean="0"/>
              <a:t>the war, and 2). To report back to England news that related to war-related activities in the United States—both those activities that supported the war, and those activities that supported American isolationism.</a:t>
            </a:r>
          </a:p>
          <a:p>
            <a:pPr marL="0" indent="0">
              <a:buNone/>
            </a:pPr>
            <a:endParaRPr lang="en-US" sz="2000" b="1" dirty="0"/>
          </a:p>
          <a:p>
            <a:pPr marL="0" indent="0">
              <a:buNone/>
            </a:pPr>
            <a:r>
              <a:rPr lang="en-US" sz="2000" b="1" dirty="0" smtClean="0"/>
              <a:t>	Roald Dahl was a tall handsome courageous officer of the Royal Air Force who was a hero in battle, who </a:t>
            </a:r>
            <a:r>
              <a:rPr lang="en-US" sz="2000" b="1" dirty="0" smtClean="0"/>
              <a:t>was a hero in battle.  Resplendent in his uniform, he was irresistible to women.</a:t>
            </a:r>
            <a:endParaRPr lang="en-US" sz="2000" b="1" dirty="0" smtClean="0"/>
          </a:p>
          <a:p>
            <a:pPr marL="0" indent="0">
              <a:buNone/>
            </a:pPr>
            <a:endParaRPr lang="en-US" sz="2000" b="1" dirty="0"/>
          </a:p>
          <a:p>
            <a:pPr marL="0" indent="0">
              <a:buNone/>
            </a:pPr>
            <a:r>
              <a:rPr lang="en-US" sz="2000" b="1" dirty="0" smtClean="0"/>
              <a:t>	Although Dahl was arrogant and a bit idiosyncratic, he was also witty, charming, and aristocratically British, so these traits granted Dahl entry into the drawing rooms (and the bedrooms) of the rich and the powerful.</a:t>
            </a:r>
          </a:p>
          <a:p>
            <a:pPr marL="0" indent="0">
              <a:buNone/>
            </a:pPr>
            <a:endParaRPr lang="en-US" sz="2000" b="1" dirty="0"/>
          </a:p>
          <a:p>
            <a:pPr marL="0" indent="0">
              <a:buNone/>
            </a:pPr>
            <a:r>
              <a:rPr lang="en-US" sz="2000" b="1" dirty="0" smtClean="0"/>
              <a:t>	The Japanese attack on Pearl Harbor occurred in December of 1941.  Roald Dahl arrived at the British </a:t>
            </a:r>
            <a:r>
              <a:rPr lang="en-US" sz="2000" b="1" dirty="0" err="1" smtClean="0"/>
              <a:t>Embasy</a:t>
            </a:r>
            <a:r>
              <a:rPr lang="en-US" sz="2000" b="1" dirty="0" smtClean="0"/>
              <a:t> in Washington D.C. in 1942.  </a:t>
            </a:r>
            <a:endParaRPr lang="en-US" sz="2000" b="1" dirty="0"/>
          </a:p>
        </p:txBody>
      </p:sp>
    </p:spTree>
    <p:extLst>
      <p:ext uri="{BB962C8B-B14F-4D97-AF65-F5344CB8AC3E}">
        <p14:creationId xmlns:p14="http://schemas.microsoft.com/office/powerpoint/2010/main" val="35818487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lnSpcReduction="10000"/>
          </a:bodyPr>
          <a:lstStyle/>
          <a:p>
            <a:pPr marL="0" indent="0">
              <a:buNone/>
            </a:pPr>
            <a:r>
              <a:rPr lang="en-US" sz="2400" b="1" dirty="0" smtClean="0"/>
              <a:t>	Carl Silver, who is a Clinical Professor of Surgery at the University of Arizona College of Medicine-Phoenix and an Emeritus Professor of Surgery at Albert Einstein College of Medicine in </a:t>
            </a:r>
            <a:r>
              <a:rPr lang="en-US" sz="2400" b="1" smtClean="0"/>
              <a:t>New York, </a:t>
            </a:r>
            <a:r>
              <a:rPr lang="en-US" sz="2400" b="1" dirty="0" smtClean="0"/>
              <a:t>says that Roald Dahl’s main function was “to eavesdrop his way through breakfasts, teas, tea dances and innumerable parties, banquets and balls.”  </a:t>
            </a:r>
          </a:p>
          <a:p>
            <a:pPr marL="0" indent="0">
              <a:buNone/>
            </a:pPr>
            <a:endParaRPr lang="en-US" sz="2400" b="1" dirty="0"/>
          </a:p>
          <a:p>
            <a:pPr marL="0" indent="0">
              <a:buNone/>
            </a:pPr>
            <a:r>
              <a:rPr lang="en-US" sz="2400" b="1" dirty="0" smtClean="0"/>
              <a:t>	It was also his function to find out from American politicians how they felt about the war.  He was also expected to keep an eye on leading American isolationists, and especially on “Nazi sympathizers.”</a:t>
            </a:r>
          </a:p>
          <a:p>
            <a:pPr marL="0" indent="0">
              <a:buNone/>
            </a:pPr>
            <a:endParaRPr lang="en-US" sz="2400" b="1" dirty="0"/>
          </a:p>
          <a:p>
            <a:pPr marL="0" indent="0">
              <a:buNone/>
            </a:pPr>
            <a:r>
              <a:rPr lang="en-US" sz="2400" b="1" dirty="0" smtClean="0"/>
              <a:t>	Professor Silver notes that “Roosevelt was not entirely unaware of what was going on, and actually used Dahl…as a ‘back channel’ to Churchill.”</a:t>
            </a:r>
            <a:endParaRPr lang="en-US" sz="2400" b="1" dirty="0"/>
          </a:p>
        </p:txBody>
      </p:sp>
    </p:spTree>
    <p:extLst>
      <p:ext uri="{BB962C8B-B14F-4D97-AF65-F5344CB8AC3E}">
        <p14:creationId xmlns:p14="http://schemas.microsoft.com/office/powerpoint/2010/main" val="3519155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TotalTime>
  <Words>860</Words>
  <Application>Microsoft Office PowerPoint</Application>
  <PresentationFormat>On-screen Show (4:3)</PresentationFormat>
  <Paragraphs>259</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Happy Birthday to Roald Dahl (1916-1990) This is Dahl’s 100th Birthday</vt:lpstr>
      <vt:lpstr>Roald Dahl’s 100th Birthday</vt:lpstr>
      <vt:lpstr>Roald Dahl’s Biography</vt:lpstr>
      <vt:lpstr>Repton School &amp; Cadbury Favorites</vt:lpstr>
      <vt:lpstr>Gloster Gladiator &amp; Hawker Hurricane Mk 1</vt:lpstr>
      <vt:lpstr>Roald Dahl and the Baker-Street Irregulars Helped to convince the Americans to enter World War II.</vt:lpstr>
      <vt:lpstr>PowerPoint Presentation</vt:lpstr>
      <vt:lpstr>PowerPoint Presentation</vt:lpstr>
      <vt:lpstr>PowerPoint Presentation</vt:lpstr>
      <vt:lpstr>Some of the Baker Street Irregulars: Roald Dahl, Noel Coward, Ian Fleming, Cary Grant &amp; David Niven</vt:lpstr>
      <vt:lpstr>Roald Dahl’s Earliest Publications</vt:lpstr>
      <vt:lpstr>PowerPoint Presentation</vt:lpstr>
      <vt:lpstr>The Range of Roald Dahl’s Children’s Books</vt:lpstr>
      <vt:lpstr>James and the Giant Peach (1961)</vt:lpstr>
      <vt:lpstr>PowerPoint Presentation</vt:lpstr>
      <vt:lpstr>PowerPoint Presentation</vt:lpstr>
      <vt:lpstr>Fantastic Mr. Fox (1970)</vt:lpstr>
      <vt:lpstr>PowerPoint Presentation</vt:lpstr>
      <vt:lpstr>Charlie and the Chocolate Factory (1971)</vt:lpstr>
      <vt:lpstr>PowerPoint Presentation</vt:lpstr>
      <vt:lpstr>PowerPoint Presentation</vt:lpstr>
      <vt:lpstr>The Oompa Loompa Song: https://www.bing.com/videos/search?q=oompa+loompa+songs+lyrics&amp;view=detail&amp;mid=1C5D224B93EFC83E0A631C5D224B93EFC83E0A63&amp;FORM=VIRE </vt:lpstr>
      <vt:lpstr>PowerPoint Presentation</vt:lpstr>
      <vt:lpstr>Danny, The Champion of the World (1975)</vt:lpstr>
      <vt:lpstr>PowerPoint Presentation</vt:lpstr>
      <vt:lpstr>PowerPoint Presentation</vt:lpstr>
      <vt:lpstr>The Twits (1980)</vt:lpstr>
      <vt:lpstr>PowerPoint Presentation</vt:lpstr>
      <vt:lpstr>PowerPoint Presentation</vt:lpstr>
      <vt:lpstr>George’s Marvelous Medicine (1981) British &amp; American Versions</vt:lpstr>
      <vt:lpstr>PowerPoint Presentation</vt:lpstr>
      <vt:lpstr>PowerPoint Presentation</vt:lpstr>
      <vt:lpstr>The BFG (1982)</vt:lpstr>
      <vt:lpstr>PowerPoint Presentation</vt:lpstr>
      <vt:lpstr>PowerPoint Presentation</vt:lpstr>
      <vt:lpstr>PowerPoint Presentation</vt:lpstr>
      <vt:lpstr>The Witches (1983)</vt:lpstr>
      <vt:lpstr>PowerPoint Presentation</vt:lpstr>
      <vt:lpstr>PowerPoint Presentation</vt:lpstr>
      <vt:lpstr>Matilda (1988)</vt:lpstr>
      <vt:lpstr>PowerPoint Presentation</vt:lpstr>
      <vt:lpstr>PowerPoint Presentation</vt:lpstr>
      <vt:lpstr>PowerPoint Presentation</vt:lpstr>
      <vt:lpstr>Gene Wilder (1933-2016)</vt:lpstr>
      <vt:lpstr>So “Goodbye” to Roald Dahl &amp; Gene Wilder But “Hello” to all of the wonderful memories  they have left with us.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Roald Dahl</dc:title>
  <dc:creator>Don</dc:creator>
  <cp:lastModifiedBy>Don Nilsen</cp:lastModifiedBy>
  <cp:revision>89</cp:revision>
  <cp:lastPrinted>2016-09-14T18:05:40Z</cp:lastPrinted>
  <dcterms:created xsi:type="dcterms:W3CDTF">2006-08-16T00:00:00Z</dcterms:created>
  <dcterms:modified xsi:type="dcterms:W3CDTF">2016-09-19T16:24:34Z</dcterms:modified>
</cp:coreProperties>
</file>