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315" r:id="rId3"/>
    <p:sldId id="317" r:id="rId4"/>
    <p:sldId id="318" r:id="rId5"/>
    <p:sldId id="324" r:id="rId6"/>
    <p:sldId id="321" r:id="rId7"/>
    <p:sldId id="325" r:id="rId8"/>
    <p:sldId id="326" r:id="rId9"/>
    <p:sldId id="328" r:id="rId10"/>
    <p:sldId id="329" r:id="rId11"/>
    <p:sldId id="330" r:id="rId12"/>
    <p:sldId id="332" r:id="rId13"/>
    <p:sldId id="333" r:id="rId14"/>
    <p:sldId id="334" r:id="rId15"/>
    <p:sldId id="336" r:id="rId16"/>
    <p:sldId id="337" r:id="rId17"/>
    <p:sldId id="338" r:id="rId18"/>
    <p:sldId id="339" r:id="rId19"/>
    <p:sldId id="340" r:id="rId20"/>
    <p:sldId id="341" r:id="rId21"/>
    <p:sldId id="342" r:id="rId22"/>
    <p:sldId id="343" r:id="rId23"/>
    <p:sldId id="256" r:id="rId24"/>
    <p:sldId id="288" r:id="rId25"/>
    <p:sldId id="257" r:id="rId26"/>
    <p:sldId id="258" r:id="rId27"/>
    <p:sldId id="309" r:id="rId28"/>
    <p:sldId id="259" r:id="rId29"/>
    <p:sldId id="312" r:id="rId30"/>
    <p:sldId id="302" r:id="rId31"/>
    <p:sldId id="260" r:id="rId32"/>
    <p:sldId id="295" r:id="rId33"/>
    <p:sldId id="261" r:id="rId34"/>
    <p:sldId id="307" r:id="rId35"/>
    <p:sldId id="303" r:id="rId36"/>
    <p:sldId id="298" r:id="rId37"/>
    <p:sldId id="299" r:id="rId38"/>
    <p:sldId id="262" r:id="rId39"/>
    <p:sldId id="290" r:id="rId40"/>
    <p:sldId id="292" r:id="rId41"/>
    <p:sldId id="313" r:id="rId42"/>
    <p:sldId id="289" r:id="rId43"/>
    <p:sldId id="297" r:id="rId44"/>
    <p:sldId id="311" r:id="rId45"/>
    <p:sldId id="264" r:id="rId46"/>
    <p:sldId id="310" r:id="rId47"/>
    <p:sldId id="294" r:id="rId48"/>
    <p:sldId id="265" r:id="rId49"/>
    <p:sldId id="266" r:id="rId50"/>
    <p:sldId id="293" r:id="rId51"/>
    <p:sldId id="291" r:id="rId52"/>
    <p:sldId id="306" r:id="rId53"/>
    <p:sldId id="267" r:id="rId54"/>
    <p:sldId id="305" r:id="rId55"/>
    <p:sldId id="304" r:id="rId56"/>
    <p:sldId id="300" r:id="rId57"/>
    <p:sldId id="301" r:id="rId58"/>
    <p:sldId id="308" r:id="rId59"/>
    <p:sldId id="296" r:id="rId60"/>
    <p:sldId id="268" r:id="rId61"/>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bing.com/videos/search?q=oompa+loompa+songs+lyrics&amp;view=detail&amp;mid=1C5D224B93EFC83E0A631C5D224B93EFC83E0A63&amp;FORM=VIRE" TargetMode="Externa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sz="4000" b="1" dirty="0" smtClean="0"/>
              <a:t>Novel Word Play in Roald Dahl’s Books</a:t>
            </a:r>
            <a:r>
              <a:rPr lang="en-US" sz="2800" b="1" dirty="0" smtClean="0"/>
              <a:t/>
            </a:r>
            <a:br>
              <a:rPr lang="en-US" sz="2800" b="1" dirty="0" smtClean="0"/>
            </a:br>
            <a:r>
              <a:rPr lang="en-US" sz="3100" b="1" dirty="0" smtClean="0"/>
              <a:t>In 2016 the world celebrated Roald Dahl’s 100</a:t>
            </a:r>
            <a:r>
              <a:rPr lang="en-US" sz="3100" b="1" baseline="30000" dirty="0" smtClean="0"/>
              <a:t>th</a:t>
            </a:r>
            <a:r>
              <a:rPr lang="en-US" sz="3100" b="1" dirty="0" smtClean="0"/>
              <a:t> Birthday</a:t>
            </a:r>
            <a:r>
              <a:rPr lang="en-US" sz="2800" b="1" dirty="0" smtClean="0"/>
              <a:t>.</a:t>
            </a:r>
            <a:endParaRPr lang="en-US" sz="2800" b="1" dirty="0"/>
          </a:p>
        </p:txBody>
      </p:sp>
      <p:sp>
        <p:nvSpPr>
          <p:cNvPr id="3" name="Content Placeholder 2"/>
          <p:cNvSpPr>
            <a:spLocks noGrp="1"/>
          </p:cNvSpPr>
          <p:nvPr>
            <p:ph idx="1"/>
          </p:nvPr>
        </p:nvSpPr>
        <p:spPr/>
        <p:txBody>
          <a:bodyPr>
            <a:normAutofit/>
          </a:bodyPr>
          <a:lstStyle/>
          <a:p>
            <a:pPr marL="0" indent="0">
              <a:buNone/>
            </a:pPr>
            <a:endParaRPr lang="en-US" sz="1800" b="1" dirty="0" smtClean="0">
              <a:latin typeface="Calibri (Headings)"/>
            </a:endParaRPr>
          </a:p>
          <a:p>
            <a:pPr marL="0" indent="0">
              <a:buNone/>
            </a:pPr>
            <a:endParaRPr lang="en-US" sz="1800" b="1" dirty="0">
              <a:latin typeface="Calibri (Headings)"/>
            </a:endParaRPr>
          </a:p>
          <a:p>
            <a:pPr marL="0" indent="0">
              <a:buNone/>
            </a:pPr>
            <a:endParaRPr lang="en-US" sz="1800" b="1" dirty="0" smtClean="0">
              <a:latin typeface="Calibri (Headings)"/>
            </a:endParaRPr>
          </a:p>
          <a:p>
            <a:pPr marL="0" indent="0">
              <a:buNone/>
            </a:pPr>
            <a:endParaRPr lang="en-US" sz="1800" b="1" dirty="0">
              <a:latin typeface="Calibri (Headings)"/>
            </a:endParaRPr>
          </a:p>
          <a:p>
            <a:pPr marL="0" indent="0">
              <a:buNone/>
            </a:pPr>
            <a:endParaRPr lang="en-US" sz="1800" b="1" dirty="0" smtClean="0">
              <a:latin typeface="Calibri (Headings)"/>
            </a:endParaRPr>
          </a:p>
          <a:p>
            <a:pPr marL="0" indent="0">
              <a:buNone/>
            </a:pPr>
            <a:endParaRPr lang="en-US" sz="1800" b="1" dirty="0">
              <a:latin typeface="Calibri (Headings)"/>
            </a:endParaRPr>
          </a:p>
          <a:p>
            <a:pPr marL="0" indent="0">
              <a:buNone/>
            </a:pPr>
            <a:endParaRPr lang="en-US" sz="1800" b="1" dirty="0" smtClean="0">
              <a:latin typeface="Calibri (Headings)"/>
            </a:endParaRPr>
          </a:p>
          <a:p>
            <a:pPr marL="0" indent="0">
              <a:buNone/>
            </a:pPr>
            <a:endParaRPr lang="en-US" sz="1800" b="1" dirty="0">
              <a:latin typeface="Calibri (Headings)"/>
            </a:endParaRPr>
          </a:p>
          <a:p>
            <a:pPr marL="0" indent="0">
              <a:buNone/>
            </a:pPr>
            <a:endParaRPr lang="en-US" sz="1800" b="1" dirty="0" smtClean="0">
              <a:latin typeface="Calibri (Headings)"/>
            </a:endParaRPr>
          </a:p>
          <a:p>
            <a:pPr marL="0" indent="0">
              <a:buNone/>
            </a:pPr>
            <a:endParaRPr lang="en-US" sz="1800" b="1" dirty="0">
              <a:latin typeface="Calibri (Headings)"/>
            </a:endParaRPr>
          </a:p>
          <a:p>
            <a:pPr marL="0" indent="0">
              <a:buNone/>
            </a:pPr>
            <a:endParaRPr lang="en-US" sz="1800" b="1" dirty="0" smtClean="0">
              <a:latin typeface="Calibri (Headings)"/>
            </a:endParaRPr>
          </a:p>
          <a:p>
            <a:pPr marL="0" indent="0">
              <a:buNone/>
            </a:pPr>
            <a:endParaRPr lang="en-US" sz="1800" b="1" dirty="0">
              <a:latin typeface="Calibri (Headings)"/>
            </a:endParaRPr>
          </a:p>
          <a:p>
            <a:pPr marL="0" indent="0" algn="ctr">
              <a:buNone/>
            </a:pPr>
            <a:r>
              <a:rPr lang="en-US" sz="1800" b="1" dirty="0" smtClean="0">
                <a:latin typeface="Calibri (Headings)"/>
              </a:rPr>
              <a:t>By Don and Alleen Nilsen</a:t>
            </a:r>
            <a:endParaRPr lang="en-US" sz="1800" b="1" dirty="0">
              <a:latin typeface="Calibri (Heading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792224"/>
            <a:ext cx="1603248" cy="32735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152" y="1792224"/>
            <a:ext cx="2450592" cy="3273552"/>
          </a:xfrm>
          <a:prstGeom prst="rect">
            <a:avLst/>
          </a:prstGeom>
        </p:spPr>
      </p:pic>
    </p:spTree>
    <p:extLst>
      <p:ext uri="{BB962C8B-B14F-4D97-AF65-F5344CB8AC3E}">
        <p14:creationId xmlns:p14="http://schemas.microsoft.com/office/powerpoint/2010/main" val="372924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381000"/>
            <a:ext cx="8382000" cy="5745163"/>
          </a:xfrm>
        </p:spPr>
        <p:txBody>
          <a:bodyPr>
            <a:normAutofit fontScale="92500" lnSpcReduction="10000"/>
          </a:bodyPr>
          <a:lstStyle/>
          <a:p>
            <a:r>
              <a:rPr lang="en-US" sz="2200" b="1" dirty="0" smtClean="0"/>
              <a:t>They </a:t>
            </a:r>
            <a:r>
              <a:rPr lang="en-US" sz="2200" b="1" dirty="0"/>
              <a:t>move their home to the base of a tree located close to farmers: Walter </a:t>
            </a:r>
            <a:r>
              <a:rPr lang="en-US" sz="2200" b="1" dirty="0" err="1"/>
              <a:t>Boggis</a:t>
            </a:r>
            <a:r>
              <a:rPr lang="en-US" sz="2200" b="1" dirty="0"/>
              <a:t>, Nathan Bunce, and Franklin Bean</a:t>
            </a:r>
            <a:r>
              <a:rPr lang="en-US" sz="2200" b="1" dirty="0" smtClean="0"/>
              <a:t>.</a:t>
            </a:r>
          </a:p>
          <a:p>
            <a:endParaRPr lang="en-US" sz="2000" b="1" dirty="0" smtClean="0">
              <a:solidFill>
                <a:prstClr val="black"/>
              </a:solidFill>
            </a:endParaRPr>
          </a:p>
          <a:p>
            <a:r>
              <a:rPr lang="en-US" sz="2200" b="1" dirty="0" smtClean="0">
                <a:solidFill>
                  <a:prstClr val="black"/>
                </a:solidFill>
              </a:rPr>
              <a:t>Mr</a:t>
            </a:r>
            <a:r>
              <a:rPr lang="en-US" sz="2200" b="1" dirty="0">
                <a:solidFill>
                  <a:prstClr val="black"/>
                </a:solidFill>
              </a:rPr>
              <a:t>. Fox misses his days as a thief, so Mr. Fox and Kylie </a:t>
            </a:r>
            <a:r>
              <a:rPr lang="en-US" sz="2200" b="1" dirty="0" err="1">
                <a:solidFill>
                  <a:prstClr val="black"/>
                </a:solidFill>
              </a:rPr>
              <a:t>Opossom</a:t>
            </a:r>
            <a:r>
              <a:rPr lang="en-US" sz="2200" b="1" dirty="0">
                <a:solidFill>
                  <a:prstClr val="black"/>
                </a:solidFill>
              </a:rPr>
              <a:t> (his friend) steal some produce and poultry from the three farms.  The farmers retaliate by shooting at Mr. Fox, but they miss his body, and only shoot off his tail.</a:t>
            </a:r>
          </a:p>
          <a:p>
            <a:pPr marL="0" lvl="0" indent="0">
              <a:buNone/>
            </a:pPr>
            <a:endParaRPr lang="en-US" sz="2000" b="1" dirty="0">
              <a:solidFill>
                <a:prstClr val="black"/>
              </a:solidFill>
            </a:endParaRPr>
          </a:p>
          <a:p>
            <a:r>
              <a:rPr lang="en-US" sz="2200" b="1" dirty="0" smtClean="0">
                <a:solidFill>
                  <a:prstClr val="black"/>
                </a:solidFill>
              </a:rPr>
              <a:t>As </a:t>
            </a:r>
            <a:r>
              <a:rPr lang="en-US" sz="2200" b="1" dirty="0">
                <a:solidFill>
                  <a:prstClr val="black"/>
                </a:solidFill>
              </a:rPr>
              <a:t>the Foxes lay low, they realize that they will have to eventually surface in order to obtain food and water.  When they surface, Mr. Fox is with Badger, Mole, Beaver and Weasel as they tunnel in and rob the three farms clean.  </a:t>
            </a:r>
          </a:p>
          <a:p>
            <a:pPr marL="0" lvl="0" indent="0">
              <a:buNone/>
            </a:pPr>
            <a:endParaRPr lang="en-US" sz="2000" b="1" dirty="0">
              <a:solidFill>
                <a:prstClr val="black"/>
              </a:solidFill>
            </a:endParaRPr>
          </a:p>
          <a:p>
            <a:r>
              <a:rPr lang="en-US" sz="2200" b="1" dirty="0" smtClean="0">
                <a:solidFill>
                  <a:prstClr val="black"/>
                </a:solidFill>
              </a:rPr>
              <a:t>After </a:t>
            </a:r>
            <a:r>
              <a:rPr lang="en-US" sz="2200" b="1" dirty="0">
                <a:solidFill>
                  <a:prstClr val="black"/>
                </a:solidFill>
              </a:rPr>
              <a:t>a number of similar adventures, Fox leads his family to a drain opening built into the floor of a supermarket owned by the three farmers.  </a:t>
            </a:r>
          </a:p>
          <a:p>
            <a:pPr marL="0" lvl="0" indent="0">
              <a:buNone/>
            </a:pPr>
            <a:endParaRPr lang="en-US" sz="2000" b="1" dirty="0">
              <a:solidFill>
                <a:prstClr val="black"/>
              </a:solidFill>
            </a:endParaRPr>
          </a:p>
          <a:p>
            <a:r>
              <a:rPr lang="en-US" sz="2200" b="1" dirty="0" smtClean="0">
                <a:solidFill>
                  <a:prstClr val="black"/>
                </a:solidFill>
              </a:rPr>
              <a:t>They </a:t>
            </a:r>
            <a:r>
              <a:rPr lang="en-US" sz="2200" b="1" dirty="0">
                <a:solidFill>
                  <a:prstClr val="black"/>
                </a:solidFill>
              </a:rPr>
              <a:t>celebrate their new food source, and the news that Felicity is pregnant again.  All of the happy animals dance.</a:t>
            </a:r>
          </a:p>
          <a:p>
            <a:endParaRPr lang="en-US" dirty="0"/>
          </a:p>
        </p:txBody>
      </p:sp>
    </p:spTree>
    <p:extLst>
      <p:ext uri="{BB962C8B-B14F-4D97-AF65-F5344CB8AC3E}">
        <p14:creationId xmlns:p14="http://schemas.microsoft.com/office/powerpoint/2010/main" val="817031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Charlie and the Chocolate Factory (1971)</a:t>
            </a:r>
            <a:endParaRPr lang="en-US" sz="32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1" y="1377696"/>
            <a:ext cx="2822028" cy="4413504"/>
          </a:xfrm>
        </p:spPr>
      </p:pic>
      <p:sp>
        <p:nvSpPr>
          <p:cNvPr id="3" name="Content Placeholder 2"/>
          <p:cNvSpPr>
            <a:spLocks noGrp="1"/>
          </p:cNvSpPr>
          <p:nvPr>
            <p:ph sz="half" idx="2"/>
          </p:nvPr>
        </p:nvSpPr>
        <p:spPr>
          <a:xfrm>
            <a:off x="3733800" y="1371600"/>
            <a:ext cx="4953000" cy="4754563"/>
          </a:xfrm>
        </p:spPr>
        <p:txBody>
          <a:bodyPr>
            <a:normAutofit fontScale="92500" lnSpcReduction="10000"/>
          </a:bodyPr>
          <a:lstStyle/>
          <a:p>
            <a:pPr lvl="0"/>
            <a:r>
              <a:rPr lang="en-US" sz="2000" b="1" dirty="0">
                <a:solidFill>
                  <a:prstClr val="black"/>
                </a:solidFill>
              </a:rPr>
              <a:t>Charlie Bucket is a kind and loving boy who lives with his </a:t>
            </a:r>
            <a:r>
              <a:rPr lang="en-US" sz="2000" b="1" dirty="0" smtClean="0">
                <a:solidFill>
                  <a:prstClr val="black"/>
                </a:solidFill>
              </a:rPr>
              <a:t>impoverished parents </a:t>
            </a:r>
            <a:r>
              <a:rPr lang="en-US" sz="2000" b="1" dirty="0">
                <a:solidFill>
                  <a:prstClr val="black"/>
                </a:solidFill>
              </a:rPr>
              <a:t>and four grandparents.  Before </a:t>
            </a:r>
            <a:r>
              <a:rPr lang="en-US" sz="2000" b="1" dirty="0" smtClean="0">
                <a:solidFill>
                  <a:prstClr val="black"/>
                </a:solidFill>
              </a:rPr>
              <a:t>his job  </a:t>
            </a:r>
            <a:r>
              <a:rPr lang="en-US" sz="2000" b="1" dirty="0">
                <a:solidFill>
                  <a:prstClr val="black"/>
                </a:solidFill>
              </a:rPr>
              <a:t>was terminated, Charlie’s Grandpa Joe had worked for Willy Wonka in his chocolate factory</a:t>
            </a:r>
            <a:r>
              <a:rPr lang="en-US" sz="2000" b="1" dirty="0" smtClean="0">
                <a:solidFill>
                  <a:prstClr val="black"/>
                </a:solidFill>
              </a:rPr>
              <a:t>.</a:t>
            </a:r>
          </a:p>
          <a:p>
            <a:pPr lvl="0"/>
            <a:r>
              <a:rPr lang="en-US" sz="2000" b="1" dirty="0" smtClean="0">
                <a:solidFill>
                  <a:prstClr val="black"/>
                </a:solidFill>
              </a:rPr>
              <a:t>The Cadbury Chocolate factory was the real-life inspiration for Willy Wonka’s famous inventing room with its bubbling machines that produce the “Everlasting Gobstoppers,”  a kind of candy bar invented and sold after the movie, but we haven’t seen it for years.</a:t>
            </a:r>
          </a:p>
          <a:p>
            <a:pPr lvl="0"/>
            <a:r>
              <a:rPr lang="en-US" sz="2000" b="1" dirty="0" smtClean="0">
                <a:solidFill>
                  <a:prstClr val="black"/>
                </a:solidFill>
              </a:rPr>
              <a:t>In the story, Willy Wonka tells his parents that five golden tickets will be hidden in Wonka bars.  The children who get them will be taken on a tour of the factory. </a:t>
            </a:r>
          </a:p>
          <a:p>
            <a:pPr lvl="0"/>
            <a:endParaRPr lang="en-US" sz="2000" b="1" dirty="0">
              <a:solidFill>
                <a:prstClr val="black"/>
              </a:solidFill>
            </a:endParaRPr>
          </a:p>
          <a:p>
            <a:endParaRPr lang="en-US" dirty="0"/>
          </a:p>
        </p:txBody>
      </p:sp>
    </p:spTree>
    <p:extLst>
      <p:ext uri="{BB962C8B-B14F-4D97-AF65-F5344CB8AC3E}">
        <p14:creationId xmlns:p14="http://schemas.microsoft.com/office/powerpoint/2010/main" val="791567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057400"/>
          </a:xfrm>
        </p:spPr>
        <p:txBody>
          <a:bodyPr>
            <a:normAutofit fontScale="90000"/>
          </a:bodyPr>
          <a:lstStyle/>
          <a:p>
            <a:r>
              <a:rPr lang="en-US" b="1" dirty="0" err="1" smtClean="0"/>
              <a:t>Repton</a:t>
            </a:r>
            <a:r>
              <a:rPr lang="en-US" b="1" dirty="0" smtClean="0"/>
              <a:t> School &amp; Cadbury Favorites</a:t>
            </a:r>
            <a:br>
              <a:rPr lang="en-US" b="1" dirty="0" smtClean="0"/>
            </a:br>
            <a:r>
              <a:rPr lang="en-US" sz="2200" b="1" dirty="0" smtClean="0"/>
              <a:t>It’s easy to see why the students at the real </a:t>
            </a:r>
            <a:r>
              <a:rPr lang="en-US" sz="2200" b="1" dirty="0" err="1" smtClean="0"/>
              <a:t>Repton</a:t>
            </a:r>
            <a:r>
              <a:rPr lang="en-US" sz="2200" b="1" dirty="0" smtClean="0"/>
              <a:t> School where Dahl studied, were excited when asked to evaluate the new samples of  plain-wrapped candy that came to them from the nearby Cadbury factory.</a:t>
            </a:r>
            <a:endParaRPr lang="en-US" sz="22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67000"/>
            <a:ext cx="4038600" cy="3048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514599"/>
            <a:ext cx="4038600" cy="3429001"/>
          </a:xfrm>
        </p:spPr>
      </p:pic>
    </p:spTree>
    <p:extLst>
      <p:ext uri="{BB962C8B-B14F-4D97-AF65-F5344CB8AC3E}">
        <p14:creationId xmlns:p14="http://schemas.microsoft.com/office/powerpoint/2010/main" val="3111790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dirty="0" smtClean="0"/>
              <a:t>The First Four Tickets Were Quickly Found</a:t>
            </a:r>
            <a:endParaRPr lang="en-US" sz="2800" b="1" dirty="0"/>
          </a:p>
        </p:txBody>
      </p:sp>
      <p:sp>
        <p:nvSpPr>
          <p:cNvPr id="6" name="Content Placeholder 5"/>
          <p:cNvSpPr>
            <a:spLocks noGrp="1"/>
          </p:cNvSpPr>
          <p:nvPr>
            <p:ph idx="1"/>
          </p:nvPr>
        </p:nvSpPr>
        <p:spPr>
          <a:xfrm>
            <a:off x="457200" y="1143000"/>
            <a:ext cx="8229600" cy="4983163"/>
          </a:xfrm>
        </p:spPr>
        <p:txBody>
          <a:bodyPr>
            <a:normAutofit fontScale="85000" lnSpcReduction="20000"/>
          </a:bodyPr>
          <a:lstStyle/>
          <a:p>
            <a:r>
              <a:rPr lang="en-US" sz="2000" b="1" dirty="0" smtClean="0">
                <a:solidFill>
                  <a:prstClr val="black"/>
                </a:solidFill>
              </a:rPr>
              <a:t>One </a:t>
            </a:r>
            <a:r>
              <a:rPr lang="en-US" sz="2000" b="1" dirty="0">
                <a:solidFill>
                  <a:prstClr val="black"/>
                </a:solidFill>
              </a:rPr>
              <a:t>by the “greedy and gluttonous Augustus </a:t>
            </a:r>
            <a:r>
              <a:rPr lang="en-US" sz="2000" b="1" dirty="0" err="1">
                <a:solidFill>
                  <a:prstClr val="black"/>
                </a:solidFill>
              </a:rPr>
              <a:t>Gloop</a:t>
            </a:r>
            <a:r>
              <a:rPr lang="en-US" sz="2000" b="1" dirty="0">
                <a:solidFill>
                  <a:prstClr val="black"/>
                </a:solidFill>
              </a:rPr>
              <a:t>” from </a:t>
            </a:r>
            <a:r>
              <a:rPr lang="en-US" sz="2000" b="1" dirty="0" smtClean="0">
                <a:solidFill>
                  <a:prstClr val="black"/>
                </a:solidFill>
              </a:rPr>
              <a:t>Düsseldorf, who falls into a river of chocolate and is sucked into the pipes before he can be rescued.</a:t>
            </a:r>
          </a:p>
          <a:p>
            <a:endParaRPr lang="en-US" sz="2000" b="1" dirty="0" smtClean="0">
              <a:solidFill>
                <a:prstClr val="black"/>
              </a:solidFill>
            </a:endParaRPr>
          </a:p>
          <a:p>
            <a:r>
              <a:rPr lang="en-US" sz="2000" b="1" dirty="0" smtClean="0">
                <a:solidFill>
                  <a:prstClr val="black"/>
                </a:solidFill>
              </a:rPr>
              <a:t>One by the </a:t>
            </a:r>
            <a:r>
              <a:rPr lang="en-US" sz="2000" b="1" dirty="0">
                <a:solidFill>
                  <a:prstClr val="black"/>
                </a:solidFill>
              </a:rPr>
              <a:t>“spoiled and rotten </a:t>
            </a:r>
            <a:r>
              <a:rPr lang="en-US" sz="2000" b="1" dirty="0" err="1">
                <a:solidFill>
                  <a:prstClr val="black"/>
                </a:solidFill>
              </a:rPr>
              <a:t>Veruca</a:t>
            </a:r>
            <a:r>
              <a:rPr lang="en-US" sz="2000" b="1" dirty="0">
                <a:solidFill>
                  <a:prstClr val="black"/>
                </a:solidFill>
              </a:rPr>
              <a:t> Salt” from </a:t>
            </a:r>
            <a:r>
              <a:rPr lang="en-US" sz="2000" b="1" dirty="0" smtClean="0">
                <a:solidFill>
                  <a:prstClr val="black"/>
                </a:solidFill>
              </a:rPr>
              <a:t>Buckinghamshire, who is spoiled rotten and is thrown away as a bad nut by the trained squirrels.</a:t>
            </a:r>
          </a:p>
          <a:p>
            <a:endParaRPr lang="en-US" sz="2000" b="1" dirty="0" smtClean="0">
              <a:solidFill>
                <a:prstClr val="black"/>
              </a:solidFill>
            </a:endParaRPr>
          </a:p>
          <a:p>
            <a:r>
              <a:rPr lang="en-US" sz="2000" b="1" dirty="0" smtClean="0">
                <a:solidFill>
                  <a:prstClr val="black"/>
                </a:solidFill>
              </a:rPr>
              <a:t>One by the </a:t>
            </a:r>
            <a:r>
              <a:rPr lang="en-US" sz="2000" b="1" dirty="0">
                <a:solidFill>
                  <a:prstClr val="black"/>
                </a:solidFill>
              </a:rPr>
              <a:t>“competitive and boastful Violet </a:t>
            </a:r>
            <a:r>
              <a:rPr lang="en-US" sz="2000" b="1" dirty="0" err="1">
                <a:solidFill>
                  <a:prstClr val="black"/>
                </a:solidFill>
              </a:rPr>
              <a:t>Beauregarde</a:t>
            </a:r>
            <a:r>
              <a:rPr lang="en-US" sz="2000" b="1" dirty="0">
                <a:solidFill>
                  <a:prstClr val="black"/>
                </a:solidFill>
              </a:rPr>
              <a:t>” from Atlanta, Georgia, </a:t>
            </a:r>
            <a:r>
              <a:rPr lang="en-US" sz="2000" b="1" dirty="0" smtClean="0">
                <a:solidFill>
                  <a:prstClr val="black"/>
                </a:solidFill>
              </a:rPr>
              <a:t>who is competitive and boastful and eats some chewy gum that makes her expand into an oversized blueberry.</a:t>
            </a:r>
          </a:p>
          <a:p>
            <a:endParaRPr lang="en-US" sz="2000" b="1" dirty="0" smtClean="0">
              <a:solidFill>
                <a:prstClr val="black"/>
              </a:solidFill>
            </a:endParaRPr>
          </a:p>
          <a:p>
            <a:r>
              <a:rPr lang="en-US" sz="2000" b="1" dirty="0" smtClean="0">
                <a:solidFill>
                  <a:prstClr val="black"/>
                </a:solidFill>
              </a:rPr>
              <a:t>And one </a:t>
            </a:r>
            <a:r>
              <a:rPr lang="en-US" sz="2000" b="1" dirty="0">
                <a:solidFill>
                  <a:prstClr val="black"/>
                </a:solidFill>
              </a:rPr>
              <a:t>by the “arrogant and aggressive Mike </a:t>
            </a:r>
            <a:r>
              <a:rPr lang="en-US" sz="2000" b="1" dirty="0" err="1">
                <a:solidFill>
                  <a:prstClr val="black"/>
                </a:solidFill>
              </a:rPr>
              <a:t>Teavee</a:t>
            </a:r>
            <a:r>
              <a:rPr lang="en-US" sz="2000" b="1" dirty="0">
                <a:solidFill>
                  <a:prstClr val="black"/>
                </a:solidFill>
              </a:rPr>
              <a:t>” from Denver, </a:t>
            </a:r>
            <a:r>
              <a:rPr lang="en-US" sz="2000" b="1" dirty="0" smtClean="0">
                <a:solidFill>
                  <a:prstClr val="black"/>
                </a:solidFill>
              </a:rPr>
              <a:t>Colorado, who is so arrogant and aggressive that he is transported into a Wonka television and advertisement and is shrunk down to a few inches in height.</a:t>
            </a:r>
          </a:p>
          <a:p>
            <a:endParaRPr lang="en-US" sz="2000" b="1" dirty="0">
              <a:solidFill>
                <a:prstClr val="black"/>
              </a:solidFill>
            </a:endParaRPr>
          </a:p>
          <a:p>
            <a:r>
              <a:rPr lang="en-US" sz="2000" b="1" dirty="0" smtClean="0">
                <a:solidFill>
                  <a:prstClr val="black"/>
                </a:solidFill>
              </a:rPr>
              <a:t>Of course the story is about Charlies, whose Grandpa Joe buys him a Wonka bar every year for his birthday.  And, of course, this is there Charlie finds the  last </a:t>
            </a:r>
            <a:r>
              <a:rPr lang="en-US" sz="2000" b="1" dirty="0">
                <a:solidFill>
                  <a:prstClr val="black"/>
                </a:solidFill>
              </a:rPr>
              <a:t>Golden Ticket.</a:t>
            </a:r>
          </a:p>
          <a:p>
            <a:pPr marL="0" lvl="0" indent="0">
              <a:buNone/>
            </a:pPr>
            <a:endParaRPr lang="en-US" sz="2000" b="1" dirty="0">
              <a:solidFill>
                <a:prstClr val="black"/>
              </a:solidFill>
            </a:endParaRPr>
          </a:p>
          <a:p>
            <a:pPr marL="0" lvl="0" indent="0">
              <a:buNone/>
            </a:pPr>
            <a:r>
              <a:rPr lang="en-US" sz="2000" b="1" dirty="0" smtClean="0">
                <a:solidFill>
                  <a:prstClr val="black"/>
                </a:solidFill>
              </a:rPr>
              <a:t>So </a:t>
            </a:r>
            <a:r>
              <a:rPr lang="en-US" sz="2000" b="1" dirty="0">
                <a:solidFill>
                  <a:prstClr val="black"/>
                </a:solidFill>
              </a:rPr>
              <a:t>these </a:t>
            </a:r>
            <a:r>
              <a:rPr lang="en-US" sz="2000" b="1" dirty="0" smtClean="0">
                <a:solidFill>
                  <a:prstClr val="black"/>
                </a:solidFill>
              </a:rPr>
              <a:t>are the five children who get to go on the wonderful tour as guided by the  </a:t>
            </a:r>
            <a:r>
              <a:rPr lang="en-US" sz="2000" b="1" dirty="0">
                <a:solidFill>
                  <a:prstClr val="black"/>
                </a:solidFill>
              </a:rPr>
              <a:t>factory </a:t>
            </a:r>
            <a:r>
              <a:rPr lang="en-US" sz="2000" b="1" dirty="0" smtClean="0">
                <a:solidFill>
                  <a:prstClr val="black"/>
                </a:solidFill>
              </a:rPr>
              <a:t>workers and the </a:t>
            </a:r>
            <a:r>
              <a:rPr lang="en-US" sz="2000" b="1" dirty="0">
                <a:solidFill>
                  <a:prstClr val="black"/>
                </a:solidFill>
              </a:rPr>
              <a:t>Oompa-</a:t>
            </a:r>
            <a:r>
              <a:rPr lang="en-US" sz="2000" b="1" dirty="0" err="1">
                <a:solidFill>
                  <a:prstClr val="black"/>
                </a:solidFill>
              </a:rPr>
              <a:t>Loompas</a:t>
            </a:r>
            <a:r>
              <a:rPr lang="en-US" sz="2000" b="1" dirty="0" smtClean="0">
                <a:solidFill>
                  <a:prstClr val="black"/>
                </a:solidFill>
              </a:rPr>
              <a:t>.  Of course Charlie prevails as the best one to inherit the factory, which he runs with his Grandpa Joe.  His father is not allowed to help because  he is a dentist and doesn’t approve of candy at all.  </a:t>
            </a:r>
            <a:endParaRPr lang="en-US" sz="2000" b="1" dirty="0">
              <a:solidFill>
                <a:prstClr val="black"/>
              </a:solidFill>
            </a:endParaRPr>
          </a:p>
          <a:p>
            <a:endParaRPr lang="en-US" dirty="0"/>
          </a:p>
        </p:txBody>
      </p:sp>
    </p:spTree>
    <p:extLst>
      <p:ext uri="{BB962C8B-B14F-4D97-AF65-F5344CB8AC3E}">
        <p14:creationId xmlns:p14="http://schemas.microsoft.com/office/powerpoint/2010/main" val="907469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sz="2400" b="1" dirty="0" smtClean="0"/>
              <a:t>The </a:t>
            </a:r>
            <a:r>
              <a:rPr lang="en-US" sz="2400" b="1" dirty="0" err="1" smtClean="0"/>
              <a:t>Oompa</a:t>
            </a:r>
            <a:r>
              <a:rPr lang="en-US" sz="2400" b="1" dirty="0" smtClean="0"/>
              <a:t> </a:t>
            </a:r>
            <a:r>
              <a:rPr lang="en-US" sz="2400" b="1" dirty="0" err="1" smtClean="0"/>
              <a:t>Loompa</a:t>
            </a:r>
            <a:r>
              <a:rPr lang="en-US" sz="2400" b="1" dirty="0" smtClean="0"/>
              <a:t> Song:</a:t>
            </a:r>
            <a:r>
              <a:rPr lang="en-US" sz="1800" b="1" dirty="0" smtClean="0"/>
              <a:t/>
            </a:r>
            <a:br>
              <a:rPr lang="en-US" sz="1800" b="1" dirty="0" smtClean="0"/>
            </a:br>
            <a:r>
              <a:rPr lang="en-US" sz="1600" b="1" dirty="0">
                <a:solidFill>
                  <a:prstClr val="black"/>
                </a:solidFill>
                <a:hlinkClick r:id="rId2"/>
              </a:rPr>
              <a:t>https://www.bing.com/videos/search?q=oompa+loompa+songs+lyrics&amp;view=detail&amp;mid=1C5D224B93EFC83E0A631C5D224B93EFC83E0A63&amp;FORM=VIRE</a:t>
            </a:r>
            <a:r>
              <a:rPr lang="en-US" sz="1600" b="1" dirty="0">
                <a:solidFill>
                  <a:prstClr val="black"/>
                </a:solidFill>
              </a:rPr>
              <a:t> </a:t>
            </a:r>
            <a:endParaRPr lang="en-US" sz="1800" b="1" dirty="0"/>
          </a:p>
        </p:txBody>
      </p:sp>
      <p:pic>
        <p:nvPicPr>
          <p:cNvPr id="5"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0" y="2505075"/>
            <a:ext cx="3733800" cy="2716213"/>
          </a:xfrm>
        </p:spPr>
      </p:pic>
      <p:pic>
        <p:nvPicPr>
          <p:cNvPr id="6" name="Content Placeholder 5"/>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5105400" y="2654300"/>
            <a:ext cx="4038600" cy="2417763"/>
          </a:xfrm>
        </p:spPr>
      </p:pic>
    </p:spTree>
    <p:extLst>
      <p:ext uri="{BB962C8B-B14F-4D97-AF65-F5344CB8AC3E}">
        <p14:creationId xmlns:p14="http://schemas.microsoft.com/office/powerpoint/2010/main" val="804231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Twits (1980)</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524000"/>
            <a:ext cx="3276600" cy="4800599"/>
          </a:xfrm>
        </p:spPr>
      </p:pic>
      <p:sp>
        <p:nvSpPr>
          <p:cNvPr id="3" name="Content Placeholder 2"/>
          <p:cNvSpPr>
            <a:spLocks noGrp="1"/>
          </p:cNvSpPr>
          <p:nvPr>
            <p:ph sz="half" idx="2"/>
          </p:nvPr>
        </p:nvSpPr>
        <p:spPr>
          <a:xfrm>
            <a:off x="4191000" y="1295400"/>
            <a:ext cx="4343400" cy="4830763"/>
          </a:xfrm>
        </p:spPr>
        <p:txBody>
          <a:bodyPr>
            <a:normAutofit fontScale="92500" lnSpcReduction="10000"/>
          </a:bodyPr>
          <a:lstStyle/>
          <a:p>
            <a:r>
              <a:rPr lang="en-US" sz="2000" b="1" dirty="0" smtClean="0"/>
              <a:t>Roald Dahl hated beards and so wanted to “do something against beards.”</a:t>
            </a:r>
          </a:p>
          <a:p>
            <a:r>
              <a:rPr lang="en-US" sz="2000" b="1" dirty="0" smtClean="0"/>
              <a:t>The first sentence in this book is “What a lot of hairy-faced men there are around nowadays!”</a:t>
            </a:r>
          </a:p>
          <a:p>
            <a:r>
              <a:rPr lang="en-US" sz="2000" b="1" dirty="0" smtClean="0"/>
              <a:t>The story is about a hideous, vindictive, and spiteful couple known as the Twits.</a:t>
            </a:r>
          </a:p>
          <a:p>
            <a:r>
              <a:rPr lang="en-US" sz="2000" b="1" dirty="0" smtClean="0"/>
              <a:t>They live in a brick house without any windows.</a:t>
            </a:r>
          </a:p>
          <a:p>
            <a:r>
              <a:rPr lang="en-US" sz="2000" b="1" dirty="0" smtClean="0"/>
              <a:t>They are retired circus trainers who keep a family of pet monkeys called  the “Muggle </a:t>
            </a:r>
            <a:r>
              <a:rPr lang="en-US" sz="2000" b="1" dirty="0" err="1" smtClean="0"/>
              <a:t>Wumps</a:t>
            </a:r>
            <a:r>
              <a:rPr lang="en-US" sz="2000" b="1" dirty="0" smtClean="0"/>
              <a:t>.”  They are training the monkeys to stand on their heads so they can have the first “upside-down-monkey circus.”   </a:t>
            </a:r>
            <a:endParaRPr lang="en-US" sz="2000" b="1" dirty="0"/>
          </a:p>
        </p:txBody>
      </p:sp>
    </p:spTree>
    <p:extLst>
      <p:ext uri="{BB962C8B-B14F-4D97-AF65-F5344CB8AC3E}">
        <p14:creationId xmlns:p14="http://schemas.microsoft.com/office/powerpoint/2010/main" val="353883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7200"/>
            <a:ext cx="8229600" cy="5668963"/>
          </a:xfrm>
        </p:spPr>
        <p:txBody>
          <a:bodyPr>
            <a:normAutofit/>
          </a:bodyPr>
          <a:lstStyle/>
          <a:p>
            <a:pPr marL="0" lvl="0" indent="0">
              <a:buNone/>
            </a:pPr>
            <a:r>
              <a:rPr lang="en-US" sz="1500" b="1" dirty="0">
                <a:solidFill>
                  <a:prstClr val="black"/>
                </a:solidFill>
              </a:rPr>
              <a:t>	</a:t>
            </a:r>
          </a:p>
          <a:p>
            <a:r>
              <a:rPr lang="en-US" sz="2000" b="1" dirty="0" smtClean="0">
                <a:solidFill>
                  <a:prstClr val="black"/>
                </a:solidFill>
              </a:rPr>
              <a:t>Because </a:t>
            </a:r>
            <a:r>
              <a:rPr lang="en-US" sz="2000" b="1" dirty="0">
                <a:solidFill>
                  <a:prstClr val="black"/>
                </a:solidFill>
              </a:rPr>
              <a:t>each of them hates the </a:t>
            </a:r>
            <a:r>
              <a:rPr lang="en-US" sz="2000" b="1" dirty="0" smtClean="0">
                <a:solidFill>
                  <a:prstClr val="black"/>
                </a:solidFill>
              </a:rPr>
              <a:t>other one, </a:t>
            </a:r>
            <a:r>
              <a:rPr lang="en-US" sz="2000" b="1" dirty="0">
                <a:solidFill>
                  <a:prstClr val="black"/>
                </a:solidFill>
              </a:rPr>
              <a:t>they play practical </a:t>
            </a:r>
            <a:r>
              <a:rPr lang="en-US" sz="2000" b="1" dirty="0" smtClean="0">
                <a:solidFill>
                  <a:prstClr val="black"/>
                </a:solidFill>
              </a:rPr>
              <a:t>jokes.</a:t>
            </a:r>
            <a:endParaRPr lang="en-US" sz="2000" b="1" dirty="0">
              <a:solidFill>
                <a:prstClr val="black"/>
              </a:solidFill>
            </a:endParaRPr>
          </a:p>
          <a:p>
            <a:endParaRPr lang="en-US" sz="2000" b="1" dirty="0">
              <a:solidFill>
                <a:prstClr val="black"/>
              </a:solidFill>
            </a:endParaRPr>
          </a:p>
          <a:p>
            <a:r>
              <a:rPr lang="en-US" sz="2000" b="1" dirty="0" smtClean="0">
                <a:solidFill>
                  <a:prstClr val="black"/>
                </a:solidFill>
              </a:rPr>
              <a:t>Mr</a:t>
            </a:r>
            <a:r>
              <a:rPr lang="en-US" sz="2000" b="1" dirty="0">
                <a:solidFill>
                  <a:prstClr val="black"/>
                </a:solidFill>
              </a:rPr>
              <a:t>. Twit is a wicked person with hair that covers his entire face, except for his forehead, eyes and nose.  He never washes his beard, so it contains scraps of food including tinned sardines, stilton cheese and corn flakes.</a:t>
            </a:r>
          </a:p>
          <a:p>
            <a:pPr marL="0" indent="0">
              <a:buNone/>
            </a:pPr>
            <a:endParaRPr lang="en-US" sz="2000" b="1" dirty="0">
              <a:solidFill>
                <a:prstClr val="black"/>
              </a:solidFill>
            </a:endParaRPr>
          </a:p>
          <a:p>
            <a:r>
              <a:rPr lang="en-US" sz="2000" b="1" dirty="0" smtClean="0">
                <a:solidFill>
                  <a:prstClr val="black"/>
                </a:solidFill>
              </a:rPr>
              <a:t>When </a:t>
            </a:r>
            <a:r>
              <a:rPr lang="en-US" sz="2000" b="1" dirty="0">
                <a:solidFill>
                  <a:prstClr val="black"/>
                </a:solidFill>
              </a:rPr>
              <a:t>he is very quiet, he is plotting evil tricks to play on Mrs. Twit, who is hideously ugly.</a:t>
            </a:r>
          </a:p>
          <a:p>
            <a:pPr marL="0" indent="0">
              <a:buNone/>
            </a:pPr>
            <a:endParaRPr lang="en-US" sz="2000" b="1" dirty="0">
              <a:solidFill>
                <a:prstClr val="black"/>
              </a:solidFill>
            </a:endParaRPr>
          </a:p>
          <a:p>
            <a:r>
              <a:rPr lang="en-US" sz="2000" b="1" dirty="0">
                <a:solidFill>
                  <a:prstClr val="black"/>
                </a:solidFill>
              </a:rPr>
              <a:t>Mrs. Twit used to be beautiful, but her face was distorted by her constant horrible thoughts.  The main reason she has a walking cane is to use as a weapon against innocent children and animals.  She once served Mr. Twit a lunch of earthworms disguised as spaghetti.</a:t>
            </a:r>
          </a:p>
          <a:p>
            <a:pPr marL="0" lvl="0" indent="0">
              <a:buNone/>
            </a:pPr>
            <a:endParaRPr lang="en-US" sz="1500" b="1" dirty="0">
              <a:solidFill>
                <a:prstClr val="black"/>
              </a:solidFill>
            </a:endParaRPr>
          </a:p>
          <a:p>
            <a:endParaRPr lang="en-US" dirty="0"/>
          </a:p>
        </p:txBody>
      </p:sp>
    </p:spTree>
    <p:extLst>
      <p:ext uri="{BB962C8B-B14F-4D97-AF65-F5344CB8AC3E}">
        <p14:creationId xmlns:p14="http://schemas.microsoft.com/office/powerpoint/2010/main" val="4018876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7200"/>
            <a:ext cx="8229600" cy="5668963"/>
          </a:xfrm>
        </p:spPr>
        <p:txBody>
          <a:bodyPr/>
          <a:lstStyle/>
          <a:p>
            <a:r>
              <a:rPr lang="en-US" sz="2000" b="1" dirty="0" smtClean="0">
                <a:solidFill>
                  <a:prstClr val="black"/>
                </a:solidFill>
              </a:rPr>
              <a:t>One </a:t>
            </a:r>
            <a:r>
              <a:rPr lang="en-US" sz="2000" b="1" dirty="0">
                <a:solidFill>
                  <a:prstClr val="black"/>
                </a:solidFill>
              </a:rPr>
              <a:t>morning Mrs. Twit took out her glass eye and dropped it into Mr. Twit’s mug of beer when he wasn’t looking.</a:t>
            </a:r>
          </a:p>
          <a:p>
            <a:endParaRPr lang="en-US" sz="2000" b="1" dirty="0">
              <a:solidFill>
                <a:prstClr val="black"/>
              </a:solidFill>
            </a:endParaRPr>
          </a:p>
          <a:p>
            <a:r>
              <a:rPr lang="en-US" sz="2000" b="1" dirty="0" smtClean="0">
                <a:solidFill>
                  <a:prstClr val="black"/>
                </a:solidFill>
              </a:rPr>
              <a:t>Mrs</a:t>
            </a:r>
            <a:r>
              <a:rPr lang="en-US" sz="2000" b="1" dirty="0">
                <a:solidFill>
                  <a:prstClr val="black"/>
                </a:solidFill>
              </a:rPr>
              <a:t>. Twit said, “When I see you starting to plot, I watch you like a wombat.”</a:t>
            </a:r>
          </a:p>
          <a:p>
            <a:endParaRPr lang="en-US" sz="2000" b="1" dirty="0">
              <a:solidFill>
                <a:prstClr val="black"/>
              </a:solidFill>
            </a:endParaRPr>
          </a:p>
          <a:p>
            <a:r>
              <a:rPr lang="en-US" sz="2000" b="1" dirty="0" smtClean="0">
                <a:solidFill>
                  <a:prstClr val="black"/>
                </a:solidFill>
              </a:rPr>
              <a:t>“</a:t>
            </a:r>
            <a:r>
              <a:rPr lang="en-US" sz="2000" b="1" dirty="0">
                <a:solidFill>
                  <a:prstClr val="black"/>
                </a:solidFill>
              </a:rPr>
              <a:t>Oh, do shut up, you old hag,” Mr. Twit said.  He went on drinking his beer.</a:t>
            </a:r>
          </a:p>
          <a:p>
            <a:endParaRPr lang="en-US" sz="2000" b="1" dirty="0">
              <a:solidFill>
                <a:prstClr val="black"/>
              </a:solidFill>
            </a:endParaRPr>
          </a:p>
          <a:p>
            <a:r>
              <a:rPr lang="en-US" sz="2000" b="1" dirty="0" smtClean="0">
                <a:solidFill>
                  <a:prstClr val="black"/>
                </a:solidFill>
              </a:rPr>
              <a:t>Suddenly</a:t>
            </a:r>
            <a:r>
              <a:rPr lang="en-US" sz="2000" b="1" dirty="0">
                <a:solidFill>
                  <a:prstClr val="black"/>
                </a:solidFill>
              </a:rPr>
              <a:t>, as Mr. Twit tipped the last drop of beer down his throat, he caught sight of Mrs. Twit’s awful glass eye staring up at him from the bottom of the mug.</a:t>
            </a:r>
          </a:p>
          <a:p>
            <a:endParaRPr lang="en-US" sz="2000" b="1" dirty="0">
              <a:solidFill>
                <a:prstClr val="black"/>
              </a:solidFill>
            </a:endParaRPr>
          </a:p>
          <a:p>
            <a:r>
              <a:rPr lang="en-US" sz="2000" b="1" dirty="0" smtClean="0">
                <a:solidFill>
                  <a:prstClr val="black"/>
                </a:solidFill>
              </a:rPr>
              <a:t>“</a:t>
            </a:r>
            <a:r>
              <a:rPr lang="en-US" sz="2000" b="1" dirty="0">
                <a:solidFill>
                  <a:prstClr val="black"/>
                </a:solidFill>
              </a:rPr>
              <a:t>I told you I was watching you” cackled Mrs. Twit.  “I’ve got eyes everywhere so you’d better be careful.”</a:t>
            </a:r>
          </a:p>
          <a:p>
            <a:pPr marL="0" lvl="0" indent="0">
              <a:buNone/>
            </a:pPr>
            <a:endParaRPr lang="en-US" sz="1800" b="1" dirty="0">
              <a:solidFill>
                <a:prstClr val="black"/>
              </a:solidFill>
            </a:endParaRPr>
          </a:p>
          <a:p>
            <a:endParaRPr lang="en-US" dirty="0"/>
          </a:p>
        </p:txBody>
      </p:sp>
    </p:spTree>
    <p:extLst>
      <p:ext uri="{BB962C8B-B14F-4D97-AF65-F5344CB8AC3E}">
        <p14:creationId xmlns:p14="http://schemas.microsoft.com/office/powerpoint/2010/main" val="4221970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Matilda (1988)</a:t>
            </a:r>
            <a:endParaRPr lang="en-US" b="1"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58846" y="1600200"/>
            <a:ext cx="3017308" cy="4525963"/>
          </a:xfrm>
        </p:spPr>
      </p:pic>
      <p:sp>
        <p:nvSpPr>
          <p:cNvPr id="3" name="Content Placeholder 2"/>
          <p:cNvSpPr>
            <a:spLocks noGrp="1"/>
          </p:cNvSpPr>
          <p:nvPr>
            <p:ph sz="half" idx="1"/>
          </p:nvPr>
        </p:nvSpPr>
        <p:spPr>
          <a:xfrm>
            <a:off x="457200" y="1600200"/>
            <a:ext cx="4343400" cy="4525963"/>
          </a:xfrm>
        </p:spPr>
        <p:txBody>
          <a:bodyPr>
            <a:normAutofit/>
          </a:bodyPr>
          <a:lstStyle/>
          <a:p>
            <a:r>
              <a:rPr lang="en-US" sz="2000" b="1" dirty="0" smtClean="0"/>
              <a:t>In a </a:t>
            </a:r>
            <a:r>
              <a:rPr lang="en-US" sz="2000" b="1" i="1" dirty="0" smtClean="0"/>
              <a:t>Library Association, </a:t>
            </a:r>
            <a:r>
              <a:rPr lang="en-US" sz="2000" b="1" dirty="0" smtClean="0"/>
              <a:t>survey </a:t>
            </a:r>
            <a:r>
              <a:rPr lang="en-US" sz="2000" b="1" u="sng" dirty="0" smtClean="0"/>
              <a:t>Matilda </a:t>
            </a:r>
            <a:r>
              <a:rPr lang="en-US" sz="2000" b="1" dirty="0" smtClean="0"/>
              <a:t> ranked #30 among all-time children’s favorite books.</a:t>
            </a:r>
          </a:p>
          <a:p>
            <a:endParaRPr lang="en-US" sz="2000" b="1" dirty="0" smtClean="0"/>
          </a:p>
          <a:p>
            <a:r>
              <a:rPr lang="en-US" sz="2000" b="1" dirty="0" smtClean="0"/>
              <a:t>She is a precocious child who lives in a small village in England and was mistreated by her parents.</a:t>
            </a:r>
          </a:p>
          <a:p>
            <a:endParaRPr lang="en-US" sz="2000" b="1" dirty="0" smtClean="0"/>
          </a:p>
          <a:p>
            <a:r>
              <a:rPr lang="en-US" sz="2000" b="1" dirty="0" smtClean="0"/>
              <a:t>She gets even with them by pulling such tricks as gluing her father’s hat to his head and by hiding her friend’s parrot in the chimney so her family  thinks they have a ghost.</a:t>
            </a:r>
            <a:endParaRPr lang="en-US" sz="2000" b="1" dirty="0"/>
          </a:p>
        </p:txBody>
      </p:sp>
    </p:spTree>
    <p:extLst>
      <p:ext uri="{BB962C8B-B14F-4D97-AF65-F5344CB8AC3E}">
        <p14:creationId xmlns:p14="http://schemas.microsoft.com/office/powerpoint/2010/main" val="425085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762000"/>
            <a:ext cx="8229600" cy="5364163"/>
          </a:xfrm>
        </p:spPr>
        <p:txBody>
          <a:bodyPr/>
          <a:lstStyle/>
          <a:p>
            <a:r>
              <a:rPr lang="en-US" sz="2000" b="1" dirty="0" smtClean="0">
                <a:solidFill>
                  <a:prstClr val="black"/>
                </a:solidFill>
              </a:rPr>
              <a:t>Miss </a:t>
            </a:r>
            <a:r>
              <a:rPr lang="en-US" sz="2000" b="1" dirty="0" err="1">
                <a:solidFill>
                  <a:prstClr val="black"/>
                </a:solidFill>
              </a:rPr>
              <a:t>Trunchbull</a:t>
            </a:r>
            <a:r>
              <a:rPr lang="en-US" sz="2000" b="1" dirty="0">
                <a:solidFill>
                  <a:prstClr val="black"/>
                </a:solidFill>
              </a:rPr>
              <a:t> is Matilda’s </a:t>
            </a:r>
            <a:r>
              <a:rPr lang="en-US" sz="2000" b="1" dirty="0" smtClean="0">
                <a:solidFill>
                  <a:prstClr val="black"/>
                </a:solidFill>
              </a:rPr>
              <a:t>cruel and vindictive teacher.  Matilda</a:t>
            </a:r>
            <a:r>
              <a:rPr lang="en-US" sz="2000" b="1" dirty="0">
                <a:solidFill>
                  <a:prstClr val="black"/>
                </a:solidFill>
              </a:rPr>
              <a:t>, and her friend (Lavender) place a newt </a:t>
            </a:r>
            <a:r>
              <a:rPr lang="en-US" sz="2000" b="1" dirty="0" smtClean="0">
                <a:solidFill>
                  <a:prstClr val="black"/>
                </a:solidFill>
              </a:rPr>
              <a:t>in </a:t>
            </a:r>
            <a:r>
              <a:rPr lang="en-US" sz="2000" b="1" dirty="0">
                <a:solidFill>
                  <a:prstClr val="black"/>
                </a:solidFill>
              </a:rPr>
              <a:t>Miss </a:t>
            </a:r>
            <a:r>
              <a:rPr lang="en-US" sz="2000" b="1" dirty="0" err="1">
                <a:solidFill>
                  <a:prstClr val="black"/>
                </a:solidFill>
              </a:rPr>
              <a:t>Trunchbull’s</a:t>
            </a:r>
            <a:r>
              <a:rPr lang="en-US" sz="2000" b="1" dirty="0">
                <a:solidFill>
                  <a:prstClr val="black"/>
                </a:solidFill>
              </a:rPr>
              <a:t> water glass.  Then, with her power of telekinesis, Matilda tips the glass </a:t>
            </a:r>
            <a:r>
              <a:rPr lang="en-US" sz="2000" b="1" dirty="0" smtClean="0">
                <a:solidFill>
                  <a:prstClr val="black"/>
                </a:solidFill>
              </a:rPr>
              <a:t>so the newt lands on Miss </a:t>
            </a:r>
            <a:r>
              <a:rPr lang="en-US" sz="2000" b="1" dirty="0" err="1">
                <a:solidFill>
                  <a:prstClr val="black"/>
                </a:solidFill>
              </a:rPr>
              <a:t>Trunchbull</a:t>
            </a:r>
            <a:r>
              <a:rPr lang="en-US" sz="2000" b="1" dirty="0" smtClean="0">
                <a:solidFill>
                  <a:prstClr val="black"/>
                </a:solidFill>
              </a:rPr>
              <a:t>.</a:t>
            </a:r>
          </a:p>
          <a:p>
            <a:endParaRPr lang="en-US" sz="2000" b="1" dirty="0" smtClean="0">
              <a:solidFill>
                <a:prstClr val="black"/>
              </a:solidFill>
            </a:endParaRPr>
          </a:p>
          <a:p>
            <a:r>
              <a:rPr lang="en-US" sz="2000" b="1" dirty="0" smtClean="0">
                <a:solidFill>
                  <a:prstClr val="black"/>
                </a:solidFill>
              </a:rPr>
              <a:t>Matilda’s parents think of Matilda as “nothing more than a scab, something you just have to put up with until the time comes when you can pick it off and flick it away.”</a:t>
            </a:r>
          </a:p>
          <a:p>
            <a:endParaRPr lang="en-US" sz="2000" b="1" dirty="0" smtClean="0">
              <a:solidFill>
                <a:prstClr val="black"/>
              </a:solidFill>
            </a:endParaRPr>
          </a:p>
          <a:p>
            <a:r>
              <a:rPr lang="en-US" sz="2000" b="1" dirty="0" smtClean="0">
                <a:solidFill>
                  <a:prstClr val="black"/>
                </a:solidFill>
              </a:rPr>
              <a:t>Miss </a:t>
            </a:r>
            <a:r>
              <a:rPr lang="en-US" sz="2000" b="1" dirty="0" err="1" smtClean="0">
                <a:solidFill>
                  <a:prstClr val="black"/>
                </a:solidFill>
              </a:rPr>
              <a:t>Trunchbull</a:t>
            </a:r>
            <a:r>
              <a:rPr lang="en-US" sz="2000" b="1" dirty="0" smtClean="0">
                <a:solidFill>
                  <a:prstClr val="black"/>
                </a:solidFill>
              </a:rPr>
              <a:t> has a face like a boiled ham, fingers like salamis, and calf muscles as big as grapefruits. </a:t>
            </a:r>
          </a:p>
          <a:p>
            <a:endParaRPr lang="en-US" sz="2000" b="1" dirty="0" smtClean="0">
              <a:solidFill>
                <a:prstClr val="black"/>
              </a:solidFill>
            </a:endParaRPr>
          </a:p>
          <a:p>
            <a:r>
              <a:rPr lang="en-US" sz="2000" b="1" dirty="0" smtClean="0">
                <a:solidFill>
                  <a:prstClr val="black"/>
                </a:solidFill>
              </a:rPr>
              <a:t>She throws children out of windows like Frisbees, and she swings boys in the air by holding them up by their ears and proclaiming, “I have discovered through long experience…that the ears of small boys are stuck very firmly to their heads.” </a:t>
            </a:r>
          </a:p>
          <a:p>
            <a:endParaRPr lang="en-US" sz="2000" b="1" dirty="0">
              <a:solidFill>
                <a:prstClr val="black"/>
              </a:solidFill>
            </a:endParaRPr>
          </a:p>
          <a:p>
            <a:pPr marL="0" lvl="0" indent="0">
              <a:buNone/>
            </a:pPr>
            <a:endParaRPr lang="en-US" sz="2000" b="1" dirty="0">
              <a:solidFill>
                <a:prstClr val="black"/>
              </a:solidFill>
            </a:endParaRPr>
          </a:p>
          <a:p>
            <a:pPr marL="0" lvl="0" indent="0">
              <a:buNone/>
            </a:pPr>
            <a:endParaRPr lang="en-US" sz="2000" b="1" dirty="0">
              <a:solidFill>
                <a:prstClr val="black"/>
              </a:solidFill>
            </a:endParaRPr>
          </a:p>
          <a:p>
            <a:pPr marL="0" lvl="0" indent="0">
              <a:buNone/>
            </a:pPr>
            <a:endParaRPr lang="en-US" sz="2000" b="1" dirty="0">
              <a:solidFill>
                <a:prstClr val="black"/>
              </a:solidFill>
            </a:endParaRPr>
          </a:p>
          <a:p>
            <a:endParaRPr lang="en-US" dirty="0"/>
          </a:p>
        </p:txBody>
      </p:sp>
    </p:spTree>
    <p:extLst>
      <p:ext uri="{BB962C8B-B14F-4D97-AF65-F5344CB8AC3E}">
        <p14:creationId xmlns:p14="http://schemas.microsoft.com/office/powerpoint/2010/main" val="2579025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638"/>
            <a:ext cx="8229600" cy="1143000"/>
          </a:xfrm>
        </p:spPr>
        <p:txBody>
          <a:bodyPr>
            <a:normAutofit fontScale="90000"/>
          </a:bodyPr>
          <a:lstStyle/>
          <a:p>
            <a:r>
              <a:rPr lang="en-US" sz="2800" b="1" dirty="0" smtClean="0"/>
              <a:t>Roald Dahl was born in Wales to Norwegian parents, who sent him to a prestigious boarding school (</a:t>
            </a:r>
            <a:r>
              <a:rPr lang="en-US" sz="2800" b="1" dirty="0" err="1" smtClean="0"/>
              <a:t>Repton</a:t>
            </a:r>
            <a:r>
              <a:rPr lang="en-US" sz="2800" b="1" dirty="0" smtClean="0"/>
              <a:t>) in England. </a:t>
            </a:r>
            <a:endParaRPr lang="en-US" sz="2800" b="1" dirty="0"/>
          </a:p>
        </p:txBody>
      </p:sp>
      <p:pic>
        <p:nvPicPr>
          <p:cNvPr id="3" name="Content Placeholder 2"/>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0" y="2133600"/>
            <a:ext cx="3886200" cy="2667000"/>
          </a:xfrm>
        </p:spPr>
      </p:pic>
      <p:sp>
        <p:nvSpPr>
          <p:cNvPr id="6" name="Content Placeholder 5"/>
          <p:cNvSpPr>
            <a:spLocks noGrp="1"/>
          </p:cNvSpPr>
          <p:nvPr>
            <p:ph sz="half" idx="4294967295"/>
          </p:nvPr>
        </p:nvSpPr>
        <p:spPr>
          <a:xfrm>
            <a:off x="3810000" y="1676400"/>
            <a:ext cx="5334000" cy="4449763"/>
          </a:xfrm>
        </p:spPr>
        <p:txBody>
          <a:bodyPr>
            <a:normAutofit/>
          </a:bodyPr>
          <a:lstStyle/>
          <a:p>
            <a:r>
              <a:rPr lang="en-US" b="1" dirty="0" smtClean="0"/>
              <a:t>As an adult, he wrote about cute and smart children, who mostly had to deal with despicable adults.</a:t>
            </a:r>
          </a:p>
          <a:p>
            <a:r>
              <a:rPr lang="en-US" b="1" dirty="0" smtClean="0"/>
              <a:t>But long before he became an author for children, he was a fighter pilot and a spy for England.</a:t>
            </a:r>
            <a:endParaRPr lang="en-US" b="1" dirty="0"/>
          </a:p>
        </p:txBody>
      </p:sp>
    </p:spTree>
    <p:extLst>
      <p:ext uri="{BB962C8B-B14F-4D97-AF65-F5344CB8AC3E}">
        <p14:creationId xmlns:p14="http://schemas.microsoft.com/office/powerpoint/2010/main" val="316858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685800"/>
            <a:ext cx="8229600" cy="5440363"/>
          </a:xfrm>
        </p:spPr>
        <p:txBody>
          <a:bodyPr/>
          <a:lstStyle/>
          <a:p>
            <a:pPr marL="0" lvl="0" indent="0">
              <a:buNone/>
            </a:pPr>
            <a:endParaRPr lang="en-US" sz="2000" b="1" dirty="0" smtClean="0">
              <a:solidFill>
                <a:prstClr val="black"/>
              </a:solidFill>
            </a:endParaRPr>
          </a:p>
          <a:p>
            <a:r>
              <a:rPr lang="en-US" sz="2000" b="1" dirty="0" smtClean="0">
                <a:solidFill>
                  <a:prstClr val="black"/>
                </a:solidFill>
              </a:rPr>
              <a:t>Since </a:t>
            </a:r>
            <a:r>
              <a:rPr lang="en-US" sz="2000" b="1" dirty="0">
                <a:solidFill>
                  <a:prstClr val="black"/>
                </a:solidFill>
              </a:rPr>
              <a:t>Matilda’s parents are neglectful and abusive, they think of Matilda as “nothing more than a scab, something you have to put up with until the time comes when you can pick it off and flick it away.”</a:t>
            </a:r>
          </a:p>
          <a:p>
            <a:pPr marL="0" lvl="0" indent="0">
              <a:buNone/>
            </a:pPr>
            <a:endParaRPr lang="en-US" sz="2000" b="1" u="sng" dirty="0">
              <a:solidFill>
                <a:prstClr val="black"/>
              </a:solidFill>
            </a:endParaRPr>
          </a:p>
          <a:p>
            <a:r>
              <a:rPr lang="en-US" sz="2000" b="1" dirty="0" smtClean="0">
                <a:solidFill>
                  <a:prstClr val="black"/>
                </a:solidFill>
              </a:rPr>
              <a:t>The </a:t>
            </a:r>
            <a:r>
              <a:rPr lang="en-US" sz="2000" b="1" dirty="0">
                <a:solidFill>
                  <a:prstClr val="black"/>
                </a:solidFill>
              </a:rPr>
              <a:t>headmistress at Matilda’s school is named Miss </a:t>
            </a:r>
            <a:r>
              <a:rPr lang="en-US" sz="2000" b="1" dirty="0" err="1">
                <a:solidFill>
                  <a:prstClr val="black"/>
                </a:solidFill>
              </a:rPr>
              <a:t>Trunchbull</a:t>
            </a:r>
            <a:r>
              <a:rPr lang="en-US" sz="2000" b="1" dirty="0">
                <a:solidFill>
                  <a:prstClr val="black"/>
                </a:solidFill>
              </a:rPr>
              <a:t>.  She is described as having a face like a boiled ham, fingers like salamis and calf muscles as big as grapefruits.  </a:t>
            </a:r>
          </a:p>
          <a:p>
            <a:pPr marL="0" lvl="0" indent="0">
              <a:buNone/>
            </a:pPr>
            <a:endParaRPr lang="en-US" sz="2000" b="1" dirty="0">
              <a:solidFill>
                <a:prstClr val="black"/>
              </a:solidFill>
            </a:endParaRPr>
          </a:p>
          <a:p>
            <a:r>
              <a:rPr lang="en-US" sz="2000" b="1" dirty="0" smtClean="0">
                <a:solidFill>
                  <a:prstClr val="black"/>
                </a:solidFill>
              </a:rPr>
              <a:t>Miss </a:t>
            </a:r>
            <a:r>
              <a:rPr lang="en-US" sz="2000" b="1" dirty="0">
                <a:solidFill>
                  <a:prstClr val="black"/>
                </a:solidFill>
              </a:rPr>
              <a:t>Trumbull doesn’t like small people.  She likes to throw the kids out of the windows like Frisbees, and she likes to swing boys in the air by holding them up by their ears and proclaiming sarcastically, </a:t>
            </a:r>
          </a:p>
          <a:p>
            <a:pPr marL="0" lvl="0" indent="0">
              <a:buNone/>
            </a:pPr>
            <a:endParaRPr lang="en-US" sz="2000" b="1" dirty="0">
              <a:solidFill>
                <a:prstClr val="black"/>
              </a:solidFill>
            </a:endParaRPr>
          </a:p>
          <a:p>
            <a:r>
              <a:rPr lang="en-US" sz="2000" b="1" dirty="0" smtClean="0">
                <a:solidFill>
                  <a:prstClr val="black"/>
                </a:solidFill>
              </a:rPr>
              <a:t>“</a:t>
            </a:r>
            <a:r>
              <a:rPr lang="en-US" sz="2000" b="1" dirty="0">
                <a:solidFill>
                  <a:prstClr val="black"/>
                </a:solidFill>
              </a:rPr>
              <a:t>I have discovered through long experience…that the ears of small boys are stuck very firmly to their heads.”</a:t>
            </a:r>
          </a:p>
          <a:p>
            <a:pPr marL="0" lvl="0" indent="0">
              <a:buNone/>
            </a:pPr>
            <a:endParaRPr lang="en-US" sz="1800" b="1" dirty="0">
              <a:solidFill>
                <a:prstClr val="black"/>
              </a:solidFill>
            </a:endParaRPr>
          </a:p>
          <a:p>
            <a:endParaRPr lang="en-US" dirty="0"/>
          </a:p>
        </p:txBody>
      </p:sp>
    </p:spTree>
    <p:extLst>
      <p:ext uri="{BB962C8B-B14F-4D97-AF65-F5344CB8AC3E}">
        <p14:creationId xmlns:p14="http://schemas.microsoft.com/office/powerpoint/2010/main" val="2475032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685800"/>
            <a:ext cx="8229600" cy="5440363"/>
          </a:xfrm>
        </p:spPr>
        <p:txBody>
          <a:bodyPr>
            <a:normAutofit/>
          </a:bodyPr>
          <a:lstStyle/>
          <a:p>
            <a:r>
              <a:rPr lang="en-US" sz="1800" b="1" dirty="0" smtClean="0">
                <a:solidFill>
                  <a:prstClr val="black"/>
                </a:solidFill>
              </a:rPr>
              <a:t>Matilda </a:t>
            </a:r>
            <a:r>
              <a:rPr lang="en-US" sz="1800" b="1" dirty="0">
                <a:solidFill>
                  <a:prstClr val="black"/>
                </a:solidFill>
              </a:rPr>
              <a:t>develops a strong bond with </a:t>
            </a:r>
            <a:r>
              <a:rPr lang="en-US" sz="1800" b="1" dirty="0" smtClean="0">
                <a:solidFill>
                  <a:prstClr val="black"/>
                </a:solidFill>
              </a:rPr>
              <a:t>another teacher, Miss </a:t>
            </a:r>
            <a:r>
              <a:rPr lang="en-US" sz="1800" b="1" dirty="0">
                <a:solidFill>
                  <a:prstClr val="black"/>
                </a:solidFill>
              </a:rPr>
              <a:t>Honey, who </a:t>
            </a:r>
            <a:r>
              <a:rPr lang="en-US" sz="1800" b="1" dirty="0" smtClean="0">
                <a:solidFill>
                  <a:prstClr val="black"/>
                </a:solidFill>
              </a:rPr>
              <a:t>tells Matilda </a:t>
            </a:r>
            <a:r>
              <a:rPr lang="en-US" sz="1800" b="1" dirty="0">
                <a:solidFill>
                  <a:prstClr val="black"/>
                </a:solidFill>
              </a:rPr>
              <a:t>that she </a:t>
            </a:r>
            <a:r>
              <a:rPr lang="en-US" sz="1800" b="1" dirty="0" smtClean="0">
                <a:solidFill>
                  <a:prstClr val="black"/>
                </a:solidFill>
              </a:rPr>
              <a:t>had been raised </a:t>
            </a:r>
            <a:r>
              <a:rPr lang="en-US" sz="1800" b="1" dirty="0">
                <a:solidFill>
                  <a:prstClr val="black"/>
                </a:solidFill>
              </a:rPr>
              <a:t>by an abusive aunt after the suspicious death of her father.</a:t>
            </a:r>
          </a:p>
          <a:p>
            <a:pPr marL="0" lvl="0" indent="0">
              <a:buNone/>
            </a:pPr>
            <a:endParaRPr lang="en-US" sz="1800" b="1" dirty="0">
              <a:solidFill>
                <a:prstClr val="black"/>
              </a:solidFill>
            </a:endParaRPr>
          </a:p>
          <a:p>
            <a:r>
              <a:rPr lang="en-US" sz="1800" b="1" dirty="0" smtClean="0">
                <a:solidFill>
                  <a:prstClr val="black"/>
                </a:solidFill>
              </a:rPr>
              <a:t>This </a:t>
            </a:r>
            <a:r>
              <a:rPr lang="en-US" sz="1800" b="1" dirty="0">
                <a:solidFill>
                  <a:prstClr val="black"/>
                </a:solidFill>
              </a:rPr>
              <a:t>abusive aunt is actually Miss </a:t>
            </a:r>
            <a:r>
              <a:rPr lang="en-US" sz="1800" b="1" dirty="0" err="1" smtClean="0">
                <a:solidFill>
                  <a:prstClr val="black"/>
                </a:solidFill>
              </a:rPr>
              <a:t>Trunchbull</a:t>
            </a:r>
            <a:r>
              <a:rPr lang="en-US" sz="1800" b="1" dirty="0" smtClean="0">
                <a:solidFill>
                  <a:prstClr val="black"/>
                </a:solidFill>
              </a:rPr>
              <a:t>, and she is withholding </a:t>
            </a:r>
            <a:r>
              <a:rPr lang="en-US" sz="1800" b="1" dirty="0">
                <a:solidFill>
                  <a:prstClr val="black"/>
                </a:solidFill>
              </a:rPr>
              <a:t>Miss Honey’s inheritance, so that Miss Honey has to live a life of poverty in a derelict farm cottage.  </a:t>
            </a:r>
          </a:p>
          <a:p>
            <a:pPr marL="0" lvl="0" indent="0">
              <a:buNone/>
            </a:pPr>
            <a:endParaRPr lang="en-US" sz="1800" b="1" dirty="0">
              <a:solidFill>
                <a:prstClr val="black"/>
              </a:solidFill>
            </a:endParaRPr>
          </a:p>
          <a:p>
            <a:r>
              <a:rPr lang="en-US" sz="1800" b="1" dirty="0" smtClean="0">
                <a:solidFill>
                  <a:prstClr val="black"/>
                </a:solidFill>
              </a:rPr>
              <a:t>Matilda </a:t>
            </a:r>
            <a:r>
              <a:rPr lang="en-US" sz="1800" b="1" dirty="0">
                <a:solidFill>
                  <a:prstClr val="black"/>
                </a:solidFill>
              </a:rPr>
              <a:t>telekinetically picks up a piece of chalk in Miss </a:t>
            </a:r>
            <a:r>
              <a:rPr lang="en-US" sz="1800" b="1" dirty="0" err="1">
                <a:solidFill>
                  <a:prstClr val="black"/>
                </a:solidFill>
              </a:rPr>
              <a:t>Trunchbull’s</a:t>
            </a:r>
            <a:r>
              <a:rPr lang="en-US" sz="1800" b="1" dirty="0">
                <a:solidFill>
                  <a:prstClr val="black"/>
                </a:solidFill>
              </a:rPr>
              <a:t> classroom, and posing as the ghost of Miss Honey’s late father, she writes on the blackboard demanding that Miss </a:t>
            </a:r>
            <a:r>
              <a:rPr lang="en-US" sz="1800" b="1" dirty="0" err="1">
                <a:solidFill>
                  <a:prstClr val="black"/>
                </a:solidFill>
              </a:rPr>
              <a:t>Trunchbull</a:t>
            </a:r>
            <a:r>
              <a:rPr lang="en-US" sz="1800" b="1" dirty="0">
                <a:solidFill>
                  <a:prstClr val="black"/>
                </a:solidFill>
              </a:rPr>
              <a:t> </a:t>
            </a:r>
            <a:r>
              <a:rPr lang="en-US" sz="1800" b="1" dirty="0" smtClean="0">
                <a:solidFill>
                  <a:prstClr val="black"/>
                </a:solidFill>
              </a:rPr>
              <a:t>give Miss Honey her house </a:t>
            </a:r>
            <a:r>
              <a:rPr lang="en-US" sz="1800" b="1" dirty="0">
                <a:solidFill>
                  <a:prstClr val="black"/>
                </a:solidFill>
              </a:rPr>
              <a:t>and her wages.</a:t>
            </a:r>
          </a:p>
          <a:p>
            <a:pPr marL="0" lvl="0" indent="0">
              <a:buNone/>
            </a:pPr>
            <a:endParaRPr lang="en-US" sz="1800" b="1" dirty="0">
              <a:solidFill>
                <a:prstClr val="black"/>
              </a:solidFill>
            </a:endParaRPr>
          </a:p>
          <a:p>
            <a:r>
              <a:rPr lang="en-US" sz="1800" b="1" dirty="0" smtClean="0">
                <a:solidFill>
                  <a:prstClr val="black"/>
                </a:solidFill>
              </a:rPr>
              <a:t>The </a:t>
            </a:r>
            <a:r>
              <a:rPr lang="en-US" sz="1800" b="1" dirty="0">
                <a:solidFill>
                  <a:prstClr val="black"/>
                </a:solidFill>
              </a:rPr>
              <a:t>ghost further demands that Miss </a:t>
            </a:r>
            <a:r>
              <a:rPr lang="en-US" sz="1800" b="1" dirty="0" err="1">
                <a:solidFill>
                  <a:prstClr val="black"/>
                </a:solidFill>
              </a:rPr>
              <a:t>Trunchbull</a:t>
            </a:r>
            <a:r>
              <a:rPr lang="en-US" sz="1800" b="1" dirty="0">
                <a:solidFill>
                  <a:prstClr val="black"/>
                </a:solidFill>
              </a:rPr>
              <a:t> leave the region forever.</a:t>
            </a:r>
          </a:p>
          <a:p>
            <a:pPr marL="0" lvl="0" indent="0">
              <a:buNone/>
            </a:pPr>
            <a:endParaRPr lang="en-US" sz="1800" b="1" dirty="0">
              <a:solidFill>
                <a:prstClr val="black"/>
              </a:solidFill>
            </a:endParaRPr>
          </a:p>
          <a:p>
            <a:r>
              <a:rPr lang="en-US" sz="1800" b="1" dirty="0" smtClean="0">
                <a:solidFill>
                  <a:prstClr val="black"/>
                </a:solidFill>
              </a:rPr>
              <a:t>Now, </a:t>
            </a:r>
            <a:r>
              <a:rPr lang="en-US" sz="1800" b="1" dirty="0" smtClean="0">
                <a:solidFill>
                  <a:prstClr val="black"/>
                </a:solidFill>
              </a:rPr>
              <a:t>Matilda </a:t>
            </a:r>
            <a:r>
              <a:rPr lang="en-US" sz="1800" b="1" dirty="0">
                <a:solidFill>
                  <a:prstClr val="black"/>
                </a:solidFill>
              </a:rPr>
              <a:t>has to concentrate on her studies as they become more </a:t>
            </a:r>
            <a:r>
              <a:rPr lang="en-US" sz="1800" b="1" dirty="0" smtClean="0">
                <a:solidFill>
                  <a:prstClr val="black"/>
                </a:solidFill>
              </a:rPr>
              <a:t>advanced. </a:t>
            </a:r>
            <a:r>
              <a:rPr lang="en-US" sz="1800" b="1" dirty="0" smtClean="0">
                <a:solidFill>
                  <a:prstClr val="black"/>
                </a:solidFill>
              </a:rPr>
              <a:t>S</a:t>
            </a:r>
            <a:r>
              <a:rPr lang="en-US" sz="1800" b="1" dirty="0" smtClean="0">
                <a:solidFill>
                  <a:prstClr val="black"/>
                </a:solidFill>
              </a:rPr>
              <a:t>he </a:t>
            </a:r>
            <a:r>
              <a:rPr lang="en-US" sz="1800" b="1" dirty="0">
                <a:solidFill>
                  <a:prstClr val="black"/>
                </a:solidFill>
              </a:rPr>
              <a:t>loses her </a:t>
            </a:r>
            <a:r>
              <a:rPr lang="en-US" sz="1800" b="1" dirty="0" err="1">
                <a:solidFill>
                  <a:prstClr val="black"/>
                </a:solidFill>
              </a:rPr>
              <a:t>telekinesic</a:t>
            </a:r>
            <a:r>
              <a:rPr lang="en-US" sz="1800" b="1" dirty="0">
                <a:solidFill>
                  <a:prstClr val="black"/>
                </a:solidFill>
              </a:rPr>
              <a:t> </a:t>
            </a:r>
            <a:r>
              <a:rPr lang="en-US" sz="1800" b="1" dirty="0" smtClean="0">
                <a:solidFill>
                  <a:prstClr val="black"/>
                </a:solidFill>
              </a:rPr>
              <a:t>abilities, but this </a:t>
            </a:r>
            <a:r>
              <a:rPr lang="en-US" sz="1800" b="1" dirty="0">
                <a:solidFill>
                  <a:prstClr val="black"/>
                </a:solidFill>
              </a:rPr>
              <a:t>is OK, because she can now use her mind in </a:t>
            </a:r>
            <a:r>
              <a:rPr lang="en-US" sz="1800" b="1" dirty="0" smtClean="0">
                <a:solidFill>
                  <a:prstClr val="black"/>
                </a:solidFill>
              </a:rPr>
              <a:t>the real curriculum designed by Miss Honey. </a:t>
            </a:r>
            <a:endParaRPr lang="en-US" sz="1800" b="1" dirty="0">
              <a:solidFill>
                <a:prstClr val="black"/>
              </a:solidFill>
            </a:endParaRPr>
          </a:p>
          <a:p>
            <a:endParaRPr lang="en-US" dirty="0"/>
          </a:p>
        </p:txBody>
      </p:sp>
    </p:spTree>
    <p:extLst>
      <p:ext uri="{BB962C8B-B14F-4D97-AF65-F5344CB8AC3E}">
        <p14:creationId xmlns:p14="http://schemas.microsoft.com/office/powerpoint/2010/main" val="3002552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INTERMISSION</a:t>
            </a:r>
            <a:endParaRPr lang="en-US" b="1" dirty="0"/>
          </a:p>
        </p:txBody>
      </p:sp>
      <p:sp>
        <p:nvSpPr>
          <p:cNvPr id="3" name="Content Placeholder 2"/>
          <p:cNvSpPr>
            <a:spLocks noGrp="1"/>
          </p:cNvSpPr>
          <p:nvPr>
            <p:ph idx="1"/>
          </p:nvPr>
        </p:nvSpPr>
        <p:spPr/>
        <p:txBody>
          <a:bodyPr/>
          <a:lstStyle/>
          <a:p>
            <a:pPr marL="0" indent="0" algn="ctr">
              <a:buNone/>
            </a:pPr>
            <a:r>
              <a:rPr lang="en-US" b="1" dirty="0" smtClean="0"/>
              <a:t>BEFORE GOING ON TO LOOK AT </a:t>
            </a:r>
          </a:p>
          <a:p>
            <a:pPr marL="0" indent="0" algn="ctr">
              <a:buNone/>
            </a:pPr>
            <a:r>
              <a:rPr lang="en-US" b="1" dirty="0" smtClean="0"/>
              <a:t>LANGUAGE PLAY IN</a:t>
            </a:r>
          </a:p>
          <a:p>
            <a:pPr marL="0" indent="0" algn="ctr">
              <a:buNone/>
            </a:pPr>
            <a:r>
              <a:rPr lang="en-US" b="1" dirty="0" smtClean="0"/>
              <a:t>DAHL’S MOST POPULAR BOOK AND FILM,</a:t>
            </a:r>
          </a:p>
          <a:p>
            <a:pPr marL="0" indent="0" algn="ctr">
              <a:buNone/>
            </a:pPr>
            <a:r>
              <a:rPr lang="en-US" b="1" u="sng" dirty="0" smtClean="0"/>
              <a:t>The Big Friendly Giant</a:t>
            </a:r>
            <a:r>
              <a:rPr lang="en-US" b="1" dirty="0" smtClean="0"/>
              <a:t> </a:t>
            </a:r>
            <a:endParaRPr lang="en-US" b="1" u="sng" dirty="0" smtClean="0"/>
          </a:p>
          <a:p>
            <a:pPr marL="0" indent="0" algn="ctr">
              <a:buNone/>
            </a:pPr>
            <a:r>
              <a:rPr lang="en-US" b="1" dirty="0" smtClean="0"/>
              <a:t>WE WILL TAKE SOME TIME TO DO A LITTLE OF OUR OWN LANGUAGE PLAY ANTICIPATING </a:t>
            </a:r>
          </a:p>
          <a:p>
            <a:pPr marL="0" indent="0" algn="ctr">
              <a:buNone/>
            </a:pPr>
            <a:r>
              <a:rPr lang="en-US" b="1" dirty="0" smtClean="0"/>
              <a:t>A FEW OF DAHL’S TECHNIQUES.</a:t>
            </a:r>
            <a:endParaRPr lang="en-US" b="1" dirty="0"/>
          </a:p>
        </p:txBody>
      </p:sp>
    </p:spTree>
    <p:extLst>
      <p:ext uri="{BB962C8B-B14F-4D97-AF65-F5344CB8AC3E}">
        <p14:creationId xmlns:p14="http://schemas.microsoft.com/office/powerpoint/2010/main" val="376073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142999"/>
          </a:xfrm>
        </p:spPr>
        <p:txBody>
          <a:bodyPr>
            <a:normAutofit/>
          </a:bodyPr>
          <a:lstStyle/>
          <a:p>
            <a:r>
              <a:rPr lang="en-US" sz="2800" b="1" dirty="0" smtClean="0"/>
              <a:t>The BFG (the Book (1982) and the Movie (2016)</a:t>
            </a:r>
            <a:endParaRPr lang="en-US" sz="2800" b="1" dirty="0"/>
          </a:p>
        </p:txBody>
      </p:sp>
      <p:sp>
        <p:nvSpPr>
          <p:cNvPr id="3" name="Subtitle 2"/>
          <p:cNvSpPr>
            <a:spLocks noGrp="1"/>
          </p:cNvSpPr>
          <p:nvPr>
            <p:ph type="subTitle" idx="1"/>
          </p:nvPr>
        </p:nvSpPr>
        <p:spPr>
          <a:xfrm>
            <a:off x="1371600" y="5638800"/>
            <a:ext cx="6400800" cy="457200"/>
          </a:xfrm>
        </p:spPr>
        <p:txBody>
          <a:bodyPr>
            <a:normAutofit/>
          </a:bodyPr>
          <a:lstStyle/>
          <a:p>
            <a:r>
              <a:rPr lang="en-US" sz="1800" b="1" dirty="0" smtClean="0"/>
              <a:t>By Don and Alleen Nilsen</a:t>
            </a:r>
            <a:endParaRPr lang="en-US" sz="1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148127"/>
            <a:ext cx="1870458" cy="288107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0580" y="2178606"/>
            <a:ext cx="2207116" cy="28810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5504" y="2178606"/>
            <a:ext cx="2139696" cy="2852929"/>
          </a:xfrm>
          <a:prstGeom prst="rect">
            <a:avLst/>
          </a:prstGeom>
        </p:spPr>
      </p:pic>
    </p:spTree>
    <p:extLst>
      <p:ext uri="{BB962C8B-B14F-4D97-AF65-F5344CB8AC3E}">
        <p14:creationId xmlns:p14="http://schemas.microsoft.com/office/powerpoint/2010/main" val="651435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Schemes vs. Tropes</a:t>
            </a:r>
            <a:endParaRPr lang="en-US" b="1" dirty="0"/>
          </a:p>
        </p:txBody>
      </p:sp>
      <p:sp>
        <p:nvSpPr>
          <p:cNvPr id="4" name="Content Placeholder 3"/>
          <p:cNvSpPr>
            <a:spLocks noGrp="1"/>
          </p:cNvSpPr>
          <p:nvPr>
            <p:ph sz="half" idx="1"/>
          </p:nvPr>
        </p:nvSpPr>
        <p:spPr/>
        <p:txBody>
          <a:bodyPr>
            <a:normAutofit/>
          </a:bodyPr>
          <a:lstStyle/>
          <a:p>
            <a:pPr marL="0" indent="0">
              <a:buNone/>
            </a:pPr>
            <a:r>
              <a:rPr lang="en-US" sz="1800" b="1" dirty="0" smtClean="0"/>
              <a:t>Schemes are superficial.  </a:t>
            </a:r>
          </a:p>
          <a:p>
            <a:pPr marL="0" indent="0">
              <a:buNone/>
            </a:pPr>
            <a:endParaRPr lang="en-US" sz="1800" b="1" dirty="0"/>
          </a:p>
          <a:p>
            <a:pPr marL="0" indent="0">
              <a:buNone/>
            </a:pPr>
            <a:r>
              <a:rPr lang="en-US" sz="1800" b="1" dirty="0" smtClean="0"/>
              <a:t>Schemes are the language-play devices that relate to sounds and spellings.</a:t>
            </a:r>
          </a:p>
          <a:p>
            <a:pPr marL="0" indent="0">
              <a:buNone/>
            </a:pPr>
            <a:endParaRPr lang="en-US" sz="1800" b="1" dirty="0"/>
          </a:p>
          <a:p>
            <a:pPr marL="0" indent="0">
              <a:buNone/>
            </a:pPr>
            <a:r>
              <a:rPr lang="en-US" sz="1800" b="1" dirty="0" smtClean="0"/>
              <a:t>Alliteration, Assonance, Cacography,  Eye Rhyme, and Slant Rhyme are examples of schemes. </a:t>
            </a:r>
            <a:endParaRPr lang="en-US" sz="1800" b="1" dirty="0"/>
          </a:p>
        </p:txBody>
      </p:sp>
      <p:sp>
        <p:nvSpPr>
          <p:cNvPr id="5" name="Content Placeholder 4"/>
          <p:cNvSpPr>
            <a:spLocks noGrp="1"/>
          </p:cNvSpPr>
          <p:nvPr>
            <p:ph sz="half" idx="2"/>
          </p:nvPr>
        </p:nvSpPr>
        <p:spPr/>
        <p:txBody>
          <a:bodyPr>
            <a:normAutofit/>
          </a:bodyPr>
          <a:lstStyle/>
          <a:p>
            <a:pPr marL="0" indent="0">
              <a:buNone/>
            </a:pPr>
            <a:r>
              <a:rPr lang="en-US" sz="1800" b="1" dirty="0" smtClean="0"/>
              <a:t>Tropes are meaningful.</a:t>
            </a:r>
          </a:p>
          <a:p>
            <a:pPr marL="0" indent="0">
              <a:buNone/>
            </a:pPr>
            <a:endParaRPr lang="en-US" sz="1800" b="1" dirty="0"/>
          </a:p>
          <a:p>
            <a:pPr marL="0" indent="0">
              <a:buNone/>
            </a:pPr>
            <a:r>
              <a:rPr lang="en-US" sz="1800" b="1" dirty="0" smtClean="0"/>
              <a:t>Tropes are the language-play devices that relate to meanings.</a:t>
            </a:r>
          </a:p>
          <a:p>
            <a:pPr marL="0" indent="0">
              <a:buNone/>
            </a:pPr>
            <a:endParaRPr lang="en-US" sz="1800" b="1" dirty="0"/>
          </a:p>
          <a:p>
            <a:pPr marL="0" indent="0">
              <a:buNone/>
            </a:pPr>
            <a:r>
              <a:rPr lang="en-US" sz="1800" b="1" dirty="0" smtClean="0"/>
              <a:t>Cacophony, Double Entendre, Euphony, Hyperbole, Irony, Metaphor, Metonymy Sound and Visual Imagery, and Understatement are examples of tropes. </a:t>
            </a:r>
            <a:endParaRPr lang="en-US" sz="1800" b="1" dirty="0"/>
          </a:p>
        </p:txBody>
      </p:sp>
    </p:spTree>
    <p:extLst>
      <p:ext uri="{BB962C8B-B14F-4D97-AF65-F5344CB8AC3E}">
        <p14:creationId xmlns:p14="http://schemas.microsoft.com/office/powerpoint/2010/main" val="2895718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ALLITERATION (Repetition of Consonants):</a:t>
            </a:r>
            <a:endParaRPr lang="en-US" dirty="0"/>
          </a:p>
        </p:txBody>
      </p:sp>
      <p:sp>
        <p:nvSpPr>
          <p:cNvPr id="5" name="Content Placeholder 4"/>
          <p:cNvSpPr>
            <a:spLocks noGrp="1"/>
          </p:cNvSpPr>
          <p:nvPr>
            <p:ph sz="half" idx="1"/>
          </p:nvPr>
        </p:nvSpPr>
        <p:spPr/>
        <p:txBody>
          <a:bodyPr/>
          <a:lstStyle/>
          <a:p>
            <a:pPr marL="0" indent="0">
              <a:buNone/>
            </a:pPr>
            <a:r>
              <a:rPr lang="en-US" sz="1800" b="1" dirty="0" smtClean="0"/>
              <a:t>The giants have such names as The </a:t>
            </a:r>
          </a:p>
          <a:p>
            <a:pPr marL="0" indent="0">
              <a:buNone/>
            </a:pPr>
            <a:r>
              <a:rPr lang="en-US" sz="1800" b="1" dirty="0" err="1" smtClean="0"/>
              <a:t>Childchewer</a:t>
            </a:r>
            <a:r>
              <a:rPr lang="en-US" sz="1800" b="1" dirty="0" smtClean="0"/>
              <a:t>, The </a:t>
            </a:r>
            <a:r>
              <a:rPr lang="en-US" sz="1800" b="1" dirty="0" err="1"/>
              <a:t>Gizardgulper</a:t>
            </a:r>
            <a:r>
              <a:rPr lang="en-US" sz="1800" b="1" dirty="0"/>
              <a:t>, The </a:t>
            </a:r>
            <a:r>
              <a:rPr lang="en-US" sz="1800" b="1" dirty="0" err="1"/>
              <a:t>MaidMasher</a:t>
            </a:r>
            <a:r>
              <a:rPr lang="en-US" sz="1800" b="1" dirty="0"/>
              <a:t>, The </a:t>
            </a:r>
            <a:r>
              <a:rPr lang="en-US" sz="1800" b="1" dirty="0" err="1" smtClean="0"/>
              <a:t>Bloodbottler</a:t>
            </a:r>
            <a:r>
              <a:rPr lang="en-US" sz="1800" b="1" dirty="0" smtClean="0"/>
              <a:t> and The </a:t>
            </a:r>
            <a:r>
              <a:rPr lang="en-US" sz="1800" b="1" dirty="0"/>
              <a:t>Butcher </a:t>
            </a:r>
            <a:r>
              <a:rPr lang="en-US" sz="1800" b="1" dirty="0" smtClean="0"/>
              <a:t>Boy.</a:t>
            </a:r>
          </a:p>
          <a:p>
            <a:pPr marL="0" indent="0">
              <a:buNone/>
            </a:pPr>
            <a:endParaRPr lang="en-US" sz="1800" b="1" dirty="0"/>
          </a:p>
          <a:p>
            <a:pPr marL="0" indent="0">
              <a:buNone/>
            </a:pPr>
            <a:r>
              <a:rPr lang="en-US" sz="1800" b="1" dirty="0" smtClean="0"/>
              <a:t>In the book, girls’ schools are called “</a:t>
            </a:r>
            <a:r>
              <a:rPr lang="en-US" sz="1800" b="1" dirty="0" err="1" smtClean="0"/>
              <a:t>gigglehouses</a:t>
            </a:r>
            <a:r>
              <a:rPr lang="en-US" sz="1800" b="1" dirty="0" smtClean="0"/>
              <a:t>,” and boys’ schools are called “</a:t>
            </a:r>
            <a:r>
              <a:rPr lang="en-US" sz="1800" b="1" dirty="0" err="1" smtClean="0"/>
              <a:t>boggleboxes</a:t>
            </a:r>
            <a:r>
              <a:rPr lang="en-US" sz="1800" b="1" dirty="0" smtClean="0"/>
              <a:t>.”</a:t>
            </a:r>
          </a:p>
          <a:p>
            <a:pPr marL="0" indent="0">
              <a:buNone/>
            </a:pPr>
            <a:endParaRPr lang="en-US" sz="1800" b="1" dirty="0"/>
          </a:p>
          <a:p>
            <a:pPr marL="0" indent="0">
              <a:buNone/>
            </a:pPr>
            <a:endParaRPr lang="en-US" sz="1800" b="1" dirty="0" smtClean="0"/>
          </a:p>
          <a:p>
            <a:pPr marL="0" indent="0">
              <a:buNone/>
            </a:pPr>
            <a:endParaRPr lang="en-US" sz="1800" b="1" dirty="0"/>
          </a:p>
          <a:p>
            <a:pPr marL="0" indent="0">
              <a:buNone/>
            </a:pPr>
            <a:endParaRPr lang="en-US" sz="1800" dirty="0"/>
          </a:p>
          <a:p>
            <a:pPr marL="0" indent="0">
              <a:buNone/>
            </a:pPr>
            <a:endParaRPr lang="en-US"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62931"/>
            <a:ext cx="4038600" cy="4000500"/>
          </a:xfrm>
        </p:spPr>
      </p:pic>
    </p:spTree>
    <p:extLst>
      <p:ext uri="{BB962C8B-B14F-4D97-AF65-F5344CB8AC3E}">
        <p14:creationId xmlns:p14="http://schemas.microsoft.com/office/powerpoint/2010/main" val="15718389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ASSONANCE (Repetition of Vowel Sounds)</a:t>
            </a:r>
            <a:endParaRPr lang="en-US" sz="3200" dirty="0"/>
          </a:p>
        </p:txBody>
      </p:sp>
      <p:sp>
        <p:nvSpPr>
          <p:cNvPr id="3" name="Content Placeholder 2"/>
          <p:cNvSpPr>
            <a:spLocks noGrp="1"/>
          </p:cNvSpPr>
          <p:nvPr>
            <p:ph sz="half" idx="1"/>
          </p:nvPr>
        </p:nvSpPr>
        <p:spPr/>
        <p:txBody>
          <a:bodyPr>
            <a:normAutofit fontScale="92500"/>
          </a:bodyPr>
          <a:lstStyle/>
          <a:p>
            <a:pPr marL="0" indent="0">
              <a:buNone/>
            </a:pPr>
            <a:r>
              <a:rPr lang="en-US" sz="2400" b="1" dirty="0" smtClean="0"/>
              <a:t>Dahl uses such words as scotch-hopper and </a:t>
            </a:r>
            <a:r>
              <a:rPr lang="en-US" sz="2400" b="1" dirty="0" err="1" smtClean="0"/>
              <a:t>wraprascal</a:t>
            </a:r>
            <a:r>
              <a:rPr lang="en-US" sz="2400" b="1" dirty="0" smtClean="0"/>
              <a:t>.</a:t>
            </a:r>
          </a:p>
          <a:p>
            <a:pPr marL="0" indent="0">
              <a:buNone/>
            </a:pPr>
            <a:endParaRPr lang="en-US" sz="2400" b="1" dirty="0"/>
          </a:p>
          <a:p>
            <a:pPr marL="0" indent="0">
              <a:buNone/>
            </a:pPr>
            <a:r>
              <a:rPr lang="en-US" sz="2400" b="1" dirty="0" smtClean="0"/>
              <a:t>To the BFG,  </a:t>
            </a:r>
            <a:r>
              <a:rPr lang="en-US" sz="2400" b="1" dirty="0"/>
              <a:t>“Words is oh such a twitch-tickling problem to me all my life.” </a:t>
            </a:r>
            <a:endParaRPr lang="en-US" sz="2400" b="1" dirty="0" smtClean="0"/>
          </a:p>
          <a:p>
            <a:pPr marL="0" indent="0">
              <a:buNone/>
            </a:pPr>
            <a:endParaRPr lang="en-US" sz="2400" b="1" dirty="0"/>
          </a:p>
          <a:p>
            <a:pPr marL="0" indent="0">
              <a:buNone/>
            </a:pPr>
            <a:r>
              <a:rPr lang="en-US" sz="2400" b="1" dirty="0" smtClean="0"/>
              <a:t>BFG describes a dream as a “</a:t>
            </a:r>
            <a:r>
              <a:rPr lang="en-US" sz="2400" b="1" dirty="0" err="1" smtClean="0"/>
              <a:t>winksquiffler</a:t>
            </a:r>
            <a:r>
              <a:rPr lang="en-US" sz="2400" b="1" dirty="0" smtClean="0"/>
              <a:t>,” but then </a:t>
            </a:r>
            <a:r>
              <a:rPr lang="en-US" sz="2400" b="1" dirty="0" smtClean="0"/>
              <a:t>says,</a:t>
            </a:r>
            <a:r>
              <a:rPr lang="en-US" sz="2400" b="1" dirty="0" smtClean="0"/>
              <a:t> </a:t>
            </a:r>
            <a:r>
              <a:rPr lang="en-US" sz="2400" b="1" dirty="0" smtClean="0"/>
              <a:t>“It’s…it’s…it’s…it’s even better.  It’s a </a:t>
            </a:r>
            <a:r>
              <a:rPr lang="en-US" sz="2400" b="1" dirty="0" err="1" smtClean="0"/>
              <a:t>phizzwizard</a:t>
            </a:r>
            <a:r>
              <a:rPr lang="en-US" sz="2400" b="1" dirty="0" smtClean="0"/>
              <a:t>!  It’s a golden </a:t>
            </a:r>
            <a:r>
              <a:rPr lang="en-US" sz="2400" b="1" dirty="0" err="1" smtClean="0"/>
              <a:t>phizzwizard</a:t>
            </a:r>
            <a:r>
              <a:rPr lang="en-US" sz="2400" b="1" dirty="0" smtClean="0"/>
              <a:t>!”</a:t>
            </a:r>
            <a:endParaRPr lang="en-US" sz="2400" dirty="0"/>
          </a:p>
          <a:p>
            <a:pPr marL="0" indent="0">
              <a:buNone/>
            </a:pPr>
            <a:endParaRPr lang="en-US" dirty="0"/>
          </a:p>
        </p:txBody>
      </p:sp>
      <p:sp>
        <p:nvSpPr>
          <p:cNvPr id="6" name="Content Placeholder 5"/>
          <p:cNvSpPr>
            <a:spLocks noGrp="1"/>
          </p:cNvSpPr>
          <p:nvPr>
            <p:ph sz="half" idx="2"/>
          </p:nvPr>
        </p:nvSpPr>
        <p:spPr/>
        <p:txBody>
          <a:bodyPr>
            <a:normAutofit fontScale="92500"/>
          </a:bodyPr>
          <a:lstStyle/>
          <a:p>
            <a:pPr marL="0" indent="0">
              <a:buNone/>
            </a:pPr>
            <a:r>
              <a:rPr lang="en-US" sz="2400" b="1" dirty="0" smtClean="0"/>
              <a:t>BFG also talks about the “</a:t>
            </a:r>
            <a:r>
              <a:rPr lang="en-US" sz="2400" b="1" dirty="0" err="1" smtClean="0"/>
              <a:t>bogrotting</a:t>
            </a:r>
            <a:r>
              <a:rPr lang="en-US" sz="2400" b="1" dirty="0" smtClean="0"/>
              <a:t>” night mares that result from having “</a:t>
            </a:r>
            <a:r>
              <a:rPr lang="en-US" sz="2400" b="1" dirty="0" err="1" smtClean="0"/>
              <a:t>trogglehumper</a:t>
            </a:r>
            <a:r>
              <a:rPr lang="en-US" sz="2400" b="1" dirty="0" smtClean="0"/>
              <a:t>” dreams.</a:t>
            </a:r>
          </a:p>
          <a:p>
            <a:pPr marL="0" indent="0">
              <a:buNone/>
            </a:pPr>
            <a:endParaRPr lang="en-US" sz="2400" b="1" dirty="0"/>
          </a:p>
          <a:p>
            <a:pPr marL="0" indent="0">
              <a:buNone/>
            </a:pPr>
            <a:r>
              <a:rPr lang="en-US" sz="2400" b="1" dirty="0" smtClean="0"/>
              <a:t>The opposite of the “</a:t>
            </a:r>
            <a:r>
              <a:rPr lang="en-US" sz="2400" b="1" dirty="0" err="1" smtClean="0"/>
              <a:t>trogglehumper</a:t>
            </a:r>
            <a:r>
              <a:rPr lang="en-US" sz="2400" b="1" dirty="0" smtClean="0"/>
              <a:t>” dream is the “</a:t>
            </a:r>
            <a:r>
              <a:rPr lang="en-US" sz="2400" b="1" dirty="0" err="1" smtClean="0"/>
              <a:t>phizzwizard</a:t>
            </a:r>
            <a:r>
              <a:rPr lang="en-US" sz="2400" b="1" dirty="0" smtClean="0"/>
              <a:t>” dream</a:t>
            </a:r>
            <a:endParaRPr lang="en-US" sz="2400" b="1" dirty="0"/>
          </a:p>
        </p:txBody>
      </p:sp>
    </p:spTree>
    <p:extLst>
      <p:ext uri="{BB962C8B-B14F-4D97-AF65-F5344CB8AC3E}">
        <p14:creationId xmlns:p14="http://schemas.microsoft.com/office/powerpoint/2010/main" val="1329015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BFG Storing </a:t>
            </a:r>
            <a:r>
              <a:rPr lang="en-US" b="1" smtClean="0"/>
              <a:t>and Delivering Dreams</a:t>
            </a:r>
            <a:endParaRPr lang="en-US" b="1"/>
          </a:p>
        </p:txBody>
      </p:sp>
      <p:sp>
        <p:nvSpPr>
          <p:cNvPr id="3" name="Text Placeholder 2"/>
          <p:cNvSpPr>
            <a:spLocks noGrp="1"/>
          </p:cNvSpPr>
          <p:nvPr>
            <p:ph type="body" idx="1"/>
          </p:nvPr>
        </p:nvSpPr>
        <p:spPr/>
        <p:txBody>
          <a:bodyPr/>
          <a:lstStyle/>
          <a:p>
            <a:r>
              <a:rPr lang="en-US" dirty="0" smtClean="0"/>
              <a:t>He stores dreams in bottles.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40591" y="2174875"/>
            <a:ext cx="3273406" cy="3951288"/>
          </a:xfrm>
        </p:spPr>
      </p:pic>
      <p:sp>
        <p:nvSpPr>
          <p:cNvPr id="4" name="Text Placeholder 3"/>
          <p:cNvSpPr>
            <a:spLocks noGrp="1"/>
          </p:cNvSpPr>
          <p:nvPr>
            <p:ph type="body" sz="quarter" idx="3"/>
          </p:nvPr>
        </p:nvSpPr>
        <p:spPr/>
        <p:txBody>
          <a:bodyPr>
            <a:normAutofit fontScale="85000" lnSpcReduction="20000"/>
          </a:bodyPr>
          <a:lstStyle/>
          <a:p>
            <a:r>
              <a:rPr lang="en-US" dirty="0" smtClean="0"/>
              <a:t>Then he blows them quietly into the minds of sleeping children. </a:t>
            </a:r>
            <a:endParaRPr lang="en-US" sz="1800" dirty="0"/>
          </a:p>
        </p:txBody>
      </p:sp>
      <p:pic>
        <p:nvPicPr>
          <p:cNvPr id="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190258"/>
            <a:ext cx="4041775" cy="3920521"/>
          </a:xfrm>
        </p:spPr>
      </p:pic>
    </p:spTree>
    <p:extLst>
      <p:ext uri="{BB962C8B-B14F-4D97-AF65-F5344CB8AC3E}">
        <p14:creationId xmlns:p14="http://schemas.microsoft.com/office/powerpoint/2010/main" val="1193103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CACOPHONY (Unpleasant Meanings</a:t>
            </a:r>
            <a:r>
              <a:rPr lang="en-US" sz="3200" b="1" dirty="0" smtClean="0"/>
              <a:t>)</a:t>
            </a:r>
            <a:endParaRPr lang="en-US" sz="3200" dirty="0"/>
          </a:p>
        </p:txBody>
      </p:sp>
      <p:sp>
        <p:nvSpPr>
          <p:cNvPr id="3" name="Content Placeholder 2"/>
          <p:cNvSpPr>
            <a:spLocks noGrp="1"/>
          </p:cNvSpPr>
          <p:nvPr>
            <p:ph sz="half" idx="1"/>
          </p:nvPr>
        </p:nvSpPr>
        <p:spPr>
          <a:xfrm>
            <a:off x="457200" y="1600200"/>
            <a:ext cx="3124200" cy="4572000"/>
          </a:xfrm>
        </p:spPr>
        <p:txBody>
          <a:bodyPr>
            <a:normAutofit/>
          </a:bodyPr>
          <a:lstStyle/>
          <a:p>
            <a:pPr marL="0" indent="0">
              <a:buNone/>
            </a:pPr>
            <a:r>
              <a:rPr lang="en-US" sz="1800" b="1" dirty="0" smtClean="0"/>
              <a:t>The giants have such cacophonous names as The </a:t>
            </a:r>
            <a:r>
              <a:rPr lang="en-US" sz="1800" b="1" dirty="0" err="1"/>
              <a:t>Fleshlumpeater</a:t>
            </a:r>
            <a:r>
              <a:rPr lang="en-US" sz="1800" b="1" dirty="0"/>
              <a:t>, The </a:t>
            </a:r>
            <a:r>
              <a:rPr lang="en-US" sz="1800" b="1" dirty="0" err="1"/>
              <a:t>Bonecruncher</a:t>
            </a:r>
            <a:r>
              <a:rPr lang="en-US" sz="1800" b="1" dirty="0"/>
              <a:t>, The </a:t>
            </a:r>
            <a:r>
              <a:rPr lang="en-US" sz="1800" b="1" dirty="0" err="1" smtClean="0"/>
              <a:t>Manhugger</a:t>
            </a:r>
            <a:r>
              <a:rPr lang="en-US" sz="1800" b="1" dirty="0" smtClean="0"/>
              <a:t> and The </a:t>
            </a:r>
            <a:r>
              <a:rPr lang="en-US" sz="1800" b="1" dirty="0" err="1" smtClean="0"/>
              <a:t>Meatdripper</a:t>
            </a:r>
            <a:r>
              <a:rPr lang="en-US" sz="1800" b="1" dirty="0" smtClean="0"/>
              <a:t>.</a:t>
            </a:r>
          </a:p>
          <a:p>
            <a:pPr marL="0" indent="0">
              <a:buNone/>
            </a:pPr>
            <a:endParaRPr lang="en-US" sz="1800" b="1" dirty="0"/>
          </a:p>
          <a:p>
            <a:pPr marL="0" indent="0">
              <a:buNone/>
            </a:pPr>
            <a:r>
              <a:rPr lang="en-US" sz="1800" b="1" dirty="0" smtClean="0"/>
              <a:t>The </a:t>
            </a:r>
            <a:r>
              <a:rPr lang="en-US" sz="1800" b="1" dirty="0" err="1" smtClean="0"/>
              <a:t>snozzcumber</a:t>
            </a:r>
            <a:r>
              <a:rPr lang="en-US" sz="1800" b="1" dirty="0" smtClean="0"/>
              <a:t> is also cacophonous.</a:t>
            </a:r>
          </a:p>
          <a:p>
            <a:pPr marL="0" indent="0">
              <a:buNone/>
            </a:pPr>
            <a:endParaRPr lang="en-US" sz="1800" b="1" dirty="0"/>
          </a:p>
          <a:p>
            <a:pPr marL="0" indent="0">
              <a:buNone/>
            </a:pPr>
            <a:r>
              <a:rPr lang="en-US" sz="1800" b="1" dirty="0" smtClean="0"/>
              <a:t>it’s </a:t>
            </a:r>
            <a:r>
              <a:rPr lang="en-US" sz="1800" b="1" dirty="0" err="1"/>
              <a:t>sickable</a:t>
            </a:r>
            <a:r>
              <a:rPr lang="en-US" sz="1800" b="1" dirty="0"/>
              <a:t>!  It’s </a:t>
            </a:r>
            <a:r>
              <a:rPr lang="en-US" sz="1800" b="1" dirty="0" err="1"/>
              <a:t>rotsome</a:t>
            </a:r>
            <a:r>
              <a:rPr lang="en-US" sz="1800" b="1" dirty="0"/>
              <a:t>!  It’s </a:t>
            </a:r>
            <a:r>
              <a:rPr lang="en-US" sz="1800" b="1" dirty="0" err="1"/>
              <a:t>maggotwise</a:t>
            </a:r>
            <a:r>
              <a:rPr lang="en-US" sz="1800" b="1" dirty="0" smtClean="0"/>
              <a:t>!</a:t>
            </a:r>
          </a:p>
          <a:p>
            <a:pPr marL="0" indent="0">
              <a:buNone/>
            </a:pPr>
            <a:endParaRPr lang="en-US" sz="1800" b="1" dirty="0"/>
          </a:p>
          <a:p>
            <a:pPr marL="0" indent="0">
              <a:buNone/>
            </a:pPr>
            <a:r>
              <a:rPr lang="en-US" sz="1800" b="1" dirty="0" err="1" smtClean="0"/>
              <a:t>Whizzpoppers</a:t>
            </a:r>
            <a:r>
              <a:rPr lang="en-US" sz="1800" b="1" dirty="0" smtClean="0"/>
              <a:t> are also a bit cacophonous.</a:t>
            </a:r>
            <a:endParaRPr lang="en-US" sz="1800" dirty="0"/>
          </a:p>
          <a:p>
            <a:pPr marL="0" indent="0">
              <a:buNone/>
            </a:pPr>
            <a:endParaRPr lang="en-US" sz="1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31291" y="1524000"/>
            <a:ext cx="4676215" cy="3962400"/>
          </a:xfrm>
        </p:spPr>
      </p:pic>
    </p:spTree>
    <p:extLst>
      <p:ext uri="{BB962C8B-B14F-4D97-AF65-F5344CB8AC3E}">
        <p14:creationId xmlns:p14="http://schemas.microsoft.com/office/powerpoint/2010/main" val="637577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BFG Doesn’t Eat Human Beans.</a:t>
            </a:r>
            <a:br>
              <a:rPr lang="en-US" sz="3200" b="1" dirty="0" smtClean="0"/>
            </a:br>
            <a:r>
              <a:rPr lang="en-US" sz="3200" b="1" dirty="0" smtClean="0"/>
              <a:t>He eats </a:t>
            </a:r>
            <a:r>
              <a:rPr lang="en-US" sz="3200" b="1" dirty="0" err="1" smtClean="0"/>
              <a:t>Snozzcumbers</a:t>
            </a:r>
            <a:r>
              <a:rPr lang="en-US" sz="3200" b="1" dirty="0" smtClean="0"/>
              <a:t> and drinks </a:t>
            </a:r>
            <a:r>
              <a:rPr lang="en-US" sz="3200" b="1" dirty="0" err="1" smtClean="0"/>
              <a:t>Frobscottle</a:t>
            </a:r>
            <a:r>
              <a:rPr lang="en-US" sz="3200" b="1" dirty="0" smtClean="0"/>
              <a:t>.</a:t>
            </a:r>
            <a:endParaRPr lang="en-US" sz="32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0125" y="2420144"/>
            <a:ext cx="2952750" cy="288607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62500" y="2377281"/>
            <a:ext cx="3810000" cy="2971800"/>
          </a:xfrm>
        </p:spPr>
      </p:pic>
    </p:spTree>
    <p:extLst>
      <p:ext uri="{BB962C8B-B14F-4D97-AF65-F5344CB8AC3E}">
        <p14:creationId xmlns:p14="http://schemas.microsoft.com/office/powerpoint/2010/main" val="683229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667000"/>
          </a:xfrm>
        </p:spPr>
        <p:txBody>
          <a:bodyPr>
            <a:normAutofit fontScale="90000"/>
          </a:bodyPr>
          <a:lstStyle/>
          <a:p>
            <a:r>
              <a:rPr lang="en-US" sz="3200" b="1" dirty="0" smtClean="0"/>
              <a:t/>
            </a:r>
            <a:br>
              <a:rPr lang="en-US" sz="3200" b="1" dirty="0" smtClean="0"/>
            </a:br>
            <a:r>
              <a:rPr lang="en-US" sz="3200" b="1" dirty="0" smtClean="0"/>
              <a:t/>
            </a:r>
            <a:br>
              <a:rPr lang="en-US" sz="3200" b="1" dirty="0" smtClean="0"/>
            </a:br>
            <a:r>
              <a:rPr lang="en-US" sz="2800" b="1" dirty="0" smtClean="0"/>
              <a:t>The</a:t>
            </a:r>
            <a:r>
              <a:rPr lang="en-US" sz="3200" b="1" dirty="0" smtClean="0"/>
              <a:t> </a:t>
            </a:r>
            <a:r>
              <a:rPr lang="en-US" sz="3200" b="1" dirty="0" err="1" smtClean="0"/>
              <a:t>Gloster</a:t>
            </a:r>
            <a:r>
              <a:rPr lang="en-US" sz="3200" b="1" dirty="0" smtClean="0"/>
              <a:t> Gladiator </a:t>
            </a:r>
            <a:r>
              <a:rPr lang="en-US" sz="2800" b="1" dirty="0" smtClean="0"/>
              <a:t>and the </a:t>
            </a:r>
            <a:r>
              <a:rPr lang="en-US" sz="3200" b="1" dirty="0" smtClean="0"/>
              <a:t>Hawker Hurricane Mk1 </a:t>
            </a:r>
            <a:r>
              <a:rPr lang="en-US" sz="2800" b="1" dirty="0" smtClean="0"/>
              <a:t>were the planes he flew during World War I.  His first published story was a true account of when he crashed on a solo flight in Libya.  It was published in the </a:t>
            </a:r>
            <a:r>
              <a:rPr lang="en-US" sz="2800" b="1" i="1" dirty="0" smtClean="0"/>
              <a:t>Saturday Evening Post.</a:t>
            </a:r>
            <a:br>
              <a:rPr lang="en-US" sz="2800" b="1" i="1" dirty="0" smtClean="0"/>
            </a:br>
            <a:r>
              <a:rPr lang="en-US" sz="2800" b="1" dirty="0" smtClean="0"/>
              <a:t/>
            </a:r>
            <a:br>
              <a:rPr lang="en-US" sz="2800" b="1" dirty="0" smtClean="0"/>
            </a:br>
            <a:endParaRPr lang="en-US" sz="32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971800"/>
            <a:ext cx="4038600" cy="29718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9724" y="2971799"/>
            <a:ext cx="4035552" cy="2971801"/>
          </a:xfrm>
        </p:spPr>
      </p:pic>
    </p:spTree>
    <p:extLst>
      <p:ext uri="{BB962C8B-B14F-4D97-AF65-F5344CB8AC3E}">
        <p14:creationId xmlns:p14="http://schemas.microsoft.com/office/powerpoint/2010/main" val="2437801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The Cacophony of “</a:t>
            </a:r>
            <a:r>
              <a:rPr lang="en-US" sz="3200" b="1" dirty="0" err="1" smtClean="0"/>
              <a:t>Trogglehumpers</a:t>
            </a:r>
            <a:r>
              <a:rPr lang="en-US" sz="3200" b="1" dirty="0" smtClean="0"/>
              <a:t>”</a:t>
            </a:r>
            <a:endParaRPr lang="en-US" sz="3200" b="1" dirty="0"/>
          </a:p>
        </p:txBody>
      </p:sp>
      <p:sp>
        <p:nvSpPr>
          <p:cNvPr id="3" name="Content Placeholder 2"/>
          <p:cNvSpPr>
            <a:spLocks noGrp="1"/>
          </p:cNvSpPr>
          <p:nvPr>
            <p:ph sz="half" idx="1"/>
          </p:nvPr>
        </p:nvSpPr>
        <p:spPr/>
        <p:txBody>
          <a:bodyPr>
            <a:normAutofit/>
          </a:bodyPr>
          <a:lstStyle/>
          <a:p>
            <a:pPr marL="0" indent="0">
              <a:buNone/>
            </a:pPr>
            <a:r>
              <a:rPr lang="en-US" sz="2400" b="1" dirty="0" smtClean="0"/>
              <a:t>Sophie cried, “But it’s…it’s horrible!  It’s jumping about!  It wants to get out.”</a:t>
            </a:r>
          </a:p>
          <a:p>
            <a:pPr marL="0" indent="0">
              <a:buNone/>
            </a:pPr>
            <a:endParaRPr lang="en-US" sz="2400" b="1" dirty="0"/>
          </a:p>
          <a:p>
            <a:pPr marL="0" indent="0">
              <a:buNone/>
            </a:pPr>
            <a:r>
              <a:rPr lang="en-US" sz="2400" b="1" dirty="0" smtClean="0"/>
              <a:t>“That’s because it’s a </a:t>
            </a:r>
            <a:r>
              <a:rPr lang="en-US" sz="2400" b="1" dirty="0" err="1" smtClean="0"/>
              <a:t>troggleuhumper</a:t>
            </a:r>
            <a:r>
              <a:rPr lang="en-US" sz="2400" b="1" dirty="0" smtClean="0"/>
              <a:t>” said the BFG.  </a:t>
            </a:r>
          </a:p>
          <a:p>
            <a:pPr marL="0" indent="0">
              <a:buNone/>
            </a:pPr>
            <a:endParaRPr lang="en-US" sz="2400" b="1" dirty="0"/>
          </a:p>
          <a:p>
            <a:pPr marL="0" indent="0">
              <a:buNone/>
            </a:pPr>
            <a:r>
              <a:rPr lang="en-US" sz="2400" b="1" dirty="0" smtClean="0"/>
              <a:t>It’s a nightmare.”</a:t>
            </a:r>
          </a:p>
          <a:p>
            <a:pPr marL="0" indent="0">
              <a:buNone/>
            </a:pPr>
            <a:endParaRPr lang="en-US" sz="2400" b="1" dirty="0"/>
          </a:p>
        </p:txBody>
      </p:sp>
      <p:sp>
        <p:nvSpPr>
          <p:cNvPr id="4" name="Content Placeholder 3"/>
          <p:cNvSpPr>
            <a:spLocks noGrp="1"/>
          </p:cNvSpPr>
          <p:nvPr>
            <p:ph sz="half" idx="2"/>
          </p:nvPr>
        </p:nvSpPr>
        <p:spPr/>
        <p:txBody>
          <a:bodyPr>
            <a:normAutofit/>
          </a:bodyPr>
          <a:lstStyle/>
          <a:p>
            <a:pPr marL="0" indent="0">
              <a:buNone/>
            </a:pPr>
            <a:r>
              <a:rPr lang="en-US" sz="2400" b="1" dirty="0"/>
              <a:t>“A dream where you is seeing little </a:t>
            </a:r>
            <a:r>
              <a:rPr lang="en-US" sz="2400" b="1" dirty="0" err="1"/>
              <a:t>chiddlers</a:t>
            </a:r>
            <a:r>
              <a:rPr lang="en-US" sz="2400" b="1" dirty="0"/>
              <a:t> being eaten is about the most </a:t>
            </a:r>
            <a:r>
              <a:rPr lang="en-US" sz="2400" b="1" dirty="0" err="1"/>
              <a:t>frightsome</a:t>
            </a:r>
            <a:r>
              <a:rPr lang="en-US" sz="2400" b="1" dirty="0"/>
              <a:t> </a:t>
            </a:r>
            <a:r>
              <a:rPr lang="en-US" sz="2400" b="1" dirty="0" err="1"/>
              <a:t>trogglehumping</a:t>
            </a:r>
            <a:r>
              <a:rPr lang="en-US" sz="2400" b="1" dirty="0"/>
              <a:t> dream you can get.</a:t>
            </a:r>
          </a:p>
          <a:p>
            <a:pPr marL="0" indent="0">
              <a:buNone/>
            </a:pPr>
            <a:endParaRPr lang="en-US" sz="2400" b="1" dirty="0"/>
          </a:p>
          <a:p>
            <a:pPr marL="0" indent="0">
              <a:buNone/>
            </a:pPr>
            <a:r>
              <a:rPr lang="en-US" sz="2400" b="1" dirty="0"/>
              <a:t>It’s a </a:t>
            </a:r>
            <a:r>
              <a:rPr lang="en-US" sz="2400" b="1" dirty="0" err="1"/>
              <a:t>kicksy</a:t>
            </a:r>
            <a:r>
              <a:rPr lang="en-US" sz="2400" b="1" dirty="0"/>
              <a:t> </a:t>
            </a:r>
            <a:r>
              <a:rPr lang="en-US" sz="2400" b="1" dirty="0" err="1"/>
              <a:t>bogthumper</a:t>
            </a:r>
            <a:r>
              <a:rPr lang="en-US" sz="2400" b="1" dirty="0"/>
              <a:t>.  </a:t>
            </a:r>
            <a:endParaRPr lang="en-US" sz="2400" b="1" dirty="0" smtClean="0"/>
          </a:p>
          <a:p>
            <a:pPr marL="0" indent="0">
              <a:buNone/>
            </a:pPr>
            <a:endParaRPr lang="en-US" sz="2400" b="1" dirty="0"/>
          </a:p>
          <a:p>
            <a:pPr marL="0" indent="0">
              <a:buNone/>
            </a:pPr>
            <a:r>
              <a:rPr lang="en-US" sz="2400" b="1" dirty="0" smtClean="0"/>
              <a:t>It’s </a:t>
            </a:r>
            <a:r>
              <a:rPr lang="en-US" sz="2400" b="1" dirty="0"/>
              <a:t>a </a:t>
            </a:r>
            <a:r>
              <a:rPr lang="en-US" sz="2400" b="1" dirty="0" err="1"/>
              <a:t>whoppsy</a:t>
            </a:r>
            <a:r>
              <a:rPr lang="en-US" sz="2400" b="1" dirty="0"/>
              <a:t> </a:t>
            </a:r>
            <a:r>
              <a:rPr lang="en-US" sz="2400" b="1" dirty="0" err="1"/>
              <a:t>grobswitcher</a:t>
            </a:r>
            <a:r>
              <a:rPr lang="en-US" sz="2400" b="1" dirty="0"/>
              <a:t>.”</a:t>
            </a:r>
          </a:p>
          <a:p>
            <a:pPr marL="0" indent="0">
              <a:buNone/>
            </a:pPr>
            <a:endParaRPr lang="en-US" dirty="0"/>
          </a:p>
        </p:txBody>
      </p:sp>
    </p:spTree>
    <p:extLst>
      <p:ext uri="{BB962C8B-B14F-4D97-AF65-F5344CB8AC3E}">
        <p14:creationId xmlns:p14="http://schemas.microsoft.com/office/powerpoint/2010/main" val="4037857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CLIPPINGS</a:t>
            </a:r>
            <a:br>
              <a:rPr lang="en-US" sz="2800" b="1" dirty="0" smtClean="0"/>
            </a:br>
            <a:r>
              <a:rPr lang="en-US" sz="2800" b="1" dirty="0" smtClean="0"/>
              <a:t>The Pictures Are of Jack, the Beanstalk and the Giant</a:t>
            </a:r>
            <a:endParaRPr lang="en-US" sz="2800" dirty="0"/>
          </a:p>
        </p:txBody>
      </p:sp>
      <p:sp>
        <p:nvSpPr>
          <p:cNvPr id="3" name="Content Placeholder 2"/>
          <p:cNvSpPr>
            <a:spLocks noGrp="1"/>
          </p:cNvSpPr>
          <p:nvPr>
            <p:ph sz="half" idx="1"/>
          </p:nvPr>
        </p:nvSpPr>
        <p:spPr/>
        <p:txBody>
          <a:bodyPr>
            <a:normAutofit/>
          </a:bodyPr>
          <a:lstStyle/>
          <a:p>
            <a:pPr marL="0" indent="0">
              <a:buNone/>
            </a:pPr>
            <a:r>
              <a:rPr lang="en-US" sz="1800" b="1" dirty="0" smtClean="0"/>
              <a:t>Human beings are called human beans.</a:t>
            </a:r>
          </a:p>
          <a:p>
            <a:pPr marL="0" indent="0">
              <a:buNone/>
            </a:pPr>
            <a:endParaRPr lang="en-US" sz="1800" b="1" dirty="0"/>
          </a:p>
          <a:p>
            <a:pPr marL="0" indent="0">
              <a:buNone/>
            </a:pPr>
            <a:r>
              <a:rPr lang="en-US" sz="1800" b="1" dirty="0" smtClean="0"/>
              <a:t>This gives a special meaning to the story of “Jack </a:t>
            </a:r>
            <a:r>
              <a:rPr lang="en-US" sz="1800" b="1" dirty="0"/>
              <a:t>and the Bean </a:t>
            </a:r>
            <a:r>
              <a:rPr lang="en-US" sz="1800" b="1" dirty="0" smtClean="0"/>
              <a:t>Stalk,”</a:t>
            </a:r>
          </a:p>
          <a:p>
            <a:pPr marL="0" indent="0">
              <a:buNone/>
            </a:pPr>
            <a:endParaRPr lang="en-US" sz="1800" b="1" dirty="0"/>
          </a:p>
          <a:p>
            <a:pPr marL="0" indent="0">
              <a:buNone/>
            </a:pPr>
            <a:r>
              <a:rPr lang="en-US" sz="1800" b="1" dirty="0" smtClean="0"/>
              <a:t>which is, of course, a story about a child and a giant.</a:t>
            </a:r>
          </a:p>
          <a:p>
            <a:pPr marL="0" indent="0">
              <a:buNone/>
            </a:pPr>
            <a:endParaRPr lang="en-US" sz="1800" b="1" dirty="0"/>
          </a:p>
          <a:p>
            <a:pPr marL="0" indent="0">
              <a:buNone/>
            </a:pPr>
            <a:r>
              <a:rPr lang="en-US" sz="1800" b="1" dirty="0" smtClean="0"/>
              <a:t>In </a:t>
            </a:r>
            <a:r>
              <a:rPr lang="en-US" sz="1800" b="1" dirty="0"/>
              <a:t>talking about his cave, the BFG says, </a:t>
            </a:r>
            <a:r>
              <a:rPr lang="en-US" sz="1800" b="1" dirty="0" smtClean="0"/>
              <a:t>“There </a:t>
            </a:r>
            <a:r>
              <a:rPr lang="en-US" sz="1800" b="1" dirty="0"/>
              <a:t>is no human beans or stringy beans or jelly beans or any other beans in there</a:t>
            </a:r>
            <a:r>
              <a:rPr lang="en-US" sz="1800" b="1" dirty="0" smtClean="0"/>
              <a:t>.”</a:t>
            </a:r>
            <a:endParaRPr lang="en-US" sz="1800" dirty="0"/>
          </a:p>
          <a:p>
            <a:pPr marL="0" indent="0">
              <a:buNone/>
            </a:pPr>
            <a:r>
              <a:rPr lang="en-US" sz="1800" b="1" dirty="0"/>
              <a:t> </a:t>
            </a:r>
            <a:endParaRPr lang="en-US" sz="1800" dirty="0"/>
          </a:p>
          <a:p>
            <a:pPr marL="0" indent="0">
              <a:buNone/>
            </a:pPr>
            <a:r>
              <a:rPr lang="en-US" sz="1800" b="1" dirty="0" smtClean="0"/>
              <a:t> </a:t>
            </a:r>
            <a:endParaRPr lang="en-US" sz="1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524000"/>
            <a:ext cx="1845783" cy="2667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199" y="2971800"/>
            <a:ext cx="2043769" cy="2590800"/>
          </a:xfrm>
          <a:prstGeom prst="rect">
            <a:avLst/>
          </a:prstGeom>
        </p:spPr>
      </p:pic>
    </p:spTree>
    <p:extLst>
      <p:ext uri="{BB962C8B-B14F-4D97-AF65-F5344CB8AC3E}">
        <p14:creationId xmlns:p14="http://schemas.microsoft.com/office/powerpoint/2010/main" val="2287119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Deference to Royalty</a:t>
            </a:r>
            <a:endParaRPr lang="en-US" b="1" dirty="0"/>
          </a:p>
        </p:txBody>
      </p:sp>
      <p:sp>
        <p:nvSpPr>
          <p:cNvPr id="3" name="Content Placeholder 2"/>
          <p:cNvSpPr>
            <a:spLocks noGrp="1"/>
          </p:cNvSpPr>
          <p:nvPr>
            <p:ph sz="half" idx="1"/>
          </p:nvPr>
        </p:nvSpPr>
        <p:spPr/>
        <p:txBody>
          <a:bodyPr>
            <a:normAutofit/>
          </a:bodyPr>
          <a:lstStyle/>
          <a:p>
            <a:pPr marL="0" indent="0">
              <a:buNone/>
            </a:pPr>
            <a:r>
              <a:rPr lang="en-US" sz="1800" b="1" dirty="0" smtClean="0"/>
              <a:t>When the BFG meets the Queen, he addresses her as follows:</a:t>
            </a:r>
          </a:p>
          <a:p>
            <a:pPr marL="0" indent="0">
              <a:buNone/>
            </a:pPr>
            <a:endParaRPr lang="en-US" sz="1800" b="1" dirty="0"/>
          </a:p>
          <a:p>
            <a:pPr marL="0" indent="0">
              <a:buNone/>
            </a:pPr>
            <a:r>
              <a:rPr lang="en-US" sz="1800" b="1" dirty="0" smtClean="0"/>
              <a:t>“Oh, </a:t>
            </a:r>
            <a:r>
              <a:rPr lang="en-US" sz="1800" b="1" dirty="0" err="1" smtClean="0"/>
              <a:t>Magester</a:t>
            </a:r>
            <a:r>
              <a:rPr lang="en-US" sz="1800" b="1" dirty="0" smtClean="0"/>
              <a:t>!  Oh, Queen!  Oh </a:t>
            </a:r>
            <a:r>
              <a:rPr lang="en-US" sz="1800" b="1" dirty="0" err="1" smtClean="0"/>
              <a:t>Monacher</a:t>
            </a:r>
            <a:r>
              <a:rPr lang="en-US" sz="1800" b="1" dirty="0" smtClean="0"/>
              <a:t>!  Oh, Golden Sovereign!  Oh, Ruler!  Oh, Ruler of Straight Lines!”</a:t>
            </a:r>
          </a:p>
          <a:p>
            <a:pPr marL="0" indent="0">
              <a:buNone/>
            </a:pPr>
            <a:endParaRPr lang="en-US" sz="1800" b="1" dirty="0"/>
          </a:p>
          <a:p>
            <a:pPr marL="0" indent="0">
              <a:buNone/>
            </a:pPr>
            <a:r>
              <a:rPr lang="en-US" sz="1800" b="1" dirty="0" smtClean="0"/>
              <a:t>This is reminiscent of when Bilbo Baggins meets the Dragon, </a:t>
            </a:r>
            <a:r>
              <a:rPr lang="en-US" sz="1800" b="1" dirty="0" err="1" smtClean="0"/>
              <a:t>Smaug</a:t>
            </a:r>
            <a:r>
              <a:rPr lang="en-US" sz="1800" b="1" dirty="0" smtClean="0"/>
              <a:t>, in J. R. R. Tolkien’s </a:t>
            </a:r>
            <a:r>
              <a:rPr lang="en-US" sz="1800" b="1" u="sng" dirty="0" smtClean="0"/>
              <a:t>The Hobbit</a:t>
            </a:r>
            <a:r>
              <a:rPr lang="en-US" sz="1800" b="1" dirty="0" smtClean="0"/>
              <a:t>.  </a:t>
            </a:r>
          </a:p>
          <a:p>
            <a:pPr marL="0" indent="0">
              <a:buNone/>
            </a:pPr>
            <a:endParaRPr lang="en-US" sz="1800" b="1" dirty="0"/>
          </a:p>
          <a:p>
            <a:pPr marL="0" indent="0">
              <a:buNone/>
            </a:pPr>
            <a:r>
              <a:rPr lang="en-US" sz="1800" b="1" dirty="0" smtClean="0"/>
              <a:t>In the picture, </a:t>
            </a:r>
            <a:r>
              <a:rPr lang="en-US" sz="1800" b="1" dirty="0" err="1" smtClean="0"/>
              <a:t>Smaug</a:t>
            </a:r>
            <a:r>
              <a:rPr lang="en-US" sz="1800" b="1" dirty="0" smtClean="0"/>
              <a:t> is saying, “You have nice manners for a thief and a liar.” </a:t>
            </a:r>
            <a:endParaRPr lang="en-US" sz="1800" b="1"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46714" y="1752600"/>
            <a:ext cx="4216285" cy="2971800"/>
          </a:xfrm>
        </p:spPr>
      </p:pic>
    </p:spTree>
    <p:extLst>
      <p:ext uri="{BB962C8B-B14F-4D97-AF65-F5344CB8AC3E}">
        <p14:creationId xmlns:p14="http://schemas.microsoft.com/office/powerpoint/2010/main" val="496891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EUPHONY (Pleasant Meanings):</a:t>
            </a:r>
            <a:endParaRPr lang="en-US" dirty="0"/>
          </a:p>
        </p:txBody>
      </p:sp>
      <p:sp>
        <p:nvSpPr>
          <p:cNvPr id="3" name="Content Placeholder 2"/>
          <p:cNvSpPr>
            <a:spLocks noGrp="1"/>
          </p:cNvSpPr>
          <p:nvPr>
            <p:ph sz="half" idx="1"/>
          </p:nvPr>
        </p:nvSpPr>
        <p:spPr/>
        <p:txBody>
          <a:bodyPr>
            <a:normAutofit/>
          </a:bodyPr>
          <a:lstStyle/>
          <a:p>
            <a:pPr marL="0" indent="0">
              <a:buNone/>
            </a:pPr>
            <a:r>
              <a:rPr lang="en-US" sz="1800" b="1" dirty="0" err="1" smtClean="0"/>
              <a:t>Frobscottle</a:t>
            </a:r>
            <a:r>
              <a:rPr lang="en-US" sz="1800" b="1" dirty="0" smtClean="0"/>
              <a:t> is described as </a:t>
            </a:r>
            <a:r>
              <a:rPr lang="en-US" sz="1800" b="1" dirty="0" err="1" smtClean="0"/>
              <a:t>delumptious</a:t>
            </a:r>
            <a:r>
              <a:rPr lang="en-US" sz="1800" b="1" dirty="0" smtClean="0"/>
              <a:t> and fizzy.</a:t>
            </a:r>
          </a:p>
          <a:p>
            <a:pPr marL="0" indent="0">
              <a:buNone/>
            </a:pPr>
            <a:endParaRPr lang="en-US" sz="1800" b="1" dirty="0"/>
          </a:p>
          <a:p>
            <a:pPr marL="0" indent="0">
              <a:buNone/>
            </a:pPr>
            <a:r>
              <a:rPr lang="en-US" sz="1800" b="1" dirty="0" smtClean="0"/>
              <a:t>BFG says, “</a:t>
            </a:r>
            <a:r>
              <a:rPr lang="en-US" sz="1800" b="1" dirty="0" err="1" smtClean="0"/>
              <a:t>Whizpopping</a:t>
            </a:r>
            <a:r>
              <a:rPr lang="en-US" sz="1800" b="1" dirty="0" smtClean="0"/>
              <a:t> </a:t>
            </a:r>
            <a:r>
              <a:rPr lang="en-US" sz="1800" b="1" dirty="0"/>
              <a:t>is a sign of happiness.  It is music in our ears</a:t>
            </a:r>
            <a:r>
              <a:rPr lang="en-US" sz="1800" b="1" dirty="0" smtClean="0"/>
              <a:t>!”   </a:t>
            </a:r>
          </a:p>
          <a:p>
            <a:pPr marL="0" indent="0">
              <a:buNone/>
            </a:pPr>
            <a:endParaRPr lang="en-US" sz="1800" b="1" dirty="0"/>
          </a:p>
          <a:p>
            <a:pPr marL="0" indent="0">
              <a:buNone/>
            </a:pPr>
            <a:r>
              <a:rPr lang="en-US" sz="1800" b="1" dirty="0" smtClean="0"/>
              <a:t>“</a:t>
            </a:r>
            <a:r>
              <a:rPr lang="en-US" sz="1800" b="1" dirty="0"/>
              <a:t>A look of absolute ecstasy began to spread over his long wrinkly face.  Then suddenly the heavens opened and he let fly with </a:t>
            </a:r>
            <a:r>
              <a:rPr lang="en-US" sz="1800" b="1" dirty="0" smtClean="0"/>
              <a:t>a </a:t>
            </a:r>
            <a:r>
              <a:rPr lang="en-US" sz="1800" b="1" dirty="0"/>
              <a:t>series of the loudest and rudest </a:t>
            </a:r>
            <a:r>
              <a:rPr lang="en-US" sz="1800" b="1" dirty="0" smtClean="0"/>
              <a:t>noises </a:t>
            </a:r>
            <a:r>
              <a:rPr lang="en-US" sz="1800" b="1" dirty="0"/>
              <a:t>Sophie had ever heard in her life….  The </a:t>
            </a:r>
            <a:r>
              <a:rPr lang="en-US" sz="1800" b="1" dirty="0" smtClean="0"/>
              <a:t>force of </a:t>
            </a:r>
            <a:r>
              <a:rPr lang="en-US" sz="1800" b="1" dirty="0"/>
              <a:t>the explosions actually lifted the enormous giant clear off his feet, like a </a:t>
            </a:r>
            <a:r>
              <a:rPr lang="en-US" sz="1800" b="1" dirty="0" smtClean="0"/>
              <a:t>rocket.”</a:t>
            </a:r>
            <a:endParaRPr lang="en-US" sz="1800" dirty="0"/>
          </a:p>
          <a:p>
            <a:pPr marL="0" indent="0">
              <a:buNone/>
            </a:pPr>
            <a:endParaRPr lang="en-US" sz="1800" dirty="0"/>
          </a:p>
          <a:p>
            <a:pPr marL="0" indent="0">
              <a:buNone/>
            </a:pPr>
            <a:endParaRPr lang="en-US" sz="1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6850" y="1734344"/>
            <a:ext cx="2781300" cy="4257675"/>
          </a:xfrm>
        </p:spPr>
      </p:pic>
    </p:spTree>
    <p:extLst>
      <p:ext uri="{BB962C8B-B14F-4D97-AF65-F5344CB8AC3E}">
        <p14:creationId xmlns:p14="http://schemas.microsoft.com/office/powerpoint/2010/main" val="666535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The Euphony of the “</a:t>
            </a:r>
            <a:r>
              <a:rPr lang="en-US" sz="3200" b="1" dirty="0" err="1" smtClean="0"/>
              <a:t>Phizzwizard</a:t>
            </a:r>
            <a:r>
              <a:rPr lang="en-US" sz="3200" b="1" dirty="0" smtClean="0"/>
              <a:t>” Dream</a:t>
            </a:r>
            <a:endParaRPr lang="en-US" sz="3200" b="1" dirty="0"/>
          </a:p>
        </p:txBody>
      </p:sp>
      <p:sp>
        <p:nvSpPr>
          <p:cNvPr id="3" name="Content Placeholder 2"/>
          <p:cNvSpPr>
            <a:spLocks noGrp="1"/>
          </p:cNvSpPr>
          <p:nvPr>
            <p:ph sz="half" idx="1"/>
          </p:nvPr>
        </p:nvSpPr>
        <p:spPr/>
        <p:txBody>
          <a:bodyPr>
            <a:normAutofit/>
          </a:bodyPr>
          <a:lstStyle/>
          <a:p>
            <a:pPr marL="0" indent="0">
              <a:buNone/>
            </a:pPr>
            <a:r>
              <a:rPr lang="en-US" sz="1800" b="1" dirty="0" smtClean="0"/>
              <a:t>This is what Sophie saw when she looked into the jar containing a “</a:t>
            </a:r>
            <a:r>
              <a:rPr lang="en-US" sz="1800" b="1" dirty="0" err="1" smtClean="0"/>
              <a:t>phizzwizard</a:t>
            </a:r>
            <a:r>
              <a:rPr lang="en-US" sz="1800" b="1" dirty="0" smtClean="0"/>
              <a:t>” dream:</a:t>
            </a:r>
          </a:p>
          <a:p>
            <a:pPr marL="0" indent="0">
              <a:buNone/>
            </a:pPr>
            <a:endParaRPr lang="en-US" sz="1800" b="1" dirty="0"/>
          </a:p>
          <a:p>
            <a:pPr marL="0" indent="0">
              <a:buNone/>
            </a:pPr>
            <a:r>
              <a:rPr lang="en-US" sz="1800" b="1" dirty="0" smtClean="0"/>
              <a:t>“She saw the faint translucent outline of something about the size of a hen’s egg.</a:t>
            </a:r>
          </a:p>
          <a:p>
            <a:pPr marL="0" indent="0">
              <a:buNone/>
            </a:pPr>
            <a:endParaRPr lang="en-US" sz="1800" b="1" dirty="0"/>
          </a:p>
          <a:p>
            <a:pPr marL="0" indent="0">
              <a:buNone/>
            </a:pPr>
            <a:r>
              <a:rPr lang="en-US" sz="1800" b="1" dirty="0" smtClean="0"/>
              <a:t>There was just a touch of </a:t>
            </a:r>
            <a:r>
              <a:rPr lang="en-US" sz="1800" b="1" dirty="0" err="1" smtClean="0"/>
              <a:t>colour</a:t>
            </a:r>
            <a:r>
              <a:rPr lang="en-US" sz="1800" b="1" dirty="0" smtClean="0"/>
              <a:t> in it, a pale sea-green, soft and shimmering and very beautiful.  </a:t>
            </a:r>
          </a:p>
          <a:p>
            <a:pPr marL="0" indent="0">
              <a:buNone/>
            </a:pPr>
            <a:endParaRPr lang="en-US" sz="1800" b="1" dirty="0"/>
          </a:p>
          <a:p>
            <a:pPr marL="0" indent="0">
              <a:buNone/>
            </a:pPr>
            <a:r>
              <a:rPr lang="en-US" sz="1800" b="1" dirty="0" smtClean="0"/>
              <a:t>There it lay, this small oblong sea-green jellyfish thing…pulsing gently…as though it were breathing.”</a:t>
            </a:r>
            <a:endParaRPr lang="en-US" sz="18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04460" y="2034381"/>
            <a:ext cx="2926080" cy="3657600"/>
          </a:xfrm>
        </p:spPr>
      </p:pic>
    </p:spTree>
    <p:extLst>
      <p:ext uri="{BB962C8B-B14F-4D97-AF65-F5344CB8AC3E}">
        <p14:creationId xmlns:p14="http://schemas.microsoft.com/office/powerpoint/2010/main" val="30204743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Foreshadowing is displayed in the </a:t>
            </a:r>
            <a:r>
              <a:rPr lang="en-US" b="1" dirty="0"/>
              <a:t> </a:t>
            </a:r>
            <a:r>
              <a:rPr lang="en-US" b="1" dirty="0" smtClean="0"/>
              <a:t>planning of the Queen’s dream.</a:t>
            </a:r>
            <a:endParaRPr lang="en-US" b="1" dirty="0"/>
          </a:p>
        </p:txBody>
      </p:sp>
      <p:sp>
        <p:nvSpPr>
          <p:cNvPr id="3" name="Content Placeholder 2"/>
          <p:cNvSpPr>
            <a:spLocks noGrp="1"/>
          </p:cNvSpPr>
          <p:nvPr>
            <p:ph sz="half" idx="1"/>
          </p:nvPr>
        </p:nvSpPr>
        <p:spPr/>
        <p:txBody>
          <a:bodyPr>
            <a:noAutofit/>
          </a:bodyPr>
          <a:lstStyle/>
          <a:p>
            <a:pPr marL="0" indent="0">
              <a:buNone/>
            </a:pPr>
            <a:r>
              <a:rPr lang="en-US" sz="2200" b="1" dirty="0" smtClean="0"/>
              <a:t>Sophie and The BFG make the following plan: “I want the Queen to dream that nine disgusting  giants, each one about fifty feet tall, are galloping to England in the night.</a:t>
            </a:r>
          </a:p>
          <a:p>
            <a:pPr marL="0" indent="0">
              <a:buNone/>
            </a:pPr>
            <a:endParaRPr lang="en-US" sz="2200" b="1" dirty="0"/>
          </a:p>
          <a:p>
            <a:pPr marL="0" indent="0">
              <a:buNone/>
            </a:pPr>
            <a:r>
              <a:rPr lang="en-US" sz="2200" b="1" dirty="0" smtClean="0"/>
              <a:t>Let her dream they will be reaching into the bedroom windows and pulling the little boys and girls out of their beds.</a:t>
            </a:r>
          </a:p>
          <a:p>
            <a:pPr marL="0" indent="0">
              <a:buNone/>
            </a:pPr>
            <a:endParaRPr lang="en-US" sz="2400" b="1" dirty="0"/>
          </a:p>
        </p:txBody>
      </p:sp>
      <p:sp>
        <p:nvSpPr>
          <p:cNvPr id="4" name="Content Placeholder 3"/>
          <p:cNvSpPr>
            <a:spLocks noGrp="1"/>
          </p:cNvSpPr>
          <p:nvPr>
            <p:ph sz="half" idx="2"/>
          </p:nvPr>
        </p:nvSpPr>
        <p:spPr/>
        <p:txBody>
          <a:bodyPr>
            <a:normAutofit/>
          </a:bodyPr>
          <a:lstStyle/>
          <a:p>
            <a:pPr marL="0" indent="0">
              <a:buNone/>
            </a:pPr>
            <a:r>
              <a:rPr lang="en-US" sz="2400" b="1" dirty="0"/>
              <a:t>In her dream there is a Big Friendly Giant who can tell her where all those beasts are </a:t>
            </a:r>
            <a:r>
              <a:rPr lang="en-US" sz="2400" b="1" dirty="0" smtClean="0"/>
              <a:t>living…, </a:t>
            </a:r>
          </a:p>
          <a:p>
            <a:pPr marL="0" indent="0">
              <a:buNone/>
            </a:pPr>
            <a:endParaRPr lang="en-US" sz="2400" b="1" dirty="0"/>
          </a:p>
          <a:p>
            <a:pPr marL="0" indent="0">
              <a:buNone/>
            </a:pPr>
            <a:r>
              <a:rPr lang="en-US" sz="2400" b="1" dirty="0" smtClean="0"/>
              <a:t>so </a:t>
            </a:r>
            <a:r>
              <a:rPr lang="en-US" sz="2400" b="1" dirty="0"/>
              <a:t>that she can send her soldiers and her armies to capture them once and for all</a:t>
            </a:r>
            <a:r>
              <a:rPr lang="en-US" sz="2400" b="1" dirty="0" smtClean="0"/>
              <a:t>.”</a:t>
            </a:r>
            <a:endParaRPr lang="en-US" sz="2400" b="1" dirty="0"/>
          </a:p>
          <a:p>
            <a:pPr marL="0" indent="0">
              <a:buNone/>
            </a:pPr>
            <a:endParaRPr lang="en-US" sz="2400" dirty="0"/>
          </a:p>
        </p:txBody>
      </p:sp>
    </p:spTree>
    <p:extLst>
      <p:ext uri="{BB962C8B-B14F-4D97-AF65-F5344CB8AC3E}">
        <p14:creationId xmlns:p14="http://schemas.microsoft.com/office/powerpoint/2010/main" val="4216559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Foreshadowing: The Queen’s Dream</a:t>
            </a:r>
            <a:endParaRPr lang="en-US" b="1" dirty="0"/>
          </a:p>
        </p:txBody>
      </p:sp>
      <p:sp>
        <p:nvSpPr>
          <p:cNvPr id="3" name="Content Placeholder 2"/>
          <p:cNvSpPr>
            <a:spLocks noGrp="1"/>
          </p:cNvSpPr>
          <p:nvPr>
            <p:ph sz="half" idx="1"/>
          </p:nvPr>
        </p:nvSpPr>
        <p:spPr/>
        <p:txBody>
          <a:bodyPr>
            <a:normAutofit/>
          </a:bodyPr>
          <a:lstStyle/>
          <a:p>
            <a:pPr marL="0" indent="0">
              <a:buNone/>
            </a:pPr>
            <a:r>
              <a:rPr lang="en-US" sz="1800" b="1" dirty="0" smtClean="0"/>
              <a:t>When the Queen was having a nightmare, she said,</a:t>
            </a:r>
          </a:p>
          <a:p>
            <a:pPr marL="0" indent="0">
              <a:buNone/>
            </a:pPr>
            <a:endParaRPr lang="en-US" sz="1800" b="1" dirty="0"/>
          </a:p>
          <a:p>
            <a:pPr marL="0" indent="0">
              <a:buNone/>
            </a:pPr>
            <a:r>
              <a:rPr lang="en-US" sz="1800" b="1" dirty="0" smtClean="0"/>
              <a:t>“Oh no!  No!  Don’t</a:t>
            </a:r>
          </a:p>
          <a:p>
            <a:pPr marL="0" indent="0">
              <a:buNone/>
            </a:pPr>
            <a:r>
              <a:rPr lang="en-US" sz="1800" b="1" dirty="0" smtClean="0"/>
              <a:t>—Someone stop them! </a:t>
            </a:r>
          </a:p>
          <a:p>
            <a:pPr marL="0" indent="0">
              <a:buNone/>
            </a:pPr>
            <a:r>
              <a:rPr lang="en-US" sz="1800" b="1" dirty="0" smtClean="0"/>
              <a:t>--Don’t let them do it!  </a:t>
            </a:r>
          </a:p>
          <a:p>
            <a:pPr marL="0" indent="0">
              <a:buNone/>
            </a:pPr>
            <a:r>
              <a:rPr lang="en-US" sz="1800" b="1" dirty="0" smtClean="0"/>
              <a:t>--I can’t bear it!  </a:t>
            </a:r>
          </a:p>
          <a:p>
            <a:pPr marL="0" indent="0">
              <a:buNone/>
            </a:pPr>
            <a:r>
              <a:rPr lang="en-US" sz="1800" b="1" dirty="0" smtClean="0"/>
              <a:t>--Oh please stop them!  </a:t>
            </a:r>
          </a:p>
          <a:p>
            <a:pPr marL="0" indent="0">
              <a:buNone/>
            </a:pPr>
            <a:r>
              <a:rPr lang="en-US" sz="1800" b="1" dirty="0" smtClean="0"/>
              <a:t>--it’s horrible!  </a:t>
            </a:r>
          </a:p>
          <a:p>
            <a:pPr marL="0" indent="0">
              <a:buNone/>
            </a:pPr>
            <a:r>
              <a:rPr lang="en-US" sz="1800" b="1" dirty="0" smtClean="0"/>
              <a:t>--Oh, it’s </a:t>
            </a:r>
            <a:r>
              <a:rPr lang="en-US" sz="1800" b="1" dirty="0" err="1" smtClean="0"/>
              <a:t>ghastlyl</a:t>
            </a:r>
            <a:r>
              <a:rPr lang="en-US" sz="1800" b="1" dirty="0" smtClean="0"/>
              <a:t>!  </a:t>
            </a:r>
          </a:p>
          <a:p>
            <a:pPr marL="0" indent="0">
              <a:buNone/>
            </a:pPr>
            <a:r>
              <a:rPr lang="en-US" sz="1800" b="1" dirty="0" smtClean="0"/>
              <a:t>--No! No! No!....”</a:t>
            </a:r>
            <a:endParaRPr lang="en-US" sz="1800" b="1" dirty="0"/>
          </a:p>
        </p:txBody>
      </p:sp>
      <p:sp>
        <p:nvSpPr>
          <p:cNvPr id="4" name="Content Placeholder 3"/>
          <p:cNvSpPr>
            <a:spLocks noGrp="1"/>
          </p:cNvSpPr>
          <p:nvPr>
            <p:ph sz="half" idx="2"/>
          </p:nvPr>
        </p:nvSpPr>
        <p:spPr>
          <a:xfrm>
            <a:off x="5105400" y="1600200"/>
            <a:ext cx="3276600" cy="3657600"/>
          </a:xfrm>
        </p:spPr>
        <p:txBody>
          <a:bodyPr>
            <a:normAutofit/>
          </a:bodyPr>
          <a:lstStyle/>
          <a:p>
            <a:pPr marL="0" indent="0">
              <a:buNone/>
            </a:pPr>
            <a:r>
              <a:rPr lang="en-US" sz="1800" b="1" dirty="0" smtClean="0"/>
              <a:t>Later, when the Queen read the news in </a:t>
            </a:r>
            <a:r>
              <a:rPr lang="en-US" sz="1800" b="1" u="sng" dirty="0" smtClean="0"/>
              <a:t>The Times</a:t>
            </a:r>
            <a:r>
              <a:rPr lang="en-US" sz="1800" b="1" dirty="0" smtClean="0"/>
              <a:t> she said that was exactly what she had dreamed.</a:t>
            </a:r>
          </a:p>
          <a:p>
            <a:pPr marL="0" indent="0">
              <a:buNone/>
            </a:pPr>
            <a:endParaRPr lang="en-US" sz="1800" b="1" dirty="0"/>
          </a:p>
          <a:p>
            <a:pPr marL="0" indent="0">
              <a:buNone/>
            </a:pPr>
            <a:r>
              <a:rPr lang="en-US" sz="1800" b="1" dirty="0" smtClean="0"/>
              <a:t>She had even dreamed about Sophie sitting on her window sill,</a:t>
            </a:r>
          </a:p>
          <a:p>
            <a:pPr marL="0" indent="0">
              <a:buNone/>
            </a:pPr>
            <a:endParaRPr lang="en-US" sz="1800" b="1" dirty="0"/>
          </a:p>
          <a:p>
            <a:pPr marL="0" indent="0">
              <a:buNone/>
            </a:pPr>
            <a:r>
              <a:rPr lang="en-US" sz="1800" b="1" dirty="0" smtClean="0"/>
              <a:t>And about the giant who had placed her there.</a:t>
            </a:r>
            <a:endParaRPr lang="en-US" sz="1800" b="1" dirty="0"/>
          </a:p>
        </p:txBody>
      </p:sp>
    </p:spTree>
    <p:extLst>
      <p:ext uri="{BB962C8B-B14F-4D97-AF65-F5344CB8AC3E}">
        <p14:creationId xmlns:p14="http://schemas.microsoft.com/office/powerpoint/2010/main" val="1448065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57200"/>
            <a:ext cx="5562600" cy="5668963"/>
          </a:xfrm>
        </p:spPr>
        <p:txBody>
          <a:bodyPr>
            <a:normAutofit/>
          </a:bodyPr>
          <a:lstStyle/>
          <a:p>
            <a:pPr marL="0" indent="0">
              <a:buNone/>
            </a:pPr>
            <a:r>
              <a:rPr lang="en-US" sz="1800" b="1" dirty="0" smtClean="0"/>
              <a:t>The Queen’s maid saw a little girl sitting in the window.  The Queen also saw her:</a:t>
            </a:r>
          </a:p>
          <a:p>
            <a:pPr marL="0" indent="0">
              <a:buNone/>
            </a:pPr>
            <a:endParaRPr lang="en-US" sz="1800" b="1" dirty="0"/>
          </a:p>
          <a:p>
            <a:pPr marL="0" indent="0">
              <a:buNone/>
            </a:pPr>
            <a:r>
              <a:rPr lang="en-US" sz="1800" b="1" dirty="0" smtClean="0"/>
              <a:t>The Queen “simply sat there staring wide eyed and white-faced at the small girl who was perched on her window-sill in a nightie.  Sophie was petrified.”</a:t>
            </a:r>
          </a:p>
          <a:p>
            <a:pPr marL="0" indent="0">
              <a:buNone/>
            </a:pPr>
            <a:endParaRPr lang="en-US" sz="1800" b="1" dirty="0"/>
          </a:p>
          <a:p>
            <a:pPr marL="0" indent="0">
              <a:buNone/>
            </a:pPr>
            <a:r>
              <a:rPr lang="en-US" sz="1800" b="1" dirty="0" smtClean="0"/>
              <a:t>The Queen had also dreamed all of the details of the story in </a:t>
            </a:r>
            <a:r>
              <a:rPr lang="en-US" sz="1800" b="1" u="sng" dirty="0" smtClean="0"/>
              <a:t>The Times</a:t>
            </a:r>
            <a:r>
              <a:rPr lang="en-US" sz="1800" b="1" dirty="0" smtClean="0"/>
              <a:t>:</a:t>
            </a:r>
          </a:p>
          <a:p>
            <a:pPr marL="0" indent="0">
              <a:buNone/>
            </a:pPr>
            <a:endParaRPr lang="en-US" sz="1800" b="1" dirty="0"/>
          </a:p>
          <a:p>
            <a:pPr marL="0" indent="0">
              <a:buNone/>
            </a:pPr>
            <a:r>
              <a:rPr lang="en-US" sz="1800" b="1" dirty="0" smtClean="0"/>
              <a:t>“Eighteen girls vanish mysteriously from their beds at </a:t>
            </a:r>
            <a:r>
              <a:rPr lang="en-US" sz="1800" b="1" dirty="0" err="1" smtClean="0"/>
              <a:t>Roedean</a:t>
            </a:r>
            <a:r>
              <a:rPr lang="en-US" sz="1800" b="1" dirty="0" smtClean="0"/>
              <a:t> School!  </a:t>
            </a:r>
          </a:p>
          <a:p>
            <a:pPr marL="0" indent="0">
              <a:buNone/>
            </a:pPr>
            <a:endParaRPr lang="en-US" sz="1800" b="1" dirty="0"/>
          </a:p>
          <a:p>
            <a:pPr marL="0" indent="0">
              <a:buNone/>
            </a:pPr>
            <a:r>
              <a:rPr lang="en-US" sz="1800" b="1" dirty="0" smtClean="0"/>
              <a:t>Fourteen boys disappeared from Eaton!  Bones are found underneath dormitory windows!”</a:t>
            </a:r>
          </a:p>
          <a:p>
            <a:pPr marL="0" indent="0">
              <a:buNone/>
            </a:pPr>
            <a:endParaRPr lang="en-US" sz="1800" b="1" dirty="0"/>
          </a:p>
          <a:p>
            <a:pPr marL="0" indent="0">
              <a:buNone/>
            </a:pPr>
            <a:endParaRPr lang="en-US" sz="18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676400"/>
            <a:ext cx="2560320" cy="3167482"/>
          </a:xfrm>
          <a:prstGeom prst="rect">
            <a:avLst/>
          </a:prstGeom>
        </p:spPr>
      </p:pic>
    </p:spTree>
    <p:extLst>
      <p:ext uri="{BB962C8B-B14F-4D97-AF65-F5344CB8AC3E}">
        <p14:creationId xmlns:p14="http://schemas.microsoft.com/office/powerpoint/2010/main" val="1265091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HYPERBOLE (Exaggeration)</a:t>
            </a:r>
            <a:endParaRPr lang="en-US" dirty="0"/>
          </a:p>
        </p:txBody>
      </p:sp>
      <p:sp>
        <p:nvSpPr>
          <p:cNvPr id="3" name="Content Placeholder 2"/>
          <p:cNvSpPr>
            <a:spLocks noGrp="1"/>
          </p:cNvSpPr>
          <p:nvPr>
            <p:ph sz="half" idx="1"/>
          </p:nvPr>
        </p:nvSpPr>
        <p:spPr/>
        <p:txBody>
          <a:bodyPr>
            <a:normAutofit/>
          </a:bodyPr>
          <a:lstStyle/>
          <a:p>
            <a:pPr marL="0" indent="0">
              <a:buNone/>
            </a:pPr>
            <a:r>
              <a:rPr lang="en-US" sz="1800" b="1" dirty="0" smtClean="0"/>
              <a:t>BFG is talking about his big ears:</a:t>
            </a:r>
          </a:p>
          <a:p>
            <a:pPr marL="0" indent="0">
              <a:buNone/>
            </a:pPr>
            <a:endParaRPr lang="en-US" sz="1800" b="1" dirty="0" smtClean="0"/>
          </a:p>
          <a:p>
            <a:pPr marL="0" indent="0">
              <a:buNone/>
            </a:pPr>
            <a:r>
              <a:rPr lang="en-US" sz="1800" b="1" dirty="0" smtClean="0"/>
              <a:t>“</a:t>
            </a:r>
            <a:r>
              <a:rPr lang="en-US" sz="1800" b="1" dirty="0"/>
              <a:t>I is hearing the footsteps of a ladybird as she goes walking across a leaf.”  </a:t>
            </a:r>
            <a:endParaRPr lang="en-US" sz="1800" b="1" dirty="0" smtClean="0"/>
          </a:p>
          <a:p>
            <a:pPr marL="0" indent="0">
              <a:buNone/>
            </a:pPr>
            <a:endParaRPr lang="en-US" sz="1800" b="1" dirty="0"/>
          </a:p>
          <a:p>
            <a:pPr marL="0" indent="0">
              <a:buNone/>
            </a:pPr>
            <a:r>
              <a:rPr lang="en-US" sz="1800" b="1" dirty="0" smtClean="0"/>
              <a:t>“</a:t>
            </a:r>
            <a:r>
              <a:rPr lang="en-US" sz="1800" b="1" dirty="0"/>
              <a:t>I is hearing the little ants chittering to each other as they </a:t>
            </a:r>
            <a:r>
              <a:rPr lang="en-US" sz="1800" b="1" dirty="0" err="1"/>
              <a:t>scuddle</a:t>
            </a:r>
            <a:r>
              <a:rPr lang="en-US" sz="1800" b="1" dirty="0"/>
              <a:t> around in the soil.”  </a:t>
            </a:r>
            <a:endParaRPr lang="en-US" sz="1800" b="1" dirty="0" smtClean="0"/>
          </a:p>
          <a:p>
            <a:pPr marL="0" indent="0">
              <a:buNone/>
            </a:pPr>
            <a:endParaRPr lang="en-US" sz="1800" b="1" dirty="0"/>
          </a:p>
          <a:p>
            <a:pPr marL="0" indent="0">
              <a:buNone/>
            </a:pPr>
            <a:r>
              <a:rPr lang="en-US" sz="1800" b="1" dirty="0" smtClean="0"/>
              <a:t>“</a:t>
            </a:r>
            <a:r>
              <a:rPr lang="en-US" sz="1800" b="1" dirty="0"/>
              <a:t>One of the biggest </a:t>
            </a:r>
            <a:r>
              <a:rPr lang="en-US" sz="1800" b="1" dirty="0" err="1"/>
              <a:t>chatbags</a:t>
            </a:r>
            <a:r>
              <a:rPr lang="en-US" sz="1800" b="1" dirty="0"/>
              <a:t> is the </a:t>
            </a:r>
            <a:r>
              <a:rPr lang="en-US" sz="1800" b="1" dirty="0" err="1"/>
              <a:t>cattlepiddlers</a:t>
            </a:r>
            <a:r>
              <a:rPr lang="en-US" sz="1800" b="1" dirty="0" smtClean="0"/>
              <a:t>.”  </a:t>
            </a:r>
          </a:p>
          <a:p>
            <a:pPr marL="0" indent="0">
              <a:buNone/>
            </a:pPr>
            <a:endParaRPr lang="en-US" sz="1800" b="1" dirty="0"/>
          </a:p>
          <a:p>
            <a:pPr marL="0" indent="0">
              <a:buNone/>
            </a:pPr>
            <a:r>
              <a:rPr lang="en-US" sz="1800" b="1" dirty="0" smtClean="0"/>
              <a:t>“They </a:t>
            </a:r>
            <a:r>
              <a:rPr lang="en-US" sz="1800" b="1" dirty="0"/>
              <a:t>is </a:t>
            </a:r>
            <a:r>
              <a:rPr lang="en-US" sz="1800" b="1" dirty="0" err="1"/>
              <a:t>argying</a:t>
            </a:r>
            <a:r>
              <a:rPr lang="en-US" sz="1800" b="1" dirty="0"/>
              <a:t> all the time about who is going to be the prettiest </a:t>
            </a:r>
            <a:r>
              <a:rPr lang="en-US" sz="1800" b="1" dirty="0" err="1"/>
              <a:t>butteryfly</a:t>
            </a:r>
            <a:r>
              <a:rPr lang="en-US" sz="1800" b="1" dirty="0"/>
              <a:t>.”</a:t>
            </a:r>
            <a:endParaRPr lang="en-US" sz="1800" dirty="0"/>
          </a:p>
          <a:p>
            <a:endParaRPr lang="en-US" sz="1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294793"/>
            <a:ext cx="4038600" cy="3136776"/>
          </a:xfrm>
        </p:spPr>
      </p:pic>
    </p:spTree>
    <p:extLst>
      <p:ext uri="{BB962C8B-B14F-4D97-AF65-F5344CB8AC3E}">
        <p14:creationId xmlns:p14="http://schemas.microsoft.com/office/powerpoint/2010/main" val="2694983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Hyperbole of “Giant Country”</a:t>
            </a:r>
            <a:endParaRPr lang="en-US" b="1" dirty="0"/>
          </a:p>
        </p:txBody>
      </p:sp>
      <p:sp>
        <p:nvSpPr>
          <p:cNvPr id="3" name="Content Placeholder 2"/>
          <p:cNvSpPr>
            <a:spLocks noGrp="1"/>
          </p:cNvSpPr>
          <p:nvPr>
            <p:ph sz="half" idx="1"/>
          </p:nvPr>
        </p:nvSpPr>
        <p:spPr>
          <a:xfrm>
            <a:off x="457200" y="1600200"/>
            <a:ext cx="7772400" cy="2285999"/>
          </a:xfrm>
        </p:spPr>
        <p:txBody>
          <a:bodyPr>
            <a:normAutofit fontScale="92500" lnSpcReduction="10000"/>
          </a:bodyPr>
          <a:lstStyle/>
          <a:p>
            <a:pPr marL="0" indent="0">
              <a:buNone/>
            </a:pPr>
            <a:r>
              <a:rPr lang="en-US" sz="1800" b="1" dirty="0" smtClean="0"/>
              <a:t>They were using an Atlas to help them find giant country.</a:t>
            </a:r>
          </a:p>
          <a:p>
            <a:pPr marL="0" indent="0">
              <a:buNone/>
            </a:pPr>
            <a:endParaRPr lang="en-US" sz="1800" b="1" dirty="0"/>
          </a:p>
          <a:p>
            <a:pPr marL="0" indent="0">
              <a:buNone/>
            </a:pPr>
            <a:r>
              <a:rPr lang="en-US" sz="1800" b="1" dirty="0" smtClean="0"/>
              <a:t>At the end of the Atlas there were two blank pages.</a:t>
            </a:r>
          </a:p>
          <a:p>
            <a:pPr marL="0" indent="0">
              <a:buNone/>
            </a:pPr>
            <a:endParaRPr lang="en-US" sz="1800" b="1" dirty="0"/>
          </a:p>
          <a:p>
            <a:pPr marL="0" indent="0">
              <a:buNone/>
            </a:pPr>
            <a:r>
              <a:rPr lang="en-US" sz="1800" b="1" dirty="0" smtClean="0"/>
              <a:t>Pointing to a spot on one of these blank pages the BFG said, “So now we must be somewhere here.”</a:t>
            </a:r>
          </a:p>
          <a:p>
            <a:pPr marL="0" indent="0">
              <a:buNone/>
            </a:pPr>
            <a:endParaRPr lang="en-US" sz="1800" b="1" dirty="0" smtClean="0"/>
          </a:p>
          <a:p>
            <a:pPr marL="0" indent="0">
              <a:buNone/>
            </a:pPr>
            <a:r>
              <a:rPr lang="en-US" sz="1800" b="1" dirty="0" smtClean="0"/>
              <a:t>What they thought was the firing of guns turned out to be the snoring of giants.</a:t>
            </a:r>
            <a:endParaRPr lang="en-US" sz="1800" b="1"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 y="4038600"/>
            <a:ext cx="5900442" cy="1905000"/>
          </a:xfrm>
        </p:spPr>
      </p:pic>
    </p:spTree>
    <p:extLst>
      <p:ext uri="{BB962C8B-B14F-4D97-AF65-F5344CB8AC3E}">
        <p14:creationId xmlns:p14="http://schemas.microsoft.com/office/powerpoint/2010/main" val="4255497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pPr algn="l"/>
            <a:r>
              <a:rPr lang="en-US" sz="2400" b="1" dirty="0" smtClean="0"/>
              <a:t>	At the very beginning of World War II, Roald Dahl and the Baker Street Irregulars (a group of British spies) helped lower</a:t>
            </a:r>
            <a:br>
              <a:rPr lang="en-US" sz="2400" b="1" dirty="0" smtClean="0"/>
            </a:br>
            <a:r>
              <a:rPr lang="en-US" sz="2400" b="1" dirty="0" smtClean="0"/>
              <a:t>Americans’ isolationist attitudes.  They were jokingly named after a Sherlock Holmes mystery by Arthur Conan Doyle.</a:t>
            </a:r>
            <a:br>
              <a:rPr lang="en-US" sz="2400" b="1" dirty="0" smtClean="0"/>
            </a:br>
            <a:endParaRPr lang="en-US" sz="24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7867" y="1905000"/>
            <a:ext cx="4309212" cy="42672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05400" y="1905000"/>
            <a:ext cx="3111335" cy="4360223"/>
          </a:xfrm>
        </p:spPr>
      </p:pic>
    </p:spTree>
    <p:extLst>
      <p:ext uri="{BB962C8B-B14F-4D97-AF65-F5344CB8AC3E}">
        <p14:creationId xmlns:p14="http://schemas.microsoft.com/office/powerpoint/2010/main" val="426901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The Hyperbole of the Queen’s Breakfast</a:t>
            </a:r>
            <a:endParaRPr lang="en-US" sz="3200" b="1" dirty="0"/>
          </a:p>
        </p:txBody>
      </p:sp>
      <p:sp>
        <p:nvSpPr>
          <p:cNvPr id="3" name="Content Placeholder 2"/>
          <p:cNvSpPr>
            <a:spLocks noGrp="1"/>
          </p:cNvSpPr>
          <p:nvPr>
            <p:ph sz="half" idx="1"/>
          </p:nvPr>
        </p:nvSpPr>
        <p:spPr/>
        <p:txBody>
          <a:bodyPr>
            <a:normAutofit/>
          </a:bodyPr>
          <a:lstStyle/>
          <a:p>
            <a:pPr marL="0" indent="0">
              <a:buNone/>
            </a:pPr>
            <a:r>
              <a:rPr lang="en-US" sz="1800" b="1" dirty="0" smtClean="0"/>
              <a:t>“By gumdrops!” he cried.  “What a </a:t>
            </a:r>
            <a:r>
              <a:rPr lang="en-US" sz="1800" b="1" dirty="0" err="1" smtClean="0"/>
              <a:t>spliffling</a:t>
            </a:r>
            <a:r>
              <a:rPr lang="en-US" sz="1800" b="1" dirty="0" smtClean="0"/>
              <a:t> </a:t>
            </a:r>
            <a:r>
              <a:rPr lang="en-US" sz="1800" b="1" dirty="0" err="1" smtClean="0"/>
              <a:t>shoppsy</a:t>
            </a:r>
            <a:r>
              <a:rPr lang="en-US" sz="1800" b="1" dirty="0" smtClean="0"/>
              <a:t> room we is in!  It is so </a:t>
            </a:r>
            <a:r>
              <a:rPr lang="en-US" sz="1800" b="1" dirty="0" err="1" smtClean="0"/>
              <a:t>gigantuous</a:t>
            </a:r>
            <a:r>
              <a:rPr lang="en-US" sz="1800" b="1" dirty="0" smtClean="0"/>
              <a:t> I is needing </a:t>
            </a:r>
            <a:r>
              <a:rPr lang="en-US" sz="1800" b="1" dirty="0" err="1" smtClean="0"/>
              <a:t>bicirculers</a:t>
            </a:r>
            <a:r>
              <a:rPr lang="en-US" sz="1800" b="1" dirty="0" smtClean="0"/>
              <a:t> and </a:t>
            </a:r>
            <a:r>
              <a:rPr lang="en-US" sz="1800" b="1" dirty="0" err="1" smtClean="0"/>
              <a:t>telescoops</a:t>
            </a:r>
            <a:r>
              <a:rPr lang="en-US" sz="1800" b="1" dirty="0" smtClean="0"/>
              <a:t> to see what is going on at the other end.”</a:t>
            </a:r>
          </a:p>
          <a:p>
            <a:pPr marL="0" indent="0">
              <a:buNone/>
            </a:pPr>
            <a:endParaRPr lang="en-US" sz="1800" b="1" dirty="0"/>
          </a:p>
          <a:p>
            <a:pPr marL="0" indent="0">
              <a:buNone/>
            </a:pPr>
            <a:r>
              <a:rPr lang="en-US" sz="1800" b="1" dirty="0" smtClean="0"/>
              <a:t>For the breakfast, Mr. Tibbs, the Butler, multiplied everything by four.  Two breakfast eggs became eight.  Four rashers of bacon became sixteen.  Three pieces of toast became twelve.</a:t>
            </a:r>
          </a:p>
          <a:p>
            <a:pPr marL="0" indent="0">
              <a:buNone/>
            </a:pPr>
            <a:endParaRPr lang="en-US" sz="1800" b="1" dirty="0"/>
          </a:p>
          <a:p>
            <a:pPr marL="0" indent="0">
              <a:buNone/>
            </a:pPr>
            <a:r>
              <a:rPr lang="en-US" sz="1800" b="1" dirty="0" smtClean="0"/>
              <a:t>For knives, forks and spoons, they used a garden fork, a spade, and a sword that was hanging on the wall.</a:t>
            </a:r>
            <a:endParaRPr lang="en-US" sz="18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137384"/>
            <a:ext cx="4038600" cy="3451594"/>
          </a:xfrm>
        </p:spPr>
      </p:pic>
    </p:spTree>
    <p:extLst>
      <p:ext uri="{BB962C8B-B14F-4D97-AF65-F5344CB8AC3E}">
        <p14:creationId xmlns:p14="http://schemas.microsoft.com/office/powerpoint/2010/main" val="848077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This is reminiscent of </a:t>
            </a:r>
            <a:r>
              <a:rPr lang="en-US" b="1" smtClean="0"/>
              <a:t>Gulliver </a:t>
            </a:r>
            <a:br>
              <a:rPr lang="en-US" b="1" smtClean="0"/>
            </a:br>
            <a:r>
              <a:rPr lang="en-US" b="1" smtClean="0"/>
              <a:t>among the Lilliputians</a:t>
            </a:r>
            <a:endParaRPr lang="en-US" b="1"/>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0400" y="1600200"/>
            <a:ext cx="3234929" cy="4343401"/>
          </a:xfrm>
        </p:spPr>
      </p:pic>
    </p:spTree>
    <p:extLst>
      <p:ext uri="{BB962C8B-B14F-4D97-AF65-F5344CB8AC3E}">
        <p14:creationId xmlns:p14="http://schemas.microsoft.com/office/powerpoint/2010/main" val="3064915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Why Huge Ears are Important in Dream Catching</a:t>
            </a:r>
            <a:endParaRPr lang="en-US" sz="2800" b="1" dirty="0"/>
          </a:p>
        </p:txBody>
      </p:sp>
      <p:sp>
        <p:nvSpPr>
          <p:cNvPr id="3" name="Content Placeholder 2"/>
          <p:cNvSpPr>
            <a:spLocks noGrp="1"/>
          </p:cNvSpPr>
          <p:nvPr>
            <p:ph sz="half" idx="1"/>
          </p:nvPr>
        </p:nvSpPr>
        <p:spPr>
          <a:xfrm>
            <a:off x="457200" y="1600200"/>
            <a:ext cx="2209800" cy="4648200"/>
          </a:xfrm>
        </p:spPr>
        <p:txBody>
          <a:bodyPr>
            <a:normAutofit/>
          </a:bodyPr>
          <a:lstStyle/>
          <a:p>
            <a:pPr marL="0" indent="0">
              <a:buNone/>
            </a:pPr>
            <a:r>
              <a:rPr lang="en-US" sz="1800" b="1" dirty="0" smtClean="0"/>
              <a:t>“</a:t>
            </a:r>
            <a:r>
              <a:rPr lang="en-US" sz="1800" b="1" dirty="0"/>
              <a:t>A dream” he said, “as it goes whiffling through the night air, is making a tiny little buzzing-humming noise</a:t>
            </a:r>
            <a:r>
              <a:rPr lang="en-US" sz="1800" b="1" dirty="0" smtClean="0"/>
              <a:t>.”  </a:t>
            </a:r>
          </a:p>
          <a:p>
            <a:pPr marL="0" indent="0">
              <a:buNone/>
            </a:pPr>
            <a:endParaRPr lang="en-US" sz="1800" b="1" dirty="0"/>
          </a:p>
          <a:p>
            <a:pPr marL="0" indent="0">
              <a:buNone/>
            </a:pPr>
            <a:r>
              <a:rPr lang="en-US" sz="1800" b="1" dirty="0" smtClean="0"/>
              <a:t>“But </a:t>
            </a:r>
            <a:r>
              <a:rPr lang="en-US" sz="1800" b="1" dirty="0"/>
              <a:t>this little buzzy-hum is so silvery soft, it is impossible for a human bean to be hearing it.”  </a:t>
            </a:r>
            <a:endParaRPr lang="en-US" sz="1800" dirty="0"/>
          </a:p>
          <a:p>
            <a:pPr marL="0" indent="0">
              <a:buNone/>
            </a:pPr>
            <a:endParaRPr lang="en-US" sz="1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00400" y="1524000"/>
            <a:ext cx="5410200" cy="4145044"/>
          </a:xfrm>
        </p:spPr>
      </p:pic>
    </p:spTree>
    <p:extLst>
      <p:ext uri="{BB962C8B-B14F-4D97-AF65-F5344CB8AC3E}">
        <p14:creationId xmlns:p14="http://schemas.microsoft.com/office/powerpoint/2010/main" val="30578116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Hyperbole and Understatement</a:t>
            </a:r>
            <a:endParaRPr lang="en-US" b="1" dirty="0"/>
          </a:p>
        </p:txBody>
      </p:sp>
      <p:sp>
        <p:nvSpPr>
          <p:cNvPr id="3" name="Content Placeholder 2"/>
          <p:cNvSpPr>
            <a:spLocks noGrp="1"/>
          </p:cNvSpPr>
          <p:nvPr>
            <p:ph sz="half" idx="1"/>
          </p:nvPr>
        </p:nvSpPr>
        <p:spPr/>
        <p:txBody>
          <a:bodyPr>
            <a:normAutofit/>
          </a:bodyPr>
          <a:lstStyle/>
          <a:p>
            <a:pPr marL="0" indent="0">
              <a:buNone/>
            </a:pPr>
            <a:r>
              <a:rPr lang="en-US" sz="1800" b="1" dirty="0" smtClean="0"/>
              <a:t>BFG is four times as big as a human bean.</a:t>
            </a:r>
          </a:p>
          <a:p>
            <a:pPr marL="0" indent="0">
              <a:buNone/>
            </a:pPr>
            <a:endParaRPr lang="en-US" sz="1800" b="1" dirty="0"/>
          </a:p>
          <a:p>
            <a:pPr marL="0" indent="0">
              <a:buNone/>
            </a:pPr>
            <a:r>
              <a:rPr lang="en-US" sz="1800" b="1" dirty="0" smtClean="0"/>
              <a:t>Sophie is four times as small as an adult human bean.</a:t>
            </a:r>
          </a:p>
          <a:p>
            <a:pPr marL="0" indent="0">
              <a:buNone/>
            </a:pPr>
            <a:endParaRPr lang="en-US" sz="1800" b="1" dirty="0"/>
          </a:p>
          <a:p>
            <a:pPr marL="0" indent="0">
              <a:buNone/>
            </a:pPr>
            <a:r>
              <a:rPr lang="en-US" sz="1800" b="1" dirty="0" smtClean="0"/>
              <a:t>But all of the other giants call BFG the runt.</a:t>
            </a:r>
          </a:p>
          <a:p>
            <a:pPr marL="0" indent="0">
              <a:buNone/>
            </a:pPr>
            <a:endParaRPr lang="en-US" sz="1800" b="1" dirty="0"/>
          </a:p>
          <a:p>
            <a:pPr marL="0" indent="0">
              <a:buNone/>
            </a:pPr>
            <a:r>
              <a:rPr lang="en-US" sz="1800" b="1" dirty="0" smtClean="0"/>
              <a:t>Because BFG is much smaller than any of the other giants.</a:t>
            </a:r>
            <a:endParaRPr lang="en-US" sz="18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43550" y="2229644"/>
            <a:ext cx="2247900" cy="3267075"/>
          </a:xfrm>
        </p:spPr>
      </p:pic>
    </p:spTree>
    <p:extLst>
      <p:ext uri="{BB962C8B-B14F-4D97-AF65-F5344CB8AC3E}">
        <p14:creationId xmlns:p14="http://schemas.microsoft.com/office/powerpoint/2010/main" val="11318215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Giants at Play</a:t>
            </a:r>
            <a:endParaRPr lang="en-US" b="1" dirty="0"/>
          </a:p>
        </p:txBody>
      </p:sp>
      <p:sp>
        <p:nvSpPr>
          <p:cNvPr id="3" name="Content Placeholder 2"/>
          <p:cNvSpPr>
            <a:spLocks noGrp="1"/>
          </p:cNvSpPr>
          <p:nvPr>
            <p:ph sz="half" idx="1"/>
          </p:nvPr>
        </p:nvSpPr>
        <p:spPr/>
        <p:txBody>
          <a:bodyPr>
            <a:normAutofit/>
          </a:bodyPr>
          <a:lstStyle/>
          <a:p>
            <a:pPr marL="0" indent="0">
              <a:buNone/>
            </a:pPr>
            <a:r>
              <a:rPr lang="en-US" sz="1800" b="1" dirty="0" smtClean="0"/>
              <a:t>BFG is the “runt” of all of the giants.</a:t>
            </a:r>
          </a:p>
          <a:p>
            <a:pPr marL="0" indent="0">
              <a:buNone/>
            </a:pPr>
            <a:endParaRPr lang="en-US" sz="1800" b="1" dirty="0"/>
          </a:p>
          <a:p>
            <a:pPr marL="0" indent="0">
              <a:buNone/>
            </a:pPr>
            <a:r>
              <a:rPr lang="en-US" sz="1800" b="1" dirty="0" smtClean="0"/>
              <a:t>Because of this, they have fun throwing BFG from giant to giant.</a:t>
            </a:r>
          </a:p>
          <a:p>
            <a:pPr marL="0" indent="0">
              <a:buNone/>
            </a:pPr>
            <a:endParaRPr lang="en-US" sz="1800" b="1" dirty="0"/>
          </a:p>
          <a:p>
            <a:pPr marL="0" indent="0">
              <a:buNone/>
            </a:pPr>
            <a:r>
              <a:rPr lang="en-US" sz="1800" b="1" dirty="0" err="1" smtClean="0"/>
              <a:t>Manhugger</a:t>
            </a:r>
            <a:r>
              <a:rPr lang="en-US" sz="1800" b="1" dirty="0" smtClean="0"/>
              <a:t> caught him and threw him to </a:t>
            </a:r>
            <a:r>
              <a:rPr lang="en-US" sz="1800" b="1" dirty="0" err="1" smtClean="0"/>
              <a:t>Bonecruncher</a:t>
            </a:r>
            <a:r>
              <a:rPr lang="en-US" sz="1800" b="1" dirty="0" smtClean="0"/>
              <a:t>, who caught him and threw him to </a:t>
            </a:r>
            <a:r>
              <a:rPr lang="en-US" sz="1800" b="1" dirty="0" err="1" smtClean="0"/>
              <a:t>Childchewer</a:t>
            </a:r>
            <a:r>
              <a:rPr lang="en-US" sz="1800" b="1" dirty="0" smtClean="0"/>
              <a:t>.</a:t>
            </a:r>
          </a:p>
          <a:p>
            <a:pPr marL="0" indent="0">
              <a:buNone/>
            </a:pPr>
            <a:endParaRPr lang="en-US" sz="1800" b="1" dirty="0"/>
          </a:p>
          <a:p>
            <a:pPr marL="0" indent="0">
              <a:buNone/>
            </a:pPr>
            <a:r>
              <a:rPr lang="en-US" sz="1800" b="1" dirty="0" smtClean="0"/>
              <a:t>“And so it went on.  The giants were playing ball with the BFG, vying with each other to see who could throw him the highest.”</a:t>
            </a:r>
            <a:endParaRPr lang="en-US" sz="18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803049"/>
            <a:ext cx="4038600" cy="2120265"/>
          </a:xfrm>
        </p:spPr>
      </p:pic>
    </p:spTree>
    <p:extLst>
      <p:ext uri="{BB962C8B-B14F-4D97-AF65-F5344CB8AC3E}">
        <p14:creationId xmlns:p14="http://schemas.microsoft.com/office/powerpoint/2010/main" val="14724002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IRONY:</a:t>
            </a:r>
            <a:endParaRPr lang="en-US" dirty="0"/>
          </a:p>
        </p:txBody>
      </p:sp>
      <p:sp>
        <p:nvSpPr>
          <p:cNvPr id="3" name="Content Placeholder 2"/>
          <p:cNvSpPr>
            <a:spLocks noGrp="1"/>
          </p:cNvSpPr>
          <p:nvPr>
            <p:ph sz="half" idx="1"/>
          </p:nvPr>
        </p:nvSpPr>
        <p:spPr>
          <a:xfrm>
            <a:off x="457200" y="1600200"/>
            <a:ext cx="8001000" cy="1981199"/>
          </a:xfrm>
        </p:spPr>
        <p:txBody>
          <a:bodyPr>
            <a:normAutofit fontScale="85000" lnSpcReduction="10000"/>
          </a:bodyPr>
          <a:lstStyle/>
          <a:p>
            <a:pPr marL="0" indent="0">
              <a:buNone/>
            </a:pPr>
            <a:r>
              <a:rPr lang="en-US" sz="1800" b="1" dirty="0" smtClean="0"/>
              <a:t>In Coke and Pepsi, the bubbles rise to the top.</a:t>
            </a:r>
          </a:p>
          <a:p>
            <a:pPr marL="0" indent="0">
              <a:buNone/>
            </a:pPr>
            <a:endParaRPr lang="en-US" sz="1800" b="1" dirty="0"/>
          </a:p>
          <a:p>
            <a:pPr marL="0" indent="0">
              <a:buNone/>
            </a:pPr>
            <a:r>
              <a:rPr lang="en-US" sz="1800" b="1" dirty="0" smtClean="0"/>
              <a:t>This causes people to burp.</a:t>
            </a:r>
          </a:p>
          <a:p>
            <a:pPr marL="0" indent="0">
              <a:buNone/>
            </a:pPr>
            <a:endParaRPr lang="en-US" sz="1800" b="1" dirty="0"/>
          </a:p>
          <a:p>
            <a:pPr marL="0" indent="0">
              <a:buNone/>
            </a:pPr>
            <a:r>
              <a:rPr lang="en-US" sz="1800" b="1" dirty="0" smtClean="0"/>
              <a:t>But in the </a:t>
            </a:r>
            <a:r>
              <a:rPr lang="en-US" sz="1800" b="1" dirty="0" err="1" smtClean="0"/>
              <a:t>frobscottle</a:t>
            </a:r>
            <a:r>
              <a:rPr lang="en-US" sz="1800" b="1" dirty="0" smtClean="0"/>
              <a:t> that the BFG </a:t>
            </a:r>
            <a:r>
              <a:rPr lang="en-US" sz="1800" b="1" dirty="0"/>
              <a:t>drinks, the bubbles flow downward rather than upward; </a:t>
            </a:r>
            <a:endParaRPr lang="en-US" sz="1800" b="1" dirty="0" smtClean="0"/>
          </a:p>
          <a:p>
            <a:pPr marL="0" indent="0">
              <a:buNone/>
            </a:pPr>
            <a:endParaRPr lang="en-US" sz="1800" b="1" dirty="0"/>
          </a:p>
          <a:p>
            <a:pPr marL="0" indent="0">
              <a:buNone/>
            </a:pPr>
            <a:r>
              <a:rPr lang="en-US" sz="1800" b="1" dirty="0" smtClean="0"/>
              <a:t>therefore</a:t>
            </a:r>
            <a:r>
              <a:rPr lang="en-US" sz="1800" b="1" dirty="0"/>
              <a:t>, instead of causing burps, it causes </a:t>
            </a:r>
            <a:r>
              <a:rPr lang="en-US" sz="1800" b="1" dirty="0" err="1"/>
              <a:t>whizpopping</a:t>
            </a:r>
            <a:r>
              <a:rPr lang="en-US" sz="1800" b="1" dirty="0"/>
              <a:t>.  </a:t>
            </a:r>
            <a:endParaRPr lang="en-US" sz="1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 y="3657600"/>
            <a:ext cx="4038600" cy="2322718"/>
          </a:xfrm>
        </p:spPr>
      </p:pic>
    </p:spTree>
    <p:extLst>
      <p:ext uri="{BB962C8B-B14F-4D97-AF65-F5344CB8AC3E}">
        <p14:creationId xmlns:p14="http://schemas.microsoft.com/office/powerpoint/2010/main" val="2090129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The Irony of Giants Being More Civilized than Human Beans </a:t>
            </a:r>
            <a:endParaRPr lang="en-US" sz="2400" b="1" dirty="0"/>
          </a:p>
        </p:txBody>
      </p:sp>
      <p:sp>
        <p:nvSpPr>
          <p:cNvPr id="3" name="Content Placeholder 2"/>
          <p:cNvSpPr>
            <a:spLocks noGrp="1"/>
          </p:cNvSpPr>
          <p:nvPr>
            <p:ph sz="half" idx="1"/>
          </p:nvPr>
        </p:nvSpPr>
        <p:spPr/>
        <p:txBody>
          <a:bodyPr>
            <a:normAutofit/>
          </a:bodyPr>
          <a:lstStyle/>
          <a:p>
            <a:pPr marL="0" indent="0">
              <a:buNone/>
            </a:pPr>
            <a:r>
              <a:rPr lang="en-US" sz="1800" b="1" dirty="0" smtClean="0"/>
              <a:t>Sophie tells the BFG that it is very uncivilized for Giants to be eating human beans—especially children.</a:t>
            </a:r>
          </a:p>
          <a:p>
            <a:pPr marL="0" indent="0">
              <a:buNone/>
            </a:pPr>
            <a:endParaRPr lang="en-US" sz="1800" b="1" dirty="0"/>
          </a:p>
          <a:p>
            <a:pPr marL="0" indent="0">
              <a:buNone/>
            </a:pPr>
            <a:r>
              <a:rPr lang="en-US" sz="1800" b="1" dirty="0" smtClean="0"/>
              <a:t>But BFG says that giants don’t eat other giants.</a:t>
            </a:r>
          </a:p>
          <a:p>
            <a:pPr marL="0" indent="0">
              <a:buNone/>
            </a:pPr>
            <a:endParaRPr lang="en-US" sz="1800" b="1" dirty="0"/>
          </a:p>
          <a:p>
            <a:pPr marL="0" indent="0">
              <a:buNone/>
            </a:pPr>
            <a:r>
              <a:rPr lang="en-US" sz="1800" b="1" dirty="0" smtClean="0"/>
              <a:t>And BFG adds that giants don’t kill other giants, “but human beans is squishing </a:t>
            </a:r>
            <a:r>
              <a:rPr lang="en-US" sz="1800" b="1" u="sng" dirty="0" smtClean="0"/>
              <a:t>each other</a:t>
            </a:r>
            <a:r>
              <a:rPr lang="en-US" sz="1800" b="1" dirty="0" smtClean="0"/>
              <a:t> all the time.”</a:t>
            </a:r>
          </a:p>
          <a:p>
            <a:pPr marL="0" indent="0">
              <a:buNone/>
            </a:pPr>
            <a:endParaRPr lang="en-US" sz="1800" b="1" dirty="0"/>
          </a:p>
          <a:p>
            <a:pPr marL="0" indent="0">
              <a:buNone/>
            </a:pPr>
            <a:r>
              <a:rPr lang="en-US" sz="1800" b="1" dirty="0" smtClean="0"/>
              <a:t>“They is </a:t>
            </a:r>
            <a:r>
              <a:rPr lang="en-US" sz="1800" b="1" dirty="0" err="1" smtClean="0"/>
              <a:t>shootling</a:t>
            </a:r>
            <a:r>
              <a:rPr lang="en-US" sz="1800" b="1" dirty="0" smtClean="0"/>
              <a:t> guns and going up in </a:t>
            </a:r>
            <a:r>
              <a:rPr lang="en-US" sz="1800" b="1" dirty="0" err="1" smtClean="0"/>
              <a:t>aerioplanes</a:t>
            </a:r>
            <a:r>
              <a:rPr lang="en-US" sz="1800" b="1" dirty="0" smtClean="0"/>
              <a:t> to drop their bombs on each other’s heads.”</a:t>
            </a:r>
            <a:endParaRPr lang="en-US" sz="1800" b="1" dirty="0"/>
          </a:p>
        </p:txBody>
      </p:sp>
      <p:sp>
        <p:nvSpPr>
          <p:cNvPr id="4" name="Content Placeholder 3"/>
          <p:cNvSpPr>
            <a:spLocks noGrp="1"/>
          </p:cNvSpPr>
          <p:nvPr>
            <p:ph sz="half" idx="2"/>
          </p:nvPr>
        </p:nvSpPr>
        <p:spPr/>
        <p:txBody>
          <a:bodyPr>
            <a:normAutofit/>
          </a:bodyPr>
          <a:lstStyle/>
          <a:p>
            <a:pPr marL="0" indent="0">
              <a:buNone/>
            </a:pPr>
            <a:r>
              <a:rPr lang="en-US" sz="1800" b="1" dirty="0" err="1" smtClean="0"/>
              <a:t>Sophy</a:t>
            </a:r>
            <a:r>
              <a:rPr lang="en-US" sz="1800" b="1" dirty="0" smtClean="0"/>
              <a:t> countered by saying “I think it’s rotten that those foul giants should go off every night to eat humans.  </a:t>
            </a:r>
          </a:p>
          <a:p>
            <a:pPr marL="0" indent="0">
              <a:buNone/>
            </a:pPr>
            <a:endParaRPr lang="en-US" sz="1800" b="1" dirty="0"/>
          </a:p>
          <a:p>
            <a:pPr marL="0" indent="0">
              <a:buNone/>
            </a:pPr>
            <a:r>
              <a:rPr lang="en-US" sz="1800" b="1" dirty="0" smtClean="0"/>
              <a:t>Humans have never done </a:t>
            </a:r>
            <a:r>
              <a:rPr lang="en-US" sz="1800" b="1" u="sng" dirty="0" smtClean="0"/>
              <a:t>them</a:t>
            </a:r>
            <a:r>
              <a:rPr lang="en-US" sz="1800" b="1" dirty="0" smtClean="0"/>
              <a:t> any harm.”</a:t>
            </a:r>
          </a:p>
          <a:p>
            <a:pPr marL="0" indent="0">
              <a:buNone/>
            </a:pPr>
            <a:endParaRPr lang="en-US" sz="1800" b="1" dirty="0"/>
          </a:p>
          <a:p>
            <a:pPr marL="0" indent="0">
              <a:buNone/>
            </a:pPr>
            <a:r>
              <a:rPr lang="en-US" sz="1800" b="1" dirty="0" smtClean="0"/>
              <a:t>BFG countered this by saying, “That is what the little piggy-wig is saying every day.  </a:t>
            </a:r>
          </a:p>
          <a:p>
            <a:pPr marL="0" indent="0">
              <a:buNone/>
            </a:pPr>
            <a:endParaRPr lang="en-US" sz="1800" b="1" dirty="0"/>
          </a:p>
          <a:p>
            <a:pPr marL="0" indent="0">
              <a:buNone/>
            </a:pPr>
            <a:r>
              <a:rPr lang="en-US" sz="1800" b="1" dirty="0" smtClean="0"/>
              <a:t>He is saying, ‘I has never done any harm to the human bean so why should he be eating me?’” </a:t>
            </a:r>
            <a:endParaRPr lang="en-US" sz="1800" b="1" dirty="0"/>
          </a:p>
        </p:txBody>
      </p:sp>
    </p:spTree>
    <p:extLst>
      <p:ext uri="{BB962C8B-B14F-4D97-AF65-F5344CB8AC3E}">
        <p14:creationId xmlns:p14="http://schemas.microsoft.com/office/powerpoint/2010/main" val="587143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Leit</a:t>
            </a:r>
            <a:r>
              <a:rPr lang="en-US" sz="3200" b="1" dirty="0" smtClean="0"/>
              <a:t> Motif (a phrase, sound or behavior that is associated with a particular character)</a:t>
            </a:r>
            <a:endParaRPr lang="en-US" sz="3200" b="1" dirty="0"/>
          </a:p>
        </p:txBody>
      </p:sp>
      <p:sp>
        <p:nvSpPr>
          <p:cNvPr id="3" name="Content Placeholder 2"/>
          <p:cNvSpPr>
            <a:spLocks noGrp="1"/>
          </p:cNvSpPr>
          <p:nvPr>
            <p:ph sz="half" idx="1"/>
          </p:nvPr>
        </p:nvSpPr>
        <p:spPr/>
        <p:txBody>
          <a:bodyPr>
            <a:normAutofit/>
          </a:bodyPr>
          <a:lstStyle/>
          <a:p>
            <a:pPr marL="0" indent="0">
              <a:buNone/>
            </a:pPr>
            <a:r>
              <a:rPr lang="en-US" sz="1800" b="1" dirty="0" smtClean="0"/>
              <a:t>In Prokofiev’s </a:t>
            </a:r>
            <a:r>
              <a:rPr lang="en-US" sz="1800" b="1" u="sng" dirty="0" smtClean="0"/>
              <a:t>Peter and the Wolf</a:t>
            </a:r>
            <a:r>
              <a:rPr lang="en-US" sz="1800" b="1" dirty="0" smtClean="0"/>
              <a:t>, a particular musical phrase is associated with each of the </a:t>
            </a:r>
            <a:r>
              <a:rPr lang="en-US" sz="1800" b="1" dirty="0" err="1" smtClean="0"/>
              <a:t>chracters</a:t>
            </a:r>
            <a:r>
              <a:rPr lang="en-US" sz="1800" b="1" dirty="0" smtClean="0"/>
              <a:t>—Peter, the grandfather, the bird, the wolf, etc.</a:t>
            </a:r>
          </a:p>
          <a:p>
            <a:pPr marL="0" indent="0">
              <a:buNone/>
            </a:pPr>
            <a:endParaRPr lang="en-US" sz="1800" b="1" dirty="0"/>
          </a:p>
          <a:p>
            <a:pPr marL="0" indent="0">
              <a:buNone/>
            </a:pPr>
            <a:r>
              <a:rPr lang="en-US" sz="1800" b="1" dirty="0" smtClean="0"/>
              <a:t>In Wagner’s </a:t>
            </a:r>
            <a:r>
              <a:rPr lang="en-US" sz="1800" b="1" u="sng" dirty="0" smtClean="0"/>
              <a:t>Ring Cycle</a:t>
            </a:r>
            <a:r>
              <a:rPr lang="en-US" sz="1800" b="1" dirty="0" smtClean="0"/>
              <a:t> a particular musical phrase is associated with the Valkyries as they come to take the wounded warriors off to Val </a:t>
            </a:r>
            <a:r>
              <a:rPr lang="en-US" sz="1800" b="1" dirty="0" err="1" smtClean="0"/>
              <a:t>Halla</a:t>
            </a:r>
            <a:r>
              <a:rPr lang="en-US" sz="1800" b="1" dirty="0" smtClean="0"/>
              <a:t>.</a:t>
            </a:r>
          </a:p>
          <a:p>
            <a:pPr marL="0" indent="0">
              <a:buNone/>
            </a:pPr>
            <a:endParaRPr lang="en-US" sz="1800" b="1" dirty="0"/>
          </a:p>
          <a:p>
            <a:pPr marL="0" indent="0">
              <a:buNone/>
            </a:pPr>
            <a:r>
              <a:rPr lang="en-US" sz="1800" b="1" dirty="0" smtClean="0"/>
              <a:t>In Star Wars a particular musical phrase is associated with Darth Vader.</a:t>
            </a:r>
          </a:p>
          <a:p>
            <a:pPr marL="0" indent="0">
              <a:buNone/>
            </a:pPr>
            <a:endParaRPr lang="en-US" sz="1800" b="1" dirty="0"/>
          </a:p>
          <a:p>
            <a:pPr marL="0" indent="0">
              <a:buNone/>
            </a:pPr>
            <a:endParaRPr lang="en-US" sz="1800" b="1" dirty="0"/>
          </a:p>
        </p:txBody>
      </p:sp>
      <p:sp>
        <p:nvSpPr>
          <p:cNvPr id="4" name="Content Placeholder 3"/>
          <p:cNvSpPr>
            <a:spLocks noGrp="1"/>
          </p:cNvSpPr>
          <p:nvPr>
            <p:ph sz="half" idx="2"/>
          </p:nvPr>
        </p:nvSpPr>
        <p:spPr/>
        <p:txBody>
          <a:bodyPr>
            <a:normAutofit/>
          </a:bodyPr>
          <a:lstStyle/>
          <a:p>
            <a:pPr marL="0" indent="0">
              <a:buNone/>
            </a:pPr>
            <a:r>
              <a:rPr lang="en-US" sz="1800" b="1" dirty="0" smtClean="0"/>
              <a:t>Very often when the BFG says something controversial to Sophie he asks her, “Is I right, or </a:t>
            </a:r>
            <a:r>
              <a:rPr lang="en-US" sz="1800" b="1" smtClean="0"/>
              <a:t>Is I left</a:t>
            </a:r>
            <a:r>
              <a:rPr lang="en-US" sz="1800" b="1" dirty="0" smtClean="0"/>
              <a:t>?”</a:t>
            </a:r>
          </a:p>
          <a:p>
            <a:pPr marL="0" indent="0">
              <a:buNone/>
            </a:pPr>
            <a:endParaRPr lang="en-US" sz="1800" b="1" dirty="0"/>
          </a:p>
          <a:p>
            <a:pPr marL="0" indent="0">
              <a:buNone/>
            </a:pPr>
            <a:r>
              <a:rPr lang="en-US" sz="1800" b="1" dirty="0" smtClean="0"/>
              <a:t>And she responds, “Right!” </a:t>
            </a:r>
            <a:endParaRPr lang="en-US" sz="1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3352800"/>
            <a:ext cx="2743200" cy="2743200"/>
          </a:xfrm>
          <a:prstGeom prst="rect">
            <a:avLst/>
          </a:prstGeom>
        </p:spPr>
      </p:pic>
    </p:spTree>
    <p:extLst>
      <p:ext uri="{BB962C8B-B14F-4D97-AF65-F5344CB8AC3E}">
        <p14:creationId xmlns:p14="http://schemas.microsoft.com/office/powerpoint/2010/main" val="36201027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METATHESIS (Reversing the order of words or sounds</a:t>
            </a:r>
            <a:r>
              <a:rPr lang="en-US" sz="2800" b="1" dirty="0" smtClean="0"/>
              <a:t>)</a:t>
            </a:r>
            <a:br>
              <a:rPr lang="en-US" sz="2800" b="1" dirty="0" smtClean="0"/>
            </a:br>
            <a:r>
              <a:rPr lang="en-US" sz="2800" b="1" dirty="0" smtClean="0"/>
              <a:t>This is a </a:t>
            </a:r>
            <a:r>
              <a:rPr lang="en-US" sz="2800" b="1" dirty="0" err="1" smtClean="0"/>
              <a:t>Leit</a:t>
            </a:r>
            <a:r>
              <a:rPr lang="en-US" sz="2800" b="1" dirty="0" smtClean="0"/>
              <a:t> Motif for The BFG</a:t>
            </a:r>
            <a:endParaRPr lang="en-US" sz="2800" dirty="0"/>
          </a:p>
        </p:txBody>
      </p:sp>
      <p:sp>
        <p:nvSpPr>
          <p:cNvPr id="3" name="Content Placeholder 2"/>
          <p:cNvSpPr>
            <a:spLocks noGrp="1"/>
          </p:cNvSpPr>
          <p:nvPr>
            <p:ph sz="half" idx="1"/>
          </p:nvPr>
        </p:nvSpPr>
        <p:spPr/>
        <p:txBody>
          <a:bodyPr>
            <a:normAutofit/>
          </a:bodyPr>
          <a:lstStyle/>
          <a:p>
            <a:pPr marL="0" indent="0">
              <a:buNone/>
            </a:pPr>
            <a:r>
              <a:rPr lang="en-US" sz="1800" b="1" dirty="0" smtClean="0"/>
              <a:t>“</a:t>
            </a:r>
            <a:r>
              <a:rPr lang="en-US" sz="1800" b="1" dirty="0"/>
              <a:t>You is welcome to search my cave from frack to bunt.  You can go looking into every crook and nanny</a:t>
            </a:r>
            <a:r>
              <a:rPr lang="en-US" sz="1800" b="1" dirty="0" smtClean="0"/>
              <a:t>.”</a:t>
            </a:r>
          </a:p>
          <a:p>
            <a:pPr marL="0" indent="0">
              <a:buNone/>
            </a:pPr>
            <a:endParaRPr lang="en-US" sz="1800" b="1" dirty="0"/>
          </a:p>
          <a:p>
            <a:pPr marL="0" indent="0">
              <a:buNone/>
            </a:pPr>
            <a:r>
              <a:rPr lang="en-US" sz="1800" b="1" dirty="0" smtClean="0"/>
              <a:t>BFG also uses the term “snappy whippers” instead of “whipper snappers.”</a:t>
            </a:r>
          </a:p>
          <a:p>
            <a:pPr marL="0" indent="0">
              <a:buNone/>
            </a:pPr>
            <a:endParaRPr lang="en-US" sz="1800" b="1" dirty="0"/>
          </a:p>
          <a:p>
            <a:pPr marL="0" indent="0">
              <a:buNone/>
            </a:pPr>
            <a:r>
              <a:rPr lang="en-US" sz="1800" b="1" dirty="0" smtClean="0"/>
              <a:t>Instead of saying “every now and then,” BFG says, “every then and now.”</a:t>
            </a:r>
            <a:endParaRPr lang="en-US" sz="1800" dirty="0"/>
          </a:p>
        </p:txBody>
      </p:sp>
      <p:sp>
        <p:nvSpPr>
          <p:cNvPr id="4" name="Content Placeholder 3"/>
          <p:cNvSpPr>
            <a:spLocks noGrp="1"/>
          </p:cNvSpPr>
          <p:nvPr>
            <p:ph sz="half" idx="2"/>
          </p:nvPr>
        </p:nvSpPr>
        <p:spPr/>
        <p:txBody>
          <a:bodyPr>
            <a:normAutofit/>
          </a:bodyPr>
          <a:lstStyle/>
          <a:p>
            <a:pPr marL="0" indent="0">
              <a:buNone/>
            </a:pPr>
            <a:r>
              <a:rPr lang="en-US" sz="1800" b="1" dirty="0" smtClean="0"/>
              <a:t>Sophie was reading </a:t>
            </a:r>
            <a:r>
              <a:rPr lang="en-US" sz="1800" b="1" u="sng" dirty="0" smtClean="0"/>
              <a:t>Nicholas Nickleby</a:t>
            </a:r>
            <a:r>
              <a:rPr lang="en-US" sz="1800" b="1" dirty="0" smtClean="0"/>
              <a:t>.</a:t>
            </a:r>
          </a:p>
          <a:p>
            <a:pPr marL="0" indent="0">
              <a:buNone/>
            </a:pPr>
            <a:endParaRPr lang="en-US" sz="1800" b="1" dirty="0"/>
          </a:p>
          <a:p>
            <a:pPr marL="0" indent="0">
              <a:buNone/>
            </a:pPr>
            <a:r>
              <a:rPr lang="en-US" sz="1800" b="1" dirty="0" smtClean="0"/>
              <a:t>BFG assumed that the book was written by Dahl’s Chickens.</a:t>
            </a:r>
            <a:endParaRPr lang="en-US" sz="1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971800"/>
            <a:ext cx="3248025" cy="3248025"/>
          </a:xfrm>
          <a:prstGeom prst="rect">
            <a:avLst/>
          </a:prstGeom>
        </p:spPr>
      </p:pic>
    </p:spTree>
    <p:extLst>
      <p:ext uri="{BB962C8B-B14F-4D97-AF65-F5344CB8AC3E}">
        <p14:creationId xmlns:p14="http://schemas.microsoft.com/office/powerpoint/2010/main" val="68520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METONYMY (Word Association</a:t>
            </a:r>
            <a:r>
              <a:rPr lang="en-US" b="1" dirty="0" smtClean="0"/>
              <a:t>)</a:t>
            </a:r>
            <a:endParaRPr lang="en-US" dirty="0"/>
          </a:p>
        </p:txBody>
      </p:sp>
      <p:sp>
        <p:nvSpPr>
          <p:cNvPr id="3" name="Content Placeholder 2"/>
          <p:cNvSpPr>
            <a:spLocks noGrp="1"/>
          </p:cNvSpPr>
          <p:nvPr>
            <p:ph sz="half" idx="1"/>
          </p:nvPr>
        </p:nvSpPr>
        <p:spPr/>
        <p:txBody>
          <a:bodyPr>
            <a:normAutofit/>
          </a:bodyPr>
          <a:lstStyle/>
          <a:p>
            <a:pPr marL="0" indent="0">
              <a:buNone/>
            </a:pPr>
            <a:r>
              <a:rPr lang="en-US" sz="1800" b="1" dirty="0" smtClean="0"/>
              <a:t>When the giants eat “human beans,” the people from Turkey taste like turkey, the people from Greece are greasy.  The people from Panama taste like hats, and the people from Wales have a fishy taste (like whales).  </a:t>
            </a:r>
          </a:p>
          <a:p>
            <a:pPr marL="0" indent="0">
              <a:buNone/>
            </a:pPr>
            <a:endParaRPr lang="en-US" sz="1800" b="1" dirty="0"/>
          </a:p>
          <a:p>
            <a:pPr marL="0" indent="0">
              <a:buNone/>
            </a:pPr>
            <a:r>
              <a:rPr lang="en-US" sz="1800" b="1" dirty="0" smtClean="0"/>
              <a:t>The people from Chile taste either like </a:t>
            </a:r>
            <a:r>
              <a:rPr lang="en-US" sz="1800" b="1" dirty="0" err="1" smtClean="0"/>
              <a:t>chile</a:t>
            </a:r>
            <a:r>
              <a:rPr lang="en-US" sz="1800" b="1" dirty="0" smtClean="0"/>
              <a:t> beans or like chilly beans.</a:t>
            </a:r>
            <a:endParaRPr lang="en-US" sz="1800" dirty="0"/>
          </a:p>
          <a:p>
            <a:pPr marL="0" indent="0">
              <a:buNone/>
            </a:pPr>
            <a:endParaRPr lang="en-US" sz="1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3733800"/>
            <a:ext cx="2857500" cy="214312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589972"/>
            <a:ext cx="2819400" cy="2112077"/>
          </a:xfrm>
          <a:prstGeom prst="rect">
            <a:avLst/>
          </a:prstGeom>
        </p:spPr>
      </p:pic>
    </p:spTree>
    <p:extLst>
      <p:ext uri="{BB962C8B-B14F-4D97-AF65-F5344CB8AC3E}">
        <p14:creationId xmlns:p14="http://schemas.microsoft.com/office/powerpoint/2010/main" val="1488236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1800" b="1" dirty="0" smtClean="0"/>
              <a:t/>
            </a:r>
            <a:br>
              <a:rPr lang="en-US" sz="1800" b="1" dirty="0" smtClean="0"/>
            </a:br>
            <a:r>
              <a:rPr lang="en-US" sz="1800" b="1" dirty="0"/>
              <a:t/>
            </a:r>
            <a:br>
              <a:rPr lang="en-US" sz="1800" b="1" dirty="0"/>
            </a:br>
            <a:r>
              <a:rPr lang="en-US" sz="1800" b="1" dirty="0" smtClean="0"/>
              <a:t>Of course these elegant </a:t>
            </a:r>
            <a:r>
              <a:rPr lang="en-US" sz="1800" b="1" dirty="0" smtClean="0"/>
              <a:t>“Baker </a:t>
            </a:r>
            <a:r>
              <a:rPr lang="en-US" sz="1800" b="1" dirty="0" smtClean="0"/>
              <a:t>Street </a:t>
            </a:r>
            <a:r>
              <a:rPr lang="en-US" sz="1800" b="1" dirty="0" smtClean="0"/>
              <a:t>Irregulars”--  </a:t>
            </a:r>
            <a:r>
              <a:rPr lang="en-US" sz="1800" b="1" dirty="0"/>
              <a:t>Roald Dahl. Noel Coward, Ian Fleming, David Niven, and Cary </a:t>
            </a:r>
            <a:r>
              <a:rPr lang="en-US" sz="1800" b="1" dirty="0" smtClean="0"/>
              <a:t>Grant, were welcomed into America’s high society, where they </a:t>
            </a:r>
            <a:r>
              <a:rPr lang="en-US" sz="1800" b="1" dirty="0" smtClean="0">
                <a:solidFill>
                  <a:prstClr val="black"/>
                </a:solidFill>
              </a:rPr>
              <a:t>planted </a:t>
            </a:r>
            <a:r>
              <a:rPr lang="en-US" sz="1800" b="1" dirty="0">
                <a:solidFill>
                  <a:prstClr val="black"/>
                </a:solidFill>
              </a:rPr>
              <a:t>propaganda and stories in American newspapers, radio stations and wire services </a:t>
            </a:r>
            <a:r>
              <a:rPr lang="en-US" sz="1800" b="1" dirty="0" smtClean="0">
                <a:solidFill>
                  <a:prstClr val="black"/>
                </a:solidFill>
              </a:rPr>
              <a:t>aimed at convincing </a:t>
            </a:r>
            <a:r>
              <a:rPr lang="en-US" sz="1800" b="1" dirty="0">
                <a:solidFill>
                  <a:prstClr val="black"/>
                </a:solidFill>
              </a:rPr>
              <a:t>the Americans to join Great Britain in the war against Germany and Japan.</a:t>
            </a:r>
            <a:br>
              <a:rPr lang="en-US" sz="1800" b="1" dirty="0">
                <a:solidFill>
                  <a:prstClr val="black"/>
                </a:solidFill>
              </a:rPr>
            </a:br>
            <a:r>
              <a:rPr lang="en-US" sz="1800" b="1" dirty="0" smtClean="0"/>
              <a:t/>
            </a:r>
            <a:br>
              <a:rPr lang="en-US" sz="1800" b="1" dirty="0" smtClean="0"/>
            </a:br>
            <a:endParaRPr lang="en-US" sz="18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1524000"/>
            <a:ext cx="1906438" cy="253616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8146" y="4060166"/>
            <a:ext cx="1834091" cy="2462378"/>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237" y="1981200"/>
            <a:ext cx="3658328" cy="3429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0565" y="1528482"/>
            <a:ext cx="1932432" cy="243230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0565" y="3933892"/>
            <a:ext cx="2722246" cy="2039870"/>
          </a:xfrm>
          <a:prstGeom prst="rect">
            <a:avLst/>
          </a:prstGeom>
        </p:spPr>
      </p:pic>
    </p:spTree>
    <p:extLst>
      <p:ext uri="{BB962C8B-B14F-4D97-AF65-F5344CB8AC3E}">
        <p14:creationId xmlns:p14="http://schemas.microsoft.com/office/powerpoint/2010/main" val="2417438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err="1" smtClean="0"/>
              <a:t>Mondegreens</a:t>
            </a:r>
            <a:r>
              <a:rPr lang="en-US" sz="2400" b="1" dirty="0" smtClean="0"/>
              <a:t> (Incorrect Word-Breaking or Phrase-Breaking)</a:t>
            </a:r>
            <a:endParaRPr lang="en-US" sz="2400" b="1" dirty="0"/>
          </a:p>
        </p:txBody>
      </p:sp>
      <p:sp>
        <p:nvSpPr>
          <p:cNvPr id="3" name="Content Placeholder 2"/>
          <p:cNvSpPr>
            <a:spLocks noGrp="1"/>
          </p:cNvSpPr>
          <p:nvPr>
            <p:ph sz="half" idx="1"/>
          </p:nvPr>
        </p:nvSpPr>
        <p:spPr/>
        <p:txBody>
          <a:bodyPr>
            <a:normAutofit/>
          </a:bodyPr>
          <a:lstStyle/>
          <a:p>
            <a:pPr marL="0" indent="0">
              <a:buNone/>
            </a:pPr>
            <a:r>
              <a:rPr lang="en-US" sz="1800" b="1" dirty="0" smtClean="0"/>
              <a:t>Two lines of a famous Scottish poem read as follows:</a:t>
            </a:r>
          </a:p>
          <a:p>
            <a:pPr marL="0" indent="0">
              <a:buNone/>
            </a:pPr>
            <a:endParaRPr lang="en-US" sz="1800" b="1" dirty="0"/>
          </a:p>
          <a:p>
            <a:pPr marL="0" indent="0">
              <a:buNone/>
            </a:pPr>
            <a:r>
              <a:rPr lang="en-US" sz="1800" b="1" dirty="0" smtClean="0"/>
              <a:t>“They ha slain the Earl of Murray</a:t>
            </a:r>
          </a:p>
          <a:p>
            <a:pPr marL="0" indent="0">
              <a:buNone/>
            </a:pPr>
            <a:r>
              <a:rPr lang="en-US" sz="1800" b="1" dirty="0" smtClean="0"/>
              <a:t>And they laid him on the green.”</a:t>
            </a:r>
          </a:p>
          <a:p>
            <a:pPr marL="0" indent="0">
              <a:buNone/>
            </a:pPr>
            <a:endParaRPr lang="en-US" sz="1800" b="1" dirty="0"/>
          </a:p>
          <a:p>
            <a:pPr marL="0" indent="0">
              <a:buNone/>
            </a:pPr>
            <a:r>
              <a:rPr lang="en-US" sz="1800" b="1" dirty="0" smtClean="0"/>
              <a:t>This last line is </a:t>
            </a:r>
            <a:r>
              <a:rPr lang="en-US" sz="1800" b="1" dirty="0" err="1" smtClean="0"/>
              <a:t>mis</a:t>
            </a:r>
            <a:r>
              <a:rPr lang="en-US" sz="1800" b="1" dirty="0" smtClean="0"/>
              <a:t>-interpreted as, “and the lady </a:t>
            </a:r>
            <a:r>
              <a:rPr lang="en-US" sz="1800" b="1" dirty="0" err="1" smtClean="0"/>
              <a:t>Mondegreen</a:t>
            </a:r>
            <a:r>
              <a:rPr lang="en-US" sz="1800" b="1" dirty="0" smtClean="0"/>
              <a:t>.”  </a:t>
            </a:r>
          </a:p>
          <a:p>
            <a:pPr marL="0" indent="0">
              <a:buNone/>
            </a:pPr>
            <a:endParaRPr lang="en-US" sz="1800" b="1" dirty="0"/>
          </a:p>
          <a:p>
            <a:pPr marL="0" indent="0">
              <a:buNone/>
            </a:pPr>
            <a:r>
              <a:rPr lang="en-US" sz="1800" b="1" dirty="0" smtClean="0"/>
              <a:t>Similarly, the BFG offers “a </a:t>
            </a:r>
            <a:r>
              <a:rPr lang="en-US" sz="1800" b="1" dirty="0" err="1" smtClean="0"/>
              <a:t>sistance</a:t>
            </a:r>
            <a:r>
              <a:rPr lang="en-US" sz="1800" b="1" dirty="0" smtClean="0"/>
              <a:t>” to the Queen, and talks about “Mrs. </a:t>
            </a:r>
            <a:r>
              <a:rPr lang="en-US" sz="1800" b="1" dirty="0" err="1" smtClean="0"/>
              <a:t>Sippi</a:t>
            </a:r>
            <a:r>
              <a:rPr lang="en-US" sz="1800" b="1" dirty="0" smtClean="0"/>
              <a:t>,” and “Miss </a:t>
            </a:r>
            <a:r>
              <a:rPr lang="en-US" sz="1800" b="1" dirty="0" err="1" smtClean="0"/>
              <a:t>Souri</a:t>
            </a:r>
            <a:r>
              <a:rPr lang="en-US" sz="1800" b="1" dirty="0" smtClean="0"/>
              <a:t>.”</a:t>
            </a:r>
            <a:endParaRPr lang="en-US" sz="1800" b="1"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86400" y="1447801"/>
            <a:ext cx="2714997" cy="2057399"/>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1" y="3505200"/>
            <a:ext cx="2737742" cy="2438399"/>
          </a:xfrm>
          <a:prstGeom prst="rect">
            <a:avLst/>
          </a:prstGeom>
        </p:spPr>
      </p:pic>
    </p:spTree>
    <p:extLst>
      <p:ext uri="{BB962C8B-B14F-4D97-AF65-F5344CB8AC3E}">
        <p14:creationId xmlns:p14="http://schemas.microsoft.com/office/powerpoint/2010/main" val="6240539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Sound Imagery</a:t>
            </a:r>
            <a:endParaRPr lang="en-US" b="1" dirty="0"/>
          </a:p>
        </p:txBody>
      </p:sp>
      <p:sp>
        <p:nvSpPr>
          <p:cNvPr id="3" name="Content Placeholder 2"/>
          <p:cNvSpPr>
            <a:spLocks noGrp="1"/>
          </p:cNvSpPr>
          <p:nvPr>
            <p:ph sz="half" idx="1"/>
          </p:nvPr>
        </p:nvSpPr>
        <p:spPr/>
        <p:txBody>
          <a:bodyPr>
            <a:normAutofit/>
          </a:bodyPr>
          <a:lstStyle/>
          <a:p>
            <a:pPr marL="0" indent="0">
              <a:buNone/>
            </a:pPr>
            <a:r>
              <a:rPr lang="en-US" sz="2000" b="1" dirty="0" smtClean="0"/>
              <a:t>The BFG failed to see the enormous crystal chandelier in the Queen’s Ballroom.</a:t>
            </a:r>
          </a:p>
          <a:p>
            <a:pPr marL="0" indent="0">
              <a:buNone/>
            </a:pPr>
            <a:endParaRPr lang="en-US" sz="2000" b="1" dirty="0"/>
          </a:p>
          <a:p>
            <a:pPr marL="0" indent="0">
              <a:buNone/>
            </a:pPr>
            <a:r>
              <a:rPr lang="en-US" sz="2000" b="1" dirty="0" smtClean="0"/>
              <a:t>“</a:t>
            </a:r>
            <a:r>
              <a:rPr lang="en-US" sz="2000" b="1" u="sng" dirty="0" smtClean="0"/>
              <a:t>Crash</a:t>
            </a:r>
            <a:r>
              <a:rPr lang="en-US" sz="2000" b="1" dirty="0" smtClean="0"/>
              <a:t> went his head right into the chandelier.  </a:t>
            </a:r>
          </a:p>
          <a:p>
            <a:pPr marL="0" indent="0">
              <a:buNone/>
            </a:pPr>
            <a:endParaRPr lang="en-US" sz="2000" b="1" dirty="0"/>
          </a:p>
          <a:p>
            <a:pPr marL="0" indent="0">
              <a:buNone/>
            </a:pPr>
            <a:r>
              <a:rPr lang="en-US" sz="2000" b="1" dirty="0" smtClean="0"/>
              <a:t>A shower of glass fell upon the poor BFG.  ‘</a:t>
            </a:r>
            <a:r>
              <a:rPr lang="en-US" sz="2000" b="1" dirty="0" err="1" smtClean="0"/>
              <a:t>Gunghummers</a:t>
            </a:r>
            <a:r>
              <a:rPr lang="en-US" sz="2000" b="1" dirty="0" smtClean="0"/>
              <a:t> and </a:t>
            </a:r>
            <a:r>
              <a:rPr lang="en-US" sz="2000" b="1" dirty="0" err="1" smtClean="0"/>
              <a:t>bogswinkles</a:t>
            </a:r>
            <a:r>
              <a:rPr lang="en-US" sz="2000" b="1" dirty="0" smtClean="0"/>
              <a:t>!’”</a:t>
            </a:r>
            <a:endParaRPr lang="en-US" sz="20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12246" y="1600200"/>
            <a:ext cx="3110507" cy="4525963"/>
          </a:xfrm>
        </p:spPr>
      </p:pic>
    </p:spTree>
    <p:extLst>
      <p:ext uri="{BB962C8B-B14F-4D97-AF65-F5344CB8AC3E}">
        <p14:creationId xmlns:p14="http://schemas.microsoft.com/office/powerpoint/2010/main" val="39406314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Sound Imagery</a:t>
            </a:r>
            <a:endParaRPr lang="en-US" b="1" dirty="0"/>
          </a:p>
        </p:txBody>
      </p:sp>
      <p:sp>
        <p:nvSpPr>
          <p:cNvPr id="3" name="Content Placeholder 2"/>
          <p:cNvSpPr>
            <a:spLocks noGrp="1"/>
          </p:cNvSpPr>
          <p:nvPr>
            <p:ph sz="half" idx="1"/>
          </p:nvPr>
        </p:nvSpPr>
        <p:spPr>
          <a:xfrm>
            <a:off x="457200" y="1600200"/>
            <a:ext cx="5410200" cy="4525963"/>
          </a:xfrm>
        </p:spPr>
        <p:txBody>
          <a:bodyPr>
            <a:normAutofit/>
          </a:bodyPr>
          <a:lstStyle/>
          <a:p>
            <a:pPr marL="0" indent="0">
              <a:buNone/>
            </a:pPr>
            <a:r>
              <a:rPr lang="en-US" sz="1800" b="1" dirty="0" smtClean="0"/>
              <a:t>“Just then, there came a tremendous noise of galloping feet from outside the cave.  ‘What’s that?’ Sophie cried.</a:t>
            </a:r>
          </a:p>
          <a:p>
            <a:pPr marL="0" indent="0">
              <a:buNone/>
            </a:pPr>
            <a:endParaRPr lang="en-US" sz="1800" b="1" dirty="0"/>
          </a:p>
          <a:p>
            <a:pPr marL="0" indent="0">
              <a:buNone/>
            </a:pPr>
            <a:r>
              <a:rPr lang="en-US" sz="1800" b="1" dirty="0" smtClean="0"/>
              <a:t>“That is all the giants </a:t>
            </a:r>
            <a:r>
              <a:rPr lang="en-US" sz="1800" b="1" dirty="0" err="1" smtClean="0"/>
              <a:t>zippfuzzing</a:t>
            </a:r>
            <a:r>
              <a:rPr lang="en-US" sz="1800" b="1" dirty="0" smtClean="0"/>
              <a:t> off to another country to guzzle human beans” the BFG said.</a:t>
            </a:r>
          </a:p>
          <a:p>
            <a:pPr marL="0" indent="0">
              <a:buNone/>
            </a:pPr>
            <a:endParaRPr lang="en-US" sz="1800" b="1" dirty="0"/>
          </a:p>
          <a:p>
            <a:pPr marL="0" indent="0">
              <a:buNone/>
            </a:pPr>
            <a:r>
              <a:rPr lang="en-US" sz="1800" b="1" dirty="0" smtClean="0"/>
              <a:t>After BFG blew a </a:t>
            </a:r>
            <a:r>
              <a:rPr lang="en-US" sz="1800" b="1" dirty="0"/>
              <a:t>“</a:t>
            </a:r>
            <a:r>
              <a:rPr lang="en-US" sz="1800" b="1" dirty="0" err="1"/>
              <a:t>trogglehumper</a:t>
            </a:r>
            <a:r>
              <a:rPr lang="en-US" sz="1800" b="1" dirty="0" smtClean="0"/>
              <a:t>” nightmare into the face of </a:t>
            </a:r>
            <a:r>
              <a:rPr lang="en-US" sz="1800" b="1" dirty="0" err="1" smtClean="0"/>
              <a:t>Fleshlumpeater</a:t>
            </a:r>
            <a:r>
              <a:rPr lang="en-US" sz="1800" b="1" dirty="0" smtClean="0"/>
              <a:t>, one of his flailing fists hit the still-fast-asleep </a:t>
            </a:r>
            <a:r>
              <a:rPr lang="en-US" sz="1800" b="1" dirty="0" err="1" smtClean="0"/>
              <a:t>Meatdripping</a:t>
            </a:r>
            <a:r>
              <a:rPr lang="en-US" sz="1800" b="1" dirty="0" smtClean="0"/>
              <a:t> Giant, who thrashed his legs to kick the snoring </a:t>
            </a:r>
            <a:r>
              <a:rPr lang="en-US" sz="1800" b="1" dirty="0" err="1" smtClean="0"/>
              <a:t>Gizzardgulping</a:t>
            </a:r>
            <a:r>
              <a:rPr lang="en-US" sz="1800" b="1" dirty="0" smtClean="0"/>
              <a:t> Giant.”</a:t>
            </a:r>
          </a:p>
          <a:p>
            <a:pPr marL="0" indent="0">
              <a:buNone/>
            </a:pPr>
            <a:endParaRPr lang="en-US" sz="1800" b="1" dirty="0"/>
          </a:p>
          <a:p>
            <a:pPr marL="0" indent="0">
              <a:buNone/>
            </a:pPr>
            <a:r>
              <a:rPr lang="en-US" sz="1800" b="1" dirty="0" smtClean="0"/>
              <a:t>Both the injured giants woke up and began to fight.</a:t>
            </a:r>
            <a:endParaRPr lang="en-US" sz="1800" b="1" dirty="0"/>
          </a:p>
        </p:txBody>
      </p:sp>
      <p:pic>
        <p:nvPicPr>
          <p:cNvPr id="7"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3600" y="1524000"/>
            <a:ext cx="2743200" cy="2717321"/>
          </a:xfrm>
        </p:spPr>
      </p:pic>
    </p:spTree>
    <p:extLst>
      <p:ext uri="{BB962C8B-B14F-4D97-AF65-F5344CB8AC3E}">
        <p14:creationId xmlns:p14="http://schemas.microsoft.com/office/powerpoint/2010/main" val="37417091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Squishy Language (Language on the Slant)</a:t>
            </a:r>
            <a:endParaRPr lang="en-US" sz="3600" b="1" dirty="0"/>
          </a:p>
        </p:txBody>
      </p:sp>
      <p:sp>
        <p:nvSpPr>
          <p:cNvPr id="3" name="Content Placeholder 2"/>
          <p:cNvSpPr>
            <a:spLocks noGrp="1"/>
          </p:cNvSpPr>
          <p:nvPr>
            <p:ph sz="half" idx="1"/>
          </p:nvPr>
        </p:nvSpPr>
        <p:spPr/>
        <p:txBody>
          <a:bodyPr>
            <a:normAutofit/>
          </a:bodyPr>
          <a:lstStyle/>
          <a:p>
            <a:pPr marL="0" indent="0">
              <a:buNone/>
            </a:pPr>
            <a:r>
              <a:rPr lang="en-US" sz="1800" b="1" dirty="0" smtClean="0"/>
              <a:t>The BFG is always using the wrong words.</a:t>
            </a:r>
          </a:p>
          <a:p>
            <a:pPr marL="0" indent="0">
              <a:buNone/>
            </a:pPr>
            <a:endParaRPr lang="en-US" sz="1800" b="1" dirty="0"/>
          </a:p>
          <a:p>
            <a:pPr marL="0" indent="0">
              <a:buNone/>
            </a:pPr>
            <a:r>
              <a:rPr lang="en-US" sz="1800" b="1" dirty="0" smtClean="0"/>
              <a:t>But the BFG’s words are funny, and they are suggestive.</a:t>
            </a:r>
          </a:p>
          <a:p>
            <a:pPr marL="0" indent="0">
              <a:buNone/>
            </a:pPr>
            <a:endParaRPr lang="en-US" sz="1800" b="1" dirty="0"/>
          </a:p>
          <a:p>
            <a:pPr marL="0" indent="0">
              <a:buNone/>
            </a:pPr>
            <a:r>
              <a:rPr lang="en-US" sz="1800" b="1" dirty="0" smtClean="0"/>
              <a:t>The BFG explains why it is important for him to hide from human beans:</a:t>
            </a:r>
          </a:p>
          <a:p>
            <a:pPr marL="0" indent="0">
              <a:buNone/>
            </a:pPr>
            <a:endParaRPr lang="en-US" sz="1800" b="1" dirty="0"/>
          </a:p>
          <a:p>
            <a:pPr marL="0" indent="0">
              <a:buNone/>
            </a:pPr>
            <a:r>
              <a:rPr lang="en-US" sz="1800" b="1" dirty="0" smtClean="0"/>
              <a:t>“</a:t>
            </a:r>
            <a:r>
              <a:rPr lang="en-US" sz="1800" b="1" dirty="0"/>
              <a:t>They would be putting me into the zoo or the </a:t>
            </a:r>
            <a:r>
              <a:rPr lang="en-US" sz="1800" b="1" dirty="0" err="1"/>
              <a:t>bunkumhouse</a:t>
            </a:r>
            <a:r>
              <a:rPr lang="en-US" sz="1800" b="1" dirty="0"/>
              <a:t> with all those squiggling </a:t>
            </a:r>
            <a:r>
              <a:rPr lang="en-US" sz="1800" b="1" dirty="0" err="1"/>
              <a:t>hippodumplings</a:t>
            </a:r>
            <a:r>
              <a:rPr lang="en-US" sz="1800" b="1" dirty="0"/>
              <a:t> and </a:t>
            </a:r>
            <a:r>
              <a:rPr lang="en-US" sz="1800" b="1" dirty="0" err="1"/>
              <a:t>crocadowndillies</a:t>
            </a:r>
            <a:r>
              <a:rPr lang="en-US" sz="1800" b="1" dirty="0"/>
              <a:t>.”</a:t>
            </a:r>
            <a:endParaRPr lang="en-US" sz="1800" dirty="0"/>
          </a:p>
          <a:p>
            <a:pPr marL="0" indent="0">
              <a:buNone/>
            </a:pPr>
            <a:endParaRPr lang="en-US" sz="1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37311" y="1689596"/>
            <a:ext cx="3260377" cy="4347170"/>
          </a:xfrm>
        </p:spPr>
      </p:pic>
    </p:spTree>
    <p:extLst>
      <p:ext uri="{BB962C8B-B14F-4D97-AF65-F5344CB8AC3E}">
        <p14:creationId xmlns:p14="http://schemas.microsoft.com/office/powerpoint/2010/main" val="37882365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Squishy Language</a:t>
            </a:r>
            <a:endParaRPr lang="en-US" b="1" dirty="0"/>
          </a:p>
        </p:txBody>
      </p:sp>
      <p:sp>
        <p:nvSpPr>
          <p:cNvPr id="3" name="Content Placeholder 2"/>
          <p:cNvSpPr>
            <a:spLocks noGrp="1"/>
          </p:cNvSpPr>
          <p:nvPr>
            <p:ph sz="half" idx="1"/>
          </p:nvPr>
        </p:nvSpPr>
        <p:spPr/>
        <p:txBody>
          <a:bodyPr>
            <a:normAutofit/>
          </a:bodyPr>
          <a:lstStyle/>
          <a:p>
            <a:pPr marL="0" indent="0">
              <a:buNone/>
            </a:pPr>
            <a:r>
              <a:rPr lang="en-US" sz="1800" b="1" dirty="0" smtClean="0"/>
              <a:t>The BFG continues,</a:t>
            </a:r>
          </a:p>
          <a:p>
            <a:pPr marL="0" indent="0">
              <a:buNone/>
            </a:pPr>
            <a:endParaRPr lang="en-US" sz="1800" b="1" dirty="0"/>
          </a:p>
          <a:p>
            <a:pPr marL="0" indent="0">
              <a:buNone/>
            </a:pPr>
            <a:r>
              <a:rPr lang="en-US" sz="1800" b="1" dirty="0" smtClean="0"/>
              <a:t>“If I do, they will be putting me in the zoo with all the </a:t>
            </a:r>
            <a:r>
              <a:rPr lang="en-US" sz="1800" b="1" dirty="0" err="1" smtClean="0"/>
              <a:t>jiggyraffes</a:t>
            </a:r>
            <a:r>
              <a:rPr lang="en-US" sz="1800" b="1" dirty="0" smtClean="0"/>
              <a:t> and </a:t>
            </a:r>
            <a:r>
              <a:rPr lang="en-US" sz="1800" b="1" dirty="0" err="1" smtClean="0"/>
              <a:t>cattypiddlers</a:t>
            </a:r>
            <a:r>
              <a:rPr lang="en-US" sz="1800" b="1" dirty="0" smtClean="0"/>
              <a:t>.”</a:t>
            </a:r>
          </a:p>
          <a:p>
            <a:pPr marL="0" indent="0">
              <a:buNone/>
            </a:pPr>
            <a:endParaRPr lang="en-US" sz="1800" b="1" dirty="0"/>
          </a:p>
          <a:p>
            <a:pPr marL="0" indent="0">
              <a:buNone/>
            </a:pPr>
            <a:r>
              <a:rPr lang="en-US" sz="1800" b="1" dirty="0" smtClean="0"/>
              <a:t>BFG continues, “Grown-up human beans is not famous for their kindnesses.  </a:t>
            </a:r>
          </a:p>
          <a:p>
            <a:pPr marL="0" indent="0">
              <a:buNone/>
            </a:pPr>
            <a:endParaRPr lang="en-US" sz="1800" b="1" dirty="0"/>
          </a:p>
          <a:p>
            <a:pPr marL="0" indent="0">
              <a:buNone/>
            </a:pPr>
            <a:r>
              <a:rPr lang="en-US" sz="1800" b="1" dirty="0" smtClean="0"/>
              <a:t>They is all </a:t>
            </a:r>
            <a:r>
              <a:rPr lang="en-US" sz="1800" b="1" dirty="0" err="1" smtClean="0"/>
              <a:t>squifflerotters</a:t>
            </a:r>
            <a:r>
              <a:rPr lang="en-US" sz="1800" b="1" dirty="0" smtClean="0"/>
              <a:t> and </a:t>
            </a:r>
            <a:r>
              <a:rPr lang="en-US" sz="1800" b="1" dirty="0" err="1" smtClean="0"/>
              <a:t>grinksludgers</a:t>
            </a:r>
            <a:r>
              <a:rPr lang="en-US" sz="1800" b="1" dirty="0" smtClean="0"/>
              <a:t>.”</a:t>
            </a:r>
            <a:endParaRPr lang="en-US" sz="1800" b="1" dirty="0"/>
          </a:p>
        </p:txBody>
      </p:sp>
      <p:sp>
        <p:nvSpPr>
          <p:cNvPr id="4" name="Content Placeholder 3"/>
          <p:cNvSpPr>
            <a:spLocks noGrp="1"/>
          </p:cNvSpPr>
          <p:nvPr>
            <p:ph sz="half" idx="2"/>
          </p:nvPr>
        </p:nvSpPr>
        <p:spPr/>
        <p:txBody>
          <a:bodyPr>
            <a:normAutofit/>
          </a:bodyPr>
          <a:lstStyle/>
          <a:p>
            <a:pPr marL="0" indent="0">
              <a:buNone/>
            </a:pPr>
            <a:r>
              <a:rPr lang="en-US" sz="1800" b="1" dirty="0" smtClean="0"/>
              <a:t>BFG said, “I is telling you once before that I is never having a chance to go to school.</a:t>
            </a:r>
          </a:p>
          <a:p>
            <a:pPr marL="0" indent="0">
              <a:buNone/>
            </a:pPr>
            <a:endParaRPr lang="en-US" sz="1800" b="1" dirty="0"/>
          </a:p>
          <a:p>
            <a:pPr marL="0" indent="0">
              <a:buNone/>
            </a:pPr>
            <a:r>
              <a:rPr lang="en-US" sz="1800" b="1" dirty="0" smtClean="0"/>
              <a:t>I is full of mistakes.</a:t>
            </a:r>
          </a:p>
          <a:p>
            <a:pPr marL="0" indent="0">
              <a:buNone/>
            </a:pPr>
            <a:endParaRPr lang="en-US" sz="1800" b="1" dirty="0"/>
          </a:p>
          <a:p>
            <a:pPr marL="0" indent="0">
              <a:buNone/>
            </a:pPr>
            <a:r>
              <a:rPr lang="en-US" sz="1800" b="1" dirty="0" smtClean="0"/>
              <a:t>They is not my fault.</a:t>
            </a:r>
          </a:p>
          <a:p>
            <a:pPr marL="0" indent="0">
              <a:buNone/>
            </a:pPr>
            <a:endParaRPr lang="en-US" sz="1800" b="1" dirty="0"/>
          </a:p>
          <a:p>
            <a:pPr marL="0" indent="0">
              <a:buNone/>
            </a:pPr>
            <a:r>
              <a:rPr lang="en-US" sz="1800" b="1" dirty="0" smtClean="0"/>
              <a:t>I do my best.”</a:t>
            </a:r>
            <a:endParaRPr lang="en-US" sz="1800" b="1" dirty="0"/>
          </a:p>
        </p:txBody>
      </p:sp>
    </p:spTree>
    <p:extLst>
      <p:ext uri="{BB962C8B-B14F-4D97-AF65-F5344CB8AC3E}">
        <p14:creationId xmlns:p14="http://schemas.microsoft.com/office/powerpoint/2010/main" val="12586342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Taste and Smell Imagery</a:t>
            </a:r>
            <a:br>
              <a:rPr lang="en-US" b="1" dirty="0" smtClean="0"/>
            </a:br>
            <a:r>
              <a:rPr lang="en-US" b="1" dirty="0" smtClean="0"/>
              <a:t>and Analogy (Similarity) of Processes</a:t>
            </a:r>
            <a:endParaRPr lang="en-US" b="1" dirty="0"/>
          </a:p>
        </p:txBody>
      </p:sp>
      <p:sp>
        <p:nvSpPr>
          <p:cNvPr id="3" name="Content Placeholder 2"/>
          <p:cNvSpPr>
            <a:spLocks noGrp="1"/>
          </p:cNvSpPr>
          <p:nvPr>
            <p:ph sz="half" idx="1"/>
          </p:nvPr>
        </p:nvSpPr>
        <p:spPr/>
        <p:txBody>
          <a:bodyPr>
            <a:normAutofit/>
          </a:bodyPr>
          <a:lstStyle/>
          <a:p>
            <a:pPr marL="0" indent="0">
              <a:buNone/>
            </a:pPr>
            <a:r>
              <a:rPr lang="en-US" sz="2200" b="1" dirty="0" smtClean="0"/>
              <a:t>Mixing dreams is like mixing a cake.</a:t>
            </a:r>
          </a:p>
          <a:p>
            <a:pPr marL="0" indent="0">
              <a:buNone/>
            </a:pPr>
            <a:endParaRPr lang="en-US" sz="2200" b="1" dirty="0"/>
          </a:p>
          <a:p>
            <a:pPr marL="0" indent="0">
              <a:buNone/>
            </a:pPr>
            <a:r>
              <a:rPr lang="en-US" sz="2200" b="1" dirty="0" smtClean="0"/>
              <a:t>“If you is putting the right amounts of all the different things into it, you is making a cake come out any way you want, sugary, </a:t>
            </a:r>
            <a:r>
              <a:rPr lang="en-US" sz="2200" b="1" dirty="0" err="1" smtClean="0"/>
              <a:t>splongy</a:t>
            </a:r>
            <a:r>
              <a:rPr lang="en-US" sz="2200" b="1" dirty="0" smtClean="0"/>
              <a:t>, curranty, Christmassy or </a:t>
            </a:r>
            <a:r>
              <a:rPr lang="en-US" sz="2200" b="1" dirty="0" err="1" smtClean="0"/>
              <a:t>grobswitchy</a:t>
            </a:r>
            <a:r>
              <a:rPr lang="en-US" sz="2200" b="1" dirty="0" smtClean="0"/>
              <a:t>.”</a:t>
            </a:r>
          </a:p>
          <a:p>
            <a:pPr marL="0" indent="0">
              <a:buNone/>
            </a:pPr>
            <a:endParaRPr lang="en-US" sz="2200" b="1" dirty="0"/>
          </a:p>
          <a:p>
            <a:pPr marL="0" indent="0">
              <a:buNone/>
            </a:pPr>
            <a:r>
              <a:rPr lang="en-US" sz="2200" b="1" dirty="0" smtClean="0"/>
              <a:t>It is the same with dreams.”</a:t>
            </a:r>
            <a:endParaRPr lang="en-US" sz="22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17461" y="1600200"/>
            <a:ext cx="3500078" cy="4525963"/>
          </a:xfrm>
        </p:spPr>
      </p:pic>
    </p:spTree>
    <p:extLst>
      <p:ext uri="{BB962C8B-B14F-4D97-AF65-F5344CB8AC3E}">
        <p14:creationId xmlns:p14="http://schemas.microsoft.com/office/powerpoint/2010/main" val="20472767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The Visual and Sound Imagery of the Giants</a:t>
            </a:r>
            <a:br>
              <a:rPr lang="en-US" sz="3200" b="1" dirty="0" smtClean="0"/>
            </a:br>
            <a:r>
              <a:rPr lang="en-US" sz="3200" b="1" dirty="0" smtClean="0"/>
              <a:t>What Sophie Saw and Heard</a:t>
            </a:r>
            <a:endParaRPr lang="en-US" sz="3200" b="1" dirty="0"/>
          </a:p>
        </p:txBody>
      </p:sp>
      <p:sp>
        <p:nvSpPr>
          <p:cNvPr id="3" name="Content Placeholder 2"/>
          <p:cNvSpPr>
            <a:spLocks noGrp="1"/>
          </p:cNvSpPr>
          <p:nvPr>
            <p:ph sz="half" idx="1"/>
          </p:nvPr>
        </p:nvSpPr>
        <p:spPr/>
        <p:txBody>
          <a:bodyPr>
            <a:normAutofit/>
          </a:bodyPr>
          <a:lstStyle/>
          <a:p>
            <a:pPr marL="0" indent="0">
              <a:buNone/>
            </a:pPr>
            <a:r>
              <a:rPr lang="en-US" sz="2400" b="1" dirty="0" smtClean="0"/>
              <a:t>“In the light of the moon, she saw all nine of those monstrous half-naked brutes thundering across the landscape together.</a:t>
            </a:r>
          </a:p>
          <a:p>
            <a:pPr marL="0" indent="0">
              <a:buNone/>
            </a:pPr>
            <a:endParaRPr lang="en-US" sz="2400" b="1" dirty="0"/>
          </a:p>
          <a:p>
            <a:pPr marL="0" indent="0">
              <a:buNone/>
            </a:pPr>
            <a:r>
              <a:rPr lang="en-US" sz="2400" b="1" dirty="0" smtClean="0"/>
              <a:t>They were galloping in a pack, their necks craned forward, their arms bent at the elbows, and worst of all, their stomachs bulging.</a:t>
            </a:r>
          </a:p>
          <a:p>
            <a:pPr marL="0" indent="0">
              <a:buNone/>
            </a:pPr>
            <a:endParaRPr lang="en-US" sz="1800" b="1" dirty="0"/>
          </a:p>
        </p:txBody>
      </p:sp>
      <p:sp>
        <p:nvSpPr>
          <p:cNvPr id="4" name="Content Placeholder 3"/>
          <p:cNvSpPr>
            <a:spLocks noGrp="1"/>
          </p:cNvSpPr>
          <p:nvPr>
            <p:ph sz="half" idx="2"/>
          </p:nvPr>
        </p:nvSpPr>
        <p:spPr/>
        <p:txBody>
          <a:bodyPr>
            <a:normAutofit/>
          </a:bodyPr>
          <a:lstStyle/>
          <a:p>
            <a:pPr marL="0" indent="0">
              <a:buNone/>
            </a:pPr>
            <a:r>
              <a:rPr lang="en-US" sz="2400" b="1" dirty="0"/>
              <a:t>The strides they took were incredible.</a:t>
            </a:r>
          </a:p>
          <a:p>
            <a:pPr marL="0" indent="0">
              <a:buNone/>
            </a:pPr>
            <a:endParaRPr lang="en-US" sz="2400" b="1" dirty="0"/>
          </a:p>
          <a:p>
            <a:pPr marL="0" indent="0">
              <a:buNone/>
            </a:pPr>
            <a:r>
              <a:rPr lang="en-US" sz="2400" b="1" dirty="0"/>
              <a:t>Their speed was unbelievable.</a:t>
            </a:r>
          </a:p>
          <a:p>
            <a:pPr marL="0" indent="0">
              <a:buNone/>
            </a:pPr>
            <a:endParaRPr lang="en-US" sz="2400" b="1" dirty="0" smtClean="0"/>
          </a:p>
          <a:p>
            <a:pPr marL="0" indent="0">
              <a:buNone/>
            </a:pPr>
            <a:r>
              <a:rPr lang="en-US" sz="2400" b="1" dirty="0" smtClean="0"/>
              <a:t>Their feet pounded and thundered on the ground and left a great sheet of dust behind them.”</a:t>
            </a:r>
            <a:endParaRPr lang="en-US" sz="2400" b="1" dirty="0"/>
          </a:p>
        </p:txBody>
      </p:sp>
    </p:spTree>
    <p:extLst>
      <p:ext uri="{BB962C8B-B14F-4D97-AF65-F5344CB8AC3E}">
        <p14:creationId xmlns:p14="http://schemas.microsoft.com/office/powerpoint/2010/main" val="11138465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Visual and Sound Imagery of Mixing Dreams</a:t>
            </a:r>
            <a:endParaRPr lang="en-US" sz="2800" b="1" dirty="0"/>
          </a:p>
        </p:txBody>
      </p:sp>
      <p:sp>
        <p:nvSpPr>
          <p:cNvPr id="3" name="Content Placeholder 2"/>
          <p:cNvSpPr>
            <a:spLocks noGrp="1"/>
          </p:cNvSpPr>
          <p:nvPr>
            <p:ph sz="half" idx="1"/>
          </p:nvPr>
        </p:nvSpPr>
        <p:spPr/>
        <p:txBody>
          <a:bodyPr>
            <a:normAutofit/>
          </a:bodyPr>
          <a:lstStyle/>
          <a:p>
            <a:pPr marL="0" indent="0">
              <a:buNone/>
            </a:pPr>
            <a:r>
              <a:rPr lang="en-US" sz="1800" b="1" dirty="0" smtClean="0"/>
              <a:t>BFG had a gigantic egg-beater.  </a:t>
            </a:r>
          </a:p>
          <a:p>
            <a:pPr marL="0" indent="0">
              <a:buNone/>
            </a:pPr>
            <a:endParaRPr lang="en-US" sz="1800" b="1" dirty="0"/>
          </a:p>
          <a:p>
            <a:pPr marL="0" indent="0">
              <a:buNone/>
            </a:pPr>
            <a:r>
              <a:rPr lang="en-US" sz="1800" b="1" dirty="0" smtClean="0"/>
              <a:t>“It was one of those that has a handle which you turn, and down below there are a lot of overlapping blades that go whizzing around.”</a:t>
            </a:r>
          </a:p>
          <a:p>
            <a:pPr marL="0" indent="0">
              <a:buNone/>
            </a:pPr>
            <a:endParaRPr lang="en-US" sz="1800" b="1" dirty="0"/>
          </a:p>
          <a:p>
            <a:pPr marL="0" indent="0">
              <a:buNone/>
            </a:pPr>
            <a:r>
              <a:rPr lang="en-US" sz="1800" b="1" dirty="0" smtClean="0"/>
              <a:t>“Flashes of green and blue exploded inside the jar.  The dreams were being whisked into a sea-green froth.”</a:t>
            </a:r>
          </a:p>
          <a:p>
            <a:pPr marL="0" indent="0">
              <a:buNone/>
            </a:pPr>
            <a:endParaRPr lang="en-US" sz="1800" b="1" dirty="0"/>
          </a:p>
          <a:p>
            <a:pPr marL="0" indent="0">
              <a:buNone/>
            </a:pPr>
            <a:endParaRPr lang="en-US" sz="1800" b="1" dirty="0"/>
          </a:p>
        </p:txBody>
      </p:sp>
      <p:sp>
        <p:nvSpPr>
          <p:cNvPr id="4" name="Content Placeholder 3"/>
          <p:cNvSpPr>
            <a:spLocks noGrp="1"/>
          </p:cNvSpPr>
          <p:nvPr>
            <p:ph sz="half" idx="2"/>
          </p:nvPr>
        </p:nvSpPr>
        <p:spPr/>
        <p:txBody>
          <a:bodyPr>
            <a:normAutofit/>
          </a:bodyPr>
          <a:lstStyle/>
          <a:p>
            <a:pPr marL="0" indent="0">
              <a:buNone/>
            </a:pPr>
            <a:r>
              <a:rPr lang="en-US" sz="1800" b="1" dirty="0" smtClean="0"/>
              <a:t>“Quite slowly, the topmost bubble rose up through the neck of the jar and floated away.</a:t>
            </a:r>
          </a:p>
          <a:p>
            <a:pPr marL="0" indent="0">
              <a:buNone/>
            </a:pPr>
            <a:endParaRPr lang="en-US" sz="1800" b="1" dirty="0"/>
          </a:p>
          <a:p>
            <a:pPr marL="0" indent="0">
              <a:buNone/>
            </a:pPr>
            <a:r>
              <a:rPr lang="en-US" sz="1800" b="1" dirty="0" smtClean="0"/>
              <a:t>A second one followed.  Then a third and a fourth.</a:t>
            </a:r>
          </a:p>
          <a:p>
            <a:pPr marL="0" indent="0">
              <a:buNone/>
            </a:pPr>
            <a:endParaRPr lang="en-US" sz="1800" b="1" dirty="0"/>
          </a:p>
          <a:p>
            <a:pPr marL="0" indent="0">
              <a:buNone/>
            </a:pPr>
            <a:r>
              <a:rPr lang="en-US" sz="1800" b="1" dirty="0" smtClean="0"/>
              <a:t>Soon the cave was filled with hundreds of beautifully </a:t>
            </a:r>
            <a:r>
              <a:rPr lang="en-US" sz="1800" b="1" dirty="0" err="1" smtClean="0"/>
              <a:t>coloured</a:t>
            </a:r>
            <a:r>
              <a:rPr lang="en-US" sz="1800" b="1" dirty="0" smtClean="0"/>
              <a:t> bubbles, all drifting gently through the air.</a:t>
            </a:r>
            <a:endParaRPr lang="en-US" sz="1800" b="1" dirty="0"/>
          </a:p>
        </p:txBody>
      </p:sp>
    </p:spTree>
    <p:extLst>
      <p:ext uri="{BB962C8B-B14F-4D97-AF65-F5344CB8AC3E}">
        <p14:creationId xmlns:p14="http://schemas.microsoft.com/office/powerpoint/2010/main" val="39555799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Visual, Sound and Smell Imagery of Nine Sleeping Giants</a:t>
            </a:r>
            <a:endParaRPr lang="en-US" b="1" dirty="0"/>
          </a:p>
        </p:txBody>
      </p:sp>
      <p:sp>
        <p:nvSpPr>
          <p:cNvPr id="3" name="Content Placeholder 2"/>
          <p:cNvSpPr>
            <a:spLocks noGrp="1"/>
          </p:cNvSpPr>
          <p:nvPr>
            <p:ph sz="half" idx="1"/>
          </p:nvPr>
        </p:nvSpPr>
        <p:spPr/>
        <p:txBody>
          <a:bodyPr>
            <a:normAutofit/>
          </a:bodyPr>
          <a:lstStyle/>
          <a:p>
            <a:pPr marL="0" indent="0">
              <a:buNone/>
            </a:pPr>
            <a:r>
              <a:rPr lang="en-US" sz="1800" b="1" dirty="0" smtClean="0"/>
              <a:t>“They looked even more grotesque now than when they were awake.</a:t>
            </a:r>
          </a:p>
          <a:p>
            <a:pPr marL="0" indent="0">
              <a:buNone/>
            </a:pPr>
            <a:endParaRPr lang="en-US" sz="1800" b="1" dirty="0"/>
          </a:p>
          <a:p>
            <a:pPr marL="0" indent="0">
              <a:buNone/>
            </a:pPr>
            <a:r>
              <a:rPr lang="en-US" sz="1800" b="1" dirty="0" smtClean="0"/>
              <a:t>Sprawled out across the yellow plain, they covered an area about the size of a football field.</a:t>
            </a:r>
          </a:p>
          <a:p>
            <a:pPr marL="0" indent="0">
              <a:buNone/>
            </a:pPr>
            <a:endParaRPr lang="en-US" sz="1800" b="1" dirty="0"/>
          </a:p>
          <a:p>
            <a:pPr marL="0" indent="0">
              <a:buNone/>
            </a:pPr>
            <a:r>
              <a:rPr lang="en-US" sz="1800" b="1" dirty="0" smtClean="0"/>
              <a:t>Most of them were lying on their backs with their enormous mouths wide open, and they were snoring like foghorns.</a:t>
            </a:r>
          </a:p>
          <a:p>
            <a:pPr marL="0" indent="0">
              <a:buNone/>
            </a:pPr>
            <a:endParaRPr lang="en-US" sz="1800" b="1" dirty="0"/>
          </a:p>
          <a:p>
            <a:pPr marL="0" indent="0">
              <a:buNone/>
            </a:pPr>
            <a:r>
              <a:rPr lang="en-US" sz="1800" b="1" dirty="0" smtClean="0"/>
              <a:t>The noise was awful.”</a:t>
            </a:r>
            <a:endParaRPr lang="en-US" sz="1800" b="1" dirty="0"/>
          </a:p>
        </p:txBody>
      </p:sp>
      <p:sp>
        <p:nvSpPr>
          <p:cNvPr id="6" name="Content Placeholder 5"/>
          <p:cNvSpPr>
            <a:spLocks noGrp="1"/>
          </p:cNvSpPr>
          <p:nvPr>
            <p:ph sz="half" idx="2"/>
          </p:nvPr>
        </p:nvSpPr>
        <p:spPr/>
        <p:txBody>
          <a:bodyPr>
            <a:normAutofit/>
          </a:bodyPr>
          <a:lstStyle/>
          <a:p>
            <a:pPr marL="0" indent="0">
              <a:buNone/>
            </a:pPr>
            <a:r>
              <a:rPr lang="en-US" sz="1800" b="1" dirty="0" smtClean="0"/>
              <a:t>Sophie described </a:t>
            </a:r>
            <a:r>
              <a:rPr lang="en-US" sz="1800" b="1" dirty="0" err="1" smtClean="0"/>
              <a:t>Fleshlumpeater’s</a:t>
            </a:r>
            <a:r>
              <a:rPr lang="en-US" sz="1800" b="1" dirty="0" smtClean="0"/>
              <a:t> face as follows:</a:t>
            </a:r>
          </a:p>
          <a:p>
            <a:pPr marL="0" indent="0">
              <a:buNone/>
            </a:pPr>
            <a:endParaRPr lang="en-US" sz="1800" b="1" dirty="0"/>
          </a:p>
          <a:p>
            <a:pPr marL="0" indent="0">
              <a:buNone/>
            </a:pPr>
            <a:r>
              <a:rPr lang="en-US" sz="1800" b="1" dirty="0" smtClean="0"/>
              <a:t>“Every now and again a big bubble of spit formed between his two open lips…</a:t>
            </a:r>
          </a:p>
          <a:p>
            <a:pPr marL="0" indent="0">
              <a:buNone/>
            </a:pPr>
            <a:endParaRPr lang="en-US" sz="1800" b="1" dirty="0"/>
          </a:p>
          <a:p>
            <a:pPr marL="0" indent="0">
              <a:buNone/>
            </a:pPr>
            <a:r>
              <a:rPr lang="en-US" sz="1800" b="1" dirty="0" smtClean="0"/>
              <a:t>and then it would burst with a splash and cover his face with saliva.”</a:t>
            </a:r>
            <a:endParaRPr lang="en-US" sz="1800" b="1" dirty="0"/>
          </a:p>
        </p:txBody>
      </p:sp>
    </p:spTree>
    <p:extLst>
      <p:ext uri="{BB962C8B-B14F-4D97-AF65-F5344CB8AC3E}">
        <p14:creationId xmlns:p14="http://schemas.microsoft.com/office/powerpoint/2010/main" val="5125254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Zeugma (Intentional Faulty Parallelism)</a:t>
            </a:r>
            <a:endParaRPr lang="en-US" sz="3200" b="1" dirty="0"/>
          </a:p>
        </p:txBody>
      </p:sp>
      <p:sp>
        <p:nvSpPr>
          <p:cNvPr id="3" name="Content Placeholder 2"/>
          <p:cNvSpPr>
            <a:spLocks noGrp="1"/>
          </p:cNvSpPr>
          <p:nvPr>
            <p:ph sz="half" idx="1"/>
          </p:nvPr>
        </p:nvSpPr>
        <p:spPr/>
        <p:txBody>
          <a:bodyPr>
            <a:normAutofit/>
          </a:bodyPr>
          <a:lstStyle/>
          <a:p>
            <a:pPr marL="0" indent="0">
              <a:buNone/>
            </a:pPr>
            <a:r>
              <a:rPr lang="en-US" sz="2400" b="1" dirty="0" smtClean="0"/>
              <a:t>“Then out he came!  </a:t>
            </a:r>
          </a:p>
          <a:p>
            <a:pPr marL="0" indent="0">
              <a:buNone/>
            </a:pPr>
            <a:endParaRPr lang="en-US" sz="2400" b="1" dirty="0"/>
          </a:p>
          <a:p>
            <a:pPr marL="0" indent="0">
              <a:buNone/>
            </a:pPr>
            <a:r>
              <a:rPr lang="en-US" sz="2400" b="1" dirty="0" smtClean="0"/>
              <a:t>Twenty-four feet tall, wearing his black cloak with the grace of a nobleman, still carrying his long trumpet in one hand, </a:t>
            </a:r>
          </a:p>
          <a:p>
            <a:pPr marL="0" indent="0">
              <a:buNone/>
            </a:pPr>
            <a:endParaRPr lang="en-US" sz="2400" b="1" dirty="0"/>
          </a:p>
          <a:p>
            <a:pPr marL="0" indent="0">
              <a:buNone/>
            </a:pPr>
            <a:r>
              <a:rPr lang="en-US" sz="2400" b="1" dirty="0" smtClean="0"/>
              <a:t>he strode magnificently across the Palace lawn toward the window.”</a:t>
            </a:r>
            <a:endParaRPr lang="en-US" sz="2400" b="1" dirty="0"/>
          </a:p>
        </p:txBody>
      </p:sp>
      <p:sp>
        <p:nvSpPr>
          <p:cNvPr id="4" name="Content Placeholder 3"/>
          <p:cNvSpPr>
            <a:spLocks noGrp="1"/>
          </p:cNvSpPr>
          <p:nvPr>
            <p:ph sz="half" idx="2"/>
          </p:nvPr>
        </p:nvSpPr>
        <p:spPr/>
        <p:txBody>
          <a:bodyPr/>
          <a:lstStyle/>
          <a:p>
            <a:pPr marL="0" indent="0">
              <a:buNone/>
            </a:pPr>
            <a:r>
              <a:rPr lang="en-US" b="1" dirty="0" smtClean="0"/>
              <a:t>“The maid screamed.”</a:t>
            </a:r>
          </a:p>
          <a:p>
            <a:pPr marL="0" indent="0">
              <a:buNone/>
            </a:pPr>
            <a:r>
              <a:rPr lang="en-US" b="1" dirty="0" smtClean="0"/>
              <a:t>“The Queen gasped.”</a:t>
            </a:r>
          </a:p>
          <a:p>
            <a:pPr marL="0" indent="0">
              <a:buNone/>
            </a:pPr>
            <a:r>
              <a:rPr lang="en-US" b="1" dirty="0" smtClean="0"/>
              <a:t>“Sophie waved.”</a:t>
            </a:r>
            <a:endParaRPr lang="en-US" b="1" dirty="0"/>
          </a:p>
        </p:txBody>
      </p:sp>
    </p:spTree>
    <p:extLst>
      <p:ext uri="{BB962C8B-B14F-4D97-AF65-F5344CB8AC3E}">
        <p14:creationId xmlns:p14="http://schemas.microsoft.com/office/powerpoint/2010/main" val="2883145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609600"/>
            <a:ext cx="8229600" cy="5516563"/>
          </a:xfrm>
        </p:spPr>
        <p:txBody>
          <a:bodyPr>
            <a:normAutofit fontScale="85000" lnSpcReduction="20000"/>
          </a:bodyPr>
          <a:lstStyle/>
          <a:p>
            <a:endParaRPr lang="en-US" sz="2400" b="1" dirty="0" smtClean="0">
              <a:solidFill>
                <a:prstClr val="black"/>
              </a:solidFill>
            </a:endParaRPr>
          </a:p>
          <a:p>
            <a:r>
              <a:rPr lang="en-US" sz="2400" b="1" dirty="0" smtClean="0">
                <a:solidFill>
                  <a:prstClr val="black"/>
                </a:solidFill>
              </a:rPr>
              <a:t>The </a:t>
            </a:r>
            <a:r>
              <a:rPr lang="en-US" sz="2400" b="1" dirty="0">
                <a:solidFill>
                  <a:prstClr val="black"/>
                </a:solidFill>
              </a:rPr>
              <a:t>Baker Street Irregulars had two major functions.  1). To convince the Americans to support the war, and 2). To report back to England </a:t>
            </a:r>
            <a:r>
              <a:rPr lang="en-US" sz="2400" b="1" dirty="0" smtClean="0">
                <a:solidFill>
                  <a:prstClr val="black"/>
                </a:solidFill>
              </a:rPr>
              <a:t>on war-related </a:t>
            </a:r>
            <a:r>
              <a:rPr lang="en-US" sz="2400" b="1" dirty="0">
                <a:solidFill>
                  <a:prstClr val="black"/>
                </a:solidFill>
              </a:rPr>
              <a:t>activities in the United States—both those activities that supported the war, and those activities that supported American isolationism</a:t>
            </a:r>
            <a:r>
              <a:rPr lang="en-US" sz="2400" b="1" dirty="0" smtClean="0">
                <a:solidFill>
                  <a:prstClr val="black"/>
                </a:solidFill>
              </a:rPr>
              <a:t>.</a:t>
            </a:r>
          </a:p>
          <a:p>
            <a:endParaRPr lang="en-US" sz="2400" b="1" dirty="0">
              <a:solidFill>
                <a:prstClr val="black"/>
              </a:solidFill>
            </a:endParaRPr>
          </a:p>
          <a:p>
            <a:r>
              <a:rPr lang="en-US" sz="2400" b="1" dirty="0" smtClean="0">
                <a:solidFill>
                  <a:prstClr val="black"/>
                </a:solidFill>
              </a:rPr>
              <a:t>Roald </a:t>
            </a:r>
            <a:r>
              <a:rPr lang="en-US" sz="2400" b="1" dirty="0">
                <a:solidFill>
                  <a:prstClr val="black"/>
                </a:solidFill>
              </a:rPr>
              <a:t>Dahl was a tall handsome courageous officer of the Royal Air Force who was </a:t>
            </a:r>
            <a:r>
              <a:rPr lang="en-US" sz="2400" b="1" dirty="0" smtClean="0">
                <a:solidFill>
                  <a:prstClr val="black"/>
                </a:solidFill>
              </a:rPr>
              <a:t>already a </a:t>
            </a:r>
            <a:r>
              <a:rPr lang="en-US" sz="2400" b="1" dirty="0">
                <a:solidFill>
                  <a:prstClr val="black"/>
                </a:solidFill>
              </a:rPr>
              <a:t>hero in battle.  Resplendent in his uniform, he was irresistible to </a:t>
            </a:r>
            <a:r>
              <a:rPr lang="en-US" sz="2400" b="1" dirty="0" smtClean="0">
                <a:solidFill>
                  <a:prstClr val="black"/>
                </a:solidFill>
              </a:rPr>
              <a:t>women.  Even though he was </a:t>
            </a:r>
            <a:r>
              <a:rPr lang="en-US" sz="2400" b="1" dirty="0">
                <a:solidFill>
                  <a:prstClr val="black"/>
                </a:solidFill>
              </a:rPr>
              <a:t>arrogant and a bit idiosyncratic, he was also witty, charming, and aristocratically British, so these traits granted Dahl entry into the drawing rooms (and the bedrooms) of the rich and the powerful</a:t>
            </a:r>
            <a:r>
              <a:rPr lang="en-US" sz="2400" b="1" dirty="0" smtClean="0">
                <a:solidFill>
                  <a:prstClr val="black"/>
                </a:solidFill>
              </a:rPr>
              <a:t>.  He eventually married Patricia Neal, a popular American actress, but that’s another story.</a:t>
            </a:r>
            <a:endParaRPr lang="en-US" sz="2400" b="1" dirty="0">
              <a:solidFill>
                <a:prstClr val="black"/>
              </a:solidFill>
            </a:endParaRPr>
          </a:p>
          <a:p>
            <a:pPr marL="0" lvl="0" indent="0">
              <a:buNone/>
            </a:pPr>
            <a:endParaRPr lang="en-US" sz="2400" b="1" dirty="0">
              <a:solidFill>
                <a:prstClr val="black"/>
              </a:solidFill>
            </a:endParaRPr>
          </a:p>
          <a:p>
            <a:r>
              <a:rPr lang="en-US" sz="2400" b="1" dirty="0" smtClean="0">
                <a:solidFill>
                  <a:prstClr val="black"/>
                </a:solidFill>
              </a:rPr>
              <a:t>The </a:t>
            </a:r>
            <a:r>
              <a:rPr lang="en-US" sz="2400" b="1" dirty="0">
                <a:solidFill>
                  <a:prstClr val="black"/>
                </a:solidFill>
              </a:rPr>
              <a:t>Japanese attack on Pearl Harbor occurred in December of 1941.  Roald Dahl arrived at the British Embassy in Washington D.C. in 1942.  </a:t>
            </a:r>
            <a:r>
              <a:rPr lang="en-US" sz="2400" b="1" dirty="0" smtClean="0">
                <a:solidFill>
                  <a:prstClr val="black"/>
                </a:solidFill>
              </a:rPr>
              <a:t>According </a:t>
            </a:r>
            <a:r>
              <a:rPr lang="en-US" sz="2400" b="1" dirty="0">
                <a:solidFill>
                  <a:prstClr val="black"/>
                </a:solidFill>
              </a:rPr>
              <a:t>to Emeritus ASU Professor Carl Silver, “Roosevelt was not entirely unaware of what was going on, and actually used Dahl…as a ‘back channel’ to Churchill.”</a:t>
            </a:r>
          </a:p>
          <a:p>
            <a:pPr marL="0" indent="0">
              <a:buNone/>
            </a:pPr>
            <a:endParaRPr lang="en-US" dirty="0"/>
          </a:p>
        </p:txBody>
      </p:sp>
    </p:spTree>
    <p:extLst>
      <p:ext uri="{BB962C8B-B14F-4D97-AF65-F5344CB8AC3E}">
        <p14:creationId xmlns:p14="http://schemas.microsoft.com/office/powerpoint/2010/main" val="17079309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In Conclusion, </a:t>
            </a:r>
            <a:r>
              <a:rPr lang="en-US" sz="3200" b="1" u="sng" dirty="0" smtClean="0"/>
              <a:t>The BFG</a:t>
            </a:r>
            <a:r>
              <a:rPr lang="en-US" sz="3200" b="1" dirty="0" smtClean="0"/>
              <a:t> is an Autobiography</a:t>
            </a:r>
            <a:endParaRPr lang="en-US" sz="3200" b="1" u="sng" dirty="0"/>
          </a:p>
        </p:txBody>
      </p:sp>
      <p:sp>
        <p:nvSpPr>
          <p:cNvPr id="3" name="Content Placeholder 2"/>
          <p:cNvSpPr>
            <a:spLocks noGrp="1"/>
          </p:cNvSpPr>
          <p:nvPr>
            <p:ph sz="half" idx="1"/>
          </p:nvPr>
        </p:nvSpPr>
        <p:spPr/>
        <p:txBody>
          <a:bodyPr>
            <a:normAutofit/>
          </a:bodyPr>
          <a:lstStyle/>
          <a:p>
            <a:pPr marL="0" indent="0">
              <a:buNone/>
            </a:pPr>
            <a:r>
              <a:rPr lang="en-US" sz="1800" b="1" dirty="0" smtClean="0"/>
              <a:t>With the Queen’s help, the BFG learned how to read…, and how to write.</a:t>
            </a:r>
          </a:p>
          <a:p>
            <a:pPr marL="0" indent="0">
              <a:buNone/>
            </a:pPr>
            <a:endParaRPr lang="en-US" sz="1800" b="1" dirty="0"/>
          </a:p>
          <a:p>
            <a:pPr marL="0" indent="0">
              <a:buNone/>
            </a:pPr>
            <a:r>
              <a:rPr lang="en-US" sz="1800" b="1" dirty="0" smtClean="0"/>
              <a:t>And he wrote a book, but he was too modest to put his name on it.</a:t>
            </a:r>
          </a:p>
          <a:p>
            <a:pPr marL="0" indent="0">
              <a:buNone/>
            </a:pPr>
            <a:endParaRPr lang="en-US" sz="1800" b="1" dirty="0"/>
          </a:p>
          <a:p>
            <a:pPr marL="0" indent="0">
              <a:buNone/>
            </a:pPr>
            <a:r>
              <a:rPr lang="en-US" sz="1800" b="1" dirty="0" smtClean="0"/>
              <a:t>“But where, you might ask, is this book that the BFG </a:t>
            </a:r>
            <a:r>
              <a:rPr lang="en-US" sz="1800" b="1" smtClean="0"/>
              <a:t>wrote?”</a:t>
            </a:r>
            <a:endParaRPr lang="en-US" sz="1800" b="1" dirty="0" smtClean="0"/>
          </a:p>
          <a:p>
            <a:pPr marL="0" indent="0">
              <a:buNone/>
            </a:pPr>
            <a:endParaRPr lang="en-US" sz="1800" b="1" dirty="0"/>
          </a:p>
          <a:p>
            <a:pPr marL="0" indent="0">
              <a:buNone/>
            </a:pPr>
            <a:r>
              <a:rPr lang="en-US" sz="1800" b="1" dirty="0" smtClean="0"/>
              <a:t>“It’s right here.”</a:t>
            </a:r>
          </a:p>
          <a:p>
            <a:pPr marL="0" indent="0">
              <a:buNone/>
            </a:pPr>
            <a:endParaRPr lang="en-US" sz="1800" b="1" dirty="0"/>
          </a:p>
          <a:p>
            <a:pPr marL="0" indent="0">
              <a:buNone/>
            </a:pPr>
            <a:r>
              <a:rPr lang="en-US" sz="1800" b="1" dirty="0" smtClean="0"/>
              <a:t>“You’ve just finished reading it.”</a:t>
            </a:r>
            <a:endParaRPr lang="en-US" sz="18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752600"/>
            <a:ext cx="3760745" cy="4191000"/>
          </a:xfrm>
        </p:spPr>
      </p:pic>
    </p:spTree>
    <p:extLst>
      <p:ext uri="{BB962C8B-B14F-4D97-AF65-F5344CB8AC3E}">
        <p14:creationId xmlns:p14="http://schemas.microsoft.com/office/powerpoint/2010/main" val="4190862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dirty="0" smtClean="0"/>
              <a:t>James and the Giant Peach (1961)</a:t>
            </a:r>
            <a:endParaRPr lang="en-US" sz="3200" b="1"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2249" y="1603763"/>
            <a:ext cx="3168502" cy="4518837"/>
          </a:xfrm>
        </p:spPr>
      </p:pic>
      <p:sp>
        <p:nvSpPr>
          <p:cNvPr id="2" name="Content Placeholder 1"/>
          <p:cNvSpPr>
            <a:spLocks noGrp="1"/>
          </p:cNvSpPr>
          <p:nvPr>
            <p:ph sz="half" idx="2"/>
          </p:nvPr>
        </p:nvSpPr>
        <p:spPr>
          <a:xfrm>
            <a:off x="4267200" y="1600200"/>
            <a:ext cx="4419600" cy="4525963"/>
          </a:xfrm>
        </p:spPr>
        <p:txBody>
          <a:bodyPr>
            <a:normAutofit/>
          </a:bodyPr>
          <a:lstStyle/>
          <a:p>
            <a:r>
              <a:rPr lang="en-US" sz="2000" b="1" dirty="0" smtClean="0"/>
              <a:t>James is a young boy who lives by the sea in England.  For his birthday, his parents plan to take him to New York to visit the Empire State Building.</a:t>
            </a:r>
          </a:p>
          <a:p>
            <a:r>
              <a:rPr lang="en-US" sz="2000" b="1" dirty="0" smtClean="0"/>
              <a:t>But a charging ghostly rhinoceros from the sky kills James’s parents and  James is sent to live with his cruel aunts, Spike and Sponge, who force him to work all day.</a:t>
            </a:r>
          </a:p>
          <a:p>
            <a:r>
              <a:rPr lang="en-US" sz="2000" b="1" dirty="0" smtClean="0"/>
              <a:t>When they try to squash a spider, James rescues it and then meets a man who gives him a bag of magic green “crocodile tongues.”</a:t>
            </a:r>
          </a:p>
          <a:p>
            <a:endParaRPr lang="en-US" sz="2000" b="1" dirty="0"/>
          </a:p>
        </p:txBody>
      </p:sp>
    </p:spTree>
    <p:extLst>
      <p:ext uri="{BB962C8B-B14F-4D97-AF65-F5344CB8AC3E}">
        <p14:creationId xmlns:p14="http://schemas.microsoft.com/office/powerpoint/2010/main" val="3619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533400"/>
            <a:ext cx="8229600" cy="5592763"/>
          </a:xfrm>
        </p:spPr>
        <p:txBody>
          <a:bodyPr>
            <a:normAutofit/>
          </a:bodyPr>
          <a:lstStyle/>
          <a:p>
            <a:r>
              <a:rPr lang="en-US" sz="2000" b="1" dirty="0" smtClean="0">
                <a:solidFill>
                  <a:prstClr val="black"/>
                </a:solidFill>
              </a:rPr>
              <a:t>On </a:t>
            </a:r>
            <a:r>
              <a:rPr lang="en-US" sz="2000" b="1" dirty="0">
                <a:solidFill>
                  <a:prstClr val="black"/>
                </a:solidFill>
              </a:rPr>
              <a:t>his way home, James trips and the crocodile tongues spill </a:t>
            </a:r>
            <a:r>
              <a:rPr lang="en-US" sz="2000" b="1" dirty="0" smtClean="0">
                <a:solidFill>
                  <a:prstClr val="black"/>
                </a:solidFill>
              </a:rPr>
              <a:t>and cause </a:t>
            </a:r>
            <a:r>
              <a:rPr lang="en-US" sz="2000" b="1" dirty="0">
                <a:solidFill>
                  <a:prstClr val="black"/>
                </a:solidFill>
              </a:rPr>
              <a:t>a small peach on a withering peach tree to grow to an enormous size</a:t>
            </a:r>
            <a:r>
              <a:rPr lang="en-US" sz="2000" b="1" dirty="0" smtClean="0">
                <a:solidFill>
                  <a:prstClr val="black"/>
                </a:solidFill>
              </a:rPr>
              <a:t>.</a:t>
            </a:r>
          </a:p>
          <a:p>
            <a:r>
              <a:rPr lang="en-US" sz="2000" b="1" dirty="0" smtClean="0">
                <a:solidFill>
                  <a:prstClr val="black"/>
                </a:solidFill>
              </a:rPr>
              <a:t>Of </a:t>
            </a:r>
            <a:r>
              <a:rPr lang="en-US" sz="2000" b="1" dirty="0">
                <a:solidFill>
                  <a:prstClr val="black"/>
                </a:solidFill>
              </a:rPr>
              <a:t>course </a:t>
            </a:r>
            <a:r>
              <a:rPr lang="en-US" sz="2000" b="1" dirty="0" smtClean="0">
                <a:solidFill>
                  <a:prstClr val="black"/>
                </a:solidFill>
              </a:rPr>
              <a:t>the aunts, Spiker </a:t>
            </a:r>
            <a:r>
              <a:rPr lang="en-US" sz="2000" b="1" dirty="0">
                <a:solidFill>
                  <a:prstClr val="black"/>
                </a:solidFill>
              </a:rPr>
              <a:t>and </a:t>
            </a:r>
            <a:r>
              <a:rPr lang="en-US" sz="2000" b="1" dirty="0" smtClean="0">
                <a:solidFill>
                  <a:prstClr val="black"/>
                </a:solidFill>
              </a:rPr>
              <a:t>Sponge, </a:t>
            </a:r>
            <a:r>
              <a:rPr lang="en-US" sz="2000" b="1" dirty="0">
                <a:solidFill>
                  <a:prstClr val="black"/>
                </a:solidFill>
              </a:rPr>
              <a:t>sell tickets to people who want to see this huge peach.  In the meantime, James crawls </a:t>
            </a:r>
            <a:r>
              <a:rPr lang="en-US" sz="2000" b="1" dirty="0" smtClean="0">
                <a:solidFill>
                  <a:prstClr val="black"/>
                </a:solidFill>
              </a:rPr>
              <a:t>inside </a:t>
            </a:r>
            <a:r>
              <a:rPr lang="en-US" sz="2000" b="1" dirty="0">
                <a:solidFill>
                  <a:prstClr val="black"/>
                </a:solidFill>
              </a:rPr>
              <a:t>the peach. </a:t>
            </a:r>
            <a:endParaRPr lang="en-US" sz="2000" b="1" dirty="0" smtClean="0">
              <a:solidFill>
                <a:prstClr val="black"/>
              </a:solidFill>
            </a:endParaRPr>
          </a:p>
          <a:p>
            <a:r>
              <a:rPr lang="en-US" sz="2000" b="1" dirty="0" smtClean="0">
                <a:solidFill>
                  <a:prstClr val="black"/>
                </a:solidFill>
              </a:rPr>
              <a:t>Here he meets Miss Spider, whom he has just saved, along with Mr. Grasshopper, Mr. Centipede, Earthworm, Mrs. Ladybug, and Glowworm.</a:t>
            </a:r>
          </a:p>
          <a:p>
            <a:r>
              <a:rPr lang="en-US" sz="2000" b="1" dirty="0" smtClean="0">
                <a:solidFill>
                  <a:prstClr val="black"/>
                </a:solidFill>
              </a:rPr>
              <a:t>Mr. Centipede cuts the stem that attaches the peach to the tree and the peach rolls down to the Atlantic Ocean.</a:t>
            </a:r>
          </a:p>
          <a:p>
            <a:r>
              <a:rPr lang="en-US" sz="2000" b="1" dirty="0" smtClean="0">
                <a:solidFill>
                  <a:prstClr val="black"/>
                </a:solidFill>
              </a:rPr>
              <a:t>James remember his birthday wish—to visit New York City.  James and his sailing crew use Miss Spider’s web to attach a hundred seagulls to the peach stem, and they are off to see New York.</a:t>
            </a:r>
          </a:p>
          <a:p>
            <a:r>
              <a:rPr lang="en-US" sz="2000" b="1" dirty="0" smtClean="0">
                <a:solidFill>
                  <a:prstClr val="black"/>
                </a:solidFill>
              </a:rPr>
              <a:t>Just as they reach New York, there is a great storm, </a:t>
            </a:r>
            <a:r>
              <a:rPr lang="en-US" sz="2000" b="1" dirty="0" smtClean="0">
                <a:solidFill>
                  <a:prstClr val="black"/>
                </a:solidFill>
              </a:rPr>
              <a:t>but </a:t>
            </a:r>
            <a:r>
              <a:rPr lang="en-US" sz="2000" b="1" dirty="0" smtClean="0">
                <a:solidFill>
                  <a:prstClr val="black"/>
                </a:solidFill>
              </a:rPr>
              <a:t>they survive and   land on the Empire State Building.  They allow </a:t>
            </a:r>
            <a:r>
              <a:rPr lang="en-US" sz="2000" b="1" dirty="0" smtClean="0">
                <a:solidFill>
                  <a:prstClr val="black"/>
                </a:solidFill>
              </a:rPr>
              <a:t>New </a:t>
            </a:r>
            <a:r>
              <a:rPr lang="en-US" sz="2000" b="1" dirty="0" smtClean="0">
                <a:solidFill>
                  <a:prstClr val="black"/>
                </a:solidFill>
              </a:rPr>
              <a:t>York children to eat the delicious peach.</a:t>
            </a:r>
          </a:p>
          <a:p>
            <a:r>
              <a:rPr lang="en-US" sz="2000" b="1" dirty="0" smtClean="0">
                <a:solidFill>
                  <a:prstClr val="black"/>
                </a:solidFill>
              </a:rPr>
              <a:t>The peach pit is made into a house in Central Park, where James lives happily ever after with his new family—the bugs.</a:t>
            </a:r>
            <a:endParaRPr lang="en-US" sz="2000" b="1" dirty="0">
              <a:solidFill>
                <a:prstClr val="black"/>
              </a:solidFill>
            </a:endParaRPr>
          </a:p>
          <a:p>
            <a:endParaRPr lang="en-US" sz="2000" dirty="0"/>
          </a:p>
        </p:txBody>
      </p:sp>
    </p:spTree>
    <p:extLst>
      <p:ext uri="{BB962C8B-B14F-4D97-AF65-F5344CB8AC3E}">
        <p14:creationId xmlns:p14="http://schemas.microsoft.com/office/powerpoint/2010/main" val="2876955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Fantastic Mr. Fox (1970)</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70214" y="1933441"/>
            <a:ext cx="2612571" cy="3859481"/>
          </a:xfrm>
        </p:spPr>
      </p:pic>
      <p:sp>
        <p:nvSpPr>
          <p:cNvPr id="3" name="Content Placeholder 2"/>
          <p:cNvSpPr>
            <a:spLocks noGrp="1"/>
          </p:cNvSpPr>
          <p:nvPr>
            <p:ph sz="half" idx="2"/>
          </p:nvPr>
        </p:nvSpPr>
        <p:spPr>
          <a:xfrm>
            <a:off x="4191000" y="1295400"/>
            <a:ext cx="4343400" cy="4830763"/>
          </a:xfrm>
        </p:spPr>
        <p:txBody>
          <a:bodyPr>
            <a:noAutofit/>
          </a:bodyPr>
          <a:lstStyle/>
          <a:p>
            <a:r>
              <a:rPr lang="en-US" sz="2000" b="1" dirty="0" smtClean="0"/>
              <a:t>Fantastic Mr. Fox and his wife Felicity steal food every night from three wealthy-and-mean farmers.  </a:t>
            </a:r>
          </a:p>
          <a:p>
            <a:pPr marL="0" indent="0">
              <a:buNone/>
            </a:pPr>
            <a:endParaRPr lang="en-US" sz="2000" b="1" dirty="0" smtClean="0"/>
          </a:p>
          <a:p>
            <a:r>
              <a:rPr lang="en-US" sz="2000" b="1" dirty="0" smtClean="0"/>
              <a:t>The Foxes are caged in a Fox trap when they attempt to raid </a:t>
            </a:r>
            <a:r>
              <a:rPr lang="en-US" sz="2000" b="1" dirty="0" err="1" smtClean="0"/>
              <a:t>Berk’s</a:t>
            </a:r>
            <a:r>
              <a:rPr lang="en-US" sz="2000" b="1" dirty="0" smtClean="0"/>
              <a:t> Squab Farm.  Felicity tells Mr. Fox that she is pregnant, and convinces him to become a more stable member of the community.</a:t>
            </a:r>
          </a:p>
          <a:p>
            <a:endParaRPr lang="en-US" sz="2000" b="1" dirty="0" smtClean="0"/>
          </a:p>
          <a:p>
            <a:r>
              <a:rPr lang="en-US" sz="2000" b="1" dirty="0" smtClean="0"/>
              <a:t>Two years later, Mr. Fox is a newspaper columnist and they have a sullen son named Ash.</a:t>
            </a:r>
          </a:p>
        </p:txBody>
      </p:sp>
    </p:spTree>
    <p:extLst>
      <p:ext uri="{BB962C8B-B14F-4D97-AF65-F5344CB8AC3E}">
        <p14:creationId xmlns:p14="http://schemas.microsoft.com/office/powerpoint/2010/main" val="216647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4808</Words>
  <Application>Microsoft Office PowerPoint</Application>
  <PresentationFormat>On-screen Show (4:3)</PresentationFormat>
  <Paragraphs>444</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Novel Word Play in Roald Dahl’s Books In 2016 the world celebrated Roald Dahl’s 100th Birthday.</vt:lpstr>
      <vt:lpstr>Roald Dahl was born in Wales to Norwegian parents, who sent him to a prestigious boarding school (Repton) in England. </vt:lpstr>
      <vt:lpstr>  The Gloster Gladiator and the Hawker Hurricane Mk1 were the planes he flew during World War I.  His first published story was a true account of when he crashed on a solo flight in Libya.  It was published in the Saturday Evening Post.  </vt:lpstr>
      <vt:lpstr> At the very beginning of World War II, Roald Dahl and the Baker Street Irregulars (a group of British spies) helped lower Americans’ isolationist attitudes.  They were jokingly named after a Sherlock Holmes mystery by Arthur Conan Doyle. </vt:lpstr>
      <vt:lpstr>  Of course these elegant “Baker Street Irregulars”--  Roald Dahl. Noel Coward, Ian Fleming, David Niven, and Cary Grant, were welcomed into America’s high society, where they planted propaganda and stories in American newspapers, radio stations and wire services aimed at convincing the Americans to join Great Britain in the war against Germany and Japan.  </vt:lpstr>
      <vt:lpstr>PowerPoint Presentation</vt:lpstr>
      <vt:lpstr>James and the Giant Peach (1961)</vt:lpstr>
      <vt:lpstr>PowerPoint Presentation</vt:lpstr>
      <vt:lpstr>Fantastic Mr. Fox (1970)</vt:lpstr>
      <vt:lpstr>PowerPoint Presentation</vt:lpstr>
      <vt:lpstr>Charlie and the Chocolate Factory (1971)</vt:lpstr>
      <vt:lpstr>Repton School &amp; Cadbury Favorites It’s easy to see why the students at the real Repton School where Dahl studied, were excited when asked to evaluate the new samples of  plain-wrapped candy that came to them from the nearby Cadbury factory.</vt:lpstr>
      <vt:lpstr>The First Four Tickets Were Quickly Found</vt:lpstr>
      <vt:lpstr>The Oompa Loompa Song: https://www.bing.com/videos/search?q=oompa+loompa+songs+lyrics&amp;view=detail&amp;mid=1C5D224B93EFC83E0A631C5D224B93EFC83E0A63&amp;FORM=VIRE </vt:lpstr>
      <vt:lpstr>The Twits (1980)</vt:lpstr>
      <vt:lpstr>PowerPoint Presentation</vt:lpstr>
      <vt:lpstr>PowerPoint Presentation</vt:lpstr>
      <vt:lpstr>Matilda (1988)</vt:lpstr>
      <vt:lpstr>PowerPoint Presentation</vt:lpstr>
      <vt:lpstr>PowerPoint Presentation</vt:lpstr>
      <vt:lpstr>PowerPoint Presentation</vt:lpstr>
      <vt:lpstr>INTERMISSION</vt:lpstr>
      <vt:lpstr>The BFG (the Book (1982) and the Movie (2016)</vt:lpstr>
      <vt:lpstr>Schemes vs. Tropes</vt:lpstr>
      <vt:lpstr>ALLITERATION (Repetition of Consonants):</vt:lpstr>
      <vt:lpstr>ASSONANCE (Repetition of Vowel Sounds)</vt:lpstr>
      <vt:lpstr>BFG Storing and Delivering Dreams</vt:lpstr>
      <vt:lpstr>CACOPHONY (Unpleasant Meanings)</vt:lpstr>
      <vt:lpstr>BFG Doesn’t Eat Human Beans. He eats Snozzcumbers and drinks Frobscottle.</vt:lpstr>
      <vt:lpstr>The Cacophony of “Trogglehumpers”</vt:lpstr>
      <vt:lpstr>CLIPPINGS The Pictures Are of Jack, the Beanstalk and the Giant</vt:lpstr>
      <vt:lpstr>Deference to Royalty</vt:lpstr>
      <vt:lpstr>EUPHONY (Pleasant Meanings):</vt:lpstr>
      <vt:lpstr>The Euphony of the “Phizzwizard” Dream</vt:lpstr>
      <vt:lpstr>Foreshadowing is displayed in the  planning of the Queen’s dream.</vt:lpstr>
      <vt:lpstr>Foreshadowing: The Queen’s Dream</vt:lpstr>
      <vt:lpstr>PowerPoint Presentation</vt:lpstr>
      <vt:lpstr>HYPERBOLE (Exaggeration)</vt:lpstr>
      <vt:lpstr>The Hyperbole of “Giant Country”</vt:lpstr>
      <vt:lpstr>The Hyperbole of the Queen’s Breakfast</vt:lpstr>
      <vt:lpstr>This is reminiscent of Gulliver  among the Lilliputians</vt:lpstr>
      <vt:lpstr>Why Huge Ears are Important in Dream Catching</vt:lpstr>
      <vt:lpstr>Hyperbole and Understatement</vt:lpstr>
      <vt:lpstr>Giants at Play</vt:lpstr>
      <vt:lpstr>IRONY:</vt:lpstr>
      <vt:lpstr>The Irony of Giants Being More Civilized than Human Beans </vt:lpstr>
      <vt:lpstr>Leit Motif (a phrase, sound or behavior that is associated with a particular character)</vt:lpstr>
      <vt:lpstr>METATHESIS (Reversing the order of words or sounds) This is a Leit Motif for The BFG</vt:lpstr>
      <vt:lpstr>METONYMY (Word Association)</vt:lpstr>
      <vt:lpstr>Mondegreens (Incorrect Word-Breaking or Phrase-Breaking)</vt:lpstr>
      <vt:lpstr>Sound Imagery</vt:lpstr>
      <vt:lpstr>More Sound Imagery</vt:lpstr>
      <vt:lpstr>Squishy Language (Language on the Slant)</vt:lpstr>
      <vt:lpstr>More Squishy Language</vt:lpstr>
      <vt:lpstr>Taste and Smell Imagery and Analogy (Similarity) of Processes</vt:lpstr>
      <vt:lpstr>The Visual and Sound Imagery of the Giants What Sophie Saw and Heard</vt:lpstr>
      <vt:lpstr>The Visual and Sound Imagery of Mixing Dreams</vt:lpstr>
      <vt:lpstr>The Visual, Sound and Smell Imagery of Nine Sleeping Giants</vt:lpstr>
      <vt:lpstr>Zeugma (Intentional Faulty Parallelism)</vt:lpstr>
      <vt:lpstr>In Conclusion, The BFG is an Autobiography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Play in Roald Dahl’s The BFG: A Study in Schemes and Tropes</dc:title>
  <dc:creator>Don</dc:creator>
  <cp:lastModifiedBy>Alleen</cp:lastModifiedBy>
  <cp:revision>128</cp:revision>
  <cp:lastPrinted>2017-02-19T16:55:02Z</cp:lastPrinted>
  <dcterms:created xsi:type="dcterms:W3CDTF">2006-08-16T00:00:00Z</dcterms:created>
  <dcterms:modified xsi:type="dcterms:W3CDTF">2017-02-20T19:17:19Z</dcterms:modified>
</cp:coreProperties>
</file>