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6" r:id="rId2"/>
    <p:sldId id="288" r:id="rId3"/>
    <p:sldId id="281" r:id="rId4"/>
    <p:sldId id="286" r:id="rId5"/>
    <p:sldId id="287" r:id="rId6"/>
    <p:sldId id="257" r:id="rId7"/>
    <p:sldId id="258" r:id="rId8"/>
    <p:sldId id="259" r:id="rId9"/>
    <p:sldId id="260" r:id="rId10"/>
    <p:sldId id="261" r:id="rId11"/>
    <p:sldId id="262" r:id="rId12"/>
    <p:sldId id="263" r:id="rId13"/>
    <p:sldId id="264" r:id="rId14"/>
    <p:sldId id="265" r:id="rId15"/>
    <p:sldId id="266" r:id="rId16"/>
    <p:sldId id="284" r:id="rId17"/>
    <p:sldId id="285" r:id="rId18"/>
    <p:sldId id="282" r:id="rId19"/>
    <p:sldId id="283" r:id="rId20"/>
    <p:sldId id="267" r:id="rId21"/>
    <p:sldId id="268" r:id="rId22"/>
    <p:sldId id="269" r:id="rId23"/>
    <p:sldId id="270" r:id="rId24"/>
    <p:sldId id="271" r:id="rId25"/>
    <p:sldId id="272" r:id="rId26"/>
    <p:sldId id="273" r:id="rId27"/>
    <p:sldId id="280" r:id="rId2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0E3C7FCD-684B-410D-B9EA-C5C7EF8B3F38}" type="datetimeFigureOut">
              <a:rPr lang="en-US" smtClean="0"/>
              <a:t>1/24/2013</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4BCEF336-C107-436E-8414-D10310918FB6}" type="slidenum">
              <a:rPr lang="en-US" smtClean="0"/>
              <a:t>‹#›</a:t>
            </a:fld>
            <a:endParaRPr lang="en-US"/>
          </a:p>
        </p:txBody>
      </p:sp>
    </p:spTree>
    <p:extLst>
      <p:ext uri="{BB962C8B-B14F-4D97-AF65-F5344CB8AC3E}">
        <p14:creationId xmlns:p14="http://schemas.microsoft.com/office/powerpoint/2010/main" val="2469073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41A89E6E-2496-4300-8876-2DD22169E215}" type="datetimeFigureOut">
              <a:rPr lang="en-US" smtClean="0"/>
              <a:t>1/24/2013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DC5BF46D-82B6-4888-BBED-828769402A44}" type="slidenum">
              <a:rPr lang="en-US" smtClean="0"/>
              <a:t>‹#›</a:t>
            </a:fld>
            <a:endParaRPr lang="en-US"/>
          </a:p>
        </p:txBody>
      </p:sp>
    </p:spTree>
    <p:extLst>
      <p:ext uri="{BB962C8B-B14F-4D97-AF65-F5344CB8AC3E}">
        <p14:creationId xmlns:p14="http://schemas.microsoft.com/office/powerpoint/2010/main" val="4282695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2ED8CE-B0CF-41B5-8847-95F5350B42CE}" type="datetime1">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F53E8-E008-4557-8BFD-C5A196D49DDC}" type="datetime1">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E5C1D-819F-4E14-8697-5EC23728E7C2}" type="datetime1">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B0AC9-71F3-48B4-B6E2-8C6BFDEC8189}" type="datetime1">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12A78-1D29-4ED9-8290-91C8E6AFBB59}" type="datetime1">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9B6BAB-EBF2-4EB0-B696-A97251E8138B}" type="datetime1">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8412B0-B84F-420A-9549-32758CBE3B11}" type="datetime1">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B282C9-4237-44C0-AD1E-68A3A4132762}" type="datetime1">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B9527-9673-44A6-A0A8-B3D99347150E}" type="datetime1">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87C11-63E4-495C-8153-D5AC30F81AF3}" type="datetime1">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D25CE-4F01-4093-8645-77E5F6C421B7}" type="datetime1">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5C4D7-BE5C-4B78-A9EB-8C1A01C4DEC7}" type="datetime1">
              <a:rPr lang="en-US" smtClean="0"/>
              <a:t>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n.wikipedia.org/wiki/Charles_Dicke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b="1" dirty="0" smtClean="0"/>
              <a:t>Charles Dickens’s</a:t>
            </a:r>
            <a:br>
              <a:rPr lang="en-US" b="1" dirty="0" smtClean="0"/>
            </a:br>
            <a:r>
              <a:rPr lang="en-US" b="1" dirty="0" smtClean="0"/>
              <a:t>Humor, Irony, and Language Play</a:t>
            </a:r>
            <a:endParaRPr lang="en-US" b="1" dirty="0"/>
          </a:p>
        </p:txBody>
      </p:sp>
      <p:sp>
        <p:nvSpPr>
          <p:cNvPr id="3" name="Subtitle 2"/>
          <p:cNvSpPr>
            <a:spLocks noGrp="1"/>
          </p:cNvSpPr>
          <p:nvPr>
            <p:ph type="subTitle" idx="1"/>
          </p:nvPr>
        </p:nvSpPr>
        <p:spPr/>
        <p:txBody>
          <a:bodyPr/>
          <a:lstStyle/>
          <a:p>
            <a:r>
              <a:rPr lang="en-US" b="1" dirty="0" smtClean="0"/>
              <a:t>by Don L. F. Nilsen</a:t>
            </a:r>
          </a:p>
          <a:p>
            <a:r>
              <a:rPr lang="en-US" b="1" dirty="0" smtClean="0"/>
              <a:t>and Alleen Pace Nilsen</a:t>
            </a:r>
            <a:endParaRPr lang="en-US" b="1" dirty="0"/>
          </a:p>
        </p:txBody>
      </p:sp>
    </p:spTree>
    <p:extLst>
      <p:ext uri="{BB962C8B-B14F-4D97-AF65-F5344CB8AC3E}">
        <p14:creationId xmlns:p14="http://schemas.microsoft.com/office/powerpoint/2010/main" val="91089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lnSpcReduction="10000"/>
          </a:bodyPr>
          <a:lstStyle/>
          <a:p>
            <a:pPr marL="0" indent="0">
              <a:buNone/>
            </a:pPr>
            <a:r>
              <a:rPr lang="en-US" b="1" dirty="0" smtClean="0"/>
              <a:t>Comparing Samuel Pickwick with Don Quixote</a:t>
            </a:r>
          </a:p>
          <a:p>
            <a:pPr marL="0" indent="0">
              <a:buNone/>
            </a:pPr>
            <a:endParaRPr lang="en-US" b="1" u="sng" dirty="0"/>
          </a:p>
          <a:p>
            <a:pPr marL="0" indent="0">
              <a:buNone/>
            </a:pPr>
            <a:r>
              <a:rPr lang="en-US" sz="1900" b="1" u="sng" dirty="0" smtClean="0"/>
              <a:t>The Pickwick Papers</a:t>
            </a:r>
            <a:r>
              <a:rPr lang="en-US" sz="1900" b="1" dirty="0" smtClean="0"/>
              <a:t> is a burlesque of the touring and sporting clubs in England in Victorian times.</a:t>
            </a:r>
          </a:p>
          <a:p>
            <a:pPr marL="0" indent="0">
              <a:buNone/>
            </a:pPr>
            <a:endParaRPr lang="en-US" sz="1900" b="1" u="sng" dirty="0"/>
          </a:p>
          <a:p>
            <a:pPr marL="0" indent="0">
              <a:buNone/>
            </a:pPr>
            <a:r>
              <a:rPr lang="en-US" sz="1900" b="1" dirty="0" smtClean="0"/>
              <a:t>Both Samuel Pickwick and Don Quixote run around trying to redress evils, and both (because of their naiveté) invariably end up looking ridiculous.</a:t>
            </a:r>
          </a:p>
          <a:p>
            <a:pPr marL="0" indent="0">
              <a:buNone/>
            </a:pPr>
            <a:endParaRPr lang="en-US" sz="1900" b="1" dirty="0"/>
          </a:p>
          <a:p>
            <a:pPr marL="0" indent="0">
              <a:buNone/>
            </a:pPr>
            <a:r>
              <a:rPr lang="en-US" sz="1900" b="1" dirty="0" smtClean="0"/>
              <a:t>This comparison is strengthened by comparing Sam Weller with Sancho </a:t>
            </a:r>
            <a:r>
              <a:rPr lang="en-US" sz="1900" b="1" dirty="0" err="1" smtClean="0"/>
              <a:t>Panza</a:t>
            </a:r>
            <a:r>
              <a:rPr lang="en-US" sz="1900" b="1" dirty="0" smtClean="0"/>
              <a:t>.  Weller’s speech is as full of farcical comparisons as was Sancho </a:t>
            </a:r>
            <a:r>
              <a:rPr lang="en-US" sz="1900" b="1" dirty="0" err="1" smtClean="0"/>
              <a:t>Panza’s</a:t>
            </a:r>
            <a:r>
              <a:rPr lang="en-US" sz="1900" b="1" dirty="0" smtClean="0"/>
              <a:t> speech full of proverbs.</a:t>
            </a:r>
          </a:p>
          <a:p>
            <a:pPr marL="0" indent="0">
              <a:buNone/>
            </a:pPr>
            <a:endParaRPr lang="en-US" sz="1900" b="1" dirty="0"/>
          </a:p>
          <a:p>
            <a:pPr marL="0" indent="0">
              <a:buNone/>
            </a:pPr>
            <a:r>
              <a:rPr lang="en-US" sz="1900" b="1" dirty="0" smtClean="0"/>
              <a:t>About eighty percent of the “</a:t>
            </a:r>
            <a:r>
              <a:rPr lang="en-US" sz="1900" b="1" dirty="0" err="1" smtClean="0"/>
              <a:t>Wellerisms</a:t>
            </a:r>
            <a:r>
              <a:rPr lang="en-US" sz="1900" b="1" dirty="0" smtClean="0"/>
              <a:t>” in </a:t>
            </a:r>
            <a:r>
              <a:rPr lang="en-US" sz="1900" b="1" u="sng" dirty="0" smtClean="0"/>
              <a:t>The Pickwick Papers</a:t>
            </a:r>
            <a:r>
              <a:rPr lang="en-US" sz="1900" b="1" dirty="0" smtClean="0"/>
              <a:t> are either morbid, or else they deal with such things as debt, unhappy marriage, misanthropy, or general social discomfort.  When John </a:t>
            </a:r>
            <a:r>
              <a:rPr lang="en-US" sz="1900" b="1" dirty="0" err="1" smtClean="0"/>
              <a:t>Smauker</a:t>
            </a:r>
            <a:r>
              <a:rPr lang="en-US" sz="1900" b="1" dirty="0" smtClean="0"/>
              <a:t> says that the Bath waters are “</a:t>
            </a:r>
            <a:r>
              <a:rPr lang="en-US" sz="1900" b="1" dirty="0" err="1" smtClean="0"/>
              <a:t>killibeate</a:t>
            </a:r>
            <a:r>
              <a:rPr lang="en-US" sz="1900" b="1" dirty="0" smtClean="0"/>
              <a:t>,” Sam responds, “I don’t know much about that ‘ere….  I thought they’d a </a:t>
            </a:r>
            <a:r>
              <a:rPr lang="en-US" sz="1900" b="1" dirty="0" err="1" smtClean="0"/>
              <a:t>wery</a:t>
            </a:r>
            <a:r>
              <a:rPr lang="en-US" sz="1900" b="1" dirty="0" smtClean="0"/>
              <a:t> strong </a:t>
            </a:r>
            <a:r>
              <a:rPr lang="en-US" sz="1900" b="1" dirty="0" err="1" smtClean="0"/>
              <a:t>flavour</a:t>
            </a:r>
            <a:r>
              <a:rPr lang="en-US" sz="1900" b="1" dirty="0" smtClean="0"/>
              <a:t> o’ warm flat irons.”</a:t>
            </a:r>
          </a:p>
          <a:p>
            <a:pPr marL="0" indent="0">
              <a:buNone/>
            </a:pPr>
            <a:endParaRPr lang="en-US" sz="1900" b="1" dirty="0"/>
          </a:p>
          <a:p>
            <a:pPr marL="0" indent="0">
              <a:buNone/>
            </a:pPr>
            <a:endParaRPr lang="en-US" sz="1900" b="1" dirty="0" smtClean="0"/>
          </a:p>
          <a:p>
            <a:pPr marL="0" indent="0">
              <a:buNone/>
            </a:pPr>
            <a:endParaRPr lang="en-US" sz="1900" b="1" dirty="0"/>
          </a:p>
          <a:p>
            <a:pPr marL="0" indent="0">
              <a:buNone/>
            </a:pPr>
            <a:endParaRPr lang="en-US" sz="19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4637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Nicholas </a:t>
            </a:r>
            <a:r>
              <a:rPr lang="en-US" b="1" u="sng" dirty="0" err="1" smtClean="0"/>
              <a:t>Nickleby</a:t>
            </a:r>
            <a:r>
              <a:rPr lang="en-US" b="1" u="sng" dirty="0" smtClean="0"/>
              <a:t> </a:t>
            </a:r>
            <a:r>
              <a:rPr lang="en-US" b="1" dirty="0" smtClean="0"/>
              <a:t>(1837-1839)</a:t>
            </a: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Dickens describes Mr. </a:t>
            </a:r>
            <a:r>
              <a:rPr lang="en-US" b="1" dirty="0" err="1" smtClean="0"/>
              <a:t>Squeers</a:t>
            </a:r>
            <a:r>
              <a:rPr lang="en-US" b="1" dirty="0" smtClean="0"/>
              <a:t> as being not prepossessing.  “He had but one eye, and the popular prejudice runs in favor of two.  The eye he had was unquestionably useful, but decidedly not ornamental: being of a greenish grey, and in shape resembling the fan-light of a street door.” </a:t>
            </a:r>
          </a:p>
          <a:p>
            <a:pPr marL="0" indent="0">
              <a:buNone/>
            </a:pPr>
            <a:endParaRPr lang="en-US" b="1" dirty="0"/>
          </a:p>
          <a:p>
            <a:pPr marL="0" indent="0">
              <a:buNone/>
            </a:pPr>
            <a:r>
              <a:rPr lang="en-US" b="1" dirty="0" smtClean="0"/>
              <a:t>“The blank side of his face was much wrinkled and puckered up, which gave him a very sinister appearance, especially when he smiled, at which times his expression bordered closely on the villainous.”</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554829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lstStyle/>
          <a:p>
            <a:pPr marL="0" indent="0">
              <a:buNone/>
            </a:pPr>
            <a:r>
              <a:rPr lang="en-US" b="1" dirty="0" smtClean="0"/>
              <a:t>Mr. </a:t>
            </a:r>
            <a:r>
              <a:rPr lang="en-US" b="1" dirty="0" err="1" smtClean="0"/>
              <a:t>Squeers</a:t>
            </a:r>
            <a:r>
              <a:rPr lang="en-US" b="1" dirty="0" smtClean="0"/>
              <a:t> “wore a white neckerchief with long ends, and a suit of trousers a great deal too short; he appeared ill at ease in his clothes, as if he were in a perpetual state of astonishment at finding himself so respectable.” </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78905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Oliver Twist </a:t>
            </a:r>
            <a:r>
              <a:rPr lang="en-US" b="1" dirty="0" smtClean="0"/>
              <a:t>(1838-1839)</a:t>
            </a: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In </a:t>
            </a:r>
            <a:r>
              <a:rPr lang="en-US" b="1" u="sng" dirty="0" smtClean="0"/>
              <a:t>Oliver Twist</a:t>
            </a:r>
            <a:r>
              <a:rPr lang="en-US" b="1" dirty="0" smtClean="0"/>
              <a:t>, Mr. </a:t>
            </a:r>
            <a:r>
              <a:rPr lang="en-US" b="1" dirty="0" err="1" smtClean="0"/>
              <a:t>Gamsfield</a:t>
            </a:r>
            <a:r>
              <a:rPr lang="en-US" b="1" dirty="0" smtClean="0"/>
              <a:t> is the overseer of the chimney sweeps.  He makes readers laugh by lighting dry straw fires while the boys are in the chimneys.</a:t>
            </a:r>
          </a:p>
          <a:p>
            <a:pPr marL="0" indent="0">
              <a:buNone/>
            </a:pPr>
            <a:endParaRPr lang="en-US" b="1" dirty="0"/>
          </a:p>
          <a:p>
            <a:pPr marL="0" indent="0">
              <a:buNone/>
            </a:pPr>
            <a:r>
              <a:rPr lang="en-US" b="1" dirty="0" smtClean="0"/>
              <a:t>“Boys is </a:t>
            </a:r>
            <a:r>
              <a:rPr lang="en-US" b="1" dirty="0" err="1" smtClean="0"/>
              <a:t>wery</a:t>
            </a:r>
            <a:r>
              <a:rPr lang="en-US" b="1" dirty="0" smtClean="0"/>
              <a:t> </a:t>
            </a:r>
            <a:r>
              <a:rPr lang="en-US" b="1" dirty="0" err="1" smtClean="0"/>
              <a:t>obstinit</a:t>
            </a:r>
            <a:r>
              <a:rPr lang="en-US" b="1" dirty="0" smtClean="0"/>
              <a:t>, and </a:t>
            </a:r>
            <a:r>
              <a:rPr lang="en-US" b="1" dirty="0" err="1" smtClean="0"/>
              <a:t>wery</a:t>
            </a:r>
            <a:r>
              <a:rPr lang="en-US" b="1" dirty="0" smtClean="0"/>
              <a:t> lazy, </a:t>
            </a:r>
            <a:r>
              <a:rPr lang="en-US" b="1" dirty="0" err="1" smtClean="0"/>
              <a:t>gen’lmen</a:t>
            </a:r>
            <a:r>
              <a:rPr lang="en-US" b="1" dirty="0" smtClean="0"/>
              <a:t>, and there’s </a:t>
            </a:r>
            <a:r>
              <a:rPr lang="en-US" b="1" dirty="0" err="1" smtClean="0"/>
              <a:t>nothink</a:t>
            </a:r>
            <a:r>
              <a:rPr lang="en-US" b="1" dirty="0" smtClean="0"/>
              <a:t> like a good hot blaze to make ‘</a:t>
            </a:r>
            <a:r>
              <a:rPr lang="en-US" b="1" dirty="0" err="1" smtClean="0"/>
              <a:t>em</a:t>
            </a:r>
            <a:r>
              <a:rPr lang="en-US" b="1" dirty="0" smtClean="0"/>
              <a:t> come down </a:t>
            </a:r>
            <a:r>
              <a:rPr lang="en-US" b="1" dirty="0" err="1" smtClean="0"/>
              <a:t>vith</a:t>
            </a:r>
            <a:r>
              <a:rPr lang="en-US" b="1" dirty="0" smtClean="0"/>
              <a:t> a run.”</a:t>
            </a:r>
          </a:p>
          <a:p>
            <a:pPr marL="0" indent="0">
              <a:buNone/>
            </a:pPr>
            <a:endParaRPr lang="en-US" b="1" dirty="0"/>
          </a:p>
          <a:p>
            <a:pPr marL="0" indent="0">
              <a:buNone/>
            </a:pPr>
            <a:r>
              <a:rPr lang="en-US" b="1" dirty="0" smtClean="0"/>
              <a:t>“It’s humane too, </a:t>
            </a:r>
            <a:r>
              <a:rPr lang="en-US" b="1" dirty="0" err="1" smtClean="0"/>
              <a:t>gen’lmen</a:t>
            </a:r>
            <a:r>
              <a:rPr lang="en-US" b="1" dirty="0" smtClean="0"/>
              <a:t>, </a:t>
            </a:r>
            <a:r>
              <a:rPr lang="en-US" b="1" dirty="0" err="1" smtClean="0"/>
              <a:t>acause</a:t>
            </a:r>
            <a:r>
              <a:rPr lang="en-US" b="1" dirty="0" smtClean="0"/>
              <a:t>, even if they’ve stuck in the </a:t>
            </a:r>
            <a:r>
              <a:rPr lang="en-US" b="1" dirty="0" err="1" smtClean="0"/>
              <a:t>chimbley</a:t>
            </a:r>
            <a:r>
              <a:rPr lang="en-US" b="1" dirty="0" smtClean="0"/>
              <a:t>, roasting their feet makes ‘</a:t>
            </a:r>
            <a:r>
              <a:rPr lang="en-US" b="1" dirty="0" err="1" smtClean="0"/>
              <a:t>em</a:t>
            </a:r>
            <a:r>
              <a:rPr lang="en-US" b="1" dirty="0" smtClean="0"/>
              <a:t> struggle to </a:t>
            </a:r>
            <a:r>
              <a:rPr lang="en-US" b="1" dirty="0" err="1" smtClean="0"/>
              <a:t>hextricate</a:t>
            </a:r>
            <a:r>
              <a:rPr lang="en-US" b="1" dirty="0" smtClean="0"/>
              <a:t> </a:t>
            </a:r>
            <a:r>
              <a:rPr lang="en-US" b="1" dirty="0" err="1" smtClean="0"/>
              <a:t>theirselves</a:t>
            </a:r>
            <a:r>
              <a:rPr lang="en-US" b="1" dirty="0" smtClean="0"/>
              <a:t>.”</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29959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Old Curiosity Shop</a:t>
            </a:r>
            <a:r>
              <a:rPr lang="en-US" b="1" dirty="0" smtClean="0"/>
              <a:t> (1841)</a:t>
            </a:r>
            <a:endParaRPr lang="en-US" b="1" u="sng"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The Old Curiosity Shop is one of the characters in this novel.  Northrup Frye considers it to be a threshold symbol of the entrance into the grotesque world, like the rabbit-hole and mirror in the Alice </a:t>
            </a:r>
            <a:r>
              <a:rPr lang="en-US" b="1" dirty="0"/>
              <a:t>books. </a:t>
            </a:r>
            <a:endParaRPr lang="en-US" b="1" dirty="0" smtClean="0"/>
          </a:p>
          <a:p>
            <a:pPr marL="0" indent="0">
              <a:buNone/>
            </a:pPr>
            <a:endParaRPr lang="en-US" b="1" dirty="0"/>
          </a:p>
          <a:p>
            <a:pPr marL="0" indent="0">
              <a:buNone/>
            </a:pPr>
            <a:r>
              <a:rPr lang="en-US" b="1" dirty="0" smtClean="0"/>
              <a:t>Northrup </a:t>
            </a:r>
            <a:r>
              <a:rPr lang="en-US" b="1" dirty="0"/>
              <a:t>Frye says that </a:t>
            </a:r>
            <a:r>
              <a:rPr lang="en-US" b="1" u="sng" dirty="0"/>
              <a:t>The Old Curiosity Shop </a:t>
            </a:r>
            <a:r>
              <a:rPr lang="en-US" b="1" dirty="0"/>
              <a:t>is a melodrama, in which the “the mainspring of melodramatic action is, like that of humorous action, mainly obsession” (76).</a:t>
            </a:r>
          </a:p>
          <a:p>
            <a:pPr marL="0" indent="0">
              <a:buNone/>
            </a:pP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246724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fontScale="77500" lnSpcReduction="20000"/>
          </a:bodyPr>
          <a:lstStyle/>
          <a:p>
            <a:pPr marL="0" indent="0">
              <a:buNone/>
            </a:pPr>
            <a:r>
              <a:rPr lang="en-US" b="1" dirty="0"/>
              <a:t>The most memorable character in </a:t>
            </a:r>
            <a:r>
              <a:rPr lang="en-US" b="1" u="sng" dirty="0"/>
              <a:t>The Old Curiosity Shop </a:t>
            </a:r>
            <a:r>
              <a:rPr lang="en-US" b="1" dirty="0"/>
              <a:t>is Daniel </a:t>
            </a:r>
            <a:r>
              <a:rPr lang="en-US" b="1" dirty="0" err="1"/>
              <a:t>Quilp</a:t>
            </a:r>
            <a:r>
              <a:rPr lang="en-US" b="1" dirty="0"/>
              <a:t>.  </a:t>
            </a:r>
            <a:r>
              <a:rPr lang="en-US" b="1" dirty="0" err="1"/>
              <a:t>Quilp</a:t>
            </a:r>
            <a:r>
              <a:rPr lang="en-US" b="1" dirty="0"/>
              <a:t> is a dwarf with the head of a giant.  </a:t>
            </a:r>
            <a:r>
              <a:rPr lang="en-US" b="1" dirty="0" smtClean="0"/>
              <a:t>He </a:t>
            </a:r>
            <a:r>
              <a:rPr lang="en-US" b="1" dirty="0"/>
              <a:t>is a combination of a prankster and a villain.  In Chapter 48 of </a:t>
            </a:r>
            <a:r>
              <a:rPr lang="en-US" b="1" u="sng" dirty="0" smtClean="0"/>
              <a:t>The </a:t>
            </a:r>
            <a:r>
              <a:rPr lang="en-US" b="1" u="sng" dirty="0"/>
              <a:t>Old Curiosity Shop</a:t>
            </a:r>
            <a:r>
              <a:rPr lang="en-US" b="1" dirty="0"/>
              <a:t>, </a:t>
            </a:r>
            <a:r>
              <a:rPr lang="en-US" b="1" dirty="0" err="1"/>
              <a:t>Quilp</a:t>
            </a:r>
            <a:r>
              <a:rPr lang="en-US" b="1" dirty="0"/>
              <a:t> takes a carriage ride with Mrs. </a:t>
            </a:r>
            <a:r>
              <a:rPr lang="en-US" b="1" dirty="0" err="1"/>
              <a:t>Nubbles</a:t>
            </a:r>
            <a:r>
              <a:rPr lang="en-US" b="1" dirty="0"/>
              <a:t>:</a:t>
            </a:r>
          </a:p>
          <a:p>
            <a:pPr marL="0" indent="0">
              <a:buNone/>
            </a:pPr>
            <a:endParaRPr lang="en-US" b="1" dirty="0"/>
          </a:p>
          <a:p>
            <a:pPr marL="0" indent="0">
              <a:buNone/>
            </a:pPr>
            <a:r>
              <a:rPr lang="en-US" b="1" dirty="0"/>
              <a:t>“It was some gratification to Mr. </a:t>
            </a:r>
            <a:r>
              <a:rPr lang="en-US" b="1" dirty="0" err="1"/>
              <a:t>Quilp</a:t>
            </a:r>
            <a:r>
              <a:rPr lang="en-US" b="1" dirty="0"/>
              <a:t> to find, as he took his place upon the roof, that Kit’s mother was alone inside; from which circumstance he derived in the course of the journey much cheerfulness of spirit, inasmuch as her solitary condition enabled him to terrify her with many extraordinary annoyances;”</a:t>
            </a:r>
          </a:p>
          <a:p>
            <a:pPr marL="0" indent="0">
              <a:buNone/>
            </a:pPr>
            <a:endParaRPr lang="en-US" b="1" dirty="0"/>
          </a:p>
          <a:p>
            <a:pPr marL="0" indent="0">
              <a:buNone/>
            </a:pPr>
            <a:r>
              <a:rPr lang="en-US" b="1" dirty="0"/>
              <a:t>“such as hanging over the side of the coach at great risk of his life, and staring in with his great goggle eyes, which seemed in hers the more horrible from his face being upside down.”</a:t>
            </a:r>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37092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Unnecessary Detail?</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George Orwell considers “unnecessary detail” to have been the most salient feature of Dickens’s writing.   An example is when Mr. Jack Hopkins is telling a story at Bob Sawyer’s party about a child who had swallowed his sister’s necklace:</a:t>
            </a:r>
          </a:p>
          <a:p>
            <a:pPr marL="0" indent="0">
              <a:buNone/>
            </a:pPr>
            <a:endParaRPr lang="en-US" b="1" dirty="0"/>
          </a:p>
          <a:p>
            <a:pPr marL="0" indent="0">
              <a:buNone/>
            </a:pPr>
            <a:r>
              <a:rPr lang="en-US" b="1" dirty="0" smtClean="0"/>
              <a:t>“Next day, child swallowed two beads; the day after that, he treated himself to three, and so on, till a week’s time he had got through the necklace—five-and-twenty beads in all.”</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66585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b="1" dirty="0" smtClean="0"/>
              <a:t>“The sister who was an industrious girl and seldom treated herself to a bit of finery, cried her eyes out at the loss of the necklace; looked high and low for it; but I needn’t say, didn’t find it.”</a:t>
            </a:r>
          </a:p>
          <a:p>
            <a:pPr marL="0" indent="0">
              <a:buNone/>
            </a:pPr>
            <a:endParaRPr lang="en-US" b="1" dirty="0"/>
          </a:p>
          <a:p>
            <a:pPr marL="0" indent="0">
              <a:buNone/>
            </a:pPr>
            <a:r>
              <a:rPr lang="en-US" b="1" dirty="0" smtClean="0"/>
              <a:t>“A few days afterwards, the family were at dinner—baked shoulder of mutton and potatoes under it—the child, who wasn’t hungry, was playing about the room, when suddenly there was heard the devil of a noise, like a small hailstorm….”</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86807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Martin </a:t>
            </a:r>
            <a:r>
              <a:rPr lang="en-US" b="1" u="sng" dirty="0" err="1" smtClean="0"/>
              <a:t>Chuzzlewit</a:t>
            </a:r>
            <a:r>
              <a:rPr lang="en-US" b="1" u="sng" dirty="0" smtClean="0"/>
              <a:t> </a:t>
            </a:r>
            <a:r>
              <a:rPr lang="en-US" b="1" dirty="0" smtClean="0"/>
              <a:t>(1842-1844)</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In </a:t>
            </a:r>
            <a:r>
              <a:rPr lang="en-US" b="1" u="sng" dirty="0" smtClean="0"/>
              <a:t>Martin </a:t>
            </a:r>
            <a:r>
              <a:rPr lang="en-US" b="1" u="sng" dirty="0" err="1" smtClean="0"/>
              <a:t>Chuzzlewit</a:t>
            </a:r>
            <a:r>
              <a:rPr lang="en-US" b="1" dirty="0" smtClean="0"/>
              <a:t>, Mr. </a:t>
            </a:r>
            <a:r>
              <a:rPr lang="en-US" b="1" dirty="0" err="1" smtClean="0"/>
              <a:t>Tarpley</a:t>
            </a:r>
            <a:r>
              <a:rPr lang="en-US" b="1" dirty="0" smtClean="0"/>
              <a:t> comments on grammar: “A </a:t>
            </a:r>
            <a:r>
              <a:rPr lang="en-US" b="1" dirty="0" err="1" smtClean="0"/>
              <a:t>Werb</a:t>
            </a:r>
            <a:r>
              <a:rPr lang="en-US" b="1" dirty="0" smtClean="0"/>
              <a:t> is a word as signifies to be, to do, or to suffer (which is all the grammar, and enough too, as ever I </a:t>
            </a:r>
            <a:r>
              <a:rPr lang="en-US" b="1" dirty="0" err="1" smtClean="0"/>
              <a:t>wos</a:t>
            </a:r>
            <a:r>
              <a:rPr lang="en-US" b="1" dirty="0" smtClean="0"/>
              <a:t> taught); and if there’s a </a:t>
            </a:r>
            <a:r>
              <a:rPr lang="en-US" b="1" dirty="0" err="1" smtClean="0"/>
              <a:t>Werb</a:t>
            </a:r>
            <a:r>
              <a:rPr lang="en-US" b="1" dirty="0" smtClean="0"/>
              <a:t> alive, I’m it.  For I’m always a-</a:t>
            </a:r>
            <a:r>
              <a:rPr lang="en-US" b="1" dirty="0" err="1" smtClean="0"/>
              <a:t>bein</a:t>
            </a:r>
            <a:r>
              <a:rPr lang="en-US" b="1" dirty="0" smtClean="0"/>
              <a:t>’, sometimes a-</a:t>
            </a:r>
            <a:r>
              <a:rPr lang="en-US" b="1" dirty="0" err="1" smtClean="0"/>
              <a:t>doin</a:t>
            </a:r>
            <a:r>
              <a:rPr lang="en-US" b="1" dirty="0" smtClean="0"/>
              <a:t>’, and continually a-</a:t>
            </a:r>
            <a:r>
              <a:rPr lang="en-US" b="1" dirty="0" err="1" smtClean="0"/>
              <a:t>sufferin</a:t>
            </a:r>
            <a:r>
              <a:rPr lang="en-US" b="1" dirty="0" smtClean="0"/>
              <a:t>’.”</a:t>
            </a:r>
          </a:p>
          <a:p>
            <a:pPr marL="0" indent="0">
              <a:buNone/>
            </a:pPr>
            <a:endParaRPr lang="en-US" b="1" dirty="0"/>
          </a:p>
          <a:p>
            <a:pPr marL="0" indent="0">
              <a:buNone/>
            </a:pPr>
            <a:r>
              <a:rPr lang="en-US" b="1" dirty="0" smtClean="0"/>
              <a:t>In the fourth Chapter of </a:t>
            </a:r>
            <a:r>
              <a:rPr lang="en-US" b="1" u="sng" dirty="0" smtClean="0"/>
              <a:t>Martin </a:t>
            </a:r>
            <a:r>
              <a:rPr lang="en-US" b="1" u="sng" dirty="0" err="1" smtClean="0"/>
              <a:t>Chuzzlewit</a:t>
            </a:r>
            <a:r>
              <a:rPr lang="en-US" b="1" dirty="0" smtClean="0"/>
              <a:t>, there is a greedy reunion of the </a:t>
            </a:r>
            <a:r>
              <a:rPr lang="en-US" b="1" dirty="0" err="1" smtClean="0"/>
              <a:t>Chuzzzlewits</a:t>
            </a:r>
            <a:r>
              <a:rPr lang="en-US" b="1" dirty="0" smtClean="0"/>
              <a:t> and their relatives and friends, the </a:t>
            </a:r>
            <a:r>
              <a:rPr lang="en-US" b="1" dirty="0" err="1" smtClean="0"/>
              <a:t>Pecksniffs</a:t>
            </a:r>
            <a:r>
              <a:rPr lang="en-US" b="1" dirty="0" smtClean="0"/>
              <a:t>, </a:t>
            </a:r>
            <a:r>
              <a:rPr lang="en-US" b="1" dirty="0" err="1" smtClean="0"/>
              <a:t>Slyme</a:t>
            </a:r>
            <a:r>
              <a:rPr lang="en-US" b="1" dirty="0" smtClean="0"/>
              <a:t>, </a:t>
            </a:r>
            <a:r>
              <a:rPr lang="en-US" b="1" dirty="0" err="1" smtClean="0"/>
              <a:t>Spottletoes</a:t>
            </a:r>
            <a:r>
              <a:rPr lang="en-US" b="1" dirty="0" smtClean="0"/>
              <a:t>, and </a:t>
            </a:r>
            <a:r>
              <a:rPr lang="en-US" b="1" dirty="0" err="1" smtClean="0"/>
              <a:t>Tigg</a:t>
            </a:r>
            <a:r>
              <a:rPr lang="en-US" b="1" dirty="0" smtClean="0"/>
              <a:t>.”  Robert </a:t>
            </a:r>
            <a:r>
              <a:rPr lang="en-US" b="1" dirty="0" err="1" smtClean="0"/>
              <a:t>Polhemus</a:t>
            </a:r>
            <a:r>
              <a:rPr lang="en-US" b="1" dirty="0" smtClean="0"/>
              <a:t> describes this event as “a gathering of funny words” (93-94).</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819494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53400" cy="5440363"/>
          </a:xfrm>
        </p:spPr>
        <p:txBody>
          <a:bodyPr>
            <a:normAutofit fontScale="85000" lnSpcReduction="20000"/>
          </a:bodyPr>
          <a:lstStyle/>
          <a:p>
            <a:pPr marL="0" indent="0">
              <a:buNone/>
            </a:pPr>
            <a:r>
              <a:rPr lang="en-US" b="1" dirty="0" smtClean="0"/>
              <a:t>In </a:t>
            </a:r>
            <a:r>
              <a:rPr lang="en-US" b="1" u="sng" dirty="0" smtClean="0"/>
              <a:t>Martin </a:t>
            </a:r>
            <a:r>
              <a:rPr lang="en-US" b="1" u="sng" dirty="0" err="1" smtClean="0"/>
              <a:t>Chuzzlewit</a:t>
            </a:r>
            <a:r>
              <a:rPr lang="en-US" b="1" dirty="0" smtClean="0"/>
              <a:t>, Mr. </a:t>
            </a:r>
            <a:r>
              <a:rPr lang="en-US" b="1" dirty="0" err="1" smtClean="0"/>
              <a:t>Scadder</a:t>
            </a:r>
            <a:r>
              <a:rPr lang="en-US" b="1" dirty="0" smtClean="0"/>
              <a:t> is described as “swinging backwards and forwards in a rocking-chair, with one of his legs planted high  up against the door-post, and the other doubled up under him as if he were hatching his foot.”</a:t>
            </a:r>
          </a:p>
          <a:p>
            <a:pPr marL="0" indent="0">
              <a:buNone/>
            </a:pPr>
            <a:endParaRPr lang="en-US" b="1" dirty="0"/>
          </a:p>
          <a:p>
            <a:pPr marL="0" indent="0">
              <a:buNone/>
            </a:pPr>
            <a:r>
              <a:rPr lang="en-US" b="1" dirty="0" smtClean="0"/>
              <a:t>“The weather being hot, he had no cravat, and he wore his shirt collar wide open, so that every time he spoke something was seen to twitch and jerk up in his throat, like the little hammers in a </a:t>
            </a:r>
            <a:r>
              <a:rPr lang="en-US" b="1" dirty="0" err="1" smtClean="0"/>
              <a:t>harpsicord</a:t>
            </a:r>
            <a:r>
              <a:rPr lang="en-US" b="1" dirty="0" smtClean="0"/>
              <a:t> when the notes are struck.”  </a:t>
            </a:r>
          </a:p>
          <a:p>
            <a:pPr marL="0" indent="0">
              <a:buNone/>
            </a:pPr>
            <a:endParaRPr lang="en-US" b="1" dirty="0" smtClean="0"/>
          </a:p>
          <a:p>
            <a:pPr marL="0" indent="0">
              <a:buNone/>
            </a:pPr>
            <a:r>
              <a:rPr lang="en-US" b="1" dirty="0" smtClean="0"/>
              <a:t>“Perhaps it was the truth feebly </a:t>
            </a:r>
            <a:r>
              <a:rPr lang="en-US" b="1" dirty="0" err="1" smtClean="0"/>
              <a:t>endeavouring</a:t>
            </a:r>
            <a:r>
              <a:rPr lang="en-US" b="1" dirty="0" smtClean="0"/>
              <a:t> to leap from his lips.  If so, it never reached them.”</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040107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Charles Dickens (1812-1870)</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Dickens has a special talent for evoking strong emotions that result in laughter, terror, and/or pathos.  These emotions are used to support his dominant themes and effects, and although the earlier novels tend to be lighter in tone and the later novels more serious, there is a seriousness in his humor </a:t>
            </a:r>
            <a:r>
              <a:rPr lang="en-US" b="1" dirty="0" err="1" smtClean="0"/>
              <a:t>thoughout</a:t>
            </a:r>
            <a:r>
              <a:rPr lang="en-US" b="1" dirty="0" smtClean="0"/>
              <a:t> his writing career.</a:t>
            </a:r>
          </a:p>
          <a:p>
            <a:pPr marL="0" indent="0">
              <a:buNone/>
            </a:pPr>
            <a:endParaRPr lang="en-US" b="1" dirty="0"/>
          </a:p>
          <a:p>
            <a:pPr marL="0" indent="0">
              <a:buNone/>
            </a:pPr>
            <a:r>
              <a:rPr lang="en-US" b="1" dirty="0" smtClean="0"/>
              <a:t>James Kincaid said, “Generally speaking, as Dickens progressed he used </a:t>
            </a:r>
            <a:r>
              <a:rPr lang="en-US" b="1" dirty="0" err="1" smtClean="0"/>
              <a:t>humour</a:t>
            </a:r>
            <a:r>
              <a:rPr lang="en-US" b="1" dirty="0" smtClean="0"/>
              <a:t> for perhaps more serious purposes, attacking and persuading the reader more and more subtly” (Kincaid 4).</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613464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lstStyle/>
          <a:p>
            <a:pPr marL="0" indent="0">
              <a:buNone/>
            </a:pPr>
            <a:r>
              <a:rPr lang="en-US" b="1" dirty="0" smtClean="0"/>
              <a:t>Robert </a:t>
            </a:r>
            <a:r>
              <a:rPr lang="en-US" b="1" dirty="0" err="1" smtClean="0"/>
              <a:t>Polhemus</a:t>
            </a:r>
            <a:r>
              <a:rPr lang="en-US" b="1" dirty="0" smtClean="0"/>
              <a:t> says that in </a:t>
            </a:r>
            <a:r>
              <a:rPr lang="en-US" b="1" u="sng" dirty="0" smtClean="0"/>
              <a:t>Martin </a:t>
            </a:r>
            <a:r>
              <a:rPr lang="en-US" b="1" u="sng" dirty="0" err="1" smtClean="0"/>
              <a:t>Chuzzlewit</a:t>
            </a:r>
            <a:r>
              <a:rPr lang="en-US" b="1" dirty="0" smtClean="0"/>
              <a:t>, Dickens considers America to be “a land of Pecksniffian manifest destiny.”  </a:t>
            </a:r>
          </a:p>
          <a:p>
            <a:pPr marL="0" indent="0">
              <a:buNone/>
            </a:pPr>
            <a:endParaRPr lang="en-US" b="1" dirty="0"/>
          </a:p>
          <a:p>
            <a:pPr marL="0" indent="0">
              <a:buNone/>
            </a:pPr>
            <a:r>
              <a:rPr lang="en-US" b="1" smtClean="0"/>
              <a:t>America </a:t>
            </a:r>
            <a:r>
              <a:rPr lang="en-US" b="1" dirty="0" smtClean="0"/>
              <a:t>had the same function for Dickens as Lilliput had for Swift.  It was “a place where he could isolate and satirize major developments and coming distractions of the world” (104).</a:t>
            </a:r>
          </a:p>
          <a:p>
            <a:pPr marL="0" indent="0">
              <a:buNone/>
            </a:pP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76295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US" b="1" dirty="0" smtClean="0"/>
              <a:t>When Martin and Mark first arrive in New York, they hear the cries of the newsboys:</a:t>
            </a:r>
          </a:p>
          <a:p>
            <a:pPr marL="0" indent="0">
              <a:buNone/>
            </a:pPr>
            <a:endParaRPr lang="en-US" b="1" dirty="0"/>
          </a:p>
          <a:p>
            <a:pPr marL="0" indent="0">
              <a:buNone/>
            </a:pPr>
            <a:r>
              <a:rPr lang="en-US" b="1" dirty="0" smtClean="0"/>
              <a:t>“Here’s this morning’s </a:t>
            </a:r>
            <a:r>
              <a:rPr lang="en-US" b="1" u="sng" dirty="0" smtClean="0"/>
              <a:t>New York Family Spy</a:t>
            </a:r>
            <a:r>
              <a:rPr lang="en-US" b="1" dirty="0" smtClean="0"/>
              <a:t>!” cried one.  “Here’s this morning’s </a:t>
            </a:r>
            <a:r>
              <a:rPr lang="en-US" b="1" u="sng" dirty="0" smtClean="0"/>
              <a:t>New York Stabber</a:t>
            </a:r>
            <a:r>
              <a:rPr lang="en-US" b="1" dirty="0" smtClean="0"/>
              <a:t>!”  “Here’s the </a:t>
            </a:r>
            <a:r>
              <a:rPr lang="en-US" b="1" u="sng" dirty="0" smtClean="0"/>
              <a:t>New York Sewer</a:t>
            </a:r>
            <a:r>
              <a:rPr lang="en-US" b="1" dirty="0" smtClean="0"/>
              <a:t>!” “Here’s the </a:t>
            </a:r>
            <a:r>
              <a:rPr lang="en-US" b="1" u="sng" dirty="0" smtClean="0"/>
              <a:t>New York Family Spy</a:t>
            </a:r>
            <a:r>
              <a:rPr lang="en-US" b="1" dirty="0" smtClean="0"/>
              <a:t>!”  “Here’s the </a:t>
            </a:r>
            <a:r>
              <a:rPr lang="en-US" b="1" u="sng" dirty="0" smtClean="0"/>
              <a:t>New York Private Listener</a:t>
            </a:r>
            <a:r>
              <a:rPr lang="en-US" b="1" dirty="0" smtClean="0"/>
              <a:t>.”  Here’s the </a:t>
            </a:r>
            <a:r>
              <a:rPr lang="en-US" b="1" u="sng" dirty="0" smtClean="0"/>
              <a:t>New York Peeper</a:t>
            </a:r>
            <a:r>
              <a:rPr lang="en-US" b="1" dirty="0" smtClean="0"/>
              <a:t>!”  “Here’s the </a:t>
            </a:r>
            <a:r>
              <a:rPr lang="en-US" b="1" u="sng" dirty="0" smtClean="0"/>
              <a:t>New York Plunderer</a:t>
            </a:r>
            <a:r>
              <a:rPr lang="en-US" b="1" dirty="0" smtClean="0"/>
              <a:t>!”  Here’s the </a:t>
            </a:r>
            <a:r>
              <a:rPr lang="en-US" b="1" u="sng" dirty="0" smtClean="0"/>
              <a:t>New York Keyhole Reporter</a:t>
            </a:r>
            <a:r>
              <a:rPr lang="en-US" b="1" dirty="0" smtClean="0"/>
              <a:t>!”  Here’s the </a:t>
            </a:r>
            <a:r>
              <a:rPr lang="en-US" b="1" u="sng" dirty="0" smtClean="0"/>
              <a:t>New York Rowdy Journal</a:t>
            </a:r>
            <a:r>
              <a:rPr lang="en-US" b="1" dirty="0" smtClean="0"/>
              <a:t>!”  </a:t>
            </a:r>
          </a:p>
          <a:p>
            <a:pPr marL="0" indent="0">
              <a:buNone/>
            </a:pPr>
            <a:endParaRPr lang="en-US" b="1" dirty="0"/>
          </a:p>
          <a:p>
            <a:pPr marL="0" indent="0">
              <a:buNone/>
            </a:pPr>
            <a:r>
              <a:rPr lang="en-US" b="1" dirty="0" smtClean="0"/>
              <a:t>George Ford characterizes the American scenes in </a:t>
            </a:r>
            <a:r>
              <a:rPr lang="en-US" b="1" u="sng" dirty="0" smtClean="0"/>
              <a:t>Martin </a:t>
            </a:r>
            <a:r>
              <a:rPr lang="en-US" b="1" u="sng" dirty="0" err="1" smtClean="0"/>
              <a:t>Chuzzlewit</a:t>
            </a:r>
            <a:r>
              <a:rPr lang="en-US" b="1" dirty="0" smtClean="0"/>
              <a:t> as “open-stopped satire,” all the way from newsboys shouting the names of their various newspapers to the swampy land development called “Eden.”</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28845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David Copperfield </a:t>
            </a:r>
            <a:r>
              <a:rPr lang="en-US" b="1" dirty="0" smtClean="0"/>
              <a:t>(1850)</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In </a:t>
            </a:r>
            <a:r>
              <a:rPr lang="en-US" b="1" u="sng" dirty="0" smtClean="0"/>
              <a:t>David Copperfield</a:t>
            </a:r>
            <a:r>
              <a:rPr lang="en-US" b="1" dirty="0" smtClean="0"/>
              <a:t>, Mr. </a:t>
            </a:r>
            <a:r>
              <a:rPr lang="en-US" b="1" dirty="0" err="1" smtClean="0"/>
              <a:t>Micawber</a:t>
            </a:r>
            <a:r>
              <a:rPr lang="en-US" b="1" dirty="0"/>
              <a:t> </a:t>
            </a:r>
            <a:r>
              <a:rPr lang="en-US" b="1" dirty="0" smtClean="0"/>
              <a:t>is described as “a </a:t>
            </a:r>
            <a:r>
              <a:rPr lang="en-US" b="1" dirty="0" err="1" smtClean="0"/>
              <a:t>stoutish</a:t>
            </a:r>
            <a:r>
              <a:rPr lang="en-US" b="1" dirty="0" smtClean="0"/>
              <a:t> middle-aged person in a brown </a:t>
            </a:r>
            <a:r>
              <a:rPr lang="en-US" b="1" dirty="0" err="1" smtClean="0"/>
              <a:t>surcoat</a:t>
            </a:r>
            <a:r>
              <a:rPr lang="en-US" b="1" dirty="0" smtClean="0"/>
              <a:t> and black tights and shoes, with no more hair upon his head (which was a large one, and very shining) than there is upon an egg.”</a:t>
            </a:r>
          </a:p>
          <a:p>
            <a:pPr marL="0" indent="0">
              <a:buNone/>
            </a:pPr>
            <a:endParaRPr lang="en-US" b="1" dirty="0"/>
          </a:p>
          <a:p>
            <a:pPr marL="0" indent="0">
              <a:buNone/>
            </a:pPr>
            <a:r>
              <a:rPr lang="en-US" b="1" dirty="0" smtClean="0"/>
              <a:t>“His clothes were shabby, but he had an imposing shirt collar on.  He carried a jaunty sort of a stick, with a large pair of rusty tassels on it; and a quizzing glass, hung outside his coat, for ornament, I afterward found, as he very seldom looked through it, and couldn’t see anything when he did.”</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861233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dirty="0" smtClean="0"/>
              <a:t>When David Copperfield shakes hands with Uriah </a:t>
            </a:r>
            <a:r>
              <a:rPr lang="en-US" b="1" dirty="0" err="1" smtClean="0"/>
              <a:t>Heep</a:t>
            </a:r>
            <a:r>
              <a:rPr lang="en-US" b="1" dirty="0" smtClean="0"/>
              <a:t>, he says that his handshake feels as if he had just “grasped a frog, his </a:t>
            </a:r>
            <a:r>
              <a:rPr lang="en-US" b="1" dirty="0" err="1" smtClean="0"/>
              <a:t>lizardlike</a:t>
            </a:r>
            <a:r>
              <a:rPr lang="en-US" b="1" dirty="0" smtClean="0"/>
              <a:t> </a:t>
            </a:r>
            <a:r>
              <a:rPr lang="en-US" b="1" dirty="0" err="1" smtClean="0"/>
              <a:t>spacticity</a:t>
            </a:r>
            <a:r>
              <a:rPr lang="en-US" b="1" dirty="0" smtClean="0"/>
              <a:t>, his involuntary writhing and screwing up of the face, and his red </a:t>
            </a:r>
            <a:r>
              <a:rPr lang="en-US" b="1" dirty="0" err="1" smtClean="0"/>
              <a:t>shadowless</a:t>
            </a:r>
            <a:r>
              <a:rPr lang="en-US" b="1" dirty="0" smtClean="0"/>
              <a:t> eyes.” </a:t>
            </a:r>
          </a:p>
          <a:p>
            <a:pPr marL="0" indent="0">
              <a:buNone/>
            </a:pPr>
            <a:endParaRPr lang="en-US" b="1" dirty="0"/>
          </a:p>
          <a:p>
            <a:pPr marL="0" indent="0">
              <a:buNone/>
            </a:pPr>
            <a:r>
              <a:rPr lang="en-US" b="1" dirty="0" smtClean="0"/>
              <a:t>“Heap embodies the self-abasement that accompanies the obsequiousness by which he wriggles up the social ladder.”</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81289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Great Expectations</a:t>
            </a:r>
            <a:r>
              <a:rPr lang="en-US" b="1" dirty="0" smtClean="0"/>
              <a:t> (1861)</a:t>
            </a:r>
            <a:endParaRPr lang="en-US" b="1"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In </a:t>
            </a:r>
            <a:r>
              <a:rPr lang="en-US" b="1" u="sng" dirty="0" smtClean="0"/>
              <a:t>Great Expectations</a:t>
            </a:r>
            <a:r>
              <a:rPr lang="en-US" b="1" dirty="0" smtClean="0"/>
              <a:t>, Miss </a:t>
            </a:r>
            <a:r>
              <a:rPr lang="en-US" b="1" dirty="0" err="1" smtClean="0"/>
              <a:t>Havisham</a:t>
            </a:r>
            <a:r>
              <a:rPr lang="en-US" b="1" dirty="0" smtClean="0"/>
              <a:t> can be seen as a tragicomic figure.  </a:t>
            </a:r>
          </a:p>
          <a:p>
            <a:pPr marL="0" indent="0">
              <a:buNone/>
            </a:pPr>
            <a:endParaRPr lang="en-US" b="1" dirty="0"/>
          </a:p>
          <a:p>
            <a:pPr marL="0" indent="0">
              <a:buNone/>
            </a:pPr>
            <a:r>
              <a:rPr lang="en-US" b="1" dirty="0" smtClean="0"/>
              <a:t>It is ironic that Pip, a Victorian boy, would perceive a person who looks like a witch, to be a “good fairy.”</a:t>
            </a:r>
          </a:p>
          <a:p>
            <a:pPr marL="0" indent="0">
              <a:buNone/>
            </a:pPr>
            <a:endParaRPr lang="en-US" b="1" dirty="0"/>
          </a:p>
          <a:p>
            <a:pPr marL="0" indent="0">
              <a:buNone/>
            </a:pPr>
            <a:r>
              <a:rPr lang="en-US" b="1" dirty="0" smtClean="0"/>
              <a:t>According to Henri Talon, “Pip must have fancied that he was behaving like ‘the young Knight of romance’ as he went down on his knee and put Miss </a:t>
            </a:r>
            <a:r>
              <a:rPr lang="en-US" b="1" dirty="0" err="1" smtClean="0"/>
              <a:t>Havisham’s</a:t>
            </a:r>
            <a:r>
              <a:rPr lang="en-US" b="1" dirty="0" smtClean="0"/>
              <a:t> hand to his lips.”</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017773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Conclusion: The Grounding of Dickens Characters</a:t>
            </a:r>
            <a:endParaRPr lang="en-US" sz="2800" b="1"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Many Dickens characters were grounded in real life.</a:t>
            </a:r>
          </a:p>
          <a:p>
            <a:pPr marL="0" indent="0">
              <a:buNone/>
            </a:pPr>
            <a:endParaRPr lang="en-US" b="1" dirty="0"/>
          </a:p>
          <a:p>
            <a:pPr marL="0" indent="0">
              <a:buNone/>
            </a:pPr>
            <a:r>
              <a:rPr lang="en-US" b="1" dirty="0" smtClean="0"/>
              <a:t>The character of Little Nell in </a:t>
            </a:r>
            <a:r>
              <a:rPr lang="en-US" b="1" u="sng" dirty="0" smtClean="0"/>
              <a:t>The Old Curiosity Shop</a:t>
            </a:r>
            <a:r>
              <a:rPr lang="en-US" b="1" dirty="0" smtClean="0"/>
              <a:t> was based on Mary Hogarth, Dickens’s sister-in-law, who died in Dickens’s arms at the age of seventeen.  When the character Little Nell died, all of England wept.</a:t>
            </a:r>
          </a:p>
          <a:p>
            <a:pPr marL="0" indent="0">
              <a:buNone/>
            </a:pPr>
            <a:endParaRPr lang="en-US" b="1" dirty="0"/>
          </a:p>
          <a:p>
            <a:pPr marL="0" indent="0">
              <a:buNone/>
            </a:pPr>
            <a:r>
              <a:rPr lang="en-US" b="1" dirty="0" smtClean="0"/>
              <a:t>Mr. </a:t>
            </a:r>
            <a:r>
              <a:rPr lang="en-US" b="1" dirty="0" err="1" smtClean="0"/>
              <a:t>Micawber</a:t>
            </a:r>
            <a:r>
              <a:rPr lang="en-US" b="1" dirty="0" smtClean="0"/>
              <a:t> was based on Dickens’s father, and Mrs. </a:t>
            </a:r>
            <a:r>
              <a:rPr lang="en-US" b="1" dirty="0" err="1" smtClean="0"/>
              <a:t>Nickleby</a:t>
            </a:r>
            <a:r>
              <a:rPr lang="en-US" b="1" dirty="0" smtClean="0"/>
              <a:t> was based on his mother.  Mrs. </a:t>
            </a:r>
            <a:r>
              <a:rPr lang="en-US" b="1" dirty="0" err="1" smtClean="0"/>
              <a:t>Nickleby</a:t>
            </a:r>
            <a:r>
              <a:rPr lang="en-US" b="1" dirty="0" smtClean="0"/>
              <a:t> speaks in loquacious monologues that are filled with delightful absurdities.</a:t>
            </a:r>
            <a:endParaRPr lang="en-US" b="1" dirty="0"/>
          </a:p>
          <a:p>
            <a:pPr marL="0" indent="0">
              <a:buNone/>
            </a:pPr>
            <a:endParaRPr lang="en-US" b="1" dirty="0" smtClean="0"/>
          </a:p>
          <a:p>
            <a:pPr marL="0" indent="0">
              <a:buNone/>
            </a:pPr>
            <a:r>
              <a:rPr lang="en-US" b="1" dirty="0" smtClean="0"/>
              <a:t>Dickens’s mother didn’t realize that she was the model for Mrs. </a:t>
            </a:r>
            <a:r>
              <a:rPr lang="en-US" b="1" dirty="0" err="1" smtClean="0"/>
              <a:t>Nickleby</a:t>
            </a:r>
            <a:r>
              <a:rPr lang="en-US" b="1" dirty="0" smtClean="0"/>
              <a:t>, and Dickens once wrote about ‘Mrs. </a:t>
            </a:r>
            <a:r>
              <a:rPr lang="en-US" b="1" dirty="0" err="1" smtClean="0"/>
              <a:t>Nickleby</a:t>
            </a:r>
            <a:r>
              <a:rPr lang="en-US" b="1" dirty="0" smtClean="0"/>
              <a:t> herself, sitting bodily before me in a solid chair [who] once asked me whether I believed there ever was such a woman.”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07009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rmAutofit lnSpcReduction="10000"/>
          </a:bodyPr>
          <a:lstStyle/>
          <a:p>
            <a:pPr marL="0" indent="0">
              <a:buNone/>
            </a:pPr>
            <a:endParaRPr lang="en-US" b="1" dirty="0"/>
          </a:p>
          <a:p>
            <a:pPr marL="0" indent="0">
              <a:buNone/>
            </a:pPr>
            <a:r>
              <a:rPr lang="en-US" b="1" dirty="0" smtClean="0"/>
              <a:t>Mr</a:t>
            </a:r>
            <a:r>
              <a:rPr lang="en-US" b="1" dirty="0"/>
              <a:t>. </a:t>
            </a:r>
            <a:r>
              <a:rPr lang="en-US" b="1" dirty="0" err="1"/>
              <a:t>Squeers</a:t>
            </a:r>
            <a:r>
              <a:rPr lang="en-US" b="1" dirty="0"/>
              <a:t>, the schoolmaster in </a:t>
            </a:r>
            <a:r>
              <a:rPr lang="en-US" b="1" u="sng" dirty="0"/>
              <a:t>Nicholas </a:t>
            </a:r>
            <a:r>
              <a:rPr lang="en-US" b="1" u="sng" dirty="0" err="1"/>
              <a:t>Nickleby</a:t>
            </a:r>
            <a:r>
              <a:rPr lang="en-US" b="1" dirty="0"/>
              <a:t> was also taken from real life, and the portrait was painted so well, and so close to real life that the person on whom the sketch was based suffered from a premature death.</a:t>
            </a:r>
          </a:p>
          <a:p>
            <a:pPr marL="0" indent="0">
              <a:buNone/>
            </a:pPr>
            <a:endParaRPr lang="en-US" b="1" dirty="0" smtClean="0"/>
          </a:p>
          <a:p>
            <a:pPr marL="0" indent="0">
              <a:buNone/>
            </a:pPr>
            <a:r>
              <a:rPr lang="en-US" b="1" dirty="0" err="1" smtClean="0"/>
              <a:t>Hesketh</a:t>
            </a:r>
            <a:r>
              <a:rPr lang="en-US" b="1" dirty="0" smtClean="0"/>
              <a:t> </a:t>
            </a:r>
            <a:r>
              <a:rPr lang="en-US" b="1" dirty="0"/>
              <a:t>Pearson notes that Dickens’s portrayal of the Yorkshire schools was so devastating that the school system drastically changed, and schools like the ones he described were ridiculed out of existence.</a:t>
            </a:r>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08211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Charles Dickens’s Humor</a:t>
            </a:r>
            <a:endParaRPr lang="en-US" b="1" dirty="0"/>
          </a:p>
        </p:txBody>
      </p:sp>
      <p:sp>
        <p:nvSpPr>
          <p:cNvPr id="5" name="Content Placeholder 4"/>
          <p:cNvSpPr>
            <a:spLocks noGrp="1"/>
          </p:cNvSpPr>
          <p:nvPr>
            <p:ph idx="1"/>
          </p:nvPr>
        </p:nvSpPr>
        <p:spPr/>
        <p:txBody>
          <a:bodyPr>
            <a:normAutofit/>
          </a:bodyPr>
          <a:lstStyle/>
          <a:p>
            <a:pPr marL="0" indent="0">
              <a:buNone/>
            </a:pPr>
            <a:r>
              <a:rPr lang="en-US" sz="1800" b="1" dirty="0" smtClean="0"/>
              <a:t>Charles Dickens’s Humor:</a:t>
            </a:r>
          </a:p>
          <a:p>
            <a:pPr marL="0" indent="0">
              <a:buNone/>
            </a:pPr>
            <a:r>
              <a:rPr lang="en-US" sz="1800" b="1" dirty="0">
                <a:hlinkClick r:id="rId2"/>
              </a:rPr>
              <a:t>http://</a:t>
            </a:r>
            <a:r>
              <a:rPr lang="en-US" sz="1800" b="1" dirty="0" smtClean="0">
                <a:hlinkClick r:id="rId2"/>
              </a:rPr>
              <a:t>en.wikipedia.org/wiki/Charles_Dickens</a:t>
            </a:r>
            <a:r>
              <a:rPr lang="en-US" sz="1800" b="1" dirty="0" smtClean="0"/>
              <a:t> </a:t>
            </a:r>
            <a:endParaRPr lang="en-US" sz="18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098182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516563"/>
          </a:xfrm>
        </p:spPr>
        <p:txBody>
          <a:bodyPr/>
          <a:lstStyle/>
          <a:p>
            <a:pPr marL="0" indent="0">
              <a:buNone/>
            </a:pPr>
            <a:r>
              <a:rPr lang="en-US" b="1" dirty="0" smtClean="0"/>
              <a:t>Charles Dickens’s novels fall into two categories:</a:t>
            </a:r>
          </a:p>
          <a:p>
            <a:pPr marL="0" indent="0">
              <a:buNone/>
            </a:pPr>
            <a:endParaRPr lang="en-US" b="1" dirty="0"/>
          </a:p>
          <a:p>
            <a:pPr marL="0" indent="0">
              <a:buNone/>
            </a:pPr>
            <a:r>
              <a:rPr lang="en-US" b="1" dirty="0" smtClean="0"/>
              <a:t>Comedies of Manners: where social, family, and political hierarchies are satirized, and</a:t>
            </a:r>
          </a:p>
          <a:p>
            <a:pPr marL="0" indent="0">
              <a:buNone/>
            </a:pPr>
            <a:endParaRPr lang="en-US" b="1" dirty="0" smtClean="0"/>
          </a:p>
          <a:p>
            <a:pPr marL="0" indent="0">
              <a:buNone/>
            </a:pPr>
            <a:r>
              <a:rPr lang="en-US" b="1" dirty="0" smtClean="0"/>
              <a:t>Comedies of </a:t>
            </a:r>
            <a:r>
              <a:rPr lang="en-US" b="1" dirty="0" err="1" smtClean="0"/>
              <a:t>Humours</a:t>
            </a:r>
            <a:r>
              <a:rPr lang="en-US" b="1" dirty="0" smtClean="0"/>
              <a:t>: where the characters are seen as eccentrics, or even grotesques.</a:t>
            </a:r>
            <a:endParaRPr lang="en-US" b="1" dirty="0"/>
          </a:p>
          <a:p>
            <a:pPr marL="0" indent="0">
              <a:buNone/>
            </a:pP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531372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Two Kinds of </a:t>
            </a:r>
            <a:r>
              <a:rPr lang="en-US" b="1" dirty="0" err="1" smtClean="0"/>
              <a:t>Humours</a:t>
            </a:r>
            <a:r>
              <a:rPr lang="en-US" b="1" dirty="0" smtClean="0"/>
              <a:t> Characters</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b="1" dirty="0" smtClean="0"/>
              <a:t>Northrup Frye feels that Dickens has two types of </a:t>
            </a:r>
            <a:r>
              <a:rPr lang="en-US" b="1" dirty="0" err="1" smtClean="0"/>
              <a:t>humours</a:t>
            </a:r>
            <a:r>
              <a:rPr lang="en-US" b="1" dirty="0" smtClean="0"/>
              <a:t> characters, the genial, generous, and lovable ones, and the absurd or sinister ones.</a:t>
            </a:r>
          </a:p>
          <a:p>
            <a:pPr marL="0" indent="0">
              <a:buNone/>
            </a:pPr>
            <a:endParaRPr lang="en-US" b="1" dirty="0"/>
          </a:p>
          <a:p>
            <a:pPr marL="0" indent="0">
              <a:buNone/>
            </a:pPr>
            <a:r>
              <a:rPr lang="en-US" b="1" dirty="0" smtClean="0"/>
              <a:t>Typically the characters in the congenial society have amiable and harmless eccentricities, while the </a:t>
            </a:r>
            <a:r>
              <a:rPr lang="en-US" b="1" dirty="0" err="1" smtClean="0"/>
              <a:t>humours</a:t>
            </a:r>
            <a:r>
              <a:rPr lang="en-US" b="1" dirty="0" smtClean="0"/>
              <a:t> characters in the obstructing society reinforce the false standards and values of that society (Frye 56-57).</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91783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Bleak House </a:t>
            </a:r>
            <a:r>
              <a:rPr lang="en-US" sz="2800" b="1" dirty="0" err="1" smtClean="0"/>
              <a:t>vs</a:t>
            </a:r>
            <a:r>
              <a:rPr lang="en-US" sz="2800" b="1" dirty="0" smtClean="0"/>
              <a:t> </a:t>
            </a:r>
            <a:r>
              <a:rPr lang="en-US" sz="2800" b="1" u="sng" dirty="0" smtClean="0"/>
              <a:t>Pickwick Papers </a:t>
            </a:r>
            <a:r>
              <a:rPr lang="en-US" sz="2800" b="1" dirty="0" err="1" smtClean="0"/>
              <a:t>Humours</a:t>
            </a:r>
            <a:r>
              <a:rPr lang="en-US" sz="2800" b="1" dirty="0" smtClean="0"/>
              <a:t> Characters</a:t>
            </a:r>
            <a:endParaRPr lang="en-US" sz="2800" b="1"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In </a:t>
            </a:r>
            <a:r>
              <a:rPr lang="en-US" b="1" u="sng" dirty="0" smtClean="0"/>
              <a:t>Bleak House</a:t>
            </a:r>
            <a:r>
              <a:rPr lang="en-US" b="1" dirty="0" smtClean="0"/>
              <a:t>, </a:t>
            </a:r>
            <a:r>
              <a:rPr lang="en-US" b="1" dirty="0" err="1" smtClean="0"/>
              <a:t>Smallweed</a:t>
            </a:r>
            <a:r>
              <a:rPr lang="en-US" b="1" dirty="0" smtClean="0"/>
              <a:t> is the miser, </a:t>
            </a:r>
            <a:r>
              <a:rPr lang="en-US" b="1" dirty="0" err="1" smtClean="0"/>
              <a:t>Chadband</a:t>
            </a:r>
            <a:r>
              <a:rPr lang="en-US" b="1" dirty="0" smtClean="0"/>
              <a:t> is the hypocrite, </a:t>
            </a:r>
            <a:r>
              <a:rPr lang="en-US" b="1" dirty="0" err="1" smtClean="0"/>
              <a:t>Skimpole</a:t>
            </a:r>
            <a:r>
              <a:rPr lang="en-US" b="1" dirty="0" smtClean="0"/>
              <a:t> and </a:t>
            </a:r>
            <a:r>
              <a:rPr lang="en-US" b="1" dirty="0" err="1" smtClean="0"/>
              <a:t>Turveydrop</a:t>
            </a:r>
            <a:r>
              <a:rPr lang="en-US" b="1" dirty="0" smtClean="0"/>
              <a:t> are the parasites, and Mrs. </a:t>
            </a:r>
            <a:r>
              <a:rPr lang="en-US" b="1" dirty="0" err="1" smtClean="0"/>
              <a:t>Jellyby</a:t>
            </a:r>
            <a:r>
              <a:rPr lang="en-US" b="1" dirty="0" smtClean="0"/>
              <a:t> is the pedant.</a:t>
            </a:r>
          </a:p>
          <a:p>
            <a:pPr marL="0" indent="0">
              <a:buNone/>
            </a:pPr>
            <a:endParaRPr lang="en-US" b="1" dirty="0"/>
          </a:p>
          <a:p>
            <a:pPr marL="0" indent="0">
              <a:buNone/>
            </a:pPr>
            <a:r>
              <a:rPr lang="en-US" b="1" dirty="0" smtClean="0"/>
              <a:t>In </a:t>
            </a:r>
            <a:r>
              <a:rPr lang="en-US" b="1" u="sng" dirty="0" smtClean="0"/>
              <a:t>Pickwick Papers</a:t>
            </a:r>
            <a:r>
              <a:rPr lang="en-US" b="1" dirty="0" smtClean="0"/>
              <a:t>, Mr. Winkle is the duffer sportsman, whose pretensions go far beyond his performance.  Mr. Winkle, however, represents another </a:t>
            </a:r>
            <a:r>
              <a:rPr lang="en-US" b="1" dirty="0" err="1" smtClean="0"/>
              <a:t>humour</a:t>
            </a:r>
            <a:r>
              <a:rPr lang="en-US" b="1" dirty="0" smtClean="0"/>
              <a:t> as well—“the pleasant young man who breaks down family opposition on both sides to acquire a pleasant young woman” (Frye 57).</a:t>
            </a:r>
          </a:p>
          <a:p>
            <a:pPr marL="0" indent="0">
              <a:buNone/>
            </a:pPr>
            <a:endParaRPr lang="en-US" b="1" dirty="0"/>
          </a:p>
          <a:p>
            <a:pPr marL="0" indent="0">
              <a:buNone/>
            </a:pPr>
            <a:r>
              <a:rPr lang="en-US" b="1" dirty="0" smtClean="0"/>
              <a:t>Other </a:t>
            </a:r>
            <a:r>
              <a:rPr lang="en-US" b="1" dirty="0" err="1" smtClean="0"/>
              <a:t>humours</a:t>
            </a:r>
            <a:r>
              <a:rPr lang="en-US" b="1" dirty="0" smtClean="0"/>
              <a:t> characters in </a:t>
            </a:r>
            <a:r>
              <a:rPr lang="en-US" b="1" u="sng" dirty="0" smtClean="0"/>
              <a:t>The Pickwick Papers</a:t>
            </a:r>
            <a:r>
              <a:rPr lang="en-US" b="1" dirty="0" smtClean="0"/>
              <a:t> include Mr. </a:t>
            </a:r>
            <a:r>
              <a:rPr lang="en-US" b="1" dirty="0" err="1" smtClean="0"/>
              <a:t>Tupman</a:t>
            </a:r>
            <a:r>
              <a:rPr lang="en-US" b="1" dirty="0" smtClean="0"/>
              <a:t> the incautious lover, Mr. Snodgrass, the melancholy poet, and of course Mr. Pickwick, the pedant. </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855023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Dickens Characters are Distorted</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Elton Smith says that for Charles Dickens, everyone is larger than life or smaller than life, but never just life size.</a:t>
            </a:r>
          </a:p>
          <a:p>
            <a:pPr marL="0" indent="0">
              <a:buNone/>
            </a:pPr>
            <a:endParaRPr lang="en-US" b="1" dirty="0"/>
          </a:p>
          <a:p>
            <a:pPr marL="0" indent="0">
              <a:buNone/>
            </a:pPr>
            <a:r>
              <a:rPr lang="en-US" b="1" dirty="0" smtClean="0"/>
              <a:t>Some Dickens characters, like Little Nell, and Oliver Twist, are “Perfect Innocents.”  We suffer and weep for these characters, but we are not allowed to laugh at them because we know that “they will die closing innocent blue eyes upon a world that taught them nothing.” </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641293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Worldly Innocents and Villains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David Copperfield, Pip, and Mr. Pickwick are Worldly Innocents, because their experiences have shaped them, and they have a capacity for growth.</a:t>
            </a:r>
          </a:p>
          <a:p>
            <a:pPr marL="0" indent="0">
              <a:buNone/>
            </a:pPr>
            <a:endParaRPr lang="en-US" b="1" dirty="0"/>
          </a:p>
          <a:p>
            <a:pPr marL="0" indent="0">
              <a:buNone/>
            </a:pPr>
            <a:r>
              <a:rPr lang="en-US" b="1" dirty="0" smtClean="0"/>
              <a:t>Scrooge is an example of a Villain, who mistreats his employees.  But we can laugh at Scrooge because he is scared into change by the ghosts.</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701446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Targets of Dickens Satires</a:t>
            </a:r>
            <a:endParaRPr lang="en-US" b="1" dirty="0"/>
          </a:p>
        </p:txBody>
      </p:sp>
      <p:sp>
        <p:nvSpPr>
          <p:cNvPr id="3" name="Content Placeholder 2"/>
          <p:cNvSpPr>
            <a:spLocks noGrp="1"/>
          </p:cNvSpPr>
          <p:nvPr>
            <p:ph idx="1"/>
          </p:nvPr>
        </p:nvSpPr>
        <p:spPr/>
        <p:txBody>
          <a:bodyPr/>
          <a:lstStyle/>
          <a:p>
            <a:pPr marL="0" indent="0">
              <a:buNone/>
            </a:pPr>
            <a:r>
              <a:rPr lang="en-US" b="1" dirty="0" smtClean="0"/>
              <a:t>Dickens novels can be seen as ironic tragi-comedies of deception.</a:t>
            </a:r>
          </a:p>
          <a:p>
            <a:pPr marL="0" indent="0">
              <a:buNone/>
            </a:pPr>
            <a:endParaRPr lang="en-US" b="1" dirty="0"/>
          </a:p>
          <a:p>
            <a:pPr marL="0" indent="0">
              <a:buNone/>
            </a:pPr>
            <a:r>
              <a:rPr lang="en-US" b="1" dirty="0" smtClean="0"/>
              <a:t>Dickens targets the injustices of the nineteenth century, namely, poor houses, boys’ boarding schools, the lack of education for women, the tyrannies of family life, the over reliance on alcohol, and the effects of poverty.</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368883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Pickwick Papers </a:t>
            </a:r>
            <a:r>
              <a:rPr lang="en-US" b="1" dirty="0" smtClean="0"/>
              <a:t>(1836-1837)</a:t>
            </a: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Many of Dickens’s novels were first published serially in London newspapers.</a:t>
            </a:r>
          </a:p>
          <a:p>
            <a:pPr marL="0" indent="0">
              <a:buNone/>
            </a:pPr>
            <a:endParaRPr lang="en-US" b="1" dirty="0"/>
          </a:p>
          <a:p>
            <a:pPr marL="0" indent="0">
              <a:buNone/>
            </a:pPr>
            <a:r>
              <a:rPr lang="en-US" b="1" dirty="0" smtClean="0"/>
              <a:t>Number Four of </a:t>
            </a:r>
            <a:r>
              <a:rPr lang="en-US" b="1" u="sng" dirty="0" smtClean="0"/>
              <a:t>The Pickwick Papers</a:t>
            </a:r>
            <a:r>
              <a:rPr lang="en-US" b="1" dirty="0" smtClean="0"/>
              <a:t> introduced two strikingly colorful Cockney characters, Sam Weller, and his father, Tony Weller, the fat coachman.</a:t>
            </a:r>
          </a:p>
          <a:p>
            <a:pPr marL="0" indent="0">
              <a:buNone/>
            </a:pPr>
            <a:endParaRPr lang="en-US" b="1" dirty="0"/>
          </a:p>
          <a:p>
            <a:pPr marL="0" indent="0">
              <a:buNone/>
            </a:pPr>
            <a:r>
              <a:rPr lang="en-US" b="1" dirty="0" smtClean="0"/>
              <a:t>Sam was impudent, but he was warmhearted.  His worldly-wise anecdotes were told in a strong Cockney accent that made him an ideal foil for Mr. Pickwick’s innocence and benevolence.</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304783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2374</Words>
  <Application>Microsoft Office PowerPoint</Application>
  <PresentationFormat>On-screen Show (4:3)</PresentationFormat>
  <Paragraphs>149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Charles Dickens’s Humor, Irony, and Language Play</vt:lpstr>
      <vt:lpstr>Charles Dickens (1812-1870)</vt:lpstr>
      <vt:lpstr>PowerPoint Presentation</vt:lpstr>
      <vt:lpstr>Two Kinds of Humours Characters</vt:lpstr>
      <vt:lpstr>Bleak House vs Pickwick Papers Humours Characters</vt:lpstr>
      <vt:lpstr>Dickens Characters are Distorted</vt:lpstr>
      <vt:lpstr>Worldly Innocents and Villains</vt:lpstr>
      <vt:lpstr>Targets of Dickens Satires</vt:lpstr>
      <vt:lpstr>The Pickwick Papers (1836-1837)</vt:lpstr>
      <vt:lpstr>PowerPoint Presentation</vt:lpstr>
      <vt:lpstr>Nicholas Nickleby (1837-1839)</vt:lpstr>
      <vt:lpstr>PowerPoint Presentation</vt:lpstr>
      <vt:lpstr>Oliver Twist (1838-1839)</vt:lpstr>
      <vt:lpstr>The Old Curiosity Shop (1841)</vt:lpstr>
      <vt:lpstr>PowerPoint Presentation</vt:lpstr>
      <vt:lpstr>Unnecessary Detail?</vt:lpstr>
      <vt:lpstr>PowerPoint Presentation</vt:lpstr>
      <vt:lpstr>Martin Chuzzlewit (1842-1844)</vt:lpstr>
      <vt:lpstr>PowerPoint Presentation</vt:lpstr>
      <vt:lpstr>PowerPoint Presentation</vt:lpstr>
      <vt:lpstr>PowerPoint Presentation</vt:lpstr>
      <vt:lpstr>David Copperfield (1850)</vt:lpstr>
      <vt:lpstr>PowerPoint Presentation</vt:lpstr>
      <vt:lpstr>Great Expectations (1861)</vt:lpstr>
      <vt:lpstr>Conclusion: The Grounding of Dickens Characters</vt:lpstr>
      <vt:lpstr>PowerPoint Presentation</vt:lpstr>
      <vt:lpstr>Charles Dickens’s Humor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Charles Dickens’ Humor, Irony, and Language Play</dc:title>
  <dc:creator>Don</dc:creator>
  <cp:lastModifiedBy>Don Nilsen</cp:lastModifiedBy>
  <cp:revision>33</cp:revision>
  <cp:lastPrinted>2011-12-22T16:30:32Z</cp:lastPrinted>
  <dcterms:created xsi:type="dcterms:W3CDTF">2006-08-16T00:00:00Z</dcterms:created>
  <dcterms:modified xsi:type="dcterms:W3CDTF">2013-01-24T17:31:29Z</dcterms:modified>
</cp:coreProperties>
</file>