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handoutMasterIdLst>
    <p:handoutMasterId r:id="rId46"/>
  </p:handoutMasterIdLst>
  <p:sldIdLst>
    <p:sldId id="256" r:id="rId2"/>
    <p:sldId id="297" r:id="rId3"/>
    <p:sldId id="298" r:id="rId4"/>
    <p:sldId id="299" r:id="rId5"/>
    <p:sldId id="300" r:id="rId6"/>
    <p:sldId id="261"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80" r:id="rId23"/>
    <p:sldId id="281" r:id="rId24"/>
    <p:sldId id="279" r:id="rId25"/>
    <p:sldId id="282" r:id="rId26"/>
    <p:sldId id="283" r:id="rId27"/>
    <p:sldId id="284" r:id="rId28"/>
    <p:sldId id="285" r:id="rId29"/>
    <p:sldId id="286" r:id="rId30"/>
    <p:sldId id="288" r:id="rId31"/>
    <p:sldId id="289" r:id="rId32"/>
    <p:sldId id="290" r:id="rId33"/>
    <p:sldId id="291" r:id="rId34"/>
    <p:sldId id="292" r:id="rId35"/>
    <p:sldId id="293" r:id="rId36"/>
    <p:sldId id="294" r:id="rId37"/>
    <p:sldId id="295" r:id="rId38"/>
    <p:sldId id="301" r:id="rId39"/>
    <p:sldId id="259" r:id="rId40"/>
    <p:sldId id="260" r:id="rId41"/>
    <p:sldId id="262" r:id="rId42"/>
    <p:sldId id="263" r:id="rId43"/>
    <p:sldId id="296" r:id="rId44"/>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240"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sz="quarter" idx="1"/>
          </p:nvPr>
        </p:nvSpPr>
        <p:spPr>
          <a:xfrm>
            <a:off x="3995217" y="0"/>
            <a:ext cx="3056414" cy="465455"/>
          </a:xfrm>
          <a:prstGeom prst="rect">
            <a:avLst/>
          </a:prstGeom>
        </p:spPr>
        <p:txBody>
          <a:bodyPr vert="horz" lIns="93497" tIns="46749" rIns="93497" bIns="46749" rtlCol="0"/>
          <a:lstStyle>
            <a:lvl1pPr algn="r">
              <a:defRPr sz="1200"/>
            </a:lvl1pPr>
          </a:lstStyle>
          <a:p>
            <a:fld id="{81A4A355-8FB6-41E0-9ED4-504EF61D3FC9}" type="datetimeFigureOut">
              <a:rPr lang="en-US" smtClean="0"/>
              <a:t>3/5/2014</a:t>
            </a:fld>
            <a:endParaRPr lang="en-US"/>
          </a:p>
        </p:txBody>
      </p:sp>
      <p:sp>
        <p:nvSpPr>
          <p:cNvPr id="4" name="Footer Placeholder 3"/>
          <p:cNvSpPr>
            <a:spLocks noGrp="1"/>
          </p:cNvSpPr>
          <p:nvPr>
            <p:ph type="ftr" sz="quarter" idx="2"/>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42029"/>
            <a:ext cx="3056414" cy="465455"/>
          </a:xfrm>
          <a:prstGeom prst="rect">
            <a:avLst/>
          </a:prstGeom>
        </p:spPr>
        <p:txBody>
          <a:bodyPr vert="horz" lIns="93497" tIns="46749" rIns="93497" bIns="46749" rtlCol="0" anchor="b"/>
          <a:lstStyle>
            <a:lvl1pPr algn="r">
              <a:defRPr sz="1200"/>
            </a:lvl1pPr>
          </a:lstStyle>
          <a:p>
            <a:fld id="{1853CAF9-334E-4F8B-8A70-F609D19EA858}" type="slidenum">
              <a:rPr lang="en-US" smtClean="0"/>
              <a:t>‹#›</a:t>
            </a:fld>
            <a:endParaRPr lang="en-US"/>
          </a:p>
        </p:txBody>
      </p:sp>
    </p:spTree>
    <p:extLst>
      <p:ext uri="{BB962C8B-B14F-4D97-AF65-F5344CB8AC3E}">
        <p14:creationId xmlns:p14="http://schemas.microsoft.com/office/powerpoint/2010/main" val="23968025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idx="1"/>
          </p:nvPr>
        </p:nvSpPr>
        <p:spPr>
          <a:xfrm>
            <a:off x="3995217" y="0"/>
            <a:ext cx="3056414" cy="465455"/>
          </a:xfrm>
          <a:prstGeom prst="rect">
            <a:avLst/>
          </a:prstGeom>
        </p:spPr>
        <p:txBody>
          <a:bodyPr vert="horz" lIns="93497" tIns="46749" rIns="93497" bIns="46749" rtlCol="0"/>
          <a:lstStyle>
            <a:lvl1pPr algn="r">
              <a:defRPr sz="1200"/>
            </a:lvl1pPr>
          </a:lstStyle>
          <a:p>
            <a:fld id="{6FFB4BC2-BBAF-4DBC-AF39-461733C22F2A}" type="datetimeFigureOut">
              <a:rPr lang="en-US" smtClean="0"/>
              <a:t>3/5/2014</a:t>
            </a:fld>
            <a:endParaRPr lang="en-US"/>
          </a:p>
        </p:txBody>
      </p:sp>
      <p:sp>
        <p:nvSpPr>
          <p:cNvPr id="4" name="Slide Image Placeholder 3"/>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93497" tIns="46749" rIns="93497" bIns="46749" rtlCol="0" anchor="ctr"/>
          <a:lstStyle/>
          <a:p>
            <a:endParaRPr lang="en-US"/>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3497" tIns="46749" rIns="93497" bIns="4674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29"/>
            <a:ext cx="3056414" cy="465455"/>
          </a:xfrm>
          <a:prstGeom prst="rect">
            <a:avLst/>
          </a:prstGeom>
        </p:spPr>
        <p:txBody>
          <a:bodyPr vert="horz" lIns="93497" tIns="46749" rIns="93497" bIns="46749" rtlCol="0" anchor="b"/>
          <a:lstStyle>
            <a:lvl1pPr algn="r">
              <a:defRPr sz="1200"/>
            </a:lvl1pPr>
          </a:lstStyle>
          <a:p>
            <a:fld id="{7ECC4D77-8F1D-42BF-9BE4-454C89C5A92F}" type="slidenum">
              <a:rPr lang="en-US" smtClean="0"/>
              <a:t>‹#›</a:t>
            </a:fld>
            <a:endParaRPr lang="en-US"/>
          </a:p>
        </p:txBody>
      </p:sp>
    </p:spTree>
    <p:extLst>
      <p:ext uri="{BB962C8B-B14F-4D97-AF65-F5344CB8AC3E}">
        <p14:creationId xmlns:p14="http://schemas.microsoft.com/office/powerpoint/2010/main" val="4177746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074884-93DA-438E-B1BE-AC381F496CE1}" type="datetime1">
              <a:rPr lang="en-US" smtClean="0"/>
              <a:t>3/5/2014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2AD9F0-6320-45B1-AF36-D87D33EFE7E1}" type="datetime1">
              <a:rPr lang="en-US" smtClean="0"/>
              <a:t>3/5/2014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26A548-F34E-4FDC-85F0-0A04A8B2566B}" type="datetime1">
              <a:rPr lang="en-US" smtClean="0"/>
              <a:t>3/5/2014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497CB0-2154-4590-98BE-96F7E5B0887B}" type="datetime1">
              <a:rPr lang="en-US" smtClean="0"/>
              <a:t>3/5/2014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11FA0E-5B1F-4B09-AB87-3A580CACF77E}" type="datetime1">
              <a:rPr lang="en-US" smtClean="0"/>
              <a:t>3/5/2014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EB43C7-0111-4905-87BF-E2EB8154642E}" type="datetime1">
              <a:rPr lang="en-US" smtClean="0"/>
              <a:t>3/5/2014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AE5F74-CAB5-4B1B-985A-B630A222AE07}" type="datetime1">
              <a:rPr lang="en-US" smtClean="0"/>
              <a:t>3/5/2014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6B7D9A-3C69-4DE5-9EF0-EE90F184F08D}" type="datetime1">
              <a:rPr lang="en-US" smtClean="0"/>
              <a:t>3/5/2014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E05659-3559-4451-9085-93E3D11BFE30}" type="datetime1">
              <a:rPr lang="en-US" smtClean="0"/>
              <a:t>3/5/2014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D559FB-5FC7-4612-A1D7-82E9A251280F}" type="datetime1">
              <a:rPr lang="en-US" smtClean="0"/>
              <a:t>3/5/2014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DA172D-1C26-4D0A-8E8C-F2B4338BFC9D}" type="datetime1">
              <a:rPr lang="en-US" smtClean="0"/>
              <a:t>3/5/2014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F9F4A2-7246-47FE-855C-7646FACDB6E0}" type="datetime1">
              <a:rPr lang="en-US" smtClean="0"/>
              <a:t>3/5/2014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en.wikipedia.org/wiki/William_Shakespear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85800"/>
            <a:ext cx="7772400" cy="1470025"/>
          </a:xfrm>
        </p:spPr>
        <p:txBody>
          <a:bodyPr/>
          <a:lstStyle/>
          <a:p>
            <a:r>
              <a:rPr lang="en-US" b="1" dirty="0" smtClean="0"/>
              <a:t>Shakespeare’s Humor,</a:t>
            </a:r>
            <a:br>
              <a:rPr lang="en-US" b="1" dirty="0" smtClean="0"/>
            </a:br>
            <a:r>
              <a:rPr lang="en-US" b="1" dirty="0" smtClean="0"/>
              <a:t>Irony, and Language Play</a:t>
            </a:r>
            <a:endParaRPr lang="en-US" b="1" dirty="0"/>
          </a:p>
        </p:txBody>
      </p:sp>
      <p:sp>
        <p:nvSpPr>
          <p:cNvPr id="3" name="Subtitle 2"/>
          <p:cNvSpPr>
            <a:spLocks noGrp="1"/>
          </p:cNvSpPr>
          <p:nvPr>
            <p:ph type="subTitle" idx="1"/>
          </p:nvPr>
        </p:nvSpPr>
        <p:spPr/>
        <p:txBody>
          <a:bodyPr/>
          <a:lstStyle/>
          <a:p>
            <a:r>
              <a:rPr lang="en-US" b="1" dirty="0" smtClean="0"/>
              <a:t>by Don L. F. Nilsen</a:t>
            </a:r>
          </a:p>
          <a:p>
            <a:r>
              <a:rPr lang="en-US" b="1" dirty="0" smtClean="0"/>
              <a:t>and Alleen Pace Nilsen</a:t>
            </a:r>
            <a:endParaRPr lang="en-US" b="1"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28935294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0"/>
            <a:ext cx="8305800" cy="5440363"/>
          </a:xfrm>
        </p:spPr>
        <p:txBody>
          <a:bodyPr>
            <a:normAutofit/>
          </a:bodyPr>
          <a:lstStyle/>
          <a:p>
            <a:pPr marL="0" indent="0">
              <a:buNone/>
            </a:pPr>
            <a:r>
              <a:rPr lang="en-US" sz="1800" b="1" dirty="0"/>
              <a:t>Contrast </a:t>
            </a:r>
            <a:r>
              <a:rPr lang="en-US" sz="1800" b="1" dirty="0" err="1"/>
              <a:t>Petruchio’s</a:t>
            </a:r>
            <a:r>
              <a:rPr lang="en-US" sz="1800" b="1" dirty="0"/>
              <a:t> speech above with Katherine’s speech at the end of </a:t>
            </a:r>
            <a:r>
              <a:rPr lang="en-US" sz="1800" b="1" u="sng" dirty="0"/>
              <a:t>The Taming of the Shrew</a:t>
            </a:r>
            <a:r>
              <a:rPr lang="en-US" sz="1800" b="1" dirty="0"/>
              <a:t>.  Kate shows a last bit of defiance by saying that the sun is not the moon although </a:t>
            </a:r>
            <a:r>
              <a:rPr lang="en-US" sz="1800" b="1" dirty="0" err="1"/>
              <a:t>Petruchio</a:t>
            </a:r>
            <a:r>
              <a:rPr lang="en-US" sz="1800" b="1" dirty="0"/>
              <a:t> claims it to be.  But she relents and through ironic exaggeration knows it is the moon (Evans 121, </a:t>
            </a:r>
            <a:r>
              <a:rPr lang="en-US" sz="1800" b="1" dirty="0" err="1"/>
              <a:t>Bamber</a:t>
            </a:r>
            <a:r>
              <a:rPr lang="en-US" sz="1800" b="1" dirty="0"/>
              <a:t> 35).</a:t>
            </a:r>
          </a:p>
          <a:p>
            <a:pPr marL="0" indent="0">
              <a:buNone/>
            </a:pPr>
            <a:endParaRPr lang="en-US" sz="1800" b="1" dirty="0"/>
          </a:p>
          <a:p>
            <a:pPr marL="0" indent="0">
              <a:buNone/>
            </a:pPr>
            <a:r>
              <a:rPr lang="en-US" sz="1800" b="1" dirty="0"/>
              <a:t>KATHERINE: Forward, I pray, since we have come so far,</a:t>
            </a:r>
          </a:p>
          <a:p>
            <a:pPr marL="0" indent="0">
              <a:buNone/>
            </a:pPr>
            <a:r>
              <a:rPr lang="en-US" sz="1800" b="1" dirty="0"/>
              <a:t>And be it moon, or sun, or what you please;</a:t>
            </a:r>
          </a:p>
          <a:p>
            <a:pPr marL="0" indent="0">
              <a:buNone/>
            </a:pPr>
            <a:r>
              <a:rPr lang="en-US" sz="1800" b="1" dirty="0" smtClean="0"/>
              <a:t>An’ </a:t>
            </a:r>
            <a:r>
              <a:rPr lang="en-US" sz="1800" b="1" dirty="0"/>
              <a:t>if you please to call it a rush candle,</a:t>
            </a:r>
          </a:p>
          <a:p>
            <a:pPr marL="0" indent="0">
              <a:buNone/>
            </a:pPr>
            <a:r>
              <a:rPr lang="en-US" sz="1800" b="1" dirty="0"/>
              <a:t>Henceforth I vow it shall be so for me</a:t>
            </a:r>
            <a:r>
              <a:rPr lang="en-US" sz="1800" b="1" dirty="0" smtClean="0"/>
              <a:t>.</a:t>
            </a:r>
          </a:p>
          <a:p>
            <a:pPr marL="0" indent="0">
              <a:buNone/>
            </a:pPr>
            <a:endParaRPr lang="en-US" sz="1800" b="1" dirty="0"/>
          </a:p>
          <a:p>
            <a:pPr marL="0" indent="0">
              <a:buNone/>
            </a:pPr>
            <a:r>
              <a:rPr lang="en-US" sz="1800" b="1" dirty="0" smtClean="0"/>
              <a:t>PETRUCHIO:  I say it is the moon.</a:t>
            </a:r>
          </a:p>
          <a:p>
            <a:pPr marL="0" indent="0">
              <a:buNone/>
            </a:pPr>
            <a:endParaRPr lang="en-US" sz="1800" b="1" dirty="0"/>
          </a:p>
          <a:p>
            <a:pPr marL="0" indent="0">
              <a:buNone/>
            </a:pPr>
            <a:r>
              <a:rPr lang="en-US" sz="1800" b="1" dirty="0" smtClean="0"/>
              <a:t>KATHERINE:  I know it is the moon.</a:t>
            </a:r>
            <a:endParaRPr lang="en-US" sz="1800" b="1" dirty="0"/>
          </a:p>
          <a:p>
            <a:pPr marL="0" indent="0">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1010829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62500" lnSpcReduction="20000"/>
          </a:bodyPr>
          <a:lstStyle/>
          <a:p>
            <a:pPr marL="0" indent="0">
              <a:buNone/>
            </a:pPr>
            <a:r>
              <a:rPr lang="en-US" b="1" dirty="0" smtClean="0"/>
              <a:t>Thus Kate is tamed and </a:t>
            </a:r>
            <a:r>
              <a:rPr lang="en-US" b="1" dirty="0" err="1" smtClean="0"/>
              <a:t>Petruchio</a:t>
            </a:r>
            <a:r>
              <a:rPr lang="en-US" b="1" dirty="0" smtClean="0"/>
              <a:t> wins his wager; but Kate nevertheless retains her independence.</a:t>
            </a:r>
          </a:p>
          <a:p>
            <a:pPr marL="0" indent="0">
              <a:buNone/>
            </a:pPr>
            <a:endParaRPr lang="en-US" b="1" dirty="0"/>
          </a:p>
          <a:p>
            <a:pPr marL="0" indent="0">
              <a:buNone/>
            </a:pPr>
            <a:r>
              <a:rPr lang="en-US" b="1" dirty="0" smtClean="0"/>
              <a:t>By the end of the play, Katherine is more dominant than ever because she has learned how to phrase her attacks so irresistibly— “by humbly recognizing her own limitations and disarming resistance” (Richmond 91).</a:t>
            </a:r>
          </a:p>
          <a:p>
            <a:pPr marL="0" indent="0">
              <a:buNone/>
            </a:pPr>
            <a:endParaRPr lang="en-US" b="1" dirty="0"/>
          </a:p>
          <a:p>
            <a:pPr marL="0" indent="0">
              <a:buNone/>
            </a:pPr>
            <a:r>
              <a:rPr lang="en-US" b="1" dirty="0" smtClean="0"/>
              <a:t>Kate uses her wit and intelligence and her undefiled spirit to show her equality to men, and teach the other women the rules by which to govern their marriages if they are to be independent as well (Madden 7-8).</a:t>
            </a:r>
          </a:p>
          <a:p>
            <a:pPr marL="0" indent="0">
              <a:buNone/>
            </a:pPr>
            <a:endParaRPr lang="en-US" b="1" dirty="0"/>
          </a:p>
          <a:p>
            <a:pPr marL="0" indent="0">
              <a:buNone/>
            </a:pPr>
            <a:r>
              <a:rPr lang="en-US" b="1" dirty="0" smtClean="0"/>
              <a:t>By the way, </a:t>
            </a:r>
            <a:r>
              <a:rPr lang="en-US" b="1" dirty="0" err="1" smtClean="0"/>
              <a:t>Petruchio’s</a:t>
            </a:r>
            <a:r>
              <a:rPr lang="en-US" b="1" dirty="0" smtClean="0"/>
              <a:t> name comes from the Greek word </a:t>
            </a:r>
            <a:r>
              <a:rPr lang="en-US" b="1" u="sng" dirty="0" err="1" smtClean="0"/>
              <a:t>petros</a:t>
            </a:r>
            <a:r>
              <a:rPr lang="en-US" b="1" dirty="0" smtClean="0"/>
              <a:t> meaning “stone or rock,” thus demonstrating </a:t>
            </a:r>
            <a:r>
              <a:rPr lang="en-US" b="1" dirty="0" err="1" smtClean="0"/>
              <a:t>Petruchio’s</a:t>
            </a:r>
            <a:r>
              <a:rPr lang="en-US" b="1" dirty="0" smtClean="0"/>
              <a:t> strong, consistent, and willful nature.</a:t>
            </a:r>
          </a:p>
          <a:p>
            <a:pPr marL="0" indent="0">
              <a:buNone/>
            </a:pPr>
            <a:endParaRPr lang="en-US" b="1" dirty="0"/>
          </a:p>
          <a:p>
            <a:pPr marL="0" indent="0">
              <a:buNone/>
            </a:pPr>
            <a:r>
              <a:rPr lang="en-US" b="1" dirty="0" smtClean="0"/>
              <a:t>At the end of the play, </a:t>
            </a:r>
            <a:r>
              <a:rPr lang="en-US" b="1" dirty="0" err="1" smtClean="0"/>
              <a:t>Petruchio</a:t>
            </a:r>
            <a:r>
              <a:rPr lang="en-US" b="1" dirty="0" smtClean="0"/>
              <a:t> “proves” that he has tamed Katherine by saying “Why there’s a wench!  Come on, and kiss me, Kate.” (</a:t>
            </a:r>
            <a:r>
              <a:rPr lang="en-US" b="1" dirty="0" err="1" smtClean="0"/>
              <a:t>Levith</a:t>
            </a:r>
            <a:r>
              <a:rPr lang="en-US" b="1" dirty="0" smtClean="0"/>
              <a:t> 70)</a:t>
            </a:r>
          </a:p>
          <a:p>
            <a:pPr marL="0" indent="0">
              <a:buNone/>
            </a:pPr>
            <a:endParaRPr lang="en-US" b="1" dirty="0"/>
          </a:p>
          <a:p>
            <a:pPr marL="0" indent="0">
              <a:buNone/>
            </a:pPr>
            <a:r>
              <a:rPr lang="en-US" b="1" dirty="0" smtClean="0"/>
              <a:t>Thus providing the name for the musical comedy which is to follow.</a:t>
            </a:r>
            <a:endParaRPr lang="en-US"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2654756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Romeo and Juliet</a:t>
            </a:r>
            <a:r>
              <a:rPr lang="en-US" b="1" dirty="0" smtClean="0"/>
              <a:t> (1595)</a:t>
            </a:r>
            <a:endParaRPr lang="en-US" b="1" u="sng" dirty="0"/>
          </a:p>
        </p:txBody>
      </p:sp>
      <p:sp>
        <p:nvSpPr>
          <p:cNvPr id="3" name="Content Placeholder 2"/>
          <p:cNvSpPr>
            <a:spLocks noGrp="1"/>
          </p:cNvSpPr>
          <p:nvPr>
            <p:ph idx="1"/>
          </p:nvPr>
        </p:nvSpPr>
        <p:spPr/>
        <p:txBody>
          <a:bodyPr>
            <a:normAutofit fontScale="77500" lnSpcReduction="20000"/>
          </a:bodyPr>
          <a:lstStyle/>
          <a:p>
            <a:pPr marL="0" indent="0">
              <a:buNone/>
            </a:pPr>
            <a:r>
              <a:rPr lang="en-US" b="1" u="sng" dirty="0" smtClean="0"/>
              <a:t>Romeo and Juliet</a:t>
            </a:r>
            <a:r>
              <a:rPr lang="en-US" b="1" dirty="0" smtClean="0"/>
              <a:t> has an ironically humorous death scene that not only advances the plot.  It changes the genre of the play from a Romantic Comedy to a Tragedy. </a:t>
            </a:r>
          </a:p>
          <a:p>
            <a:pPr marL="0" indent="0">
              <a:buNone/>
            </a:pPr>
            <a:endParaRPr lang="en-US" b="1" u="sng" dirty="0"/>
          </a:p>
          <a:p>
            <a:pPr marL="0" indent="0">
              <a:buNone/>
            </a:pPr>
            <a:r>
              <a:rPr lang="en-US" b="1" dirty="0" err="1" smtClean="0"/>
              <a:t>Mercurtio</a:t>
            </a:r>
            <a:r>
              <a:rPr lang="en-US" b="1" dirty="0" smtClean="0"/>
              <a:t> (a mercurial figure) has been portrayed in this play as a likeable and easy-going fellow, but in Act III, Scene </a:t>
            </a:r>
            <a:r>
              <a:rPr lang="en-US" b="1" dirty="0" err="1" smtClean="0"/>
              <a:t>i</a:t>
            </a:r>
            <a:r>
              <a:rPr lang="en-US" b="1" dirty="0" smtClean="0"/>
              <a:t>, </a:t>
            </a:r>
            <a:r>
              <a:rPr lang="en-US" b="1" dirty="0" err="1" smtClean="0"/>
              <a:t>Mercutio</a:t>
            </a:r>
            <a:r>
              <a:rPr lang="en-US" b="1" dirty="0" smtClean="0"/>
              <a:t>, who has been mortally wounded, reacts in his usual humorous fashion:</a:t>
            </a:r>
          </a:p>
          <a:p>
            <a:pPr marL="0" indent="0">
              <a:buNone/>
            </a:pPr>
            <a:endParaRPr lang="en-US" b="1" dirty="0"/>
          </a:p>
          <a:p>
            <a:pPr marL="0" indent="0">
              <a:buNone/>
            </a:pPr>
            <a:r>
              <a:rPr lang="en-US" b="1" dirty="0" smtClean="0"/>
              <a:t>MERCUTIO:  “No, ‘tis not so deep as a well, nor so wide as a church-door, but ‘tis enough; ‘twill serve.  Ask for me to-morrow, and you shall find me a grave man.  I am </a:t>
            </a:r>
            <a:r>
              <a:rPr lang="en-US" b="1" dirty="0" err="1" smtClean="0"/>
              <a:t>pepper’d</a:t>
            </a:r>
            <a:r>
              <a:rPr lang="en-US" b="1" dirty="0" smtClean="0"/>
              <a:t>, I warrant, for this world.” (Evans 99)</a:t>
            </a:r>
            <a:endParaRPr lang="en-US" b="1"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2411569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A Midsummer Night’s Dream</a:t>
            </a:r>
            <a:r>
              <a:rPr lang="en-US" b="1" dirty="0" smtClean="0"/>
              <a:t> (1594)</a:t>
            </a:r>
            <a:endParaRPr lang="en-US" b="1" u="sng"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smtClean="0"/>
              <a:t>In </a:t>
            </a:r>
            <a:r>
              <a:rPr lang="en-US" b="1" u="sng" dirty="0" smtClean="0"/>
              <a:t>A Midsummer Night’s Dream</a:t>
            </a:r>
            <a:r>
              <a:rPr lang="en-US" b="1" dirty="0" smtClean="0"/>
              <a:t>, a group of men are planning a performance to celebrate the wedding of Duke Theseus to Queen Hippolyta.  </a:t>
            </a:r>
          </a:p>
          <a:p>
            <a:pPr marL="0" indent="0">
              <a:buNone/>
            </a:pPr>
            <a:endParaRPr lang="en-US" b="1" dirty="0"/>
          </a:p>
          <a:p>
            <a:pPr marL="0" indent="0">
              <a:buNone/>
            </a:pPr>
            <a:r>
              <a:rPr lang="en-US" b="1" dirty="0" smtClean="0"/>
              <a:t>In Act I, Scene ii, Nick Bottom, the vainest member of the group, tells the other characters that he would like to run the entire show.  Bottom has already been given the role of </a:t>
            </a:r>
            <a:r>
              <a:rPr lang="en-US" b="1" dirty="0" err="1" smtClean="0"/>
              <a:t>Pyramus</a:t>
            </a:r>
            <a:r>
              <a:rPr lang="en-US" b="1" dirty="0" smtClean="0"/>
              <a:t>, but he also wants to play </a:t>
            </a:r>
            <a:r>
              <a:rPr lang="en-US" b="1" dirty="0" err="1" smtClean="0"/>
              <a:t>Thisby</a:t>
            </a:r>
            <a:r>
              <a:rPr lang="en-US" b="1" dirty="0" smtClean="0"/>
              <a:t> and the Lion as </a:t>
            </a:r>
            <a:r>
              <a:rPr lang="en-US" b="1" dirty="0"/>
              <a:t>well. </a:t>
            </a:r>
            <a:r>
              <a:rPr lang="en-US" b="1" dirty="0" smtClean="0"/>
              <a:t> In </a:t>
            </a:r>
            <a:r>
              <a:rPr lang="en-US" b="1" dirty="0"/>
              <a:t>fact, Bottom wants to enact all of the parts in this play within a play. </a:t>
            </a:r>
            <a:endParaRPr lang="en-US" b="1" dirty="0" smtClean="0"/>
          </a:p>
          <a:p>
            <a:pPr marL="0" indent="0">
              <a:buNone/>
            </a:pPr>
            <a:endParaRPr lang="en-US" b="1" dirty="0"/>
          </a:p>
          <a:p>
            <a:pPr marL="0" indent="0">
              <a:buNone/>
            </a:pPr>
            <a:r>
              <a:rPr lang="en-US" b="1" dirty="0" smtClean="0"/>
              <a:t>“Let me play the lion too.  I will roar, that I will do any man’s heart good to hear me.  I will roar, and I will make the Duke say, ‘let him roar again; let him roar again.’”  (Evans 73)</a:t>
            </a:r>
          </a:p>
          <a:p>
            <a:pPr marL="0" indent="0">
              <a:buNone/>
            </a:pPr>
            <a:endParaRPr lang="en-US" b="1"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19534693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305800" cy="5821363"/>
          </a:xfrm>
        </p:spPr>
        <p:txBody>
          <a:bodyPr>
            <a:normAutofit fontScale="70000" lnSpcReduction="20000"/>
          </a:bodyPr>
          <a:lstStyle/>
          <a:p>
            <a:pPr marL="0" indent="0">
              <a:buNone/>
            </a:pPr>
            <a:r>
              <a:rPr lang="en-US" b="1" dirty="0" smtClean="0"/>
              <a:t>Bottom continues by saying, “let me play </a:t>
            </a:r>
            <a:r>
              <a:rPr lang="en-US" b="1" dirty="0" err="1" smtClean="0"/>
              <a:t>Thisby</a:t>
            </a:r>
            <a:r>
              <a:rPr lang="en-US" b="1" dirty="0" smtClean="0"/>
              <a:t> too.  I’ll speak in a monstrous little voice….   Let me play the lion too.  I will roar that I will do any man’s heart good to hear me….” (Evans 226).  </a:t>
            </a:r>
          </a:p>
          <a:p>
            <a:pPr marL="0" indent="0">
              <a:buNone/>
            </a:pPr>
            <a:endParaRPr lang="en-US" b="1" dirty="0"/>
          </a:p>
          <a:p>
            <a:pPr marL="0" indent="0">
              <a:buNone/>
            </a:pPr>
            <a:r>
              <a:rPr lang="en-US" b="1" dirty="0" smtClean="0"/>
              <a:t>Bottom attempts to add drama and suspense to the play by prolonging the death scene of his character, but in the process, he mixes up his lines and ends with a comical adlib: “Thus die I, thus, thus, thus.  Now am I dead.  Now am I fled….   Tongue lose thy light, Moon take thy flight, Now die, die, die, die, die” (Evans 245).</a:t>
            </a:r>
          </a:p>
          <a:p>
            <a:pPr marL="0" indent="0">
              <a:buNone/>
            </a:pPr>
            <a:endParaRPr lang="en-US" b="1" dirty="0"/>
          </a:p>
          <a:p>
            <a:pPr marL="0" indent="0">
              <a:buNone/>
            </a:pPr>
            <a:r>
              <a:rPr lang="en-US" b="1" dirty="0" smtClean="0"/>
              <a:t>Tom Snout is probably the most amusing character in this play within a play, for he must assume the role of “a wall.”  He dons stones and mortar as a costume, and during the play, he spreads his fingers to symbolize a hole in the wall through which </a:t>
            </a:r>
            <a:r>
              <a:rPr lang="en-US" b="1" dirty="0" err="1" smtClean="0"/>
              <a:t>Pyramus</a:t>
            </a:r>
            <a:r>
              <a:rPr lang="en-US" b="1" dirty="0" smtClean="0"/>
              <a:t> and </a:t>
            </a:r>
            <a:r>
              <a:rPr lang="en-US" b="1" dirty="0" err="1" smtClean="0"/>
              <a:t>Thisby</a:t>
            </a:r>
            <a:r>
              <a:rPr lang="en-US" b="1" dirty="0" smtClean="0"/>
              <a:t> must kiss” (Woodford 3-4).</a:t>
            </a:r>
          </a:p>
          <a:p>
            <a:pPr marL="0" indent="0">
              <a:buNone/>
            </a:pPr>
            <a:endParaRPr lang="en-US" b="1" dirty="0"/>
          </a:p>
          <a:p>
            <a:pPr marL="0" indent="0">
              <a:buNone/>
            </a:pPr>
            <a:r>
              <a:rPr lang="en-US" b="1" dirty="0"/>
              <a:t>Here, Shakespeare is mocking himself and the theatrical profession by parodying his company and the relationships among the playwrights, the directors, and the actors (Homan 941).</a:t>
            </a:r>
          </a:p>
          <a:p>
            <a:pPr marL="0" indent="0">
              <a:buNone/>
            </a:pPr>
            <a:endParaRPr lang="en-US" b="1" dirty="0" smtClean="0"/>
          </a:p>
          <a:p>
            <a:pPr marL="0" indent="0">
              <a:buNone/>
            </a:pPr>
            <a:endParaRPr lang="en-US"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17160577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lnSpcReduction="10000"/>
          </a:bodyPr>
          <a:lstStyle/>
          <a:p>
            <a:pPr marL="0" indent="0">
              <a:buNone/>
            </a:pPr>
            <a:r>
              <a:rPr lang="en-US" b="1" dirty="0" smtClean="0"/>
              <a:t>In Act III, Scene I, Puck decides to have a bit of fun with Bottom.  Puck replaces Bottom’s head with the head of an ass, and because the “Love in Idleness” potion has already been placed in the eyes of </a:t>
            </a:r>
            <a:r>
              <a:rPr lang="en-US" b="1" dirty="0" err="1" smtClean="0"/>
              <a:t>Titania</a:t>
            </a:r>
            <a:r>
              <a:rPr lang="en-US" b="1" dirty="0" smtClean="0"/>
              <a:t>, the queen of the fairies, she immediately falls in love with Bottom, bearing an ass’s head, as soon as she sees him.</a:t>
            </a:r>
          </a:p>
          <a:p>
            <a:pPr marL="0" indent="0">
              <a:buNone/>
            </a:pPr>
            <a:endParaRPr lang="en-US" b="1" dirty="0"/>
          </a:p>
          <a:p>
            <a:pPr marL="0" indent="0">
              <a:buNone/>
            </a:pPr>
            <a:r>
              <a:rPr lang="en-US" b="1" dirty="0" smtClean="0"/>
              <a:t>This example of someone named Bottom becoming an Ass is one example of the sexual punning that Shakespeare does in </a:t>
            </a:r>
            <a:r>
              <a:rPr lang="en-US" b="1" u="sng" dirty="0" smtClean="0"/>
              <a:t>A Midsummer Night’s Dream</a:t>
            </a:r>
            <a:r>
              <a:rPr lang="en-US" b="1" dirty="0" smtClean="0"/>
              <a:t>.</a:t>
            </a:r>
            <a:endParaRPr lang="en-US"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24422608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305800" cy="5821363"/>
          </a:xfrm>
        </p:spPr>
        <p:txBody>
          <a:bodyPr>
            <a:normAutofit fontScale="92500" lnSpcReduction="10000"/>
          </a:bodyPr>
          <a:lstStyle/>
          <a:p>
            <a:pPr marL="0" indent="0">
              <a:buNone/>
            </a:pPr>
            <a:r>
              <a:rPr lang="en-US" b="1" dirty="0" smtClean="0"/>
              <a:t>Another example is “Snug the Joiner, since a joiner is a person who fits things together as people do in sex.  ‘Flute’ and ‘Snout’ are English slang words for penis.  </a:t>
            </a:r>
          </a:p>
          <a:p>
            <a:pPr marL="0" indent="0">
              <a:buNone/>
            </a:pPr>
            <a:endParaRPr lang="en-US" b="1" dirty="0"/>
          </a:p>
          <a:p>
            <a:pPr marL="0" indent="0">
              <a:buNone/>
            </a:pPr>
            <a:r>
              <a:rPr lang="en-US" b="1" dirty="0" smtClean="0"/>
              <a:t>‘Quince’ is a play on the word ‘</a:t>
            </a:r>
            <a:r>
              <a:rPr lang="en-US" b="1" dirty="0" err="1" smtClean="0"/>
              <a:t>quointes</a:t>
            </a:r>
            <a:r>
              <a:rPr lang="en-US" b="1" dirty="0" smtClean="0"/>
              <a:t>,” which was the Middle English spelling for ‘cunt.’  Quince is a carpenter, and works with ‘wood,’ which rhymes with ‘</a:t>
            </a:r>
            <a:r>
              <a:rPr lang="en-US" b="1" dirty="0" err="1" smtClean="0"/>
              <a:t>wode</a:t>
            </a:r>
            <a:r>
              <a:rPr lang="en-US" b="1" dirty="0" smtClean="0"/>
              <a:t>’ (madness), and which is also slang for a penis</a:t>
            </a:r>
          </a:p>
          <a:p>
            <a:pPr marL="0" indent="0">
              <a:buNone/>
            </a:pPr>
            <a:endParaRPr lang="en-US" b="1" dirty="0"/>
          </a:p>
          <a:p>
            <a:pPr marL="0" indent="0">
              <a:buNone/>
            </a:pPr>
            <a:r>
              <a:rPr lang="en-US" b="1" dirty="0" smtClean="0"/>
              <a:t>An erection in England is often called a ‘woody.’” (Brewer 148).</a:t>
            </a:r>
            <a:endParaRPr lang="en-US"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4591204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Merchant of Venice</a:t>
            </a:r>
            <a:r>
              <a:rPr lang="en-US" b="1" dirty="0" smtClean="0"/>
              <a:t> (1596)</a:t>
            </a:r>
            <a:endParaRPr lang="en-US" b="1" u="sng"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In </a:t>
            </a:r>
            <a:r>
              <a:rPr lang="en-US" b="1" u="sng" dirty="0" smtClean="0"/>
              <a:t>The Merchant of Venice</a:t>
            </a:r>
            <a:r>
              <a:rPr lang="en-US" b="1" dirty="0" smtClean="0"/>
              <a:t> Shylock’s daughter, Jessica, is forbidden by her father to marry a gentile, so she elopes with a Christian and steals her father’s money.</a:t>
            </a:r>
          </a:p>
          <a:p>
            <a:pPr marL="0" indent="0">
              <a:buNone/>
            </a:pPr>
            <a:endParaRPr lang="en-US" b="1" dirty="0"/>
          </a:p>
          <a:p>
            <a:pPr marL="0" indent="0">
              <a:buNone/>
            </a:pPr>
            <a:r>
              <a:rPr lang="en-US" b="1" dirty="0" smtClean="0"/>
              <a:t>Shylock’s reaction to this is comical—he doesn’t know which he values more, his money or his daughter.  “My daughter!  O my Ducats!—O my Daughter!  Fled with a Christian!—O my Christian ducats!” (Act II, Scene viii).</a:t>
            </a:r>
            <a:endParaRPr lang="en-US" b="1"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22852476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7500" lnSpcReduction="20000"/>
          </a:bodyPr>
          <a:lstStyle/>
          <a:p>
            <a:pPr marL="0" indent="0">
              <a:buNone/>
            </a:pPr>
            <a:r>
              <a:rPr lang="en-US" b="1" dirty="0" smtClean="0"/>
              <a:t>Shylock in </a:t>
            </a:r>
            <a:r>
              <a:rPr lang="en-US" b="1" u="sng" dirty="0" smtClean="0"/>
              <a:t>The Merchant of Venice</a:t>
            </a:r>
            <a:r>
              <a:rPr lang="en-US" b="1" dirty="0" smtClean="0"/>
              <a:t> is a character of contradictions.  He is both unjustly sinner, and sinned against.  </a:t>
            </a:r>
          </a:p>
          <a:p>
            <a:pPr marL="0" indent="0">
              <a:buNone/>
            </a:pPr>
            <a:endParaRPr lang="en-US" b="1" dirty="0"/>
          </a:p>
          <a:p>
            <a:pPr marL="0" indent="0">
              <a:buNone/>
            </a:pPr>
            <a:r>
              <a:rPr lang="en-US" b="1" dirty="0" smtClean="0"/>
              <a:t>Shylock appears in the midst of much pageantry, singing, dancing, and lovemaking, but he is seen as an intruder, “oftentimes vicious usually devious, sometimes almost admirable, and occasionally pitiable” (Bryant 83).</a:t>
            </a:r>
          </a:p>
          <a:p>
            <a:pPr marL="0" indent="0">
              <a:buNone/>
            </a:pPr>
            <a:endParaRPr lang="en-US" b="1" dirty="0"/>
          </a:p>
          <a:p>
            <a:pPr marL="0" indent="0">
              <a:buNone/>
            </a:pPr>
            <a:r>
              <a:rPr lang="en-US" b="1" dirty="0" smtClean="0"/>
              <a:t>As the play progresses, Antonio loses his ships at sea and is therefore late in paying back the debt.  The court is reluctantly forced to uphold Shylock’s legal but immoral right to kill him.  The court pleads with Shylock to have mercy, but Shylock refuses, even though he is offered three times the price of the debt.</a:t>
            </a:r>
            <a:endParaRPr lang="en-US" b="1" dirty="0"/>
          </a:p>
          <a:p>
            <a:pPr marL="0" indent="0">
              <a:buNone/>
            </a:pPr>
            <a:endParaRPr lang="en-US"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30952877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305800" cy="5745163"/>
          </a:xfrm>
        </p:spPr>
        <p:txBody>
          <a:bodyPr>
            <a:normAutofit fontScale="92500" lnSpcReduction="10000"/>
          </a:bodyPr>
          <a:lstStyle/>
          <a:p>
            <a:pPr marL="0" indent="0">
              <a:buNone/>
            </a:pPr>
            <a:r>
              <a:rPr lang="en-US" b="1" dirty="0" smtClean="0"/>
              <a:t>“The pound of flesh which I demand of him / is dearly bought, is mine, and I will have it: / If you deny me fie upon your law!” (Act IV, Scene </a:t>
            </a:r>
            <a:r>
              <a:rPr lang="en-US" b="1" dirty="0" err="1" smtClean="0"/>
              <a:t>i</a:t>
            </a:r>
            <a:r>
              <a:rPr lang="en-US" b="1" dirty="0" smtClean="0"/>
              <a:t>)</a:t>
            </a:r>
          </a:p>
          <a:p>
            <a:pPr marL="0" indent="0">
              <a:buNone/>
            </a:pPr>
            <a:endParaRPr lang="en-US" b="1" dirty="0"/>
          </a:p>
          <a:p>
            <a:pPr marL="0" indent="0">
              <a:buNone/>
            </a:pPr>
            <a:r>
              <a:rPr lang="en-US" b="1" dirty="0" smtClean="0"/>
              <a:t>Then Portia comes into the courtroom disguised as a judge.  She outwits </a:t>
            </a:r>
            <a:r>
              <a:rPr lang="en-US" b="1" dirty="0" err="1" smtClean="0"/>
              <a:t>Skylock</a:t>
            </a:r>
            <a:r>
              <a:rPr lang="en-US" b="1" dirty="0" smtClean="0"/>
              <a:t> by saying, “Tarry a little; there is something else.-- / This bond doth give thee here no jot of blood; / The words expressly are a pound of flesh; / Take then thy bond… / But, in the cutting, if thou dost shed / One drop of Christian blood, thy lands and goods / Are, by the laws of Venice, confiscate…” (Act IV, Scene ii).</a:t>
            </a:r>
            <a:endParaRPr lang="en-US"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68614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Humor in Shakespeare’s Comedies</a:t>
            </a:r>
            <a:endParaRPr lang="en-US" b="1" dirty="0"/>
          </a:p>
        </p:txBody>
      </p:sp>
      <p:sp>
        <p:nvSpPr>
          <p:cNvPr id="3" name="Content Placeholder 2"/>
          <p:cNvSpPr>
            <a:spLocks noGrp="1"/>
          </p:cNvSpPr>
          <p:nvPr>
            <p:ph idx="1"/>
          </p:nvPr>
        </p:nvSpPr>
        <p:spPr/>
        <p:txBody>
          <a:bodyPr>
            <a:normAutofit fontScale="92500" lnSpcReduction="20000"/>
          </a:bodyPr>
          <a:lstStyle/>
          <a:p>
            <a:pPr>
              <a:buNone/>
            </a:pPr>
            <a:r>
              <a:rPr lang="en-US" b="1" dirty="0"/>
              <a:t>As an example of a Shakespearean comedy consider </a:t>
            </a:r>
            <a:r>
              <a:rPr lang="en-US" b="1" u="sng" dirty="0"/>
              <a:t>A Midsummer Night’s Dream</a:t>
            </a:r>
            <a:r>
              <a:rPr lang="en-US" b="1" dirty="0" smtClean="0"/>
              <a:t>.</a:t>
            </a:r>
          </a:p>
          <a:p>
            <a:pPr>
              <a:buNone/>
            </a:pPr>
            <a:r>
              <a:rPr lang="en-US" b="1" dirty="0" smtClean="0"/>
              <a:t>  </a:t>
            </a:r>
            <a:endParaRPr lang="en-US" b="1" dirty="0"/>
          </a:p>
          <a:p>
            <a:pPr>
              <a:buNone/>
            </a:pPr>
            <a:endParaRPr lang="en-US" sz="1050" b="1" dirty="0"/>
          </a:p>
          <a:p>
            <a:pPr>
              <a:buNone/>
            </a:pPr>
            <a:r>
              <a:rPr lang="en-US" b="1" dirty="0"/>
              <a:t>It is a “comedy of humors” with many eccentric characters, but the magic in the play makes the characters even funnier</a:t>
            </a:r>
            <a:r>
              <a:rPr lang="en-US" b="1" dirty="0" smtClean="0"/>
              <a:t>.</a:t>
            </a:r>
          </a:p>
          <a:p>
            <a:pPr>
              <a:buNone/>
            </a:pPr>
            <a:endParaRPr lang="en-US" b="1" dirty="0"/>
          </a:p>
          <a:p>
            <a:pPr>
              <a:buNone/>
            </a:pPr>
            <a:endParaRPr lang="en-US" sz="1050" b="1" dirty="0"/>
          </a:p>
          <a:p>
            <a:pPr>
              <a:buNone/>
            </a:pPr>
            <a:r>
              <a:rPr lang="en-US" b="1" dirty="0"/>
              <a:t>Bottom, for example, ends up with the head of an ass.  His name is Bottom, and in English, one’s “bottom” is one’s “ass.”</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12741015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Much Ado about Nothing</a:t>
            </a:r>
            <a:r>
              <a:rPr lang="en-US" b="1" dirty="0" smtClean="0"/>
              <a:t> (1598)</a:t>
            </a:r>
            <a:endParaRPr lang="en-US" b="1" u="sng"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It should be noted (pun intended) that the title of </a:t>
            </a:r>
            <a:r>
              <a:rPr lang="en-US" b="1" u="sng" dirty="0" smtClean="0"/>
              <a:t>Much Ado about Nothing</a:t>
            </a:r>
            <a:r>
              <a:rPr lang="en-US" b="1" dirty="0" smtClean="0"/>
              <a:t> contains a pun.</a:t>
            </a:r>
          </a:p>
          <a:p>
            <a:pPr marL="0" indent="0">
              <a:buNone/>
            </a:pPr>
            <a:endParaRPr lang="en-US" b="1" dirty="0"/>
          </a:p>
          <a:p>
            <a:pPr marL="0" indent="0">
              <a:buNone/>
            </a:pPr>
            <a:r>
              <a:rPr lang="en-US" b="1" dirty="0" smtClean="0"/>
              <a:t>In Elizabethan English, “nothing” was pronounced very much like “noting.”  This play in fact dramatizes the much ado which the characters make in their interpretation and understanding of the world, and each other.  “The sophisticated gentlemen of </a:t>
            </a:r>
            <a:r>
              <a:rPr lang="en-US" b="1" u="sng" dirty="0" smtClean="0"/>
              <a:t>Much Ado about Nothing</a:t>
            </a:r>
            <a:r>
              <a:rPr lang="en-US" b="1" dirty="0" smtClean="0"/>
              <a:t> tend to take noting in the sense of interpreting, resulting in a comedy of misunderstandings” (</a:t>
            </a:r>
            <a:r>
              <a:rPr lang="en-US" b="1" dirty="0" err="1" smtClean="0"/>
              <a:t>Tuverson</a:t>
            </a:r>
            <a:r>
              <a:rPr lang="en-US" b="1" dirty="0" smtClean="0"/>
              <a:t> 1-2).</a:t>
            </a:r>
            <a:endParaRPr lang="en-US" b="1"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15256481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305800" cy="5668963"/>
          </a:xfrm>
        </p:spPr>
        <p:txBody>
          <a:bodyPr>
            <a:normAutofit fontScale="70000" lnSpcReduction="20000"/>
          </a:bodyPr>
          <a:lstStyle/>
          <a:p>
            <a:pPr marL="0" indent="0">
              <a:buNone/>
            </a:pPr>
            <a:r>
              <a:rPr lang="en-US" b="1" u="sng" dirty="0" smtClean="0"/>
              <a:t>Much Ado about Nothing</a:t>
            </a:r>
            <a:r>
              <a:rPr lang="en-US" b="1" dirty="0" smtClean="0"/>
              <a:t> has three plots, and it is basically humor that holds these three plots together in a single play.</a:t>
            </a:r>
          </a:p>
          <a:p>
            <a:pPr marL="0" indent="0">
              <a:buNone/>
            </a:pPr>
            <a:endParaRPr lang="en-US" b="1" u="sng" dirty="0"/>
          </a:p>
          <a:p>
            <a:pPr marL="0" indent="0">
              <a:buNone/>
            </a:pPr>
            <a:r>
              <a:rPr lang="en-US" b="1" dirty="0" smtClean="0"/>
              <a:t>The main plot is about Claudio and Hero, and the two subplots feature the witty arguments of Beatrice and </a:t>
            </a:r>
            <a:r>
              <a:rPr lang="en-US" b="1" dirty="0" err="1" smtClean="0"/>
              <a:t>Benedick</a:t>
            </a:r>
            <a:r>
              <a:rPr lang="en-US" b="1" dirty="0" smtClean="0"/>
              <a:t> on the one hand, and the comic fumbling of Dogberry and his friends on the other hand.</a:t>
            </a:r>
          </a:p>
          <a:p>
            <a:pPr marL="0" indent="0">
              <a:buNone/>
            </a:pPr>
            <a:endParaRPr lang="en-US" b="1" dirty="0"/>
          </a:p>
          <a:p>
            <a:pPr marL="0" indent="0">
              <a:buNone/>
            </a:pPr>
            <a:r>
              <a:rPr lang="en-US" b="1" dirty="0" smtClean="0"/>
              <a:t>The wit that is shown by Beatrice and </a:t>
            </a:r>
            <a:r>
              <a:rPr lang="en-US" b="1" dirty="0" err="1" smtClean="0"/>
              <a:t>Benedick</a:t>
            </a:r>
            <a:r>
              <a:rPr lang="en-US" b="1" dirty="0" smtClean="0"/>
              <a:t> in arguing their cases ranges from puns to conceptual wit, in which the characters use “allusive understatement and sophisticated logic” (</a:t>
            </a:r>
            <a:r>
              <a:rPr lang="en-US" b="1" dirty="0" err="1" smtClean="0"/>
              <a:t>McCollom</a:t>
            </a:r>
            <a:r>
              <a:rPr lang="en-US" b="1" dirty="0" smtClean="0"/>
              <a:t> 73).</a:t>
            </a:r>
          </a:p>
          <a:p>
            <a:pPr marL="0" indent="0">
              <a:buNone/>
            </a:pPr>
            <a:endParaRPr lang="en-US" b="1" dirty="0"/>
          </a:p>
          <a:p>
            <a:pPr marL="0" indent="0">
              <a:buNone/>
            </a:pPr>
            <a:r>
              <a:rPr lang="en-US" b="1" dirty="0" smtClean="0"/>
              <a:t>When Dogberry gets excited his words get especially confused, “Marry, sir, they have committed false report; moreover they have spoken untruths; </a:t>
            </a:r>
            <a:r>
              <a:rPr lang="en-US" b="1" dirty="0" err="1" smtClean="0"/>
              <a:t>secondarily,they</a:t>
            </a:r>
            <a:r>
              <a:rPr lang="en-US" b="1" dirty="0" smtClean="0"/>
              <a:t> are slanders; sixth and lastly, they have belied a lady; thirdly, they have verified unjust things; and to conclude, they are lying knaves” (Evans 358).</a:t>
            </a:r>
            <a:endParaRPr lang="en-US"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extLst>
      <p:ext uri="{BB962C8B-B14F-4D97-AF65-F5344CB8AC3E}">
        <p14:creationId xmlns:p14="http://schemas.microsoft.com/office/powerpoint/2010/main" val="18904893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382000" cy="5516563"/>
          </a:xfrm>
        </p:spPr>
        <p:txBody>
          <a:bodyPr>
            <a:normAutofit fontScale="77500" lnSpcReduction="20000"/>
          </a:bodyPr>
          <a:lstStyle/>
          <a:p>
            <a:pPr marL="0" indent="0">
              <a:buNone/>
            </a:pPr>
            <a:r>
              <a:rPr lang="en-US" b="1" dirty="0" smtClean="0"/>
              <a:t>In </a:t>
            </a:r>
            <a:r>
              <a:rPr lang="en-US" b="1" u="sng" dirty="0" smtClean="0"/>
              <a:t>Much Ado about Nothing</a:t>
            </a:r>
            <a:r>
              <a:rPr lang="en-US" b="1" dirty="0" smtClean="0"/>
              <a:t>, Beatrice and </a:t>
            </a:r>
            <a:r>
              <a:rPr lang="en-US" b="1" dirty="0" err="1" smtClean="0"/>
              <a:t>Benedick</a:t>
            </a:r>
            <a:r>
              <a:rPr lang="en-US" b="1" dirty="0" smtClean="0"/>
              <a:t> don’t so much disdain each other as they enjoy the enactment of disdain.  </a:t>
            </a:r>
            <a:r>
              <a:rPr lang="en-US" b="1" dirty="0" err="1" smtClean="0"/>
              <a:t>Benedick</a:t>
            </a:r>
            <a:r>
              <a:rPr lang="en-US" b="1" dirty="0" smtClean="0"/>
              <a:t> shows his affection for Beatrice in an ironic way at the ball, when Beatrice has insulted him and he then asks Don Pedro for any excuse to leave the party.  The fact is that he could have left at any time on his own accord, but he says,</a:t>
            </a:r>
          </a:p>
          <a:p>
            <a:pPr marL="0" indent="0">
              <a:buNone/>
            </a:pPr>
            <a:endParaRPr lang="en-US" b="1" dirty="0"/>
          </a:p>
          <a:p>
            <a:pPr marL="0" indent="0">
              <a:buNone/>
            </a:pPr>
            <a:r>
              <a:rPr lang="en-US" b="1" dirty="0" smtClean="0"/>
              <a:t>“Will your Grace command me any service to the world’s end?  I will go on the slightest errand now to the Antipodes that you can devise to send me on; I will fetch you a </a:t>
            </a:r>
            <a:r>
              <a:rPr lang="en-US" b="1" dirty="0" err="1" smtClean="0"/>
              <a:t>toothpicker</a:t>
            </a:r>
            <a:r>
              <a:rPr lang="en-US" b="1" dirty="0" smtClean="0"/>
              <a:t> now from the furthest inch of Asia, bring you the length of </a:t>
            </a:r>
            <a:r>
              <a:rPr lang="en-US" b="1" dirty="0" err="1" smtClean="0"/>
              <a:t>Prester</a:t>
            </a:r>
            <a:r>
              <a:rPr lang="en-US" b="1" dirty="0" smtClean="0"/>
              <a:t> John’s foot, fetch you a hair off the great Champs </a:t>
            </a:r>
            <a:r>
              <a:rPr lang="en-US" b="1" dirty="0" err="1" smtClean="0"/>
              <a:t>berare</a:t>
            </a:r>
            <a:r>
              <a:rPr lang="en-US" b="1" dirty="0" smtClean="0"/>
              <a:t>, do you an </a:t>
            </a:r>
            <a:r>
              <a:rPr lang="en-US" b="1" dirty="0" err="1" smtClean="0"/>
              <a:t>embassage</a:t>
            </a:r>
            <a:r>
              <a:rPr lang="en-US" b="1" dirty="0" smtClean="0"/>
              <a:t> to the Pygmies, rather than hold three words’ conference with this harpy” (Act II, Scene </a:t>
            </a:r>
            <a:r>
              <a:rPr lang="en-US" b="1" dirty="0" err="1" smtClean="0"/>
              <a:t>i</a:t>
            </a:r>
            <a:r>
              <a:rPr lang="en-US" b="1" dirty="0" smtClean="0"/>
              <a:t>).</a:t>
            </a:r>
            <a:endParaRPr lang="en-US"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Tree>
    <p:extLst>
      <p:ext uri="{BB962C8B-B14F-4D97-AF65-F5344CB8AC3E}">
        <p14:creationId xmlns:p14="http://schemas.microsoft.com/office/powerpoint/2010/main" val="37004866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lnSpcReduction="10000"/>
          </a:bodyPr>
          <a:lstStyle/>
          <a:p>
            <a:pPr marL="0" indent="0">
              <a:buNone/>
            </a:pPr>
            <a:r>
              <a:rPr lang="en-US" b="1" dirty="0" smtClean="0"/>
              <a:t>But </a:t>
            </a:r>
            <a:r>
              <a:rPr lang="en-US" b="1" dirty="0" err="1" smtClean="0"/>
              <a:t>Benedick</a:t>
            </a:r>
            <a:r>
              <a:rPr lang="en-US" b="1" dirty="0" smtClean="0"/>
              <a:t> actually loves Beatrice, and he tries to write her a love poem.  When he has difficulty, he is forced to ask Margaret for help in the writing of his courtly love poetry:</a:t>
            </a:r>
          </a:p>
          <a:p>
            <a:pPr marL="0" indent="0">
              <a:buNone/>
            </a:pPr>
            <a:endParaRPr lang="en-US" b="1" dirty="0"/>
          </a:p>
          <a:p>
            <a:pPr marL="0" indent="0">
              <a:buNone/>
            </a:pPr>
            <a:r>
              <a:rPr lang="en-US" b="1" dirty="0" smtClean="0"/>
              <a:t>“Marry, I cannot show it in rhyme; I have tried.  I can find out no rhyme to ‘lady’ but ‘baby,’ an innocent rhyme; for ‘scorn,’ ‘horn,’ a hard rhyme; for ‘school,’ ‘fool,’ a babbling rhyme: very ominous endings.  No, I was not born under a rhyming planet.” </a:t>
            </a:r>
          </a:p>
          <a:p>
            <a:pPr marL="0" indent="0">
              <a:buNone/>
            </a:pPr>
            <a:endParaRPr lang="en-US" b="1" dirty="0"/>
          </a:p>
          <a:p>
            <a:pPr marL="0" indent="0">
              <a:buNone/>
            </a:pPr>
            <a:endParaRPr lang="en-US"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Tree>
    <p:extLst>
      <p:ext uri="{BB962C8B-B14F-4D97-AF65-F5344CB8AC3E}">
        <p14:creationId xmlns:p14="http://schemas.microsoft.com/office/powerpoint/2010/main" val="17306054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0000" lnSpcReduction="20000"/>
          </a:bodyPr>
          <a:lstStyle/>
          <a:p>
            <a:pPr marL="0" indent="0">
              <a:buNone/>
            </a:pPr>
            <a:r>
              <a:rPr lang="en-US" b="1" dirty="0" smtClean="0"/>
              <a:t>Dogberry’s outrageous malapropisms and utter stupidity, such as “They are </a:t>
            </a:r>
            <a:r>
              <a:rPr lang="en-US" b="1" dirty="0" err="1" smtClean="0"/>
              <a:t>condemn’d</a:t>
            </a:r>
            <a:r>
              <a:rPr lang="en-US" b="1" dirty="0" smtClean="0"/>
              <a:t> into everlasting redemption” (Act IV, Scene ii) in general provide occasion for some of the memorable merriment in this play (Bryant 142).</a:t>
            </a:r>
          </a:p>
          <a:p>
            <a:pPr marL="0" indent="0">
              <a:buNone/>
            </a:pPr>
            <a:endParaRPr lang="en-US" b="1" dirty="0"/>
          </a:p>
          <a:p>
            <a:pPr marL="0" indent="0">
              <a:buNone/>
            </a:pPr>
            <a:r>
              <a:rPr lang="en-US" b="1" dirty="0" smtClean="0"/>
              <a:t>Dinesh </a:t>
            </a:r>
            <a:r>
              <a:rPr lang="en-US" b="1" dirty="0" err="1" smtClean="0"/>
              <a:t>Biswas</a:t>
            </a:r>
            <a:r>
              <a:rPr lang="en-US" b="1" dirty="0" smtClean="0"/>
              <a:t> considers Dogberry to play a major part in the action of </a:t>
            </a:r>
            <a:r>
              <a:rPr lang="en-US" b="1" u="sng" dirty="0" smtClean="0"/>
              <a:t>Much Ado about Nothing</a:t>
            </a:r>
            <a:r>
              <a:rPr lang="en-US" b="1" dirty="0" smtClean="0"/>
              <a:t>, which is not normally the case for clowns.</a:t>
            </a:r>
          </a:p>
          <a:p>
            <a:pPr marL="0" indent="0">
              <a:buNone/>
            </a:pPr>
            <a:endParaRPr lang="en-US" b="1" dirty="0"/>
          </a:p>
          <a:p>
            <a:pPr marL="0" indent="0">
              <a:buNone/>
            </a:pPr>
            <a:r>
              <a:rPr lang="en-US" b="1" dirty="0" smtClean="0"/>
              <a:t>It is Dogberry who discovers and delays the exposure of the scene that provides the major tension of the play.  </a:t>
            </a:r>
          </a:p>
          <a:p>
            <a:pPr marL="0" indent="0">
              <a:buNone/>
            </a:pPr>
            <a:endParaRPr lang="en-US" b="1" dirty="0"/>
          </a:p>
          <a:p>
            <a:pPr marL="0" indent="0">
              <a:buNone/>
            </a:pPr>
            <a:r>
              <a:rPr lang="en-US" b="1" dirty="0" smtClean="0"/>
              <a:t>It is his blunders that make the play’s most suspenseful moments possible.</a:t>
            </a:r>
          </a:p>
          <a:p>
            <a:pPr marL="0" indent="0">
              <a:buNone/>
            </a:pPr>
            <a:endParaRPr lang="en-US" b="1" dirty="0"/>
          </a:p>
          <a:p>
            <a:pPr marL="0" indent="0">
              <a:buNone/>
            </a:pPr>
            <a:r>
              <a:rPr lang="en-US" b="1" dirty="0" smtClean="0"/>
              <a:t>By giving this critical role to a minor character, Shakespeare shows that “much ado” has been made about a matter that really was “nothing” (</a:t>
            </a:r>
            <a:r>
              <a:rPr lang="en-US" b="1" dirty="0" err="1" smtClean="0"/>
              <a:t>Biswas</a:t>
            </a:r>
            <a:r>
              <a:rPr lang="en-US" b="1" dirty="0" smtClean="0"/>
              <a:t> 189-190).</a:t>
            </a:r>
            <a:endParaRPr lang="en-US"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Tree>
    <p:extLst>
      <p:ext uri="{BB962C8B-B14F-4D97-AF65-F5344CB8AC3E}">
        <p14:creationId xmlns:p14="http://schemas.microsoft.com/office/powerpoint/2010/main" val="26437957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As You Like It</a:t>
            </a:r>
            <a:r>
              <a:rPr lang="en-US" b="1" dirty="0" smtClean="0"/>
              <a:t> (1599)</a:t>
            </a:r>
            <a:endParaRPr lang="en-US" b="1" u="sng"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smtClean="0"/>
              <a:t>Carrie </a:t>
            </a:r>
            <a:r>
              <a:rPr lang="en-US" b="1" dirty="0" err="1" smtClean="0"/>
              <a:t>Morene</a:t>
            </a:r>
            <a:r>
              <a:rPr lang="en-US" b="1" dirty="0" smtClean="0"/>
              <a:t> says that much of the humor, satire and irony of </a:t>
            </a:r>
            <a:r>
              <a:rPr lang="en-US" b="1" u="sng" dirty="0" smtClean="0"/>
              <a:t>As You Like It</a:t>
            </a:r>
            <a:r>
              <a:rPr lang="en-US" b="1" dirty="0" smtClean="0"/>
              <a:t> resides in the words and actions of Rosalind, </a:t>
            </a:r>
            <a:r>
              <a:rPr lang="en-US" b="1" dirty="0" err="1" smtClean="0"/>
              <a:t>Jaques</a:t>
            </a:r>
            <a:r>
              <a:rPr lang="en-US" b="1" dirty="0" smtClean="0"/>
              <a:t>, and Touchstone.  “Rosalind and Touchstone are whimsical yea-saying skeptics who affirm the values they seem to mock” (Ornstein 141).</a:t>
            </a:r>
          </a:p>
          <a:p>
            <a:pPr marL="0" indent="0">
              <a:buNone/>
            </a:pPr>
            <a:endParaRPr lang="en-US" b="1" dirty="0"/>
          </a:p>
          <a:p>
            <a:pPr marL="0" indent="0">
              <a:buNone/>
            </a:pPr>
            <a:r>
              <a:rPr lang="en-US" b="1" dirty="0" smtClean="0"/>
              <a:t>Rosalind adopts the role of a saucy </a:t>
            </a:r>
            <a:r>
              <a:rPr lang="en-US" b="1" dirty="0" err="1" smtClean="0"/>
              <a:t>lacky</a:t>
            </a:r>
            <a:r>
              <a:rPr lang="en-US" b="1" dirty="0" smtClean="0"/>
              <a:t>, and in this guise she assures Orlando that he can’t be Rosalind’s true lover because he lacks the marks of a lover: “a lean cheek…a blue eye and sunken…an unquestionable spirit…a bear neglected hose </a:t>
            </a:r>
            <a:r>
              <a:rPr lang="en-US" b="1" dirty="0" err="1" smtClean="0"/>
              <a:t>ungarttered</a:t>
            </a:r>
            <a:r>
              <a:rPr lang="en-US" b="1" dirty="0" smtClean="0"/>
              <a:t>…bonnet </a:t>
            </a:r>
            <a:r>
              <a:rPr lang="en-US" b="1" dirty="0" err="1" smtClean="0"/>
              <a:t>unbanded</a:t>
            </a:r>
            <a:r>
              <a:rPr lang="en-US" b="1" dirty="0" smtClean="0"/>
              <a:t>…sleeve unbuttoned…shoe untied…and everything about [him] demonstrating a careless </a:t>
            </a:r>
            <a:r>
              <a:rPr lang="en-US" b="1" dirty="0" err="1" smtClean="0"/>
              <a:t>desolution</a:t>
            </a:r>
            <a:r>
              <a:rPr lang="en-US" b="1" dirty="0" smtClean="0"/>
              <a:t>.” </a:t>
            </a:r>
          </a:p>
          <a:p>
            <a:pPr marL="0" indent="0">
              <a:buNone/>
            </a:pPr>
            <a:endParaRPr lang="en-US" b="1" dirty="0"/>
          </a:p>
          <a:p>
            <a:pPr marL="0" indent="0">
              <a:buNone/>
            </a:pPr>
            <a:r>
              <a:rPr lang="en-US" b="1" dirty="0" smtClean="0"/>
              <a:t>At the end of this speech Rosalind (as Ganymede) says that Orlando’s being well-groomed is suggestive of his “loving himself [more] than seeming the lover of any other.”</a:t>
            </a:r>
            <a:endParaRPr lang="en-US" b="1"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25</a:t>
            </a:fld>
            <a:endParaRPr lang="en-US"/>
          </a:p>
        </p:txBody>
      </p:sp>
    </p:spTree>
    <p:extLst>
      <p:ext uri="{BB962C8B-B14F-4D97-AF65-F5344CB8AC3E}">
        <p14:creationId xmlns:p14="http://schemas.microsoft.com/office/powerpoint/2010/main" val="24886047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marL="0" indent="0">
              <a:buNone/>
            </a:pPr>
            <a:r>
              <a:rPr lang="en-US" b="1" dirty="0" smtClean="0"/>
              <a:t>In </a:t>
            </a:r>
            <a:r>
              <a:rPr lang="en-US" b="1" u="sng" dirty="0" smtClean="0"/>
              <a:t>As You Like It</a:t>
            </a:r>
            <a:r>
              <a:rPr lang="en-US" b="1" dirty="0" smtClean="0"/>
              <a:t>, Touchstone has the role of a Court Jester, but he also contributes to the action of the play.  One of his monologues is very similar to Cyrano de Bergerac’s monologue about his nose, as he attempts to “quarrel by the book.”  </a:t>
            </a:r>
          </a:p>
          <a:p>
            <a:pPr marL="0" indent="0">
              <a:buNone/>
            </a:pPr>
            <a:endParaRPr lang="en-US" b="1" dirty="0"/>
          </a:p>
          <a:p>
            <a:pPr marL="0" indent="0">
              <a:buNone/>
            </a:pPr>
            <a:r>
              <a:rPr lang="en-US" b="1" dirty="0" smtClean="0"/>
              <a:t>He describes the different degrees of argument as the “Retort Courteous,” the “Quip modest,” the “Reply Churlish,” the “Reproof </a:t>
            </a:r>
            <a:r>
              <a:rPr lang="en-US" b="1" dirty="0" err="1" smtClean="0"/>
              <a:t>Valient</a:t>
            </a:r>
            <a:r>
              <a:rPr lang="en-US" b="1" dirty="0" smtClean="0"/>
              <a:t>,” and so on. (Evans 399).</a:t>
            </a:r>
            <a:endParaRPr lang="en-US"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Tree>
    <p:extLst>
      <p:ext uri="{BB962C8B-B14F-4D97-AF65-F5344CB8AC3E}">
        <p14:creationId xmlns:p14="http://schemas.microsoft.com/office/powerpoint/2010/main" val="19791884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10000"/>
          </a:bodyPr>
          <a:lstStyle/>
          <a:p>
            <a:pPr marL="0" indent="0">
              <a:buNone/>
            </a:pPr>
            <a:r>
              <a:rPr lang="en-US" b="1" dirty="0" smtClean="0"/>
              <a:t>When Touchstone hears the romantic love poems which Orlando has written for Rosalind, Touchstone taunts Rosalind by creating some parody verse of his own: “Sweetest not hath sourest rind, / Such a nut is Rosalind” (Evans 109-110).</a:t>
            </a:r>
          </a:p>
          <a:p>
            <a:pPr marL="0" indent="0">
              <a:buNone/>
            </a:pPr>
            <a:endParaRPr lang="en-US" b="1" dirty="0"/>
          </a:p>
          <a:p>
            <a:pPr marL="0" indent="0">
              <a:buNone/>
            </a:pPr>
            <a:r>
              <a:rPr lang="en-US" b="1" dirty="0" smtClean="0"/>
              <a:t>One of the most often quoted lines in all of Shakespeare appears in Act II of  </a:t>
            </a:r>
            <a:r>
              <a:rPr lang="en-US" b="1" u="sng" dirty="0" smtClean="0"/>
              <a:t>As You Like It</a:t>
            </a:r>
            <a:r>
              <a:rPr lang="en-US" b="1" dirty="0" smtClean="0"/>
              <a:t>: “All the world’s a stage, and all the men and women merely players: They have their exits and their entrances; and one man in his time plays many parts.”</a:t>
            </a:r>
          </a:p>
          <a:p>
            <a:pPr marL="0" indent="0">
              <a:buNone/>
            </a:pPr>
            <a:endParaRPr lang="en-US" b="1" dirty="0"/>
          </a:p>
          <a:p>
            <a:pPr marL="0" indent="0">
              <a:buNone/>
            </a:pPr>
            <a:endParaRPr lang="en-US"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Tree>
    <p:extLst>
      <p:ext uri="{BB962C8B-B14F-4D97-AF65-F5344CB8AC3E}">
        <p14:creationId xmlns:p14="http://schemas.microsoft.com/office/powerpoint/2010/main" val="252067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Twelfth Night</a:t>
            </a:r>
            <a:r>
              <a:rPr lang="en-US" b="1" dirty="0" smtClean="0"/>
              <a:t> (1599)</a:t>
            </a:r>
            <a:endParaRPr lang="en-US" b="1" u="sng"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smtClean="0"/>
              <a:t>In sixteenth century England there were the twelve days of Christmas which was followed by “twelfth night,” the title of one of Shakespeare’s plays.</a:t>
            </a:r>
          </a:p>
          <a:p>
            <a:pPr marL="0" indent="0">
              <a:buNone/>
            </a:pPr>
            <a:endParaRPr lang="en-US" b="1" dirty="0"/>
          </a:p>
          <a:p>
            <a:pPr marL="0" indent="0">
              <a:buNone/>
            </a:pPr>
            <a:r>
              <a:rPr lang="en-US" b="1" dirty="0" smtClean="0"/>
              <a:t>On the twelfth night, Christ was supposedly revealed to the Magi, who represented the Gentile world.  The “Twelfth Night” was, therefore, the night of the Epiphany.  It also became celebrated as a festive day of misrule.</a:t>
            </a:r>
          </a:p>
          <a:p>
            <a:pPr marL="0" indent="0">
              <a:buNone/>
            </a:pPr>
            <a:endParaRPr lang="en-US" b="1" dirty="0"/>
          </a:p>
          <a:p>
            <a:pPr marL="0" indent="0">
              <a:buNone/>
            </a:pPr>
            <a:r>
              <a:rPr lang="en-US" b="1" dirty="0" smtClean="0"/>
              <a:t>“Servants took their masters’ places for a day and the lower orders were allowed impertinence against their betters that would have been heavily fined any other time of the year.  The festivity generally celebrated the age of grace that Christ ushered in, the age in which it was revealed that human sins were already cleansed in the blood of God’s Son” (</a:t>
            </a:r>
            <a:r>
              <a:rPr lang="en-US" b="1" dirty="0" err="1" smtClean="0"/>
              <a:t>Grawe</a:t>
            </a:r>
            <a:r>
              <a:rPr lang="en-US" b="1" dirty="0" smtClean="0"/>
              <a:t> 110-111). </a:t>
            </a:r>
            <a:endParaRPr lang="en-US" b="1"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28</a:t>
            </a:fld>
            <a:endParaRPr lang="en-US"/>
          </a:p>
        </p:txBody>
      </p:sp>
    </p:spTree>
    <p:extLst>
      <p:ext uri="{BB962C8B-B14F-4D97-AF65-F5344CB8AC3E}">
        <p14:creationId xmlns:p14="http://schemas.microsoft.com/office/powerpoint/2010/main" val="30174845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70000" lnSpcReduction="20000"/>
          </a:bodyPr>
          <a:lstStyle/>
          <a:p>
            <a:pPr marL="0" indent="0">
              <a:buNone/>
            </a:pPr>
            <a:r>
              <a:rPr lang="en-US" b="1" dirty="0" smtClean="0"/>
              <a:t>In </a:t>
            </a:r>
            <a:r>
              <a:rPr lang="en-US" b="1" u="sng" dirty="0" smtClean="0"/>
              <a:t>Twelfth Night</a:t>
            </a:r>
            <a:r>
              <a:rPr lang="en-US" b="1" dirty="0" smtClean="0"/>
              <a:t>, everyone is a fool except for the fool.  Viola fools others by dressing up as a man.  Sir Toby fools </a:t>
            </a:r>
            <a:r>
              <a:rPr lang="en-US" b="1" dirty="0" err="1" smtClean="0"/>
              <a:t>Malvolio</a:t>
            </a:r>
            <a:r>
              <a:rPr lang="en-US" b="1" dirty="0" smtClean="0"/>
              <a:t>.  The lovers fool themselves by pursuing characters who are not interested in them.  </a:t>
            </a:r>
          </a:p>
          <a:p>
            <a:pPr marL="0" indent="0">
              <a:buNone/>
            </a:pPr>
            <a:endParaRPr lang="en-US" b="1" dirty="0"/>
          </a:p>
          <a:p>
            <a:pPr marL="0" indent="0">
              <a:buNone/>
            </a:pPr>
            <a:r>
              <a:rPr lang="en-US" b="1" dirty="0" err="1" smtClean="0"/>
              <a:t>Feste</a:t>
            </a:r>
            <a:r>
              <a:rPr lang="en-US" b="1" dirty="0" smtClean="0"/>
              <a:t>, on the other hand, knows them all for the fools that they are (Draper 211-212).</a:t>
            </a:r>
          </a:p>
          <a:p>
            <a:pPr marL="0" indent="0">
              <a:buNone/>
            </a:pPr>
            <a:endParaRPr lang="en-US" b="1" dirty="0"/>
          </a:p>
          <a:p>
            <a:pPr marL="0" indent="0">
              <a:buNone/>
            </a:pPr>
            <a:r>
              <a:rPr lang="en-US" b="1" dirty="0" err="1" smtClean="0"/>
              <a:t>Feste</a:t>
            </a:r>
            <a:r>
              <a:rPr lang="en-US" b="1" dirty="0" smtClean="0"/>
              <a:t> is perhaps the shrewdest character in </a:t>
            </a:r>
            <a:r>
              <a:rPr lang="en-US" b="1" u="sng" dirty="0" smtClean="0"/>
              <a:t>Twelfth Night</a:t>
            </a:r>
            <a:r>
              <a:rPr lang="en-US" b="1" dirty="0" smtClean="0"/>
              <a:t>.  He is an excellent manipulator and can quickly adapt his talents and wit to serve him in any situation.   The tools of music, speech, and action are always in close reach of his clever mind.  </a:t>
            </a:r>
          </a:p>
          <a:p>
            <a:pPr marL="0" indent="0">
              <a:buNone/>
            </a:pPr>
            <a:endParaRPr lang="en-US" b="1" dirty="0"/>
          </a:p>
          <a:p>
            <a:pPr marL="0" indent="0">
              <a:buNone/>
            </a:pPr>
            <a:r>
              <a:rPr lang="en-US" b="1" dirty="0" smtClean="0"/>
              <a:t>He confounds Sir Andrew with nonsense, and outwits his mistress with logical paradoxes.   He wisely ascertains that he cannot entertain </a:t>
            </a:r>
            <a:r>
              <a:rPr lang="en-US" b="1" dirty="0" err="1" smtClean="0"/>
              <a:t>Malvolio</a:t>
            </a:r>
            <a:r>
              <a:rPr lang="en-US" b="1" dirty="0" smtClean="0"/>
              <a:t> at all and so he entertains himself at </a:t>
            </a:r>
            <a:r>
              <a:rPr lang="en-US" b="1" dirty="0" err="1" smtClean="0"/>
              <a:t>Malvolio’s</a:t>
            </a:r>
            <a:r>
              <a:rPr lang="en-US" b="1" dirty="0" smtClean="0"/>
              <a:t> expense (Draper 204).</a:t>
            </a:r>
            <a:endParaRPr lang="en-US"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a:p>
        </p:txBody>
      </p:sp>
    </p:spTree>
    <p:extLst>
      <p:ext uri="{BB962C8B-B14F-4D97-AF65-F5344CB8AC3E}">
        <p14:creationId xmlns:p14="http://schemas.microsoft.com/office/powerpoint/2010/main" val="2813807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Humor in Shakespeare’s Romances</a:t>
            </a:r>
            <a:endParaRPr lang="en-US" b="1" dirty="0"/>
          </a:p>
        </p:txBody>
      </p:sp>
      <p:sp>
        <p:nvSpPr>
          <p:cNvPr id="3" name="Content Placeholder 2"/>
          <p:cNvSpPr>
            <a:spLocks noGrp="1"/>
          </p:cNvSpPr>
          <p:nvPr>
            <p:ph idx="1"/>
          </p:nvPr>
        </p:nvSpPr>
        <p:spPr/>
        <p:txBody>
          <a:bodyPr>
            <a:normAutofit/>
          </a:bodyPr>
          <a:lstStyle/>
          <a:p>
            <a:pPr marL="0" indent="0">
              <a:buNone/>
            </a:pPr>
            <a:r>
              <a:rPr lang="en-US" sz="1800" b="1" dirty="0" smtClean="0"/>
              <a:t>The women in Shakespeare’s romances can be uppity until the last act, when everybody gets married and the natural order is restored (with the man in charge) so they can live happily ever after.</a:t>
            </a:r>
          </a:p>
          <a:p>
            <a:pPr marL="0" indent="0">
              <a:buNone/>
            </a:pPr>
            <a:endParaRPr lang="en-US" sz="1800" b="1" dirty="0"/>
          </a:p>
          <a:p>
            <a:pPr marL="0" indent="0">
              <a:buNone/>
            </a:pPr>
            <a:r>
              <a:rPr lang="en-US" sz="1800" b="1" dirty="0" smtClean="0"/>
              <a:t>This is true in </a:t>
            </a:r>
            <a:r>
              <a:rPr lang="en-US" sz="1800" b="1" u="sng" dirty="0" smtClean="0"/>
              <a:t>Much Ado about Nothing</a:t>
            </a:r>
            <a:r>
              <a:rPr lang="en-US" sz="1800" b="1" dirty="0" smtClean="0"/>
              <a:t>, and it is also true in </a:t>
            </a:r>
            <a:r>
              <a:rPr lang="en-US" sz="1800" b="1" u="sng" dirty="0" smtClean="0"/>
              <a:t>The Taming of the Shrew</a:t>
            </a:r>
            <a:r>
              <a:rPr lang="en-US" sz="1800" b="1" dirty="0" smtClean="0"/>
              <a:t>, where in the last act the shrew gets tamed.</a:t>
            </a:r>
          </a:p>
          <a:p>
            <a:pPr marL="0" indent="0">
              <a:buNone/>
            </a:pPr>
            <a:endParaRPr lang="en-US" sz="1800" b="1" dirty="0"/>
          </a:p>
          <a:p>
            <a:pPr marL="0" indent="0">
              <a:buNone/>
            </a:pPr>
            <a:r>
              <a:rPr lang="en-US" sz="1800" b="1" u="sng" dirty="0" smtClean="0"/>
              <a:t>Romeo and Juliet</a:t>
            </a:r>
            <a:r>
              <a:rPr lang="en-US" sz="1800" b="1" dirty="0" smtClean="0"/>
              <a:t> is a romance that begins as a comedy and ends as a tragedy.</a:t>
            </a:r>
          </a:p>
          <a:p>
            <a:pPr marL="0" indent="0">
              <a:buNone/>
            </a:pPr>
            <a:endParaRPr lang="en-US" sz="1800" b="1" u="sng" dirty="0"/>
          </a:p>
          <a:p>
            <a:pPr marL="0" indent="0">
              <a:buNone/>
            </a:pPr>
            <a:r>
              <a:rPr lang="en-US" sz="1800" b="1" dirty="0" err="1" smtClean="0"/>
              <a:t>Mercutio</a:t>
            </a:r>
            <a:r>
              <a:rPr lang="en-US" sz="1800" b="1" dirty="0" smtClean="0"/>
              <a:t> is a mercurial or comic figure.  When Romeo asks how badly he is wounded, he says,</a:t>
            </a:r>
          </a:p>
          <a:p>
            <a:pPr marL="0" indent="0">
              <a:buNone/>
            </a:pPr>
            <a:endParaRPr lang="en-US" sz="1800" b="1" dirty="0"/>
          </a:p>
          <a:p>
            <a:pPr marL="0" indent="0">
              <a:buNone/>
            </a:pPr>
            <a:r>
              <a:rPr lang="en-US" sz="1800" b="1" dirty="0" smtClean="0"/>
              <a:t>“ </a:t>
            </a:r>
            <a:r>
              <a:rPr lang="en-US" sz="1800" b="1" dirty="0" err="1" smtClean="0"/>
              <a:t>‘Tis</a:t>
            </a:r>
            <a:r>
              <a:rPr lang="en-US" sz="1800" b="1" dirty="0" smtClean="0"/>
              <a:t> not so deep as a well, nor so wide as a church-door, but ‘tis enough, ‘twill serve….  Ask for me tomorrow, and you will find me a grave man.”</a:t>
            </a:r>
            <a:endParaRPr lang="en-US" sz="18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36415223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pPr marL="0" indent="0">
              <a:buNone/>
            </a:pPr>
            <a:r>
              <a:rPr lang="en-US" b="1" dirty="0" err="1" smtClean="0"/>
              <a:t>Feste</a:t>
            </a:r>
            <a:r>
              <a:rPr lang="en-US" b="1" dirty="0" smtClean="0"/>
              <a:t>, the fool in </a:t>
            </a:r>
            <a:r>
              <a:rPr lang="en-US" b="1" u="sng" dirty="0" smtClean="0"/>
              <a:t>Twelfth Night</a:t>
            </a:r>
            <a:r>
              <a:rPr lang="en-US" b="1" dirty="0" smtClean="0"/>
              <a:t> is a character reminiscent of the character of Vice in the Tudor morality plays.  Vice was a crude character who taunted the Devil with a wooden dagger and rode off the stage on the Devil’s back (</a:t>
            </a:r>
            <a:r>
              <a:rPr lang="en-US" b="1" dirty="0" err="1" smtClean="0"/>
              <a:t>Hotson</a:t>
            </a:r>
            <a:r>
              <a:rPr lang="en-US" b="1" dirty="0" smtClean="0"/>
              <a:t> 84).  Fest leaves the stage in the same way:</a:t>
            </a:r>
          </a:p>
          <a:p>
            <a:pPr marL="0" indent="0">
              <a:buNone/>
            </a:pPr>
            <a:endParaRPr lang="en-US" b="1" dirty="0"/>
          </a:p>
          <a:p>
            <a:pPr marL="0" indent="0">
              <a:buNone/>
            </a:pPr>
            <a:r>
              <a:rPr lang="en-US" b="1" dirty="0" smtClean="0"/>
              <a:t>“I am gone, sir, / And anon, sir, / I’ll be with you again, / In a trice, / Like to the old vice, / Your need to sustain; / Who, with dagger of lath, / In his rage and his wrath, / Cries, ah, ha! To the devil: / Like a mad lad, / Pare thy nails, dad; / Adieu, </a:t>
            </a:r>
            <a:r>
              <a:rPr lang="en-US" b="1" dirty="0" err="1" smtClean="0"/>
              <a:t>goodman</a:t>
            </a:r>
            <a:r>
              <a:rPr lang="en-US" b="1" dirty="0" smtClean="0"/>
              <a:t> devil” (Evans 132).</a:t>
            </a:r>
            <a:endParaRPr lang="en-US"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Tree>
    <p:extLst>
      <p:ext uri="{BB962C8B-B14F-4D97-AF65-F5344CB8AC3E}">
        <p14:creationId xmlns:p14="http://schemas.microsoft.com/office/powerpoint/2010/main" val="18220662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Hamlet</a:t>
            </a:r>
            <a:r>
              <a:rPr lang="en-US" b="1" dirty="0" smtClean="0"/>
              <a:t> (1600)</a:t>
            </a:r>
            <a:endParaRPr lang="en-US" b="1" u="sng" dirty="0"/>
          </a:p>
        </p:txBody>
      </p:sp>
      <p:sp>
        <p:nvSpPr>
          <p:cNvPr id="3" name="Content Placeholder 2"/>
          <p:cNvSpPr>
            <a:spLocks noGrp="1"/>
          </p:cNvSpPr>
          <p:nvPr>
            <p:ph idx="1"/>
          </p:nvPr>
        </p:nvSpPr>
        <p:spPr/>
        <p:txBody>
          <a:bodyPr>
            <a:normAutofit fontScale="92500"/>
          </a:bodyPr>
          <a:lstStyle/>
          <a:p>
            <a:pPr marL="0" indent="0">
              <a:buNone/>
            </a:pPr>
            <a:r>
              <a:rPr lang="en-US" b="1" dirty="0" smtClean="0"/>
              <a:t>There is much irony in </a:t>
            </a:r>
            <a:r>
              <a:rPr lang="en-US" b="1" u="sng" dirty="0" smtClean="0"/>
              <a:t>Hamlet</a:t>
            </a:r>
            <a:r>
              <a:rPr lang="en-US" b="1" dirty="0" smtClean="0"/>
              <a:t>.  The most famous pun in </a:t>
            </a:r>
            <a:r>
              <a:rPr lang="en-US" b="1" u="sng" dirty="0" smtClean="0"/>
              <a:t>Hamlet</a:t>
            </a:r>
            <a:r>
              <a:rPr lang="en-US" b="1" dirty="0" smtClean="0"/>
              <a:t> occurs after Hamlet decides to obey the ghost.  Horatio’s question, “To what issue will this come?” is a play on that which issues from an </a:t>
            </a:r>
            <a:r>
              <a:rPr lang="en-US" b="1" dirty="0" err="1" smtClean="0"/>
              <a:t>arse</a:t>
            </a:r>
            <a:r>
              <a:rPr lang="en-US" b="1" dirty="0" smtClean="0"/>
              <a:t>, i.e. a fart, and Marcellus answers that “Something is rotten in the state of Denmark.”   </a:t>
            </a:r>
          </a:p>
          <a:p>
            <a:pPr marL="0" indent="0">
              <a:buNone/>
            </a:pPr>
            <a:endParaRPr lang="en-US" b="1" dirty="0"/>
          </a:p>
          <a:p>
            <a:pPr marL="0" indent="0">
              <a:buNone/>
            </a:pPr>
            <a:r>
              <a:rPr lang="en-US" b="1" dirty="0" smtClean="0"/>
              <a:t>Claudius, of course, </a:t>
            </a:r>
            <a:r>
              <a:rPr lang="en-US" b="1" u="sng" dirty="0" smtClean="0"/>
              <a:t>is</a:t>
            </a:r>
            <a:r>
              <a:rPr lang="en-US" b="1" dirty="0" smtClean="0"/>
              <a:t> the state of Denmark, and it is Claudius which is rotten (Rubinstein 186).</a:t>
            </a:r>
          </a:p>
        </p:txBody>
      </p:sp>
      <p:sp>
        <p:nvSpPr>
          <p:cNvPr id="5" name="Slide Number Placeholder 4"/>
          <p:cNvSpPr>
            <a:spLocks noGrp="1"/>
          </p:cNvSpPr>
          <p:nvPr>
            <p:ph type="sldNum" sz="quarter" idx="12"/>
          </p:nvPr>
        </p:nvSpPr>
        <p:spPr/>
        <p:txBody>
          <a:bodyPr/>
          <a:lstStyle/>
          <a:p>
            <a:fld id="{B6F15528-21DE-4FAA-801E-634DDDAF4B2B}" type="slidenum">
              <a:rPr lang="en-US" smtClean="0"/>
              <a:pPr/>
              <a:t>31</a:t>
            </a:fld>
            <a:endParaRPr lang="en-US"/>
          </a:p>
        </p:txBody>
      </p:sp>
    </p:spTree>
    <p:extLst>
      <p:ext uri="{BB962C8B-B14F-4D97-AF65-F5344CB8AC3E}">
        <p14:creationId xmlns:p14="http://schemas.microsoft.com/office/powerpoint/2010/main" val="41465362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81000"/>
            <a:ext cx="8153400" cy="5745163"/>
          </a:xfrm>
        </p:spPr>
        <p:txBody>
          <a:bodyPr>
            <a:normAutofit lnSpcReduction="10000"/>
          </a:bodyPr>
          <a:lstStyle/>
          <a:p>
            <a:pPr marL="0" indent="0">
              <a:buNone/>
            </a:pPr>
            <a:r>
              <a:rPr lang="en-US" b="1" dirty="0" smtClean="0"/>
              <a:t>When Horatio mentions that the funeral of Hamlet’s father and the marriage of Hamlet’s mother come very close together, Hamlet ironically replies, “ ‘Thrift, thrift, Horatio!  The funeral </a:t>
            </a:r>
            <a:r>
              <a:rPr lang="en-US" b="1" dirty="0" err="1" smtClean="0"/>
              <a:t>bak’d</a:t>
            </a:r>
            <a:r>
              <a:rPr lang="en-US" b="1" dirty="0" smtClean="0"/>
              <a:t> meats / Did coldly furnish forth the marriage tables.’” </a:t>
            </a:r>
          </a:p>
          <a:p>
            <a:pPr marL="0" indent="0">
              <a:buNone/>
            </a:pPr>
            <a:endParaRPr lang="en-US" b="1" dirty="0"/>
          </a:p>
          <a:p>
            <a:pPr marL="0" indent="0">
              <a:buNone/>
            </a:pPr>
            <a:r>
              <a:rPr lang="en-US" b="1" dirty="0" smtClean="0"/>
              <a:t>Hamlet gives this ridiculous explanation of his mother’s hasty wedding ironically, in order to intensify his revulsion at the lust which he and Horatio both recognize as the real explanation (Booth, 177).</a:t>
            </a:r>
            <a:endParaRPr lang="en-US"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a:p>
        </p:txBody>
      </p:sp>
    </p:spTree>
    <p:extLst>
      <p:ext uri="{BB962C8B-B14F-4D97-AF65-F5344CB8AC3E}">
        <p14:creationId xmlns:p14="http://schemas.microsoft.com/office/powerpoint/2010/main" val="34915947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0000" lnSpcReduction="20000"/>
          </a:bodyPr>
          <a:lstStyle/>
          <a:p>
            <a:pPr marL="0" indent="0">
              <a:buNone/>
            </a:pPr>
            <a:r>
              <a:rPr lang="en-US" b="1" dirty="0" smtClean="0"/>
              <a:t>Much of the humor in the conversation between the two gravediggers in </a:t>
            </a:r>
            <a:r>
              <a:rPr lang="en-US" b="1" u="sng" dirty="0" smtClean="0"/>
              <a:t>Hamlet</a:t>
            </a:r>
            <a:r>
              <a:rPr lang="en-US" b="1" dirty="0" smtClean="0"/>
              <a:t> comes not from the words themselves, but rather from the contrast between the language of the men and their occupation (</a:t>
            </a:r>
            <a:r>
              <a:rPr lang="en-US" b="1" dirty="0" err="1" smtClean="0"/>
              <a:t>L’Estrange</a:t>
            </a:r>
            <a:r>
              <a:rPr lang="en-US" b="1" dirty="0" smtClean="0"/>
              <a:t> 255):</a:t>
            </a:r>
          </a:p>
          <a:p>
            <a:pPr marL="0" indent="0">
              <a:buNone/>
            </a:pPr>
            <a:endParaRPr lang="en-US" b="1" dirty="0"/>
          </a:p>
          <a:p>
            <a:pPr marL="0" indent="0">
              <a:buNone/>
            </a:pPr>
            <a:r>
              <a:rPr lang="en-US" b="1" dirty="0" smtClean="0"/>
              <a:t>HAMLET:  Whose Grave’s this, </a:t>
            </a:r>
            <a:r>
              <a:rPr lang="en-US" b="1" dirty="0" err="1" smtClean="0"/>
              <a:t>sirrah</a:t>
            </a:r>
            <a:r>
              <a:rPr lang="en-US" b="1" dirty="0" smtClean="0"/>
              <a:t>?</a:t>
            </a:r>
          </a:p>
          <a:p>
            <a:pPr marL="0" indent="0">
              <a:buNone/>
            </a:pPr>
            <a:r>
              <a:rPr lang="en-US" b="1" dirty="0" smtClean="0"/>
              <a:t>CLOWN/GRAVEDIGGER: Mine, sir….</a:t>
            </a:r>
          </a:p>
          <a:p>
            <a:pPr marL="0" indent="0">
              <a:buNone/>
            </a:pPr>
            <a:r>
              <a:rPr lang="en-US" b="1" dirty="0" smtClean="0"/>
              <a:t>HAMLET: What man dost thou dig it for?</a:t>
            </a:r>
          </a:p>
          <a:p>
            <a:pPr marL="0" indent="0">
              <a:buNone/>
            </a:pPr>
            <a:r>
              <a:rPr lang="en-US" b="1" dirty="0" smtClean="0"/>
              <a:t>CLOWN: For no man, sir.</a:t>
            </a:r>
          </a:p>
          <a:p>
            <a:pPr marL="0" indent="0">
              <a:buNone/>
            </a:pPr>
            <a:r>
              <a:rPr lang="en-US" b="1" dirty="0" smtClean="0"/>
              <a:t>HAMLET: What woman then?</a:t>
            </a:r>
          </a:p>
          <a:p>
            <a:pPr marL="0" indent="0">
              <a:buNone/>
            </a:pPr>
            <a:r>
              <a:rPr lang="en-US" b="1" dirty="0" smtClean="0"/>
              <a:t>CLOWN: For none neither.</a:t>
            </a:r>
          </a:p>
          <a:p>
            <a:pPr marL="0" indent="0">
              <a:buNone/>
            </a:pPr>
            <a:endParaRPr lang="en-US" b="1" dirty="0" smtClean="0"/>
          </a:p>
          <a:p>
            <a:pPr marL="0" indent="0">
              <a:buNone/>
            </a:pPr>
            <a:r>
              <a:rPr lang="en-US" b="1" dirty="0" smtClean="0"/>
              <a:t>HAMLET: Who is to be buried </a:t>
            </a:r>
            <a:r>
              <a:rPr lang="en-US" b="1" dirty="0" err="1" smtClean="0"/>
              <a:t>in’t</a:t>
            </a:r>
            <a:r>
              <a:rPr lang="en-US" b="1" dirty="0" smtClean="0"/>
              <a:t>?</a:t>
            </a:r>
          </a:p>
          <a:p>
            <a:pPr marL="0" indent="0">
              <a:buNone/>
            </a:pPr>
            <a:r>
              <a:rPr lang="en-US" b="1" dirty="0" smtClean="0"/>
              <a:t>CLOWN: One that was a woman, sir; but, rest her soul, she’s dead.</a:t>
            </a:r>
          </a:p>
          <a:p>
            <a:pPr marL="0" indent="0">
              <a:buNone/>
            </a:pPr>
            <a:endParaRPr lang="en-US" b="1" dirty="0" smtClean="0"/>
          </a:p>
          <a:p>
            <a:pPr marL="0" indent="0">
              <a:buNone/>
            </a:pPr>
            <a:r>
              <a:rPr lang="en-US" b="1" dirty="0" smtClean="0"/>
              <a:t>HAMLET:  How absolute the knave is!  We must speak by the card, or equivocation will undo us. (Act 5, Scene </a:t>
            </a:r>
            <a:r>
              <a:rPr lang="en-US" b="1" dirty="0" err="1" smtClean="0"/>
              <a:t>i</a:t>
            </a:r>
            <a:r>
              <a:rPr lang="en-US" b="1" dirty="0" smtClean="0"/>
              <a:t>)</a:t>
            </a:r>
            <a:endParaRPr lang="en-US"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a:p>
        </p:txBody>
      </p:sp>
    </p:spTree>
    <p:extLst>
      <p:ext uri="{BB962C8B-B14F-4D97-AF65-F5344CB8AC3E}">
        <p14:creationId xmlns:p14="http://schemas.microsoft.com/office/powerpoint/2010/main" val="19726411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0000" lnSpcReduction="20000"/>
          </a:bodyPr>
          <a:lstStyle/>
          <a:p>
            <a:pPr marL="0" indent="0">
              <a:buNone/>
            </a:pPr>
            <a:r>
              <a:rPr lang="en-US" b="1" dirty="0" smtClean="0"/>
              <a:t>Hamlet’s soliloquy as he talks to poor </a:t>
            </a:r>
            <a:r>
              <a:rPr lang="en-US" b="1" dirty="0" err="1" smtClean="0"/>
              <a:t>Yorick’s</a:t>
            </a:r>
            <a:r>
              <a:rPr lang="en-US" b="1" dirty="0" smtClean="0"/>
              <a:t> skull in this same scene seems less concerned that the life is gone than that the laughter is gone.  It begins, “Alas, Poor </a:t>
            </a:r>
            <a:r>
              <a:rPr lang="en-US" b="1" dirty="0" err="1" smtClean="0"/>
              <a:t>Yorick</a:t>
            </a:r>
            <a:r>
              <a:rPr lang="en-US" b="1" dirty="0" smtClean="0"/>
              <a:t>.  I knew him well.”  And it continues,</a:t>
            </a:r>
          </a:p>
          <a:p>
            <a:pPr marL="0" indent="0">
              <a:buNone/>
            </a:pPr>
            <a:endParaRPr lang="en-US" b="1" dirty="0"/>
          </a:p>
          <a:p>
            <a:pPr marL="0" indent="0">
              <a:buNone/>
            </a:pPr>
            <a:r>
              <a:rPr lang="en-US" b="1" dirty="0" smtClean="0"/>
              <a:t>“He hath borne me on his back a thousand times.  And now how abhorred to my imagination it is!  My gorge rises at it.  Here hung those lips that I have </a:t>
            </a:r>
            <a:r>
              <a:rPr lang="en-US" b="1" dirty="0" err="1" smtClean="0"/>
              <a:t>kiss’d</a:t>
            </a:r>
            <a:r>
              <a:rPr lang="en-US" b="1" dirty="0" smtClean="0"/>
              <a:t> I know not how oft.  Where be your gibes now?  Your gambols?  Your songs? Your flashes of merriment that were wont to set the tables on a roar? </a:t>
            </a:r>
          </a:p>
          <a:p>
            <a:pPr marL="0" indent="0">
              <a:buNone/>
            </a:pPr>
            <a:endParaRPr lang="en-US" b="1" dirty="0"/>
          </a:p>
          <a:p>
            <a:pPr marL="0" indent="0">
              <a:buNone/>
            </a:pPr>
            <a:r>
              <a:rPr lang="en-US" b="1" dirty="0" smtClean="0"/>
              <a:t>Not one now, to mock your own grinning?  Quite </a:t>
            </a:r>
            <a:r>
              <a:rPr lang="en-US" b="1" dirty="0" err="1" smtClean="0"/>
              <a:t>chapfall’n</a:t>
            </a:r>
            <a:r>
              <a:rPr lang="en-US" b="1" dirty="0" smtClean="0"/>
              <a:t>?  Now get you to my lady’s chamber, and tell her, let her paint an inch thick, to this </a:t>
            </a:r>
            <a:r>
              <a:rPr lang="en-US" b="1" dirty="0" err="1" smtClean="0"/>
              <a:t>favour</a:t>
            </a:r>
            <a:r>
              <a:rPr lang="en-US" b="1" dirty="0" smtClean="0"/>
              <a:t> she must come.  Make her laugh at that.” (Act V, Scene </a:t>
            </a:r>
            <a:r>
              <a:rPr lang="en-US" b="1" dirty="0" err="1" smtClean="0"/>
              <a:t>i</a:t>
            </a:r>
            <a:r>
              <a:rPr lang="en-US" b="1" dirty="0" smtClean="0"/>
              <a:t>)</a:t>
            </a:r>
          </a:p>
          <a:p>
            <a:pPr marL="0" indent="0">
              <a:buNone/>
            </a:pPr>
            <a:endParaRPr lang="en-US" b="1" dirty="0"/>
          </a:p>
          <a:p>
            <a:pPr marL="0" indent="0">
              <a:buNone/>
            </a:pPr>
            <a:r>
              <a:rPr lang="en-US" b="1" dirty="0" smtClean="0"/>
              <a:t>Hamlet considered </a:t>
            </a:r>
            <a:r>
              <a:rPr lang="en-US" b="1" dirty="0" err="1" smtClean="0"/>
              <a:t>Yorick</a:t>
            </a:r>
            <a:r>
              <a:rPr lang="en-US" b="1" dirty="0" smtClean="0"/>
              <a:t> to be “…a fellow if infinite jest, of most excellent fancy.”</a:t>
            </a:r>
            <a:endParaRPr lang="en-US"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a:p>
        </p:txBody>
      </p:sp>
    </p:spTree>
    <p:extLst>
      <p:ext uri="{BB962C8B-B14F-4D97-AF65-F5344CB8AC3E}">
        <p14:creationId xmlns:p14="http://schemas.microsoft.com/office/powerpoint/2010/main" val="21157929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King Lear</a:t>
            </a:r>
            <a:r>
              <a:rPr lang="en-US" b="1" dirty="0" smtClean="0"/>
              <a:t> (1605)</a:t>
            </a:r>
            <a:endParaRPr lang="en-US" b="1" u="sng" dirty="0"/>
          </a:p>
        </p:txBody>
      </p:sp>
      <p:sp>
        <p:nvSpPr>
          <p:cNvPr id="3" name="Content Placeholder 2"/>
          <p:cNvSpPr>
            <a:spLocks noGrp="1"/>
          </p:cNvSpPr>
          <p:nvPr>
            <p:ph idx="1"/>
          </p:nvPr>
        </p:nvSpPr>
        <p:spPr/>
        <p:txBody>
          <a:bodyPr>
            <a:normAutofit fontScale="55000" lnSpcReduction="20000"/>
          </a:bodyPr>
          <a:lstStyle/>
          <a:p>
            <a:pPr marL="0" indent="0">
              <a:buNone/>
            </a:pPr>
            <a:r>
              <a:rPr lang="en-US" b="1" dirty="0" smtClean="0"/>
              <a:t>Northrup Frye says that in </a:t>
            </a:r>
            <a:r>
              <a:rPr lang="en-US" b="1" u="sng" dirty="0" smtClean="0"/>
              <a:t>King Lear</a:t>
            </a:r>
            <a:r>
              <a:rPr lang="en-US" b="1" dirty="0" smtClean="0"/>
              <a:t>, Shakespeare is ironically parodying a tragic situation.</a:t>
            </a:r>
          </a:p>
          <a:p>
            <a:pPr marL="0" indent="0">
              <a:buNone/>
            </a:pPr>
            <a:endParaRPr lang="en-US" b="1" dirty="0"/>
          </a:p>
          <a:p>
            <a:pPr marL="0" indent="0">
              <a:buNone/>
            </a:pPr>
            <a:r>
              <a:rPr lang="en-US" b="1" dirty="0" smtClean="0"/>
              <a:t>Many of Shakespeare’s play contain a fool, a clown, a jester, or a madman, but the “fool” in </a:t>
            </a:r>
            <a:r>
              <a:rPr lang="en-US" b="1" u="sng" dirty="0" smtClean="0"/>
              <a:t>King Lear</a:t>
            </a:r>
            <a:r>
              <a:rPr lang="en-US" b="1" dirty="0" smtClean="0"/>
              <a:t> is not so much of a “fool” as the king is.  In fact, at one point in the play, the fool says, “</a:t>
            </a:r>
            <a:r>
              <a:rPr lang="en-US" b="1" dirty="0" err="1" smtClean="0"/>
              <a:t>Nuncle</a:t>
            </a:r>
            <a:r>
              <a:rPr lang="en-US" b="1" dirty="0" smtClean="0"/>
              <a:t>! Would I had two coxcombs and two </a:t>
            </a:r>
            <a:r>
              <a:rPr lang="en-US" b="1" dirty="0" err="1" smtClean="0"/>
              <a:t>daughers</a:t>
            </a:r>
            <a:r>
              <a:rPr lang="en-US" b="1" dirty="0" smtClean="0"/>
              <a:t>?”  Lear asks, “Why, my boy?” and the fool responds, “If I gave them all my living, I’ll keep the coxcombs myself.  There’s mine; beg another of thy daughters” (Muir 39).</a:t>
            </a:r>
          </a:p>
          <a:p>
            <a:pPr marL="0" indent="0">
              <a:buNone/>
            </a:pPr>
            <a:endParaRPr lang="en-US" b="1" dirty="0"/>
          </a:p>
          <a:p>
            <a:pPr marL="0" indent="0">
              <a:buNone/>
            </a:pPr>
            <a:r>
              <a:rPr lang="en-US" b="1" dirty="0" smtClean="0"/>
              <a:t>The fool is here saying that he would give something to his daughters if he had daughters, but he would still keep the cap so that he could make a living.  He is further telling Lear that he has given everything to his daughters, and this means that he must now beg his daughters for a living  (Lin 8).  </a:t>
            </a:r>
            <a:endParaRPr lang="en-US" b="1" dirty="0"/>
          </a:p>
          <a:p>
            <a:pPr marL="0" indent="0">
              <a:buNone/>
            </a:pPr>
            <a:endParaRPr lang="en-US" b="1" dirty="0" smtClean="0"/>
          </a:p>
          <a:p>
            <a:pPr marL="0" indent="0">
              <a:buNone/>
            </a:pPr>
            <a:r>
              <a:rPr lang="en-US" b="1" dirty="0" smtClean="0"/>
              <a:t>When the King says, “Dost thou call me a fool, boy?” the fool replies, “All the other titles thou has given away; </a:t>
            </a:r>
            <a:r>
              <a:rPr lang="en-US" b="1" u="sng" dirty="0" smtClean="0"/>
              <a:t>that</a:t>
            </a:r>
            <a:r>
              <a:rPr lang="en-US" b="1" dirty="0" smtClean="0"/>
              <a:t> thou </a:t>
            </a:r>
            <a:r>
              <a:rPr lang="en-US" b="1" dirty="0" err="1" smtClean="0"/>
              <a:t>was’t</a:t>
            </a:r>
            <a:r>
              <a:rPr lang="en-US" b="1" dirty="0" smtClean="0"/>
              <a:t> born with” (Evans 441).</a:t>
            </a:r>
            <a:endParaRPr lang="en-US" b="1"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35</a:t>
            </a:fld>
            <a:endParaRPr lang="en-US"/>
          </a:p>
        </p:txBody>
      </p:sp>
    </p:spTree>
    <p:extLst>
      <p:ext uri="{BB962C8B-B14F-4D97-AF65-F5344CB8AC3E}">
        <p14:creationId xmlns:p14="http://schemas.microsoft.com/office/powerpoint/2010/main" val="24428463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Macbeth</a:t>
            </a:r>
            <a:r>
              <a:rPr lang="en-US" b="1" dirty="0" smtClean="0"/>
              <a:t> (1606)</a:t>
            </a:r>
            <a:endParaRPr lang="en-US" b="1" u="sng" dirty="0"/>
          </a:p>
        </p:txBody>
      </p:sp>
      <p:sp>
        <p:nvSpPr>
          <p:cNvPr id="3" name="Content Placeholder 2"/>
          <p:cNvSpPr>
            <a:spLocks noGrp="1"/>
          </p:cNvSpPr>
          <p:nvPr>
            <p:ph idx="1"/>
          </p:nvPr>
        </p:nvSpPr>
        <p:spPr/>
        <p:txBody>
          <a:bodyPr>
            <a:normAutofit fontScale="62500" lnSpcReduction="20000"/>
          </a:bodyPr>
          <a:lstStyle/>
          <a:p>
            <a:pPr marL="0" indent="0">
              <a:buNone/>
            </a:pPr>
            <a:r>
              <a:rPr lang="en-US" b="1" dirty="0" smtClean="0"/>
              <a:t>There is very dark humor and irony in </a:t>
            </a:r>
            <a:r>
              <a:rPr lang="en-US" b="1" u="sng" dirty="0" smtClean="0"/>
              <a:t>Macbeth</a:t>
            </a:r>
            <a:r>
              <a:rPr lang="en-US" b="1" dirty="0" smtClean="0"/>
              <a:t> when Lady Macbeth taunts her husband by equating his desires to kill the king with his sexual promises.  “She links his twin deeds of assassination and lovemaking” (Homan 940).</a:t>
            </a:r>
          </a:p>
          <a:p>
            <a:pPr marL="0" indent="0">
              <a:buNone/>
            </a:pPr>
            <a:endParaRPr lang="en-US" b="1" u="sng" dirty="0"/>
          </a:p>
          <a:p>
            <a:pPr marL="0" indent="0">
              <a:buNone/>
            </a:pPr>
            <a:r>
              <a:rPr lang="en-US" b="1" dirty="0" smtClean="0"/>
              <a:t>The play </a:t>
            </a:r>
            <a:r>
              <a:rPr lang="en-US" b="1" u="sng" dirty="0" smtClean="0"/>
              <a:t>Macbeth</a:t>
            </a:r>
            <a:r>
              <a:rPr lang="en-US" b="1" dirty="0" smtClean="0"/>
              <a:t> also contains the famous “drunken porter scene of Act 2, Scene iii.  This scene comes between the murder of King Duncan and the discovery of his body, and is therefore the most tense moment of the play.</a:t>
            </a:r>
          </a:p>
          <a:p>
            <a:pPr marL="0" indent="0">
              <a:buNone/>
            </a:pPr>
            <a:endParaRPr lang="en-US" b="1" u="sng" dirty="0"/>
          </a:p>
          <a:p>
            <a:pPr marL="0" indent="0">
              <a:buNone/>
            </a:pPr>
            <a:r>
              <a:rPr lang="en-US" b="1" dirty="0" smtClean="0"/>
              <a:t>The audience is in an extreme state of arousal, as the drunken porter, before answering the loud knocking at the castle gate, decides to play the role of the gate keeper in Hell.</a:t>
            </a:r>
          </a:p>
          <a:p>
            <a:pPr marL="0" indent="0">
              <a:buNone/>
            </a:pPr>
            <a:endParaRPr lang="en-US" b="1" dirty="0"/>
          </a:p>
          <a:p>
            <a:pPr marL="0" indent="0">
              <a:buNone/>
            </a:pPr>
            <a:r>
              <a:rPr lang="en-US" b="1" dirty="0" smtClean="0"/>
              <a:t>In his fantasy, he opens the gates of Hell to admit a failed farmer, an equivocator, and an English tailor, before he, in reality, actually opens the castle gate and admits the messenger.</a:t>
            </a:r>
          </a:p>
          <a:p>
            <a:pPr marL="0" indent="0">
              <a:buNone/>
            </a:pPr>
            <a:endParaRPr lang="en-US" b="1" dirty="0"/>
          </a:p>
          <a:p>
            <a:pPr marL="0" indent="0">
              <a:buNone/>
            </a:pPr>
            <a:endParaRPr lang="en-US" b="1" u="sng" dirty="0"/>
          </a:p>
          <a:p>
            <a:pPr marL="0" indent="0">
              <a:buNone/>
            </a:pPr>
            <a:endParaRPr lang="en-US" b="1" u="sng"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36</a:t>
            </a:fld>
            <a:endParaRPr lang="en-US"/>
          </a:p>
        </p:txBody>
      </p:sp>
    </p:spTree>
    <p:extLst>
      <p:ext uri="{BB962C8B-B14F-4D97-AF65-F5344CB8AC3E}">
        <p14:creationId xmlns:p14="http://schemas.microsoft.com/office/powerpoint/2010/main" val="14771445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a:bodyPr>
          <a:lstStyle/>
          <a:p>
            <a:pPr marL="0" indent="0">
              <a:buNone/>
            </a:pPr>
            <a:r>
              <a:rPr lang="en-US" b="1" dirty="0"/>
              <a:t>The drunken porter scene is comic relief, and occurs at a time in the play when the audience needs comic relief.  But the </a:t>
            </a:r>
            <a:r>
              <a:rPr lang="en-US" b="1" dirty="0" smtClean="0"/>
              <a:t>comic relief of the drunker </a:t>
            </a:r>
            <a:r>
              <a:rPr lang="en-US" b="1" dirty="0"/>
              <a:t>porter </a:t>
            </a:r>
            <a:r>
              <a:rPr lang="en-US" b="1" dirty="0" smtClean="0"/>
              <a:t>scene also adds to the tragedy of the play in two ways:</a:t>
            </a:r>
          </a:p>
          <a:p>
            <a:pPr marL="0" indent="0">
              <a:buNone/>
            </a:pPr>
            <a:endParaRPr lang="en-US" b="1" dirty="0"/>
          </a:p>
          <a:p>
            <a:pPr marL="0" indent="0">
              <a:buNone/>
            </a:pPr>
            <a:r>
              <a:rPr lang="en-US" b="1" dirty="0" smtClean="0"/>
              <a:t>First, it allows the audience to take a breath and prepare themselves for more tragedy.</a:t>
            </a:r>
          </a:p>
          <a:p>
            <a:pPr marL="0" indent="0">
              <a:buNone/>
            </a:pPr>
            <a:endParaRPr lang="en-US" b="1" dirty="0"/>
          </a:p>
          <a:p>
            <a:pPr marL="0" indent="0">
              <a:buNone/>
            </a:pPr>
            <a:r>
              <a:rPr lang="en-US" b="1" dirty="0" smtClean="0"/>
              <a:t>And second, it provides a comic foil against which the tragedy becomes even more tragic (</a:t>
            </a:r>
            <a:r>
              <a:rPr lang="en-US" b="1" dirty="0" err="1" smtClean="0"/>
              <a:t>Derks</a:t>
            </a:r>
            <a:r>
              <a:rPr lang="en-US" b="1" dirty="0" smtClean="0"/>
              <a:t> 52). </a:t>
            </a:r>
            <a:endParaRPr lang="en-US" b="1" dirty="0"/>
          </a:p>
          <a:p>
            <a:pPr marL="0" indent="0">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37</a:t>
            </a:fld>
            <a:endParaRPr lang="en-US"/>
          </a:p>
        </p:txBody>
      </p:sp>
    </p:spTree>
    <p:extLst>
      <p:ext uri="{BB962C8B-B14F-4D97-AF65-F5344CB8AC3E}">
        <p14:creationId xmlns:p14="http://schemas.microsoft.com/office/powerpoint/2010/main" val="43772161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124200" y="228600"/>
            <a:ext cx="2818484" cy="6202992"/>
          </a:xfrm>
        </p:spPr>
      </p:pic>
      <p:sp>
        <p:nvSpPr>
          <p:cNvPr id="4" name="Slide Number Placeholder 3"/>
          <p:cNvSpPr>
            <a:spLocks noGrp="1"/>
          </p:cNvSpPr>
          <p:nvPr>
            <p:ph type="sldNum" sz="quarter" idx="12"/>
          </p:nvPr>
        </p:nvSpPr>
        <p:spPr/>
        <p:txBody>
          <a:bodyPr/>
          <a:lstStyle/>
          <a:p>
            <a:fld id="{B6F15528-21DE-4FAA-801E-634DDDAF4B2B}" type="slidenum">
              <a:rPr lang="en-US" smtClean="0"/>
              <a:pPr/>
              <a:t>38</a:t>
            </a:fld>
            <a:endParaRPr lang="en-US"/>
          </a:p>
        </p:txBody>
      </p:sp>
    </p:spTree>
    <p:extLst>
      <p:ext uri="{BB962C8B-B14F-4D97-AF65-F5344CB8AC3E}">
        <p14:creationId xmlns:p14="http://schemas.microsoft.com/office/powerpoint/2010/main" val="261031863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Conclusion # 1: </a:t>
            </a:r>
            <a:br>
              <a:rPr lang="en-US" sz="2800" b="1" dirty="0" smtClean="0"/>
            </a:br>
            <a:r>
              <a:rPr lang="en-US" sz="2800" b="1" dirty="0" smtClean="0"/>
              <a:t>Shakespeare’s Tragedies </a:t>
            </a:r>
            <a:br>
              <a:rPr lang="en-US" sz="2800" b="1" dirty="0" smtClean="0"/>
            </a:br>
            <a:r>
              <a:rPr lang="en-US" sz="2800" b="1" dirty="0" smtClean="0"/>
              <a:t>vs. Shakespeare’s Comedies</a:t>
            </a:r>
            <a:endParaRPr lang="en-US" sz="2800" b="1" dirty="0"/>
          </a:p>
        </p:txBody>
      </p:sp>
      <p:sp>
        <p:nvSpPr>
          <p:cNvPr id="3" name="Content Placeholder 2"/>
          <p:cNvSpPr>
            <a:spLocks noGrp="1"/>
          </p:cNvSpPr>
          <p:nvPr>
            <p:ph idx="1"/>
          </p:nvPr>
        </p:nvSpPr>
        <p:spPr/>
        <p:txBody>
          <a:bodyPr>
            <a:normAutofit/>
          </a:bodyPr>
          <a:lstStyle/>
          <a:p>
            <a:pPr marL="0" indent="0">
              <a:buNone/>
            </a:pPr>
            <a:r>
              <a:rPr lang="en-US" sz="2000" b="1" dirty="0" smtClean="0"/>
              <a:t>Shakespearean tragedy is engaging, while Shakespearean comedy is transcending.  But they are different in another way as well.</a:t>
            </a:r>
          </a:p>
          <a:p>
            <a:pPr marL="0" indent="0">
              <a:buNone/>
            </a:pPr>
            <a:endParaRPr lang="en-US" sz="2000" b="1" dirty="0"/>
          </a:p>
          <a:p>
            <a:pPr marL="0" indent="0">
              <a:buNone/>
            </a:pPr>
            <a:r>
              <a:rPr lang="en-US" sz="2000" b="1" dirty="0" smtClean="0"/>
              <a:t>Northrup Frye says, “just as comedy often sets up an arbitrary law and then organizes the action to break or evade it, so tragedy presents the reverse theme of narrowing a comparatively free life into a process of causation.” (166)</a:t>
            </a:r>
          </a:p>
          <a:p>
            <a:pPr marL="0" indent="0">
              <a:buNone/>
            </a:pPr>
            <a:endParaRPr lang="en-US" sz="2000" b="1" dirty="0"/>
          </a:p>
          <a:p>
            <a:pPr marL="0" indent="0">
              <a:buNone/>
            </a:pPr>
            <a:r>
              <a:rPr lang="en-US" sz="2000" b="1" dirty="0"/>
              <a:t>This process of causation happens in Macbeth when he accepts the logic of usurpation, to Hamlet </a:t>
            </a:r>
            <a:r>
              <a:rPr lang="en-US" sz="2000" b="1" dirty="0" smtClean="0"/>
              <a:t>when he </a:t>
            </a:r>
            <a:r>
              <a:rPr lang="en-US" sz="2000" b="1" dirty="0"/>
              <a:t>accepts the logic of revenge, to Lear when he accepts the logic of abdication (Frye 212).</a:t>
            </a:r>
          </a:p>
          <a:p>
            <a:pPr marL="0" indent="0">
              <a:buNone/>
            </a:pPr>
            <a:endParaRPr lang="en-US" sz="2000" b="1"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39</a:t>
            </a:fld>
            <a:endParaRPr lang="en-US"/>
          </a:p>
        </p:txBody>
      </p:sp>
    </p:spTree>
    <p:extLst>
      <p:ext uri="{BB962C8B-B14F-4D97-AF65-F5344CB8AC3E}">
        <p14:creationId xmlns:p14="http://schemas.microsoft.com/office/powerpoint/2010/main" val="23897071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Humor in Shakespeare’s Histories</a:t>
            </a:r>
            <a:endParaRPr lang="en-US" b="1" dirty="0"/>
          </a:p>
        </p:txBody>
      </p:sp>
      <p:sp>
        <p:nvSpPr>
          <p:cNvPr id="3" name="Content Placeholder 2"/>
          <p:cNvSpPr>
            <a:spLocks noGrp="1"/>
          </p:cNvSpPr>
          <p:nvPr>
            <p:ph idx="1"/>
          </p:nvPr>
        </p:nvSpPr>
        <p:spPr/>
        <p:txBody>
          <a:bodyPr>
            <a:normAutofit/>
          </a:bodyPr>
          <a:lstStyle/>
          <a:p>
            <a:pPr marL="0" indent="0">
              <a:buNone/>
            </a:pPr>
            <a:r>
              <a:rPr lang="en-US" sz="1800" b="1" dirty="0" smtClean="0"/>
              <a:t>Mark Antony’s speech in </a:t>
            </a:r>
            <a:r>
              <a:rPr lang="en-US" sz="1800" b="1" u="sng" dirty="0" smtClean="0"/>
              <a:t>Julius Caesar</a:t>
            </a:r>
            <a:r>
              <a:rPr lang="en-US" sz="1800" b="1" dirty="0" smtClean="0"/>
              <a:t> is dripping with irony:</a:t>
            </a:r>
          </a:p>
          <a:p>
            <a:pPr marL="0" indent="0">
              <a:buNone/>
            </a:pPr>
            <a:endParaRPr lang="en-US" sz="1800" b="1" dirty="0"/>
          </a:p>
          <a:p>
            <a:pPr marL="0" indent="0">
              <a:buNone/>
            </a:pPr>
            <a:r>
              <a:rPr lang="en-US" sz="1800" b="1" dirty="0" smtClean="0"/>
              <a:t>Friends, Romans, countrymen, lend me your ears;</a:t>
            </a:r>
          </a:p>
          <a:p>
            <a:pPr marL="0" indent="0">
              <a:buNone/>
            </a:pPr>
            <a:r>
              <a:rPr lang="en-US" sz="1800" b="1" dirty="0" smtClean="0"/>
              <a:t>I come to bury Caesar, not to praise him;</a:t>
            </a:r>
          </a:p>
          <a:p>
            <a:pPr marL="0" indent="0">
              <a:buNone/>
            </a:pPr>
            <a:r>
              <a:rPr lang="en-US" sz="1800" b="1" dirty="0" smtClean="0"/>
              <a:t>The evil that men do lives after them,</a:t>
            </a:r>
          </a:p>
          <a:p>
            <a:pPr marL="0" indent="0">
              <a:buNone/>
            </a:pPr>
            <a:r>
              <a:rPr lang="en-US" sz="1800" b="1" dirty="0" smtClean="0"/>
              <a:t>The good is oft interred with their bones….</a:t>
            </a:r>
          </a:p>
          <a:p>
            <a:pPr marL="0" indent="0">
              <a:buNone/>
            </a:pPr>
            <a:endParaRPr lang="en-US" sz="1800" b="1" dirty="0"/>
          </a:p>
          <a:p>
            <a:pPr marL="0" indent="0">
              <a:buNone/>
            </a:pPr>
            <a:r>
              <a:rPr lang="en-US" sz="1800" b="1" dirty="0" smtClean="0"/>
              <a:t>The noble Brutus hath told </a:t>
            </a:r>
            <a:r>
              <a:rPr lang="en-US" sz="1800" b="1" dirty="0" err="1" smtClean="0"/>
              <a:t>yo</a:t>
            </a:r>
            <a:r>
              <a:rPr lang="en-US" sz="1800" b="1" dirty="0" smtClean="0"/>
              <a:t> Caesar was ambitious;</a:t>
            </a:r>
          </a:p>
          <a:p>
            <a:pPr marL="0" indent="0">
              <a:buNone/>
            </a:pPr>
            <a:r>
              <a:rPr lang="en-US" sz="1800" b="1" dirty="0" smtClean="0"/>
              <a:t>If it were so, it was a grievous fault….</a:t>
            </a:r>
          </a:p>
          <a:p>
            <a:pPr marL="0" indent="0">
              <a:buNone/>
            </a:pPr>
            <a:endParaRPr lang="en-US" sz="1800" b="1" dirty="0"/>
          </a:p>
          <a:p>
            <a:pPr marL="0" indent="0">
              <a:buNone/>
            </a:pPr>
            <a:r>
              <a:rPr lang="en-US" sz="1800" b="1" dirty="0" smtClean="0"/>
              <a:t>I thrice presented him a </a:t>
            </a:r>
            <a:r>
              <a:rPr lang="en-US" sz="1800" b="1" dirty="0" err="1" smtClean="0"/>
              <a:t>kinglyl</a:t>
            </a:r>
            <a:r>
              <a:rPr lang="en-US" sz="1800" b="1" dirty="0" smtClean="0"/>
              <a:t> crown,</a:t>
            </a:r>
          </a:p>
          <a:p>
            <a:pPr marL="0" indent="0">
              <a:buNone/>
            </a:pPr>
            <a:r>
              <a:rPr lang="en-US" sz="1800" b="1" dirty="0" smtClean="0"/>
              <a:t>Which he did thrice refuse; was this ambition?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3477149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10000"/>
          </a:bodyPr>
          <a:lstStyle/>
          <a:p>
            <a:pPr marL="0" indent="0">
              <a:buNone/>
            </a:pPr>
            <a:r>
              <a:rPr lang="en-US" b="1" dirty="0" smtClean="0"/>
              <a:t>Frye says that in comedy there tends to be a “tricky slave” (</a:t>
            </a:r>
            <a:r>
              <a:rPr lang="en-US" b="1" dirty="0" err="1" smtClean="0"/>
              <a:t>dolosus</a:t>
            </a:r>
            <a:r>
              <a:rPr lang="en-US" b="1" dirty="0" smtClean="0"/>
              <a:t> </a:t>
            </a:r>
            <a:r>
              <a:rPr lang="en-US" b="1" dirty="0" err="1" smtClean="0"/>
              <a:t>servus</a:t>
            </a:r>
            <a:r>
              <a:rPr lang="en-US" b="1" dirty="0" smtClean="0"/>
              <a:t>”) that is an “</a:t>
            </a:r>
            <a:r>
              <a:rPr lang="en-US" b="1" dirty="0" err="1" smtClean="0"/>
              <a:t>eiron</a:t>
            </a:r>
            <a:r>
              <a:rPr lang="en-US" b="1" dirty="0" smtClean="0"/>
              <a:t>” figure who acts from a pure love of mischief, and is able to set the comic action going (212).</a:t>
            </a:r>
          </a:p>
          <a:p>
            <a:pPr marL="0" indent="0">
              <a:buNone/>
            </a:pPr>
            <a:endParaRPr lang="en-US" b="1" dirty="0"/>
          </a:p>
          <a:p>
            <a:pPr marL="0" indent="0">
              <a:buNone/>
            </a:pPr>
            <a:r>
              <a:rPr lang="en-US" b="1" dirty="0" smtClean="0"/>
              <a:t>Some of these “tricky slaves” or “vices” can be as light-hearted as Puck in </a:t>
            </a:r>
            <a:r>
              <a:rPr lang="en-US" b="1" u="sng" dirty="0" smtClean="0"/>
              <a:t>A </a:t>
            </a:r>
            <a:r>
              <a:rPr lang="en-US" b="1" u="sng" dirty="0" err="1" smtClean="0"/>
              <a:t>Midsumer</a:t>
            </a:r>
            <a:r>
              <a:rPr lang="en-US" b="1" u="sng" dirty="0" smtClean="0"/>
              <a:t> Night’s Dream</a:t>
            </a:r>
            <a:r>
              <a:rPr lang="en-US" b="1" dirty="0" smtClean="0"/>
              <a:t>, or as malevolent as Don John in </a:t>
            </a:r>
            <a:r>
              <a:rPr lang="en-US" b="1" u="sng" dirty="0" smtClean="0"/>
              <a:t>Much Ado about Nothing</a:t>
            </a:r>
            <a:r>
              <a:rPr lang="en-US" b="1" dirty="0"/>
              <a:t> </a:t>
            </a:r>
            <a:r>
              <a:rPr lang="en-US" b="1" dirty="0" smtClean="0"/>
              <a:t>(Frye  137).</a:t>
            </a:r>
          </a:p>
          <a:p>
            <a:pPr marL="0" indent="0">
              <a:buNone/>
            </a:pPr>
            <a:endParaRPr lang="en-US" b="1" dirty="0"/>
          </a:p>
          <a:p>
            <a:pPr marL="0" indent="0">
              <a:buNone/>
            </a:pPr>
            <a:r>
              <a:rPr lang="en-US" b="1" dirty="0" smtClean="0"/>
              <a:t>Shakespeare’s comedies also have a buffoon character, which Frye describes as an “entertainer.”  He is jovial and loquacious and both Falstaff and Sir Toby Belch are examples (Frye 175).</a:t>
            </a:r>
            <a:endParaRPr lang="en-US"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40</a:t>
            </a:fld>
            <a:endParaRPr lang="en-US"/>
          </a:p>
        </p:txBody>
      </p:sp>
    </p:spTree>
    <p:extLst>
      <p:ext uri="{BB962C8B-B14F-4D97-AF65-F5344CB8AC3E}">
        <p14:creationId xmlns:p14="http://schemas.microsoft.com/office/powerpoint/2010/main" val="112574915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Conclusion # 2: </a:t>
            </a:r>
            <a:br>
              <a:rPr lang="en-US" b="1" dirty="0" smtClean="0"/>
            </a:br>
            <a:r>
              <a:rPr lang="en-US" b="1" dirty="0" smtClean="0"/>
              <a:t>Women in Shakespeare’s Comedies</a:t>
            </a:r>
            <a:endParaRPr lang="en-US" b="1" dirty="0"/>
          </a:p>
        </p:txBody>
      </p:sp>
      <p:sp>
        <p:nvSpPr>
          <p:cNvPr id="3" name="Content Placeholder 2"/>
          <p:cNvSpPr>
            <a:spLocks noGrp="1"/>
          </p:cNvSpPr>
          <p:nvPr>
            <p:ph idx="1"/>
          </p:nvPr>
        </p:nvSpPr>
        <p:spPr/>
        <p:txBody>
          <a:bodyPr>
            <a:normAutofit/>
          </a:bodyPr>
          <a:lstStyle/>
          <a:p>
            <a:pPr marL="0" indent="0">
              <a:buNone/>
            </a:pPr>
            <a:r>
              <a:rPr lang="en-US" sz="1800" b="1" dirty="0" smtClean="0"/>
              <a:t>Carol Neely suggests that in Shakespeare’s comedies there are four women whose skills at logic, wit, and language play make them as strong as the strongest of Shakespeare’s men.</a:t>
            </a:r>
          </a:p>
          <a:p>
            <a:pPr marL="0" indent="0">
              <a:buNone/>
            </a:pPr>
            <a:endParaRPr lang="en-US" sz="1800" b="1" dirty="0"/>
          </a:p>
          <a:p>
            <a:pPr marL="0" indent="0">
              <a:buNone/>
            </a:pPr>
            <a:r>
              <a:rPr lang="en-US" sz="1800" b="1" dirty="0" smtClean="0"/>
              <a:t>These women are Katharine in </a:t>
            </a:r>
            <a:r>
              <a:rPr lang="en-US" sz="1800" b="1" u="sng" dirty="0" smtClean="0"/>
              <a:t>The Taming of the Shrew</a:t>
            </a:r>
            <a:r>
              <a:rPr lang="en-US" sz="1800" b="1" dirty="0" smtClean="0"/>
              <a:t>, Portia in </a:t>
            </a:r>
            <a:r>
              <a:rPr lang="en-US" sz="1800" b="1" u="sng" dirty="0" smtClean="0"/>
              <a:t>The Merchant of Venice</a:t>
            </a:r>
            <a:r>
              <a:rPr lang="en-US" sz="1800" b="1" dirty="0" smtClean="0"/>
              <a:t>, Beatrice in </a:t>
            </a:r>
            <a:r>
              <a:rPr lang="en-US" sz="1800" b="1" u="sng" dirty="0" smtClean="0"/>
              <a:t>Much Ado About Nothing</a:t>
            </a:r>
            <a:r>
              <a:rPr lang="en-US" sz="1800" b="1" dirty="0" smtClean="0"/>
              <a:t>, and Rosalind in </a:t>
            </a:r>
            <a:r>
              <a:rPr lang="en-US" sz="1800" b="1" u="sng" dirty="0" smtClean="0"/>
              <a:t>As You Like It</a:t>
            </a:r>
            <a:r>
              <a:rPr lang="en-US" sz="1800" b="1" dirty="0" smtClean="0"/>
              <a:t>.  </a:t>
            </a:r>
          </a:p>
          <a:p>
            <a:pPr marL="0" indent="0">
              <a:buNone/>
            </a:pPr>
            <a:endParaRPr lang="en-US" sz="1800" b="1" dirty="0"/>
          </a:p>
          <a:p>
            <a:pPr marL="0" indent="0">
              <a:buNone/>
            </a:pPr>
            <a:r>
              <a:rPr lang="en-US" sz="1800" b="1" dirty="0" smtClean="0"/>
              <a:t>Katharine ends up subjecting herself to marriage, but is able to keep her independence in the end.</a:t>
            </a:r>
          </a:p>
          <a:p>
            <a:pPr marL="0" indent="0">
              <a:buNone/>
            </a:pPr>
            <a:endParaRPr lang="en-US" sz="1800" b="1" dirty="0"/>
          </a:p>
          <a:p>
            <a:pPr marL="0" indent="0">
              <a:buNone/>
            </a:pPr>
            <a:r>
              <a:rPr lang="en-US" sz="1800" b="1" dirty="0" smtClean="0"/>
              <a:t>Portia, the most intellectual of the women, takes on the disguise of a male lawyer in order to prove her superior intellect to the men of Venice.</a:t>
            </a:r>
            <a:endParaRPr lang="en-US" b="1" dirty="0"/>
          </a:p>
          <a:p>
            <a:pPr marL="0" indent="0">
              <a:buNone/>
            </a:pPr>
            <a:endParaRPr lang="en-US" b="1" dirty="0" smtClean="0"/>
          </a:p>
          <a:p>
            <a:pPr marL="0" indent="0">
              <a:buNone/>
            </a:pPr>
            <a:endParaRPr lang="en-US" b="1" dirty="0"/>
          </a:p>
          <a:p>
            <a:pPr marL="0" indent="0">
              <a:buNone/>
            </a:pPr>
            <a:endParaRPr lang="en-US" b="1"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41</a:t>
            </a:fld>
            <a:endParaRPr lang="en-US"/>
          </a:p>
        </p:txBody>
      </p:sp>
    </p:spTree>
    <p:extLst>
      <p:ext uri="{BB962C8B-B14F-4D97-AF65-F5344CB8AC3E}">
        <p14:creationId xmlns:p14="http://schemas.microsoft.com/office/powerpoint/2010/main" val="17832491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305800" cy="5668963"/>
          </a:xfrm>
        </p:spPr>
        <p:txBody>
          <a:bodyPr>
            <a:normAutofit fontScale="70000" lnSpcReduction="20000"/>
          </a:bodyPr>
          <a:lstStyle/>
          <a:p>
            <a:pPr marL="0" indent="0">
              <a:buNone/>
            </a:pPr>
            <a:r>
              <a:rPr lang="en-US" b="1" dirty="0" smtClean="0"/>
              <a:t>Beatrice uses her charming intellect to match wits with </a:t>
            </a:r>
            <a:r>
              <a:rPr lang="en-US" b="1" dirty="0" err="1" smtClean="0"/>
              <a:t>Benedick</a:t>
            </a:r>
            <a:r>
              <a:rPr lang="en-US" b="1" dirty="0" smtClean="0"/>
              <a:t>, thus proving her equality.</a:t>
            </a:r>
          </a:p>
          <a:p>
            <a:pPr marL="0" indent="0">
              <a:buNone/>
            </a:pPr>
            <a:endParaRPr lang="en-US" b="1" dirty="0"/>
          </a:p>
          <a:p>
            <a:pPr marL="0" indent="0">
              <a:buNone/>
            </a:pPr>
            <a:r>
              <a:rPr lang="en-US" b="1" dirty="0" smtClean="0"/>
              <a:t>And Rosalind disguises herself as a man, in which guise she befriends her own lover and takes control of all the events around her, making sure that everything comes to a happy conclusion.</a:t>
            </a:r>
          </a:p>
          <a:p>
            <a:pPr marL="0" indent="0">
              <a:buNone/>
            </a:pPr>
            <a:endParaRPr lang="en-US" b="1" dirty="0"/>
          </a:p>
          <a:p>
            <a:pPr marL="0" indent="0">
              <a:buNone/>
            </a:pPr>
            <a:r>
              <a:rPr lang="en-US" b="1" dirty="0" smtClean="0"/>
              <a:t>These plays all begin in a man’s world, but the women come in and take over, and by their intelligence and wit, they “transform the men from foolish lovers into—we hope—sensible husbands” (Neely 215).</a:t>
            </a:r>
          </a:p>
          <a:p>
            <a:pPr marL="0" indent="0">
              <a:buNone/>
            </a:pPr>
            <a:endParaRPr lang="en-US" b="1" dirty="0"/>
          </a:p>
          <a:p>
            <a:pPr marL="0" indent="0">
              <a:buNone/>
            </a:pPr>
            <a:r>
              <a:rPr lang="en-US" b="1" dirty="0" smtClean="0"/>
              <a:t>In her </a:t>
            </a:r>
            <a:r>
              <a:rPr lang="en-US" b="1" u="sng" dirty="0" smtClean="0"/>
              <a:t>Shakespearean Comedy</a:t>
            </a:r>
            <a:r>
              <a:rPr lang="en-US" b="1" dirty="0" smtClean="0"/>
              <a:t>, </a:t>
            </a:r>
            <a:r>
              <a:rPr lang="en-US" b="1" dirty="0" err="1" smtClean="0"/>
              <a:t>Chintamani</a:t>
            </a:r>
            <a:r>
              <a:rPr lang="en-US" b="1" dirty="0" smtClean="0"/>
              <a:t> Desai notes that whenever Shakespeare has a battle of wits between a man and a woman the woman is bound to win.  Much of Shakespearean Comedy is the result of the clash between the male and female intelligences.  They hinge on the conflict between their wits.  “And in this conflict, man is the loser.  For wit is woman’s special quality as well as weapon” (Desai 45).</a:t>
            </a:r>
            <a:endParaRPr lang="en-US"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42</a:t>
            </a:fld>
            <a:endParaRPr lang="en-US"/>
          </a:p>
        </p:txBody>
      </p:sp>
    </p:spTree>
    <p:extLst>
      <p:ext uri="{BB962C8B-B14F-4D97-AF65-F5344CB8AC3E}">
        <p14:creationId xmlns:p14="http://schemas.microsoft.com/office/powerpoint/2010/main" val="39799548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William Shakespeare’s Humor:</a:t>
            </a:r>
            <a:endParaRPr lang="en-US" b="1"/>
          </a:p>
        </p:txBody>
      </p:sp>
      <p:sp>
        <p:nvSpPr>
          <p:cNvPr id="3" name="Content Placeholder 2"/>
          <p:cNvSpPr>
            <a:spLocks noGrp="1"/>
          </p:cNvSpPr>
          <p:nvPr>
            <p:ph idx="1"/>
          </p:nvPr>
        </p:nvSpPr>
        <p:spPr/>
        <p:txBody>
          <a:bodyPr>
            <a:normAutofit/>
          </a:bodyPr>
          <a:lstStyle/>
          <a:p>
            <a:pPr marL="0" indent="0">
              <a:buNone/>
            </a:pPr>
            <a:r>
              <a:rPr lang="en-US" sz="1800" b="1" dirty="0" smtClean="0"/>
              <a:t>William Shakespeare’s Humor:</a:t>
            </a:r>
          </a:p>
          <a:p>
            <a:pPr marL="0" indent="0">
              <a:buNone/>
            </a:pPr>
            <a:r>
              <a:rPr lang="en-US" sz="1800" b="1" dirty="0">
                <a:hlinkClick r:id="rId2"/>
              </a:rPr>
              <a:t>http://</a:t>
            </a:r>
            <a:r>
              <a:rPr lang="en-US" sz="1800" b="1" dirty="0" smtClean="0">
                <a:hlinkClick r:id="rId2"/>
              </a:rPr>
              <a:t>en.wikipedia.org/wiki/William_Shakespeare</a:t>
            </a:r>
            <a:r>
              <a:rPr lang="en-US" sz="1800" b="1" dirty="0" smtClean="0"/>
              <a:t> </a:t>
            </a:r>
            <a:endParaRPr lang="en-US" sz="18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43</a:t>
            </a:fld>
            <a:endParaRPr lang="en-US"/>
          </a:p>
        </p:txBody>
      </p:sp>
    </p:spTree>
    <p:extLst>
      <p:ext uri="{BB962C8B-B14F-4D97-AF65-F5344CB8AC3E}">
        <p14:creationId xmlns:p14="http://schemas.microsoft.com/office/powerpoint/2010/main" val="1594977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Humor in Shakespeare’s Tragedies</a:t>
            </a:r>
            <a:endParaRPr lang="en-US" b="1" dirty="0"/>
          </a:p>
        </p:txBody>
      </p:sp>
      <p:sp>
        <p:nvSpPr>
          <p:cNvPr id="3" name="Content Placeholder 2"/>
          <p:cNvSpPr>
            <a:spLocks noGrp="1"/>
          </p:cNvSpPr>
          <p:nvPr>
            <p:ph idx="1"/>
          </p:nvPr>
        </p:nvSpPr>
        <p:spPr/>
        <p:txBody>
          <a:bodyPr>
            <a:normAutofit/>
          </a:bodyPr>
          <a:lstStyle/>
          <a:p>
            <a:pPr marL="0" indent="0">
              <a:buNone/>
            </a:pPr>
            <a:r>
              <a:rPr lang="en-US" sz="1800" b="1" dirty="0" smtClean="0"/>
              <a:t>The humor in Shakespeare’s tragedies is more important than is that in his comedies.  When the tragedy becomes unbearable, </a:t>
            </a:r>
            <a:r>
              <a:rPr lang="en-US" sz="1800" b="1" dirty="0" err="1" smtClean="0"/>
              <a:t>Shakespears</a:t>
            </a:r>
            <a:r>
              <a:rPr lang="en-US" sz="1800" b="1" dirty="0" smtClean="0"/>
              <a:t> inserts humor not only for comic relief, but also to contrast with the stark tragedy that came before and will surely follow afterward.  Here are some examples:</a:t>
            </a:r>
          </a:p>
          <a:p>
            <a:pPr marL="0" indent="0">
              <a:buNone/>
            </a:pPr>
            <a:endParaRPr lang="en-US" sz="1800" b="1" dirty="0"/>
          </a:p>
          <a:p>
            <a:pPr marL="0" indent="0">
              <a:buNone/>
            </a:pPr>
            <a:r>
              <a:rPr lang="en-US" sz="1800" b="1" dirty="0" smtClean="0"/>
              <a:t>The drunken porter scene in </a:t>
            </a:r>
            <a:r>
              <a:rPr lang="en-US" sz="1800" b="1" u="sng" dirty="0" smtClean="0"/>
              <a:t>Macbeth</a:t>
            </a:r>
            <a:endParaRPr lang="en-US" sz="1800" b="1" dirty="0" smtClean="0"/>
          </a:p>
          <a:p>
            <a:pPr marL="0" indent="0">
              <a:buNone/>
            </a:pPr>
            <a:r>
              <a:rPr lang="en-US" sz="1800" b="1" dirty="0" smtClean="0"/>
              <a:t>The fool-is-smarter-than-the-king dialogue in </a:t>
            </a:r>
            <a:r>
              <a:rPr lang="en-US" sz="1800" b="1" u="sng" dirty="0" smtClean="0"/>
              <a:t>King Lear</a:t>
            </a:r>
            <a:endParaRPr lang="en-US" sz="1800" b="1" dirty="0" smtClean="0"/>
          </a:p>
          <a:p>
            <a:pPr marL="0" indent="0">
              <a:buNone/>
            </a:pPr>
            <a:r>
              <a:rPr lang="en-US" sz="1800" b="1" dirty="0" smtClean="0"/>
              <a:t>The Polonius in the wings speech in </a:t>
            </a:r>
            <a:r>
              <a:rPr lang="en-US" sz="1800" b="1" u="sng" dirty="0" smtClean="0"/>
              <a:t>Hamlet</a:t>
            </a:r>
            <a:endParaRPr lang="en-US" sz="1800" b="1" dirty="0" smtClean="0"/>
          </a:p>
          <a:p>
            <a:pPr marL="0" indent="0">
              <a:buNone/>
            </a:pPr>
            <a:r>
              <a:rPr lang="en-US" sz="1800" b="1" dirty="0" smtClean="0"/>
              <a:t>And the grave digger’s scene in </a:t>
            </a:r>
            <a:r>
              <a:rPr lang="en-US" sz="1800" b="1" u="sng" dirty="0" smtClean="0"/>
              <a:t>Hamlet</a:t>
            </a:r>
            <a:r>
              <a:rPr lang="en-US" sz="1800" b="1" dirty="0" smtClean="0"/>
              <a:t>:</a:t>
            </a:r>
          </a:p>
          <a:p>
            <a:pPr marL="0" indent="0">
              <a:buNone/>
            </a:pPr>
            <a:endParaRPr lang="en-US" sz="1800" b="1" dirty="0"/>
          </a:p>
          <a:p>
            <a:pPr marL="0" indent="0">
              <a:buNone/>
            </a:pPr>
            <a:r>
              <a:rPr lang="en-US" sz="1800" b="1" dirty="0" smtClean="0"/>
              <a:t>“Alas, poor </a:t>
            </a:r>
            <a:r>
              <a:rPr lang="en-US" sz="1800" b="1" dirty="0" err="1" smtClean="0"/>
              <a:t>Yorick</a:t>
            </a:r>
            <a:r>
              <a:rPr lang="en-US" sz="1800" b="1" dirty="0" smtClean="0"/>
              <a:t>!  I knew him, </a:t>
            </a:r>
            <a:r>
              <a:rPr lang="en-US" sz="1800" b="1" dirty="0" err="1" smtClean="0"/>
              <a:t>Horation</a:t>
            </a:r>
            <a:r>
              <a:rPr lang="en-US" sz="1800" b="1" dirty="0" smtClean="0"/>
              <a:t>; a fellow of infinite jest, of most excellent fancy….  Where be your gibes now?  Your gambols?  Your songs?  Your flashes of merriment, that were wont to set the table on a roar?  Not one now, to mock your own grinning.” </a:t>
            </a:r>
            <a:endParaRPr lang="en-US" sz="18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1401136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Comedy of Errors</a:t>
            </a:r>
            <a:r>
              <a:rPr lang="en-US" b="1" dirty="0" smtClean="0"/>
              <a:t> (1592)</a:t>
            </a:r>
            <a:endParaRPr lang="en-US" b="1" u="sng" dirty="0"/>
          </a:p>
        </p:txBody>
      </p:sp>
      <p:sp>
        <p:nvSpPr>
          <p:cNvPr id="3" name="Content Placeholder 2"/>
          <p:cNvSpPr>
            <a:spLocks noGrp="1"/>
          </p:cNvSpPr>
          <p:nvPr>
            <p:ph idx="1"/>
          </p:nvPr>
        </p:nvSpPr>
        <p:spPr/>
        <p:txBody>
          <a:bodyPr>
            <a:normAutofit fontScale="85000" lnSpcReduction="20000"/>
          </a:bodyPr>
          <a:lstStyle/>
          <a:p>
            <a:pPr marL="0" indent="0">
              <a:buNone/>
            </a:pPr>
            <a:r>
              <a:rPr lang="en-US" b="1" dirty="0" smtClean="0"/>
              <a:t>Alleen and I will discuss the humor, irony, and language play of Shakespearean plays going from 1592 to 1606.  In the process, we will contrast the humor of Shakespearean comedies with that in his tragedies, and we’ll also contrast the humor of Shakespeare’s male characters vs. that of his female characters.</a:t>
            </a:r>
          </a:p>
          <a:p>
            <a:pPr marL="0" indent="0">
              <a:buNone/>
            </a:pPr>
            <a:endParaRPr lang="en-US" b="1" u="sng" dirty="0"/>
          </a:p>
          <a:p>
            <a:pPr marL="0" indent="0">
              <a:buNone/>
            </a:pPr>
            <a:r>
              <a:rPr lang="en-US" b="1" u="sng" dirty="0" smtClean="0"/>
              <a:t>Comedy of Errors</a:t>
            </a:r>
            <a:r>
              <a:rPr lang="en-US" b="1" dirty="0" smtClean="0"/>
              <a:t> (1592) is a knockabout farce, but a knockabout farce with a difference, because the characters in the play and the issues being presented are serious ones—love, fidelity, and personal honor (Bryant 25).</a:t>
            </a:r>
            <a:endParaRPr lang="en-US" b="1" u="sng"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4546151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Taming of the Shrew</a:t>
            </a:r>
            <a:r>
              <a:rPr lang="en-US" b="1" dirty="0" smtClean="0"/>
              <a:t> (1593)</a:t>
            </a:r>
            <a:endParaRPr lang="en-US" b="1" u="sng" dirty="0"/>
          </a:p>
        </p:txBody>
      </p:sp>
      <p:sp>
        <p:nvSpPr>
          <p:cNvPr id="3" name="Content Placeholder 2"/>
          <p:cNvSpPr>
            <a:spLocks noGrp="1"/>
          </p:cNvSpPr>
          <p:nvPr>
            <p:ph idx="1"/>
          </p:nvPr>
        </p:nvSpPr>
        <p:spPr/>
        <p:txBody>
          <a:bodyPr>
            <a:normAutofit fontScale="85000" lnSpcReduction="10000"/>
          </a:bodyPr>
          <a:lstStyle/>
          <a:p>
            <a:pPr marL="0" indent="0">
              <a:buNone/>
            </a:pPr>
            <a:r>
              <a:rPr lang="en-US" b="1" dirty="0" smtClean="0"/>
              <a:t>The bawdiness of </a:t>
            </a:r>
            <a:r>
              <a:rPr lang="en-US" b="1" dirty="0" err="1" smtClean="0"/>
              <a:t>Petruchio’s</a:t>
            </a:r>
            <a:r>
              <a:rPr lang="en-US" b="1" dirty="0" smtClean="0"/>
              <a:t> and Katherine’s punning is illustrated in the following dialogue:</a:t>
            </a:r>
          </a:p>
          <a:p>
            <a:pPr marL="0" indent="0">
              <a:buNone/>
            </a:pPr>
            <a:endParaRPr lang="en-US" b="1" dirty="0"/>
          </a:p>
          <a:p>
            <a:pPr marL="0" indent="0">
              <a:buNone/>
            </a:pPr>
            <a:r>
              <a:rPr lang="en-US" b="1" dirty="0" smtClean="0"/>
              <a:t>PETRUCHIO:  …come sit on me.</a:t>
            </a:r>
          </a:p>
          <a:p>
            <a:pPr marL="0" indent="0">
              <a:buNone/>
            </a:pPr>
            <a:endParaRPr lang="en-US" b="1" dirty="0" smtClean="0"/>
          </a:p>
          <a:p>
            <a:pPr marL="0" indent="0">
              <a:buNone/>
            </a:pPr>
            <a:r>
              <a:rPr lang="en-US" b="1" dirty="0" smtClean="0"/>
              <a:t>KATHERINE:  Asses are made to bear, and so are you.</a:t>
            </a:r>
          </a:p>
          <a:p>
            <a:pPr marL="0" indent="0">
              <a:buNone/>
            </a:pPr>
            <a:endParaRPr lang="en-US" b="1" dirty="0" smtClean="0"/>
          </a:p>
          <a:p>
            <a:pPr marL="0" indent="0">
              <a:buNone/>
            </a:pPr>
            <a:r>
              <a:rPr lang="en-US" b="1" dirty="0" smtClean="0"/>
              <a:t>PETRUCHIO:  Women are made to bear, and so are you.</a:t>
            </a:r>
          </a:p>
          <a:p>
            <a:pPr marL="0" indent="0">
              <a:buNone/>
            </a:pPr>
            <a:endParaRPr lang="en-US" b="1" dirty="0" smtClean="0"/>
          </a:p>
          <a:p>
            <a:pPr marL="0" indent="0">
              <a:buNone/>
            </a:pPr>
            <a:r>
              <a:rPr lang="en-US" b="1" dirty="0" smtClean="0"/>
              <a:t>KATHERINE:  No such jade as you, if me you mean.</a:t>
            </a:r>
            <a:endParaRPr lang="en-US" b="1"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735612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305800" cy="5668963"/>
          </a:xfrm>
        </p:spPr>
        <p:txBody>
          <a:bodyPr>
            <a:normAutofit fontScale="55000" lnSpcReduction="20000"/>
          </a:bodyPr>
          <a:lstStyle/>
          <a:p>
            <a:pPr marL="0" indent="0">
              <a:buNone/>
            </a:pPr>
            <a:r>
              <a:rPr lang="en-US" b="1" dirty="0" smtClean="0"/>
              <a:t>As the dialogue continues, the punning becomes even stronger and more sexual:</a:t>
            </a:r>
          </a:p>
          <a:p>
            <a:pPr marL="0" indent="0">
              <a:buNone/>
            </a:pPr>
            <a:endParaRPr lang="en-US" b="1" dirty="0"/>
          </a:p>
          <a:p>
            <a:pPr marL="0" indent="0">
              <a:buNone/>
            </a:pPr>
            <a:r>
              <a:rPr lang="en-US" b="1" dirty="0" smtClean="0"/>
              <a:t>KATHERINE:  If I be waspish, best beware of my sting.</a:t>
            </a:r>
          </a:p>
          <a:p>
            <a:pPr marL="0" indent="0">
              <a:buNone/>
            </a:pPr>
            <a:endParaRPr lang="en-US" b="1" dirty="0" smtClean="0"/>
          </a:p>
          <a:p>
            <a:pPr marL="0" indent="0">
              <a:buNone/>
            </a:pPr>
            <a:r>
              <a:rPr lang="en-US" b="1" dirty="0" smtClean="0"/>
              <a:t>PETRUCHIO:  My remedy is then to pluck it out.</a:t>
            </a:r>
          </a:p>
          <a:p>
            <a:pPr marL="0" indent="0">
              <a:buNone/>
            </a:pPr>
            <a:endParaRPr lang="en-US" b="1" dirty="0"/>
          </a:p>
          <a:p>
            <a:pPr marL="0" indent="0">
              <a:buNone/>
            </a:pPr>
            <a:r>
              <a:rPr lang="en-US" b="1" dirty="0" smtClean="0"/>
              <a:t>KATHERINE:  Ay, if the fool could find it where it lies.</a:t>
            </a:r>
          </a:p>
          <a:p>
            <a:pPr marL="0" indent="0">
              <a:buNone/>
            </a:pPr>
            <a:endParaRPr lang="en-US" b="1" dirty="0"/>
          </a:p>
          <a:p>
            <a:pPr marL="0" indent="0">
              <a:buNone/>
            </a:pPr>
            <a:r>
              <a:rPr lang="en-US" b="1" dirty="0" smtClean="0"/>
              <a:t>PETRUCHIO:  Who knows not where a wasp does wear his sting?  In his tail.</a:t>
            </a:r>
          </a:p>
          <a:p>
            <a:pPr marL="0" indent="0">
              <a:buNone/>
            </a:pPr>
            <a:endParaRPr lang="en-US" b="1" dirty="0"/>
          </a:p>
          <a:p>
            <a:pPr marL="0" indent="0">
              <a:buNone/>
            </a:pPr>
            <a:r>
              <a:rPr lang="en-US" b="1" dirty="0" smtClean="0"/>
              <a:t>KATHERINE:  In his tongue.</a:t>
            </a:r>
          </a:p>
          <a:p>
            <a:pPr marL="0" indent="0">
              <a:buNone/>
            </a:pPr>
            <a:endParaRPr lang="en-US" b="1" dirty="0"/>
          </a:p>
          <a:p>
            <a:pPr marL="0" indent="0">
              <a:buNone/>
            </a:pPr>
            <a:r>
              <a:rPr lang="en-US" b="1" dirty="0" smtClean="0"/>
              <a:t>PETRUCHIO:  Whose tongue?</a:t>
            </a:r>
          </a:p>
          <a:p>
            <a:pPr marL="0" indent="0">
              <a:buNone/>
            </a:pPr>
            <a:endParaRPr lang="en-US" b="1" dirty="0"/>
          </a:p>
          <a:p>
            <a:pPr marL="0" indent="0">
              <a:buNone/>
            </a:pPr>
            <a:r>
              <a:rPr lang="en-US" b="1" dirty="0" smtClean="0"/>
              <a:t>KATHERINE:  Yours, if you talk of tales, and so farewell.</a:t>
            </a:r>
          </a:p>
          <a:p>
            <a:pPr marL="0" indent="0">
              <a:buNone/>
            </a:pPr>
            <a:endParaRPr lang="en-US" b="1" dirty="0"/>
          </a:p>
          <a:p>
            <a:pPr marL="0" indent="0">
              <a:buNone/>
            </a:pPr>
            <a:r>
              <a:rPr lang="en-US" b="1" dirty="0" smtClean="0"/>
              <a:t>PETRUCHIO:  What, with my tongue in your tail?  Nay come again, Good Kate; I am a gentleman--.  (Colby 156)</a:t>
            </a: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110219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r>
              <a:rPr lang="en-US" sz="1800" b="1" dirty="0" smtClean="0"/>
              <a:t>In Act II, Scene I of </a:t>
            </a:r>
            <a:r>
              <a:rPr lang="en-US" sz="1800" b="1" u="sng" dirty="0" smtClean="0"/>
              <a:t>The Taming of the Shrew</a:t>
            </a:r>
            <a:r>
              <a:rPr lang="en-US" sz="1800" b="1" dirty="0" smtClean="0"/>
              <a:t>, </a:t>
            </a:r>
            <a:r>
              <a:rPr lang="en-US" sz="1800" b="1" dirty="0" err="1" smtClean="0"/>
              <a:t>Petruchio’s</a:t>
            </a:r>
            <a:r>
              <a:rPr lang="en-US" sz="1800" b="1" dirty="0" smtClean="0"/>
              <a:t> ironic speech overshadows Kate’s ironic speech which appears at the end of the play.  </a:t>
            </a:r>
            <a:r>
              <a:rPr lang="en-US" sz="1800" b="1" dirty="0" err="1" smtClean="0"/>
              <a:t>Petruchio</a:t>
            </a:r>
            <a:r>
              <a:rPr lang="en-US" sz="1800" b="1" dirty="0" smtClean="0"/>
              <a:t> says, </a:t>
            </a:r>
          </a:p>
          <a:p>
            <a:pPr marL="0" indent="0">
              <a:buNone/>
            </a:pPr>
            <a:endParaRPr lang="en-US" sz="1800" b="1" dirty="0"/>
          </a:p>
          <a:p>
            <a:pPr marL="0" indent="0">
              <a:buNone/>
            </a:pPr>
            <a:r>
              <a:rPr lang="en-US" sz="1800" b="1" dirty="0" smtClean="0"/>
              <a:t>PETRUCHIO: Say that she rail, why then I’ll tell her plain</a:t>
            </a:r>
          </a:p>
          <a:p>
            <a:pPr marL="0" indent="0">
              <a:buNone/>
            </a:pPr>
            <a:r>
              <a:rPr lang="en-US" sz="1800" b="1" dirty="0" smtClean="0"/>
              <a:t>She sing as sweetly as a nightingale;</a:t>
            </a:r>
          </a:p>
          <a:p>
            <a:pPr marL="0" indent="0">
              <a:buNone/>
            </a:pPr>
            <a:r>
              <a:rPr lang="en-US" sz="1800" b="1" dirty="0" smtClean="0"/>
              <a:t>Say that she frown, I’ll say she looks as clear</a:t>
            </a:r>
          </a:p>
          <a:p>
            <a:pPr marL="0" indent="0">
              <a:buNone/>
            </a:pPr>
            <a:r>
              <a:rPr lang="en-US" sz="1800" b="1" dirty="0" smtClean="0"/>
              <a:t>As morning roses newly </a:t>
            </a:r>
            <a:r>
              <a:rPr lang="en-US" sz="1800" b="1" dirty="0" err="1" smtClean="0"/>
              <a:t>wash’d</a:t>
            </a:r>
            <a:r>
              <a:rPr lang="en-US" sz="1800" b="1" dirty="0" smtClean="0"/>
              <a:t> with dew;</a:t>
            </a:r>
          </a:p>
          <a:p>
            <a:pPr marL="0" indent="0">
              <a:buNone/>
            </a:pPr>
            <a:r>
              <a:rPr lang="en-US" sz="1800" b="1" dirty="0" smtClean="0"/>
              <a:t>Say she be mute, and will not speak a word,</a:t>
            </a:r>
          </a:p>
          <a:p>
            <a:pPr marL="0" indent="0">
              <a:buNone/>
            </a:pPr>
            <a:r>
              <a:rPr lang="en-US" sz="1800" b="1" dirty="0" smtClean="0"/>
              <a:t>Then I’ll commend her volubility. </a:t>
            </a:r>
          </a:p>
          <a:p>
            <a:pPr marL="0" indent="0">
              <a:buNone/>
            </a:pPr>
            <a:endParaRPr lang="en-US" sz="18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31533151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TotalTime>
  <Words>5231</Words>
  <Application>Microsoft Office PowerPoint</Application>
  <PresentationFormat>On-screen Show (4:3)</PresentationFormat>
  <Paragraphs>319</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Shakespeare’s Humor, Irony, and Language Play</vt:lpstr>
      <vt:lpstr>Humor in Shakespeare’s Comedies</vt:lpstr>
      <vt:lpstr>Humor in Shakespeare’s Romances</vt:lpstr>
      <vt:lpstr>Humor in Shakespeare’s Histories</vt:lpstr>
      <vt:lpstr>Humor in Shakespeare’s Tragedies</vt:lpstr>
      <vt:lpstr>Comedy of Errors (1592)</vt:lpstr>
      <vt:lpstr>The Taming of the Shrew (1593)</vt:lpstr>
      <vt:lpstr>PowerPoint Presentation</vt:lpstr>
      <vt:lpstr>PowerPoint Presentation</vt:lpstr>
      <vt:lpstr>PowerPoint Presentation</vt:lpstr>
      <vt:lpstr>PowerPoint Presentation</vt:lpstr>
      <vt:lpstr>Romeo and Juliet (1595)</vt:lpstr>
      <vt:lpstr>A Midsummer Night’s Dream (1594)</vt:lpstr>
      <vt:lpstr>PowerPoint Presentation</vt:lpstr>
      <vt:lpstr>PowerPoint Presentation</vt:lpstr>
      <vt:lpstr>PowerPoint Presentation</vt:lpstr>
      <vt:lpstr>The Merchant of Venice (1596)</vt:lpstr>
      <vt:lpstr>PowerPoint Presentation</vt:lpstr>
      <vt:lpstr>PowerPoint Presentation</vt:lpstr>
      <vt:lpstr>Much Ado about Nothing (1598)</vt:lpstr>
      <vt:lpstr>PowerPoint Presentation</vt:lpstr>
      <vt:lpstr>PowerPoint Presentation</vt:lpstr>
      <vt:lpstr>PowerPoint Presentation</vt:lpstr>
      <vt:lpstr>PowerPoint Presentation</vt:lpstr>
      <vt:lpstr>As You Like It (1599)</vt:lpstr>
      <vt:lpstr>PowerPoint Presentation</vt:lpstr>
      <vt:lpstr>PowerPoint Presentation</vt:lpstr>
      <vt:lpstr>Twelfth Night (1599)</vt:lpstr>
      <vt:lpstr>PowerPoint Presentation</vt:lpstr>
      <vt:lpstr>PowerPoint Presentation</vt:lpstr>
      <vt:lpstr>Hamlet (1600)</vt:lpstr>
      <vt:lpstr>PowerPoint Presentation</vt:lpstr>
      <vt:lpstr>PowerPoint Presentation</vt:lpstr>
      <vt:lpstr>PowerPoint Presentation</vt:lpstr>
      <vt:lpstr>King Lear (1605)</vt:lpstr>
      <vt:lpstr>Macbeth (1606)</vt:lpstr>
      <vt:lpstr>PowerPoint Presentation</vt:lpstr>
      <vt:lpstr>PowerPoint Presentation</vt:lpstr>
      <vt:lpstr>Conclusion # 1:  Shakespeare’s Tragedies  vs. Shakespeare’s Comedies</vt:lpstr>
      <vt:lpstr>PowerPoint Presentation</vt:lpstr>
      <vt:lpstr>Conclusion # 2:  Women in Shakespeare’s Comedies</vt:lpstr>
      <vt:lpstr>PowerPoint Presentation</vt:lpstr>
      <vt:lpstr>William Shakespeare’s Humor: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Shakespeare’s Humor, Irony, and Language Play</dc:title>
  <dc:creator>Don</dc:creator>
  <cp:lastModifiedBy>Don Nilsen</cp:lastModifiedBy>
  <cp:revision>44</cp:revision>
  <cp:lastPrinted>2011-12-22T16:29:22Z</cp:lastPrinted>
  <dcterms:created xsi:type="dcterms:W3CDTF">2006-08-16T00:00:00Z</dcterms:created>
  <dcterms:modified xsi:type="dcterms:W3CDTF">2014-03-05T16:10:06Z</dcterms:modified>
</cp:coreProperties>
</file>