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89" r:id="rId4"/>
    <p:sldId id="308" r:id="rId5"/>
    <p:sldId id="259" r:id="rId6"/>
    <p:sldId id="290" r:id="rId7"/>
    <p:sldId id="297" r:id="rId8"/>
    <p:sldId id="282" r:id="rId9"/>
    <p:sldId id="281" r:id="rId10"/>
    <p:sldId id="311" r:id="rId11"/>
    <p:sldId id="277" r:id="rId12"/>
    <p:sldId id="305" r:id="rId13"/>
    <p:sldId id="309" r:id="rId14"/>
    <p:sldId id="310" r:id="rId15"/>
    <p:sldId id="302" r:id="rId16"/>
    <p:sldId id="294" r:id="rId17"/>
    <p:sldId id="278" r:id="rId18"/>
    <p:sldId id="298" r:id="rId19"/>
    <p:sldId id="295" r:id="rId20"/>
    <p:sldId id="266" r:id="rId21"/>
    <p:sldId id="300" r:id="rId22"/>
    <p:sldId id="301" r:id="rId23"/>
    <p:sldId id="264" r:id="rId24"/>
    <p:sldId id="272" r:id="rId25"/>
    <p:sldId id="275" r:id="rId26"/>
    <p:sldId id="299" r:id="rId27"/>
    <p:sldId id="263" r:id="rId28"/>
    <p:sldId id="267" r:id="rId29"/>
    <p:sldId id="268" r:id="rId30"/>
    <p:sldId id="271" r:id="rId31"/>
    <p:sldId id="279" r:id="rId32"/>
    <p:sldId id="274" r:id="rId33"/>
    <p:sldId id="284" r:id="rId34"/>
    <p:sldId id="276" r:id="rId35"/>
    <p:sldId id="288" r:id="rId36"/>
    <p:sldId id="291" r:id="rId37"/>
    <p:sldId id="292" r:id="rId38"/>
    <p:sldId id="293" r:id="rId39"/>
    <p:sldId id="303" r:id="rId4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0"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1EA7DFBB-37A7-4062-BBAC-75FCB99FC67A}" type="datetimeFigureOut">
              <a:rPr lang="en-US" smtClean="0"/>
              <a:t>6/22/2016</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FAFCFA1-40EA-4996-A27B-AEB32F9ECFB5}" type="slidenum">
              <a:rPr lang="en-US" smtClean="0"/>
              <a:t>‹#›</a:t>
            </a:fld>
            <a:endParaRPr lang="en-US"/>
          </a:p>
        </p:txBody>
      </p:sp>
    </p:spTree>
    <p:extLst>
      <p:ext uri="{BB962C8B-B14F-4D97-AF65-F5344CB8AC3E}">
        <p14:creationId xmlns:p14="http://schemas.microsoft.com/office/powerpoint/2010/main" val="372143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CFA1-40EA-4996-A27B-AEB32F9ECFB5}" type="slidenum">
              <a:rPr lang="en-US" smtClean="0"/>
              <a:t>12</a:t>
            </a:fld>
            <a:endParaRPr lang="en-US"/>
          </a:p>
        </p:txBody>
      </p:sp>
    </p:spTree>
    <p:extLst>
      <p:ext uri="{BB962C8B-B14F-4D97-AF65-F5344CB8AC3E}">
        <p14:creationId xmlns:p14="http://schemas.microsoft.com/office/powerpoint/2010/main" val="260883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bzWSJG93P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_D0ZQPqeJk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990599"/>
          </a:xfrm>
        </p:spPr>
        <p:txBody>
          <a:bodyPr/>
          <a:lstStyle/>
          <a:p>
            <a:r>
              <a:rPr lang="en-US" b="1" dirty="0" smtClean="0"/>
              <a:t>The Humor of Star Wars</a:t>
            </a:r>
            <a:endParaRPr lang="en-US" b="1" dirty="0"/>
          </a:p>
        </p:txBody>
      </p:sp>
      <p:sp>
        <p:nvSpPr>
          <p:cNvPr id="3" name="Subtitle 2"/>
          <p:cNvSpPr>
            <a:spLocks noGrp="1"/>
          </p:cNvSpPr>
          <p:nvPr>
            <p:ph type="subTitle" idx="1"/>
          </p:nvPr>
        </p:nvSpPr>
        <p:spPr>
          <a:xfrm>
            <a:off x="1371600" y="5486400"/>
            <a:ext cx="6400800" cy="457200"/>
          </a:xfrm>
        </p:spPr>
        <p:txBody>
          <a:bodyPr>
            <a:normAutofit/>
          </a:bodyPr>
          <a:lstStyle/>
          <a:p>
            <a:r>
              <a:rPr lang="en-US" sz="1800" b="1" dirty="0" smtClean="0"/>
              <a:t>By Don and Alleen Nilsen</a:t>
            </a:r>
            <a:endParaRPr lang="en-US" sz="1800" b="1"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447800"/>
            <a:ext cx="5410200" cy="4057650"/>
          </a:xfrm>
          <a:prstGeom prst="rect">
            <a:avLst/>
          </a:prstGeom>
        </p:spPr>
      </p:pic>
    </p:spTree>
    <p:extLst>
      <p:ext uri="{BB962C8B-B14F-4D97-AF65-F5344CB8AC3E}">
        <p14:creationId xmlns:p14="http://schemas.microsoft.com/office/powerpoint/2010/main" val="178930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Names </a:t>
            </a:r>
            <a:r>
              <a:rPr lang="en-US" b="1" smtClean="0"/>
              <a:t>of Androids</a:t>
            </a:r>
            <a:endParaRPr lang="en-US" b="1"/>
          </a:p>
        </p:txBody>
      </p:sp>
      <p:sp>
        <p:nvSpPr>
          <p:cNvPr id="6" name="Content Placeholder 5"/>
          <p:cNvSpPr>
            <a:spLocks noGrp="1"/>
          </p:cNvSpPr>
          <p:nvPr>
            <p:ph idx="1"/>
          </p:nvPr>
        </p:nvSpPr>
        <p:spPr/>
        <p:txBody>
          <a:bodyPr/>
          <a:lstStyle/>
          <a:p>
            <a:pPr marL="0" indent="0">
              <a:buNone/>
            </a:pPr>
            <a:endParaRPr lang="en-US" b="1" dirty="0" smtClean="0"/>
          </a:p>
          <a:p>
            <a:pPr marL="0" indent="0">
              <a:buNone/>
            </a:pPr>
            <a:r>
              <a:rPr lang="en-US" b="1" dirty="0" smtClean="0"/>
              <a:t>In Android naming, a hyphen separates the first name from the last name.</a:t>
            </a:r>
          </a:p>
          <a:p>
            <a:pPr marL="0" indent="0">
              <a:buNone/>
            </a:pPr>
            <a:endParaRPr lang="en-US" b="1" dirty="0"/>
          </a:p>
          <a:p>
            <a:pPr marL="0" indent="0">
              <a:buNone/>
            </a:pPr>
            <a:r>
              <a:rPr lang="en-US" b="1" dirty="0" smtClean="0"/>
              <a:t>Thus we have C-3PO, R2-D2 and BB-8.</a:t>
            </a:r>
            <a:endParaRPr lang="en-US" b="1" dirty="0"/>
          </a:p>
        </p:txBody>
      </p:sp>
    </p:spTree>
    <p:extLst>
      <p:ext uri="{BB962C8B-B14F-4D97-AF65-F5344CB8AC3E}">
        <p14:creationId xmlns:p14="http://schemas.microsoft.com/office/powerpoint/2010/main" val="361118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b="1" dirty="0" smtClean="0"/>
              <a:t>On </a:t>
            </a:r>
            <a:r>
              <a:rPr lang="en-US" sz="2700" b="1" dirty="0"/>
              <a:t>the Lava Planet Anakin </a:t>
            </a:r>
            <a:r>
              <a:rPr lang="en-US" sz="2700" b="1" dirty="0" smtClean="0"/>
              <a:t>Skywalker becomes Darth Vader.  This is another example of a dramatic contrast.</a:t>
            </a:r>
            <a:endParaRPr lang="en-US" sz="3200" b="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2087118"/>
            <a:ext cx="2667000" cy="2000250"/>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936" y="2057401"/>
            <a:ext cx="5209944" cy="3715512"/>
          </a:xfrm>
          <a:prstGeom prst="rect">
            <a:avLst/>
          </a:prstGeom>
        </p:spPr>
      </p:pic>
      <p:pic>
        <p:nvPicPr>
          <p:cNvPr id="8"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114800"/>
            <a:ext cx="2667000" cy="1600200"/>
          </a:xfrm>
          <a:prstGeom prst="rect">
            <a:avLst/>
          </a:prstGeom>
        </p:spPr>
      </p:pic>
    </p:spTree>
    <p:extLst>
      <p:ext uri="{BB962C8B-B14F-4D97-AF65-F5344CB8AC3E}">
        <p14:creationId xmlns:p14="http://schemas.microsoft.com/office/powerpoint/2010/main" val="46850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Merchandising of </a:t>
            </a:r>
            <a:r>
              <a:rPr lang="en-US" b="1" u="sng" dirty="0" smtClean="0"/>
              <a:t>Star Wars</a:t>
            </a:r>
            <a:r>
              <a:rPr lang="en-US" b="1" dirty="0" smtClean="0"/>
              <a:t> Icons</a:t>
            </a:r>
            <a:endParaRPr lang="en-US" b="1"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791200" y="3886200"/>
            <a:ext cx="3149600" cy="23622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810000" y="1685544"/>
            <a:ext cx="2381250" cy="3175000"/>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676400"/>
            <a:ext cx="3200400" cy="4267200"/>
          </a:xfrm>
          <a:prstGeom prst="rect">
            <a:avLst/>
          </a:prstGeom>
        </p:spPr>
      </p:pic>
    </p:spTree>
    <p:extLst>
      <p:ext uri="{BB962C8B-B14F-4D97-AF65-F5344CB8AC3E}">
        <p14:creationId xmlns:p14="http://schemas.microsoft.com/office/powerpoint/2010/main" val="405949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Collecting Souvenirs is a Fun Way </a:t>
            </a:r>
            <a:br>
              <a:rPr lang="en-US" b="1" dirty="0" smtClean="0"/>
            </a:br>
            <a:r>
              <a:rPr lang="en-US" b="1" dirty="0" smtClean="0"/>
              <a:t>to Be Involved</a:t>
            </a:r>
            <a:r>
              <a:rPr lang="en-US" dirty="0" smtClean="0"/>
              <a:t> </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sz="2400" b="1" dirty="0" smtClean="0"/>
              <a:t>The items shown in the previous slide all came from a neighborhood “Dollar” store:</a:t>
            </a:r>
          </a:p>
          <a:p>
            <a:r>
              <a:rPr lang="en-US" sz="2400" b="1" dirty="0" smtClean="0"/>
              <a:t>A shopping bag,</a:t>
            </a:r>
          </a:p>
          <a:p>
            <a:r>
              <a:rPr lang="en-US" sz="2400" b="1" dirty="0" smtClean="0"/>
              <a:t>A poster,</a:t>
            </a:r>
          </a:p>
          <a:p>
            <a:r>
              <a:rPr lang="en-US" sz="2400" b="1" dirty="0" smtClean="0"/>
              <a:t>A memo pad and pen,</a:t>
            </a:r>
          </a:p>
          <a:p>
            <a:r>
              <a:rPr lang="en-US" sz="2400" b="1" dirty="0" smtClean="0"/>
              <a:t>A box of stationery,</a:t>
            </a:r>
          </a:p>
          <a:p>
            <a:r>
              <a:rPr lang="en-US" sz="2400" b="1" dirty="0" smtClean="0"/>
              <a:t>A coloring book,</a:t>
            </a:r>
          </a:p>
          <a:p>
            <a:r>
              <a:rPr lang="en-US" sz="2400" b="1" dirty="0" smtClean="0"/>
              <a:t>A sticker book and</a:t>
            </a:r>
          </a:p>
          <a:p>
            <a:r>
              <a:rPr lang="en-US" sz="2400" b="1" dirty="0" smtClean="0"/>
              <a:t>boxes of macaroni and cheese.</a:t>
            </a:r>
          </a:p>
          <a:p>
            <a:endParaRPr lang="en-US" sz="2400" b="1" dirty="0" smtClean="0"/>
          </a:p>
          <a:p>
            <a:pPr marL="457200" lvl="1" indent="0">
              <a:buNone/>
            </a:pP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b="1" dirty="0" smtClean="0"/>
              <a:t>We spent just a little more than $8.00.  Our most surprising “find” was a display of boxes of macaroni and cheese, each adorned with a portrait and the message, “COLLECT ALL 8 BOXES.”   They were sold out except for Yoda, C-3PO and Darth Vader.  </a:t>
            </a:r>
            <a:endParaRPr lang="en-US" b="1" dirty="0"/>
          </a:p>
        </p:txBody>
      </p:sp>
    </p:spTree>
    <p:extLst>
      <p:ext uri="{BB962C8B-B14F-4D97-AF65-F5344CB8AC3E}">
        <p14:creationId xmlns:p14="http://schemas.microsoft.com/office/powerpoint/2010/main" val="63504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401762"/>
          </a:xfrm>
        </p:spPr>
        <p:txBody>
          <a:bodyPr>
            <a:normAutofit fontScale="90000"/>
          </a:bodyPr>
          <a:lstStyle/>
          <a:p>
            <a:r>
              <a:rPr lang="en-US" sz="2800" b="1" dirty="0" smtClean="0"/>
              <a:t>We were proud of our shopping until we went online and found what people with higher levels of taste spend on jewelry, costumes, conventions and original art work.  On Pinterest, </a:t>
            </a:r>
            <a:r>
              <a:rPr lang="en-US" sz="2800" b="1" i="1" dirty="0" smtClean="0"/>
              <a:t>Star Wars</a:t>
            </a:r>
            <a:r>
              <a:rPr lang="en-US" sz="2800" b="1" dirty="0" smtClean="0"/>
              <a:t> has 5.9 million followers.</a:t>
            </a:r>
            <a:endParaRPr lang="en-US" sz="2800" b="1" dirty="0"/>
          </a:p>
        </p:txBody>
      </p:sp>
      <p:sp>
        <p:nvSpPr>
          <p:cNvPr id="6" name="Content Placeholder 5"/>
          <p:cNvSpPr>
            <a:spLocks noGrp="1"/>
          </p:cNvSpPr>
          <p:nvPr>
            <p:ph sz="half" idx="1"/>
          </p:nvPr>
        </p:nvSpPr>
        <p:spPr>
          <a:xfrm>
            <a:off x="457200" y="1905000"/>
            <a:ext cx="4038600" cy="4221163"/>
          </a:xfrm>
        </p:spPr>
        <p:txBody>
          <a:bodyPr>
            <a:normAutofit fontScale="62500" lnSpcReduction="20000"/>
          </a:bodyPr>
          <a:lstStyle/>
          <a:p>
            <a:pPr marL="0" indent="0">
              <a:buNone/>
            </a:pPr>
            <a:r>
              <a:rPr lang="en-US" b="1" dirty="0" smtClean="0"/>
              <a:t>Our specific temptations included:</a:t>
            </a:r>
          </a:p>
          <a:p>
            <a:pPr marL="0" indent="0">
              <a:buNone/>
            </a:pPr>
            <a:endParaRPr lang="en-US" b="1" dirty="0" smtClean="0"/>
          </a:p>
          <a:p>
            <a:r>
              <a:rPr lang="en-US" b="1" dirty="0" smtClean="0"/>
              <a:t>A British postage stamp featuring the </a:t>
            </a:r>
            <a:r>
              <a:rPr lang="en-US" b="1" i="1" dirty="0" smtClean="0"/>
              <a:t>Star Wars </a:t>
            </a:r>
            <a:r>
              <a:rPr lang="en-US" b="1" dirty="0" smtClean="0"/>
              <a:t>Storm Troopers.</a:t>
            </a:r>
          </a:p>
          <a:p>
            <a:endParaRPr lang="en-US" b="1" dirty="0" smtClean="0"/>
          </a:p>
          <a:p>
            <a:r>
              <a:rPr lang="en-US" b="1" dirty="0" smtClean="0"/>
              <a:t>A sleeping bag that would disguise one of us as R2-D2 once we were zipped inside.</a:t>
            </a:r>
          </a:p>
          <a:p>
            <a:endParaRPr lang="en-US" b="1" dirty="0" smtClean="0"/>
          </a:p>
          <a:p>
            <a:r>
              <a:rPr lang="en-US" b="1" dirty="0" smtClean="0"/>
              <a:t>The idea of waltzing through airports looking as if we were shepherding R2-D2, instead of dragging a carry-on bag.</a:t>
            </a:r>
          </a:p>
          <a:p>
            <a:pPr marL="0" indent="0">
              <a:buNone/>
            </a:pPr>
            <a:r>
              <a:rPr lang="en-US" b="1" dirty="0" smtClean="0"/>
              <a:t>  </a:t>
            </a:r>
          </a:p>
          <a:p>
            <a:r>
              <a:rPr lang="en-US" b="1" dirty="0" smtClean="0"/>
              <a:t>Directions for building our own BB-8 with Lego. </a:t>
            </a:r>
          </a:p>
          <a:p>
            <a:endParaRPr lang="en-US" b="1" dirty="0" smtClean="0"/>
          </a:p>
          <a:p>
            <a:endParaRPr lang="en-US" b="1" dirty="0" smtClean="0"/>
          </a:p>
          <a:p>
            <a:endParaRPr lang="en-US" b="1" dirty="0" smtClean="0"/>
          </a:p>
        </p:txBody>
      </p:sp>
      <p:sp>
        <p:nvSpPr>
          <p:cNvPr id="2" name="Content Placeholder 1"/>
          <p:cNvSpPr>
            <a:spLocks noGrp="1"/>
          </p:cNvSpPr>
          <p:nvPr>
            <p:ph sz="half" idx="2"/>
          </p:nvPr>
        </p:nvSpPr>
        <p:spPr>
          <a:xfrm>
            <a:off x="4648200" y="2286000"/>
            <a:ext cx="4038600" cy="3840163"/>
          </a:xfrm>
        </p:spPr>
        <p:txBody>
          <a:bodyPr>
            <a:normAutofit fontScale="62500" lnSpcReduction="20000"/>
          </a:bodyPr>
          <a:lstStyle/>
          <a:p>
            <a:r>
              <a:rPr lang="en-US" b="1" dirty="0"/>
              <a:t>A “Death Star” fire pit for </a:t>
            </a:r>
            <a:r>
              <a:rPr lang="en-US" b="1" dirty="0" smtClean="0"/>
              <a:t>barbecuing </a:t>
            </a:r>
            <a:r>
              <a:rPr lang="en-US" b="1" dirty="0"/>
              <a:t>in our back  yard.</a:t>
            </a:r>
          </a:p>
          <a:p>
            <a:pPr marL="0" indent="0">
              <a:buNone/>
            </a:pPr>
            <a:endParaRPr lang="en-US" b="1" dirty="0" smtClean="0"/>
          </a:p>
          <a:p>
            <a:r>
              <a:rPr lang="en-US" b="1" dirty="0" smtClean="0"/>
              <a:t>A Poster of Princess Leia choking a man who had confused “Star Wars” with “Star Trek.”</a:t>
            </a:r>
          </a:p>
          <a:p>
            <a:endParaRPr lang="en-US" b="1" dirty="0"/>
          </a:p>
          <a:p>
            <a:r>
              <a:rPr lang="en-US" b="1" dirty="0" smtClean="0"/>
              <a:t>An attractive poster that clearly showed the timelines and the relationships of the films through 2019.</a:t>
            </a:r>
          </a:p>
          <a:p>
            <a:endParaRPr lang="en-US" b="1" dirty="0" smtClean="0"/>
          </a:p>
          <a:p>
            <a:r>
              <a:rPr lang="en-US" b="1" dirty="0" smtClean="0"/>
              <a:t>Complete plans for a </a:t>
            </a:r>
            <a:r>
              <a:rPr lang="en-US" b="1" i="1" dirty="0" smtClean="0"/>
              <a:t>Star Wars party. </a:t>
            </a:r>
            <a:endParaRPr lang="en-US" b="1" dirty="0"/>
          </a:p>
        </p:txBody>
      </p:sp>
    </p:spTree>
    <p:extLst>
      <p:ext uri="{BB962C8B-B14F-4D97-AF65-F5344CB8AC3E}">
        <p14:creationId xmlns:p14="http://schemas.microsoft.com/office/powerpoint/2010/main" val="360184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John Williams </a:t>
            </a:r>
            <a:r>
              <a:rPr lang="en-US" sz="3200" b="1" dirty="0" err="1" smtClean="0"/>
              <a:t>Leit</a:t>
            </a:r>
            <a:r>
              <a:rPr lang="en-US" sz="3200" b="1" dirty="0" smtClean="0"/>
              <a:t> Motif for Darth Vader</a:t>
            </a:r>
            <a:endParaRPr lang="en-US" sz="3200" b="1" dirty="0"/>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1800" b="1">
                <a:hlinkClick r:id="rId2"/>
              </a:rPr>
              <a:t>https://www.youtube.com/watch?v=-</a:t>
            </a:r>
            <a:r>
              <a:rPr lang="en-US" sz="1800" b="1" smtClean="0">
                <a:hlinkClick r:id="rId2"/>
              </a:rPr>
              <a:t>bzWSJG93P8</a:t>
            </a:r>
            <a:r>
              <a:rPr lang="en-US" sz="1800" b="1" smtClean="0"/>
              <a:t> </a:t>
            </a:r>
            <a:endParaRPr lang="en-US" sz="1800" b="1" dirty="0"/>
          </a:p>
        </p:txBody>
      </p:sp>
    </p:spTree>
    <p:extLst>
      <p:ext uri="{BB962C8B-B14F-4D97-AF65-F5344CB8AC3E}">
        <p14:creationId xmlns:p14="http://schemas.microsoft.com/office/powerpoint/2010/main" val="3297025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Original Trilogy, the Prequel Trilogy and the Sequel Trilogy</a:t>
            </a:r>
            <a:endParaRPr lang="en-US" b="1" dirty="0"/>
          </a:p>
        </p:txBody>
      </p:sp>
      <p:sp>
        <p:nvSpPr>
          <p:cNvPr id="5" name="Content Placeholder 4"/>
          <p:cNvSpPr>
            <a:spLocks noGrp="1"/>
          </p:cNvSpPr>
          <p:nvPr>
            <p:ph idx="1"/>
          </p:nvPr>
        </p:nvSpPr>
        <p:spPr/>
        <p:txBody>
          <a:bodyPr>
            <a:normAutofit lnSpcReduction="10000"/>
          </a:bodyPr>
          <a:lstStyle/>
          <a:p>
            <a:pPr marL="0" indent="0">
              <a:buNone/>
            </a:pPr>
            <a:r>
              <a:rPr lang="en-US" sz="1800" b="1" dirty="0" smtClean="0"/>
              <a:t>In the original </a:t>
            </a:r>
            <a:r>
              <a:rPr lang="en-US" sz="1800" b="1" u="sng" dirty="0" smtClean="0"/>
              <a:t>Star </a:t>
            </a:r>
            <a:r>
              <a:rPr lang="en-US" sz="1800" b="1" u="sng" dirty="0" err="1" smtClean="0"/>
              <a:t>Wars</a:t>
            </a:r>
            <a:r>
              <a:rPr lang="en-US" sz="1800" b="1" dirty="0" err="1" smtClean="0"/>
              <a:t>Trilogy</a:t>
            </a:r>
            <a:r>
              <a:rPr lang="en-US" sz="1800" b="1" dirty="0" smtClean="0"/>
              <a:t> we are shown how Emperor </a:t>
            </a:r>
            <a:r>
              <a:rPr lang="en-US" sz="1800" b="1" dirty="0" err="1" smtClean="0"/>
              <a:t>Palpatine</a:t>
            </a:r>
            <a:r>
              <a:rPr lang="en-US" sz="1800" b="1" dirty="0" smtClean="0"/>
              <a:t> seduces Anakin Sky Walker to join the dark side.</a:t>
            </a:r>
          </a:p>
          <a:p>
            <a:pPr marL="0" indent="0">
              <a:buNone/>
            </a:pPr>
            <a:endParaRPr lang="en-US" sz="1800" b="1" dirty="0"/>
          </a:p>
          <a:p>
            <a:pPr marL="0" indent="0">
              <a:buNone/>
            </a:pPr>
            <a:r>
              <a:rPr lang="en-US" sz="1800" b="1" dirty="0" smtClean="0"/>
              <a:t>Anakin had lost his mother at a very early age.  Now,  Anakin’s wife is pregnant with Luke Sky Walker, and the wicked Emperor </a:t>
            </a:r>
            <a:r>
              <a:rPr lang="en-US" sz="1800" b="1" dirty="0" err="1" smtClean="0"/>
              <a:t>Palpatine</a:t>
            </a:r>
            <a:r>
              <a:rPr lang="en-US" sz="1800" b="1" dirty="0" smtClean="0"/>
              <a:t> convinces Anakin that he will lose his own wife in child birth.</a:t>
            </a:r>
          </a:p>
          <a:p>
            <a:pPr marL="0" indent="0">
              <a:buNone/>
            </a:pPr>
            <a:endParaRPr lang="en-US" sz="1800" b="1" dirty="0"/>
          </a:p>
          <a:p>
            <a:pPr marL="0" indent="0">
              <a:buNone/>
            </a:pPr>
            <a:r>
              <a:rPr lang="en-US" sz="1800" b="1" dirty="0" smtClean="0"/>
              <a:t>Emperor </a:t>
            </a:r>
            <a:r>
              <a:rPr lang="en-US" sz="1800" b="1" dirty="0" err="1" smtClean="0"/>
              <a:t>Palpatine</a:t>
            </a:r>
            <a:r>
              <a:rPr lang="en-US" sz="1800" b="1" dirty="0" smtClean="0"/>
              <a:t> convinces Anakin Sky Walker that in order to save his wife, he will  have to come to the dark side, which he does.</a:t>
            </a:r>
          </a:p>
          <a:p>
            <a:pPr marL="0" indent="0">
              <a:buNone/>
            </a:pPr>
            <a:endParaRPr lang="en-US" sz="1800" b="1" dirty="0"/>
          </a:p>
          <a:p>
            <a:pPr marL="0" indent="0">
              <a:buNone/>
            </a:pPr>
            <a:r>
              <a:rPr lang="en-US" sz="1800" b="1" dirty="0" smtClean="0"/>
              <a:t>The Prequel Trilogy showed how Anakin had lost a light-saber fight on the Lava Planet, and his body had ended up so damaged that he had to wear a respirator wherever he went.</a:t>
            </a:r>
          </a:p>
          <a:p>
            <a:pPr marL="0" indent="0">
              <a:buNone/>
            </a:pPr>
            <a:endParaRPr lang="en-US" sz="1800" b="1" dirty="0"/>
          </a:p>
          <a:p>
            <a:pPr marL="0" indent="0">
              <a:buNone/>
            </a:pPr>
            <a:r>
              <a:rPr lang="en-US" sz="1800" b="1" dirty="0" smtClean="0"/>
              <a:t>Thus, Anakin Sky Walker became Darth Vader. </a:t>
            </a:r>
            <a:endParaRPr lang="en-US" sz="1800" b="1" dirty="0"/>
          </a:p>
        </p:txBody>
      </p:sp>
    </p:spTree>
    <p:extLst>
      <p:ext uri="{BB962C8B-B14F-4D97-AF65-F5344CB8AC3E}">
        <p14:creationId xmlns:p14="http://schemas.microsoft.com/office/powerpoint/2010/main" val="2906261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Coruscant</a:t>
            </a:r>
            <a:r>
              <a:rPr lang="en-US" sz="3200" b="1" dirty="0" smtClean="0"/>
              <a:t>: A Futuristic City in </a:t>
            </a:r>
            <a:r>
              <a:rPr lang="en-US" sz="3200" b="1" u="sng" dirty="0" smtClean="0"/>
              <a:t>Star Wars</a:t>
            </a:r>
            <a:endParaRPr lang="en-US" sz="3200" b="1" dirty="0"/>
          </a:p>
        </p:txBody>
      </p:sp>
      <p:sp>
        <p:nvSpPr>
          <p:cNvPr id="4" name="Content Placeholder 3"/>
          <p:cNvSpPr>
            <a:spLocks noGrp="1"/>
          </p:cNvSpPr>
          <p:nvPr>
            <p:ph sz="half" idx="2"/>
          </p:nvPr>
        </p:nvSpPr>
        <p:spPr/>
        <p:txBody>
          <a:bodyPr/>
          <a:lstStyle/>
          <a:p>
            <a:pPr marL="0" indent="0">
              <a:buNone/>
            </a:pPr>
            <a:r>
              <a:rPr lang="en-US" b="1" dirty="0" smtClean="0"/>
              <a:t>The Senate Building is the mushroom building in the background.</a:t>
            </a:r>
          </a:p>
          <a:p>
            <a:pPr marL="0" indent="0">
              <a:buNone/>
            </a:pPr>
            <a:endParaRPr lang="en-US" b="1" dirty="0"/>
          </a:p>
          <a:p>
            <a:pPr marL="0" indent="0">
              <a:buNone/>
            </a:pPr>
            <a:r>
              <a:rPr lang="en-US" b="1" dirty="0" smtClean="0"/>
              <a:t>This is where the Jedi Forces meet to discuss the future of the Galaxy. </a:t>
            </a:r>
            <a:endParaRPr lang="en-US" b="1"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3200400"/>
            <a:ext cx="4038600" cy="2867406"/>
          </a:xfrm>
        </p:spPr>
      </p:pic>
    </p:spTree>
    <p:extLst>
      <p:ext uri="{BB962C8B-B14F-4D97-AF65-F5344CB8AC3E}">
        <p14:creationId xmlns:p14="http://schemas.microsoft.com/office/powerpoint/2010/main" val="1388600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In contrast, </a:t>
            </a:r>
            <a:r>
              <a:rPr lang="en-US" sz="2800" b="1" dirty="0" err="1" smtClean="0"/>
              <a:t>Naboo</a:t>
            </a:r>
            <a:r>
              <a:rPr lang="en-US" sz="2800" b="1" dirty="0" smtClean="0"/>
              <a:t> City, where Anakin Sky Walker was born,</a:t>
            </a:r>
            <a:br>
              <a:rPr lang="en-US" sz="2800" b="1" dirty="0" smtClean="0"/>
            </a:br>
            <a:r>
              <a:rPr lang="en-US" sz="2800" b="1" dirty="0" smtClean="0"/>
              <a:t>is nothing like </a:t>
            </a:r>
            <a:r>
              <a:rPr lang="en-US" sz="2800" b="1" dirty="0" err="1" smtClean="0"/>
              <a:t>Coruscant</a:t>
            </a:r>
            <a:r>
              <a:rPr lang="en-US" sz="2800" b="1" dirty="0" smtClean="0"/>
              <a:t> City.</a:t>
            </a:r>
            <a:endParaRPr lang="en-US" sz="28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3733800"/>
            <a:ext cx="4038600" cy="2295271"/>
          </a:xfrm>
        </p:spPr>
      </p:pic>
      <p:sp>
        <p:nvSpPr>
          <p:cNvPr id="4" name="Content Placeholder 3"/>
          <p:cNvSpPr>
            <a:spLocks noGrp="1"/>
          </p:cNvSpPr>
          <p:nvPr>
            <p:ph sz="half" idx="2"/>
          </p:nvPr>
        </p:nvSpPr>
        <p:spPr/>
        <p:txBody>
          <a:bodyPr/>
          <a:lstStyle/>
          <a:p>
            <a:pPr marL="0" indent="0">
              <a:buNone/>
            </a:pPr>
            <a:r>
              <a:rPr lang="en-US" b="1" dirty="0" smtClean="0"/>
              <a:t>Even when he was young, Anakin Sky Walker had amazing skills.</a:t>
            </a:r>
          </a:p>
          <a:p>
            <a:pPr marL="0" indent="0">
              <a:buNone/>
            </a:pPr>
            <a:endParaRPr lang="en-US" b="1" dirty="0"/>
          </a:p>
          <a:p>
            <a:pPr marL="0" indent="0">
              <a:buNone/>
            </a:pPr>
            <a:r>
              <a:rPr lang="en-US" b="1" dirty="0" smtClean="0"/>
              <a:t>He won races against much older and skilled opponents driving much better racing vehicles.</a:t>
            </a:r>
            <a:endParaRPr lang="en-US" b="1" dirty="0"/>
          </a:p>
        </p:txBody>
      </p:sp>
    </p:spTree>
    <p:extLst>
      <p:ext uri="{BB962C8B-B14F-4D97-AF65-F5344CB8AC3E}">
        <p14:creationId xmlns:p14="http://schemas.microsoft.com/office/powerpoint/2010/main" val="3168128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English Speakers in </a:t>
            </a:r>
            <a:r>
              <a:rPr lang="en-US" b="1" u="sng" dirty="0" smtClean="0"/>
              <a:t>Star Wars</a:t>
            </a:r>
            <a:endParaRPr lang="en-US" b="1" dirty="0"/>
          </a:p>
        </p:txBody>
      </p:sp>
      <p:sp>
        <p:nvSpPr>
          <p:cNvPr id="5" name="Content Placeholder 4"/>
          <p:cNvSpPr>
            <a:spLocks noGrp="1"/>
          </p:cNvSpPr>
          <p:nvPr>
            <p:ph idx="1"/>
          </p:nvPr>
        </p:nvSpPr>
        <p:spPr/>
        <p:txBody>
          <a:bodyPr>
            <a:normAutofit fontScale="92500" lnSpcReduction="20000"/>
          </a:bodyPr>
          <a:lstStyle/>
          <a:p>
            <a:pPr marL="0" indent="0">
              <a:buNone/>
            </a:pPr>
            <a:r>
              <a:rPr lang="en-US" b="1" dirty="0" smtClean="0"/>
              <a:t>All of the human-shaped characters in </a:t>
            </a:r>
            <a:r>
              <a:rPr lang="en-US" b="1" u="sng" dirty="0" smtClean="0"/>
              <a:t>Star Wars</a:t>
            </a:r>
            <a:r>
              <a:rPr lang="en-US" b="1" dirty="0" smtClean="0"/>
              <a:t> speak English.</a:t>
            </a:r>
          </a:p>
          <a:p>
            <a:pPr marL="0" indent="0">
              <a:buNone/>
            </a:pPr>
            <a:endParaRPr lang="en-US" b="1" dirty="0"/>
          </a:p>
          <a:p>
            <a:pPr marL="0" indent="0">
              <a:buNone/>
            </a:pPr>
            <a:r>
              <a:rPr lang="en-US" b="1" dirty="0" smtClean="0"/>
              <a:t>But they have the uncanny ability to converse with non-English-speaking </a:t>
            </a:r>
            <a:r>
              <a:rPr lang="en-US" b="1" dirty="0" err="1" smtClean="0"/>
              <a:t>Wookies</a:t>
            </a:r>
            <a:r>
              <a:rPr lang="en-US" b="1" dirty="0" smtClean="0"/>
              <a:t> who only grunt and groan, and androids who mainly squeak and whistle.</a:t>
            </a:r>
          </a:p>
          <a:p>
            <a:pPr marL="0" indent="0">
              <a:buNone/>
            </a:pPr>
            <a:endParaRPr lang="en-US" b="1" dirty="0"/>
          </a:p>
          <a:p>
            <a:pPr marL="0" indent="0">
              <a:buNone/>
            </a:pPr>
            <a:r>
              <a:rPr lang="en-US" b="1" dirty="0" smtClean="0"/>
              <a:t>It’s very much like listening to one end of a telephone conversation.</a:t>
            </a:r>
            <a:endParaRPr lang="en-US" b="1" dirty="0"/>
          </a:p>
        </p:txBody>
      </p:sp>
    </p:spTree>
    <p:extLst>
      <p:ext uri="{BB962C8B-B14F-4D97-AF65-F5344CB8AC3E}">
        <p14:creationId xmlns:p14="http://schemas.microsoft.com/office/powerpoint/2010/main" val="1436252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609600"/>
            <a:ext cx="8229600" cy="5516563"/>
          </a:xfrm>
        </p:spPr>
        <p:txBody>
          <a:bodyPr>
            <a:normAutofit fontScale="92500" lnSpcReduction="10000"/>
          </a:bodyPr>
          <a:lstStyle/>
          <a:p>
            <a:pPr marL="0" indent="0">
              <a:buNone/>
            </a:pPr>
            <a:r>
              <a:rPr lang="en-US" sz="2400" b="1" dirty="0" smtClean="0"/>
              <a:t>As an over-the-top melodrama, </a:t>
            </a:r>
            <a:r>
              <a:rPr lang="en-US" sz="2400" b="1" u="sng" dirty="0" smtClean="0"/>
              <a:t>Star Wars</a:t>
            </a:r>
            <a:r>
              <a:rPr lang="en-US" sz="2400" b="1" dirty="0" smtClean="0"/>
              <a:t> is a parody of science fiction, as well as a “Comedy of </a:t>
            </a:r>
            <a:r>
              <a:rPr lang="en-US" sz="2400" b="1" dirty="0" err="1" smtClean="0"/>
              <a:t>Humours</a:t>
            </a:r>
            <a:r>
              <a:rPr lang="en-US" sz="2400" b="1" dirty="0" smtClean="0"/>
              <a:t>.”</a:t>
            </a:r>
          </a:p>
          <a:p>
            <a:pPr marL="0" indent="0">
              <a:buNone/>
            </a:pPr>
            <a:endParaRPr lang="en-US" sz="2400" b="1" u="sng" dirty="0"/>
          </a:p>
          <a:p>
            <a:pPr marL="0" indent="0">
              <a:buNone/>
            </a:pPr>
            <a:r>
              <a:rPr lang="en-US" sz="2400" b="1" dirty="0" smtClean="0"/>
              <a:t>The exaggerated characters are sanguine, bilious or phlegmatic, i.e. named after the “</a:t>
            </a:r>
            <a:r>
              <a:rPr lang="en-US" sz="2400" b="1" dirty="0" err="1" smtClean="0"/>
              <a:t>humours</a:t>
            </a:r>
            <a:r>
              <a:rPr lang="en-US" sz="2400" b="1" dirty="0" smtClean="0"/>
              <a:t>” that long-ago physicians viewed as the liquids of the body, which when out-of-balance would cause unique traits to develop.</a:t>
            </a:r>
          </a:p>
          <a:p>
            <a:pPr marL="0" indent="0">
              <a:buNone/>
            </a:pPr>
            <a:endParaRPr lang="en-US" sz="2400" b="1" dirty="0"/>
          </a:p>
          <a:p>
            <a:pPr marL="0" indent="0">
              <a:buNone/>
            </a:pPr>
            <a:r>
              <a:rPr lang="en-US" sz="2400" b="1" u="sng" dirty="0" smtClean="0"/>
              <a:t>Star Wars </a:t>
            </a:r>
            <a:r>
              <a:rPr lang="en-US" sz="2400" b="1" dirty="0" smtClean="0"/>
              <a:t>is also a “Romance,” in which the characters are placed into one of two categories—either the dark side, or the light side. </a:t>
            </a:r>
          </a:p>
          <a:p>
            <a:pPr marL="0" indent="0">
              <a:buNone/>
            </a:pPr>
            <a:endParaRPr lang="en-US" sz="2400" b="1" dirty="0"/>
          </a:p>
          <a:p>
            <a:pPr marL="0" indent="0">
              <a:buNone/>
            </a:pPr>
            <a:r>
              <a:rPr lang="en-US" sz="2400" b="1" dirty="0" smtClean="0"/>
              <a:t>Because these “</a:t>
            </a:r>
            <a:r>
              <a:rPr lang="en-US" sz="2400" b="1" dirty="0" err="1" smtClean="0"/>
              <a:t>humours</a:t>
            </a:r>
            <a:r>
              <a:rPr lang="en-US" sz="2400" b="1" dirty="0" smtClean="0"/>
              <a:t> characters” are so exaggerated, they can also be classified as “Eccentrics,” and in some cases, even as “Grotesques” as seen in the following slide where one “normal” woman stands out simply because she is so ordinary.</a:t>
            </a:r>
            <a:endParaRPr lang="en-US" sz="2400" b="1" dirty="0"/>
          </a:p>
        </p:txBody>
      </p:sp>
    </p:spTree>
    <p:extLst>
      <p:ext uri="{BB962C8B-B14F-4D97-AF65-F5344CB8AC3E}">
        <p14:creationId xmlns:p14="http://schemas.microsoft.com/office/powerpoint/2010/main" val="3032521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Han Solo and Luke Sky Walker are both on the light side, and they both speak English.</a:t>
            </a:r>
            <a:endParaRPr lang="en-US" sz="24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6"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2362200"/>
            <a:ext cx="4068332" cy="3048000"/>
          </a:xfrm>
        </p:spPr>
      </p:pic>
    </p:spTree>
    <p:extLst>
      <p:ext uri="{BB962C8B-B14F-4D97-AF65-F5344CB8AC3E}">
        <p14:creationId xmlns:p14="http://schemas.microsoft.com/office/powerpoint/2010/main" val="2777760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Obi </a:t>
            </a:r>
            <a:r>
              <a:rPr lang="en-US" b="1" smtClean="0"/>
              <a:t>Wan Kenobi</a:t>
            </a:r>
            <a:endParaRPr lang="en-US" b="1"/>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43881"/>
            <a:ext cx="4038600" cy="4038600"/>
          </a:xfrm>
        </p:spPr>
      </p:pic>
      <p:sp>
        <p:nvSpPr>
          <p:cNvPr id="4" name="Content Placeholder 3"/>
          <p:cNvSpPr>
            <a:spLocks noGrp="1"/>
          </p:cNvSpPr>
          <p:nvPr>
            <p:ph sz="half" idx="2"/>
          </p:nvPr>
        </p:nvSpPr>
        <p:spPr/>
        <p:txBody>
          <a:bodyPr>
            <a:normAutofit fontScale="92500" lnSpcReduction="20000"/>
          </a:bodyPr>
          <a:lstStyle/>
          <a:p>
            <a:pPr marL="0" indent="0">
              <a:buNone/>
            </a:pPr>
            <a:r>
              <a:rPr lang="en-US" b="1" dirty="0" smtClean="0"/>
              <a:t>Obi Wan Kenobi was Anakin Sky Walker’s Jedi Master.</a:t>
            </a:r>
          </a:p>
          <a:p>
            <a:pPr marL="0" indent="0">
              <a:buNone/>
            </a:pPr>
            <a:endParaRPr lang="en-US" b="1" dirty="0"/>
          </a:p>
          <a:p>
            <a:pPr marL="0" indent="0">
              <a:buNone/>
            </a:pPr>
            <a:r>
              <a:rPr lang="en-US" b="1" dirty="0" smtClean="0"/>
              <a:t>He trained Anakin well, but was forced to fight him on the Lava Planet.</a:t>
            </a:r>
          </a:p>
          <a:p>
            <a:pPr marL="0" indent="0">
              <a:buNone/>
            </a:pPr>
            <a:endParaRPr lang="en-US" b="1" dirty="0"/>
          </a:p>
          <a:p>
            <a:pPr marL="0" indent="0">
              <a:buNone/>
            </a:pPr>
            <a:r>
              <a:rPr lang="en-US" b="1" dirty="0" smtClean="0"/>
              <a:t>He could have destroyed Anakin, but didn’t, which is why Anakin can later return as Darth Vader.</a:t>
            </a:r>
            <a:endParaRPr lang="en-US" b="1" dirty="0"/>
          </a:p>
        </p:txBody>
      </p:sp>
    </p:spTree>
    <p:extLst>
      <p:ext uri="{BB962C8B-B14F-4D97-AF65-F5344CB8AC3E}">
        <p14:creationId xmlns:p14="http://schemas.microsoft.com/office/powerpoint/2010/main" val="52596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Yoda</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p:txBody>
          <a:bodyPr>
            <a:normAutofit lnSpcReduction="10000"/>
          </a:bodyPr>
          <a:lstStyle/>
          <a:p>
            <a:pPr marL="0" indent="0">
              <a:buNone/>
            </a:pPr>
            <a:r>
              <a:rPr lang="en-US" b="1" dirty="0" smtClean="0"/>
              <a:t>Yoda is Luke Sky Walker’s Jedi Master.</a:t>
            </a:r>
          </a:p>
          <a:p>
            <a:pPr marL="0" indent="0">
              <a:buNone/>
            </a:pPr>
            <a:endParaRPr lang="en-US" b="1" dirty="0"/>
          </a:p>
          <a:p>
            <a:pPr marL="0" indent="0">
              <a:buNone/>
            </a:pPr>
            <a:r>
              <a:rPr lang="en-US" b="1" dirty="0" smtClean="0"/>
              <a:t>He is very old, very small, very oriental, and very green.</a:t>
            </a:r>
          </a:p>
          <a:p>
            <a:pPr marL="0" indent="0">
              <a:buNone/>
            </a:pPr>
            <a:endParaRPr lang="en-US" b="1" dirty="0"/>
          </a:p>
          <a:p>
            <a:pPr marL="0" indent="0">
              <a:buNone/>
            </a:pPr>
            <a:r>
              <a:rPr lang="en-US" b="1" dirty="0" smtClean="0"/>
              <a:t>He has big ears, and is amazingly agile as a fighter with light sabers.</a:t>
            </a:r>
            <a:endParaRPr lang="en-US" b="1" dirty="0"/>
          </a:p>
        </p:txBody>
      </p:sp>
    </p:spTree>
    <p:extLst>
      <p:ext uri="{BB962C8B-B14F-4D97-AF65-F5344CB8AC3E}">
        <p14:creationId xmlns:p14="http://schemas.microsoft.com/office/powerpoint/2010/main" val="473072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Emperor </a:t>
            </a:r>
            <a:r>
              <a:rPr lang="en-US" sz="2400" b="1" dirty="0" err="1" smtClean="0"/>
              <a:t>Palpatine</a:t>
            </a:r>
            <a:r>
              <a:rPr lang="en-US" sz="2400" b="1" dirty="0" smtClean="0"/>
              <a:t>: The top picture shows </a:t>
            </a:r>
            <a:r>
              <a:rPr lang="en-US" sz="2400" b="1" dirty="0" err="1" smtClean="0"/>
              <a:t>himas</a:t>
            </a:r>
            <a:r>
              <a:rPr lang="en-US" sz="2400" b="1" dirty="0" smtClean="0"/>
              <a:t> a Hologram; the bottom picture shows him as an Evil Emperor</a:t>
            </a:r>
            <a:endParaRPr lang="en-US" sz="24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1447800"/>
            <a:ext cx="4035829" cy="171657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3581400"/>
            <a:ext cx="4035829" cy="2269375"/>
          </a:xfrm>
        </p:spPr>
      </p:pic>
      <p:sp>
        <p:nvSpPr>
          <p:cNvPr id="3" name="TextBox 2"/>
          <p:cNvSpPr txBox="1"/>
          <p:nvPr/>
        </p:nvSpPr>
        <p:spPr>
          <a:xfrm>
            <a:off x="4876800" y="1752600"/>
            <a:ext cx="3581400" cy="3477875"/>
          </a:xfrm>
          <a:prstGeom prst="rect">
            <a:avLst/>
          </a:prstGeom>
          <a:noFill/>
        </p:spPr>
        <p:txBody>
          <a:bodyPr wrap="square" rtlCol="0">
            <a:spAutoFit/>
          </a:bodyPr>
          <a:lstStyle/>
          <a:p>
            <a:r>
              <a:rPr lang="en-US" sz="2000" b="1" dirty="0" smtClean="0"/>
              <a:t>In the beginning, Emperor </a:t>
            </a:r>
            <a:r>
              <a:rPr lang="en-US" sz="2000" b="1" dirty="0" err="1" smtClean="0"/>
              <a:t>Palpatine</a:t>
            </a:r>
            <a:r>
              <a:rPr lang="en-US" sz="2000" b="1" dirty="0" smtClean="0"/>
              <a:t> appeared to be one of the good people, but then he saw the power of the dark side.</a:t>
            </a:r>
          </a:p>
          <a:p>
            <a:endParaRPr lang="en-US" sz="2000" b="1" dirty="0"/>
          </a:p>
          <a:p>
            <a:r>
              <a:rPr lang="en-US" sz="2000" b="1" dirty="0" smtClean="0"/>
              <a:t>He took his Empire with him, so the Jedi forces had to become part of the rebellion.</a:t>
            </a:r>
          </a:p>
          <a:p>
            <a:endParaRPr lang="en-US" sz="2000" b="1" dirty="0"/>
          </a:p>
          <a:p>
            <a:r>
              <a:rPr lang="en-US" sz="2000" b="1" dirty="0" smtClean="0"/>
              <a:t>He is one of the few on the Dark Side who speaks English.</a:t>
            </a:r>
            <a:endParaRPr lang="en-US" sz="2000" b="1" dirty="0"/>
          </a:p>
        </p:txBody>
      </p:sp>
    </p:spTree>
    <p:extLst>
      <p:ext uri="{BB962C8B-B14F-4D97-AF65-F5344CB8AC3E}">
        <p14:creationId xmlns:p14="http://schemas.microsoft.com/office/powerpoint/2010/main" val="611827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Princess Leia and Storm Troopers</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4191000"/>
            <a:ext cx="4038600" cy="1724818"/>
          </a:xfrm>
        </p:spPr>
      </p:pic>
      <p:sp>
        <p:nvSpPr>
          <p:cNvPr id="4" name="Content Placeholder 3"/>
          <p:cNvSpPr>
            <a:spLocks noGrp="1"/>
          </p:cNvSpPr>
          <p:nvPr>
            <p:ph sz="half" idx="2"/>
          </p:nvPr>
        </p:nvSpPr>
        <p:spPr/>
        <p:txBody>
          <a:bodyPr>
            <a:normAutofit fontScale="92500" lnSpcReduction="10000"/>
          </a:bodyPr>
          <a:lstStyle/>
          <a:p>
            <a:pPr marL="0" indent="0">
              <a:buNone/>
            </a:pPr>
            <a:r>
              <a:rPr lang="en-US" b="1" dirty="0" smtClean="0"/>
              <a:t>Princess Leia is actually Luke’s sister and Anakin Sky Walker’s daughter.</a:t>
            </a:r>
          </a:p>
          <a:p>
            <a:pPr marL="0" indent="0">
              <a:buNone/>
            </a:pPr>
            <a:endParaRPr lang="en-US" b="1" dirty="0"/>
          </a:p>
          <a:p>
            <a:pPr marL="0" indent="0">
              <a:buNone/>
            </a:pPr>
            <a:r>
              <a:rPr lang="en-US" b="1" dirty="0" smtClean="0"/>
              <a:t>In the first two trilogies it is suggested that she has special powers.</a:t>
            </a:r>
          </a:p>
          <a:p>
            <a:pPr marL="0" indent="0">
              <a:buNone/>
            </a:pPr>
            <a:endParaRPr lang="en-US" b="1" dirty="0"/>
          </a:p>
          <a:p>
            <a:pPr marL="0" indent="0">
              <a:buNone/>
            </a:pPr>
            <a:r>
              <a:rPr lang="en-US" b="1" dirty="0" smtClean="0"/>
              <a:t>In “The Force Awakens” she has become a General of the Rebel forces.</a:t>
            </a:r>
            <a:endParaRPr lang="en-US" b="1" dirty="0"/>
          </a:p>
        </p:txBody>
      </p:sp>
      <p:sp>
        <p:nvSpPr>
          <p:cNvPr id="3" name="TextBox 2"/>
          <p:cNvSpPr txBox="1"/>
          <p:nvPr/>
        </p:nvSpPr>
        <p:spPr>
          <a:xfrm>
            <a:off x="609601" y="1905000"/>
            <a:ext cx="3886200" cy="1815882"/>
          </a:xfrm>
          <a:prstGeom prst="rect">
            <a:avLst/>
          </a:prstGeom>
          <a:noFill/>
        </p:spPr>
        <p:txBody>
          <a:bodyPr wrap="square" rtlCol="0">
            <a:spAutoFit/>
          </a:bodyPr>
          <a:lstStyle/>
          <a:p>
            <a:r>
              <a:rPr lang="en-US" sz="2800" b="1" dirty="0" smtClean="0"/>
              <a:t>In this picture, Princess Leia is being</a:t>
            </a:r>
          </a:p>
          <a:p>
            <a:r>
              <a:rPr lang="en-US" sz="2800" b="1" dirty="0" smtClean="0"/>
              <a:t>Held captive by some Storm Troopers.</a:t>
            </a:r>
            <a:endParaRPr lang="en-US" sz="2800" b="1" dirty="0"/>
          </a:p>
        </p:txBody>
      </p:sp>
    </p:spTree>
    <p:extLst>
      <p:ext uri="{BB962C8B-B14F-4D97-AF65-F5344CB8AC3E}">
        <p14:creationId xmlns:p14="http://schemas.microsoft.com/office/powerpoint/2010/main" val="4198088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Storm Troopers</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8640" y="1600200"/>
            <a:ext cx="3235719"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14800" y="3886200"/>
            <a:ext cx="4167946" cy="2181225"/>
          </a:xfrm>
        </p:spPr>
      </p:pic>
      <p:sp>
        <p:nvSpPr>
          <p:cNvPr id="3" name="TextBox 2"/>
          <p:cNvSpPr txBox="1"/>
          <p:nvPr/>
        </p:nvSpPr>
        <p:spPr>
          <a:xfrm>
            <a:off x="4114800" y="1676400"/>
            <a:ext cx="4343400" cy="1938992"/>
          </a:xfrm>
          <a:prstGeom prst="rect">
            <a:avLst/>
          </a:prstGeom>
          <a:noFill/>
        </p:spPr>
        <p:txBody>
          <a:bodyPr wrap="square" rtlCol="0">
            <a:spAutoFit/>
          </a:bodyPr>
          <a:lstStyle/>
          <a:p>
            <a:r>
              <a:rPr lang="en-US" sz="2400" b="1" dirty="0" smtClean="0"/>
              <a:t>In one episode, the Federation</a:t>
            </a:r>
          </a:p>
          <a:p>
            <a:r>
              <a:rPr lang="en-US" sz="2400" b="1" dirty="0" smtClean="0"/>
              <a:t>learns how to clone Storm Troopers, creating a formidable enemy against the Jedi Rebel forces.</a:t>
            </a:r>
            <a:endParaRPr lang="en-US" sz="2400" b="1" dirty="0"/>
          </a:p>
        </p:txBody>
      </p:sp>
    </p:spTree>
    <p:extLst>
      <p:ext uri="{BB962C8B-B14F-4D97-AF65-F5344CB8AC3E}">
        <p14:creationId xmlns:p14="http://schemas.microsoft.com/office/powerpoint/2010/main" val="1053100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 Wars Weapons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4218432"/>
            <a:ext cx="3352800" cy="1877568"/>
          </a:xfrm>
        </p:spPr>
      </p:pic>
      <p:sp>
        <p:nvSpPr>
          <p:cNvPr id="4" name="Content Placeholder 3"/>
          <p:cNvSpPr>
            <a:spLocks noGrp="1"/>
          </p:cNvSpPr>
          <p:nvPr>
            <p:ph sz="half" idx="2"/>
          </p:nvPr>
        </p:nvSpPr>
        <p:spPr/>
        <p:txBody>
          <a:bodyPr>
            <a:normAutofit lnSpcReduction="10000"/>
          </a:bodyPr>
          <a:lstStyle/>
          <a:p>
            <a:pPr marL="0" indent="0">
              <a:buNone/>
            </a:pPr>
            <a:r>
              <a:rPr lang="en-US" b="1" dirty="0" smtClean="0"/>
              <a:t>The light saber is the weapon of choice in </a:t>
            </a:r>
            <a:r>
              <a:rPr lang="en-US" b="1" u="sng" dirty="0" smtClean="0"/>
              <a:t>Star Wars</a:t>
            </a:r>
            <a:r>
              <a:rPr lang="en-US" b="1" dirty="0" smtClean="0"/>
              <a:t>.  </a:t>
            </a:r>
          </a:p>
          <a:p>
            <a:pPr marL="0" indent="0">
              <a:buNone/>
            </a:pPr>
            <a:endParaRPr lang="en-US" b="1" dirty="0"/>
          </a:p>
          <a:p>
            <a:pPr marL="0" indent="0">
              <a:buNone/>
            </a:pPr>
            <a:r>
              <a:rPr lang="en-US" b="1" dirty="0" smtClean="0"/>
              <a:t>The light saber comes in green and red, and it makes dramatic whoosh and sizzle sounds as it deflects bullets and clashes with other light sabers.</a:t>
            </a:r>
            <a:endParaRPr lang="en-US" b="1" dirty="0"/>
          </a:p>
        </p:txBody>
      </p:sp>
    </p:spTree>
    <p:extLst>
      <p:ext uri="{BB962C8B-B14F-4D97-AF65-F5344CB8AC3E}">
        <p14:creationId xmlns:p14="http://schemas.microsoft.com/office/powerpoint/2010/main" val="1037516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Death Star</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sp>
        <p:nvSpPr>
          <p:cNvPr id="4" name="Content Placeholder 3"/>
          <p:cNvSpPr>
            <a:spLocks noGrp="1"/>
          </p:cNvSpPr>
          <p:nvPr>
            <p:ph sz="half" idx="2"/>
          </p:nvPr>
        </p:nvSpPr>
        <p:spPr/>
        <p:txBody>
          <a:bodyPr>
            <a:normAutofit/>
          </a:bodyPr>
          <a:lstStyle/>
          <a:p>
            <a:pPr marL="0" indent="0">
              <a:buNone/>
            </a:pPr>
            <a:r>
              <a:rPr lang="en-US" sz="4000" b="1" dirty="0" smtClean="0"/>
              <a:t>The Death Star has only one function—</a:t>
            </a:r>
          </a:p>
          <a:p>
            <a:pPr marL="0" indent="0">
              <a:buNone/>
            </a:pPr>
            <a:endParaRPr lang="en-US" sz="4000" b="1" dirty="0"/>
          </a:p>
          <a:p>
            <a:pPr marL="0" indent="0">
              <a:buNone/>
            </a:pPr>
            <a:r>
              <a:rPr lang="en-US" sz="4000" b="1" dirty="0" smtClean="0"/>
              <a:t>Destruction of the Rebel forces.</a:t>
            </a:r>
            <a:endParaRPr lang="en-US" sz="4000" b="1" dirty="0"/>
          </a:p>
        </p:txBody>
      </p:sp>
    </p:spTree>
    <p:extLst>
      <p:ext uri="{BB962C8B-B14F-4D97-AF65-F5344CB8AC3E}">
        <p14:creationId xmlns:p14="http://schemas.microsoft.com/office/powerpoint/2010/main" val="1927396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Hover Craft</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733800"/>
            <a:ext cx="4038600" cy="2271712"/>
          </a:xfrm>
        </p:spPr>
      </p:pic>
      <p:sp>
        <p:nvSpPr>
          <p:cNvPr id="4" name="Content Placeholder 3"/>
          <p:cNvSpPr>
            <a:spLocks noGrp="1"/>
          </p:cNvSpPr>
          <p:nvPr>
            <p:ph sz="half" idx="2"/>
          </p:nvPr>
        </p:nvSpPr>
        <p:spPr/>
        <p:txBody>
          <a:bodyPr>
            <a:normAutofit/>
          </a:bodyPr>
          <a:lstStyle/>
          <a:p>
            <a:pPr marL="0" indent="0">
              <a:buNone/>
            </a:pPr>
            <a:r>
              <a:rPr lang="en-US" b="1" dirty="0" smtClean="0"/>
              <a:t>The Good Guys fight the Bad Guys in these straddled hover crafts.</a:t>
            </a:r>
          </a:p>
          <a:p>
            <a:pPr marL="0" indent="0">
              <a:buNone/>
            </a:pPr>
            <a:endParaRPr lang="en-US" b="1" dirty="0"/>
          </a:p>
          <a:p>
            <a:pPr marL="0" indent="0">
              <a:buNone/>
            </a:pPr>
            <a:r>
              <a:rPr lang="en-US" b="1" dirty="0" smtClean="0"/>
              <a:t>The riders have to avoid trees and other obstacles as they try to outmaneuver each other in the dense forests.</a:t>
            </a:r>
            <a:endParaRPr lang="en-US" b="1" dirty="0"/>
          </a:p>
        </p:txBody>
      </p:sp>
    </p:spTree>
    <p:extLst>
      <p:ext uri="{BB962C8B-B14F-4D97-AF65-F5344CB8AC3E}">
        <p14:creationId xmlns:p14="http://schemas.microsoft.com/office/powerpoint/2010/main" val="4123898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Lambda Shuttle Craft</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p:txBody>
          <a:bodyPr/>
          <a:lstStyle/>
          <a:p>
            <a:pPr marL="0" indent="0">
              <a:buNone/>
            </a:pPr>
            <a:r>
              <a:rPr lang="en-US" b="1" dirty="0" smtClean="0"/>
              <a:t>The wings on this craft move up and down.</a:t>
            </a:r>
          </a:p>
          <a:p>
            <a:pPr marL="0" indent="0">
              <a:buNone/>
            </a:pPr>
            <a:endParaRPr lang="en-US" b="1" dirty="0"/>
          </a:p>
          <a:p>
            <a:pPr marL="0" indent="0">
              <a:buNone/>
            </a:pPr>
            <a:r>
              <a:rPr lang="en-US" b="1" dirty="0" smtClean="0"/>
              <a:t>It is very much like a butterfly.</a:t>
            </a:r>
            <a:endParaRPr lang="en-US" b="1" dirty="0"/>
          </a:p>
        </p:txBody>
      </p:sp>
    </p:spTree>
    <p:extLst>
      <p:ext uri="{BB962C8B-B14F-4D97-AF65-F5344CB8AC3E}">
        <p14:creationId xmlns:p14="http://schemas.microsoft.com/office/powerpoint/2010/main" val="3628893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Grotesques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71600"/>
            <a:ext cx="4107656" cy="1905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35824" y="1654450"/>
            <a:ext cx="3066473" cy="215555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71" y="3733800"/>
            <a:ext cx="4719483" cy="2514600"/>
          </a:xfrm>
          <a:prstGeom prst="rect">
            <a:avLst/>
          </a:prstGeom>
        </p:spPr>
      </p:pic>
      <p:pic>
        <p:nvPicPr>
          <p:cNvPr id="8"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4038600"/>
            <a:ext cx="2630424" cy="1905000"/>
          </a:xfrm>
          <a:prstGeom prst="rect">
            <a:avLst/>
          </a:prstGeom>
        </p:spPr>
      </p:pic>
    </p:spTree>
    <p:extLst>
      <p:ext uri="{BB962C8B-B14F-4D97-AF65-F5344CB8AC3E}">
        <p14:creationId xmlns:p14="http://schemas.microsoft.com/office/powerpoint/2010/main" val="2683074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Millenium</a:t>
            </a:r>
            <a:r>
              <a:rPr lang="en-US" b="1" dirty="0" smtClean="0"/>
              <a:t> Falcon</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853531"/>
            <a:ext cx="4038600" cy="2019300"/>
          </a:xfrm>
        </p:spPr>
      </p:pic>
      <p:sp>
        <p:nvSpPr>
          <p:cNvPr id="4" name="Content Placeholder 3"/>
          <p:cNvSpPr>
            <a:spLocks noGrp="1"/>
          </p:cNvSpPr>
          <p:nvPr>
            <p:ph sz="half" idx="2"/>
          </p:nvPr>
        </p:nvSpPr>
        <p:spPr/>
        <p:txBody>
          <a:bodyPr/>
          <a:lstStyle/>
          <a:p>
            <a:pPr marL="0" indent="0">
              <a:buNone/>
            </a:pPr>
            <a:r>
              <a:rPr lang="en-US" b="1" dirty="0" smtClean="0"/>
              <a:t>Han Solo and Chewbacca pilot the </a:t>
            </a:r>
            <a:r>
              <a:rPr lang="en-US" b="1" dirty="0" err="1" smtClean="0"/>
              <a:t>Millenium</a:t>
            </a:r>
            <a:r>
              <a:rPr lang="en-US" b="1" dirty="0" smtClean="0"/>
              <a:t> Falcon.</a:t>
            </a:r>
          </a:p>
          <a:p>
            <a:pPr marL="0" indent="0">
              <a:buNone/>
            </a:pPr>
            <a:endParaRPr lang="en-US" b="1" dirty="0"/>
          </a:p>
          <a:p>
            <a:pPr marL="0" indent="0">
              <a:buNone/>
            </a:pPr>
            <a:r>
              <a:rPr lang="en-US" b="1" dirty="0" smtClean="0"/>
              <a:t>Han Solo is something of a space pirate.  </a:t>
            </a:r>
          </a:p>
          <a:p>
            <a:pPr marL="0" indent="0">
              <a:buNone/>
            </a:pPr>
            <a:endParaRPr lang="en-US" b="1" dirty="0"/>
          </a:p>
          <a:p>
            <a:pPr marL="0" indent="0">
              <a:buNone/>
            </a:pPr>
            <a:r>
              <a:rPr lang="en-US" b="1" dirty="0" smtClean="0"/>
              <a:t>But he has good intentions.</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902674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Walkers</a:t>
            </a:r>
            <a:endParaRPr lang="en-US" b="1"/>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3505200"/>
            <a:ext cx="4038600" cy="2271712"/>
          </a:xfrm>
        </p:spPr>
      </p:pic>
      <p:sp>
        <p:nvSpPr>
          <p:cNvPr id="4" name="Content Placeholder 3"/>
          <p:cNvSpPr>
            <a:spLocks noGrp="1"/>
          </p:cNvSpPr>
          <p:nvPr>
            <p:ph sz="half" idx="2"/>
          </p:nvPr>
        </p:nvSpPr>
        <p:spPr>
          <a:xfrm>
            <a:off x="4724400" y="1295400"/>
            <a:ext cx="3962400" cy="4830763"/>
          </a:xfrm>
        </p:spPr>
        <p:txBody>
          <a:bodyPr>
            <a:normAutofit lnSpcReduction="10000"/>
          </a:bodyPr>
          <a:lstStyle/>
          <a:p>
            <a:pPr marL="0" indent="0">
              <a:buNone/>
            </a:pPr>
            <a:r>
              <a:rPr lang="en-US" sz="1800" b="1" dirty="0" smtClean="0"/>
              <a:t>The Walkers are commanded by people who ride in the heads of each Walker.  </a:t>
            </a:r>
          </a:p>
          <a:p>
            <a:pPr marL="0" indent="0">
              <a:buNone/>
            </a:pPr>
            <a:endParaRPr lang="en-US" sz="1800" b="1" dirty="0"/>
          </a:p>
          <a:p>
            <a:pPr marL="0" indent="0">
              <a:buNone/>
            </a:pPr>
            <a:r>
              <a:rPr lang="en-US" sz="1800" b="1" dirty="0" smtClean="0"/>
              <a:t>The Walkers have a wide range of vision, but they’re very unstable.</a:t>
            </a:r>
          </a:p>
          <a:p>
            <a:pPr marL="0" indent="0">
              <a:buNone/>
            </a:pPr>
            <a:endParaRPr lang="en-US" sz="1800" b="1" dirty="0"/>
          </a:p>
          <a:p>
            <a:pPr marL="0" indent="0">
              <a:buNone/>
            </a:pPr>
            <a:r>
              <a:rPr lang="en-US" sz="1800" b="1" dirty="0" smtClean="0"/>
              <a:t>Such  “inventions” resemble vehicles in the new genre of “Steam Punk.”</a:t>
            </a:r>
          </a:p>
          <a:p>
            <a:pPr marL="0" indent="0">
              <a:buNone/>
            </a:pPr>
            <a:endParaRPr lang="en-US" sz="1800" b="1" dirty="0"/>
          </a:p>
          <a:p>
            <a:pPr marL="0" indent="0">
              <a:buNone/>
            </a:pPr>
            <a:r>
              <a:rPr lang="en-US" sz="1800" b="1" dirty="0" smtClean="0"/>
              <a:t>One of the functions of “Steam Punk” is to suggest how the world would have been if machines had evolved differently.</a:t>
            </a:r>
          </a:p>
          <a:p>
            <a:pPr marL="0" indent="0">
              <a:buNone/>
            </a:pPr>
            <a:endParaRPr lang="en-US" sz="1800" b="1" dirty="0"/>
          </a:p>
          <a:p>
            <a:pPr marL="0" indent="0">
              <a:buNone/>
            </a:pPr>
            <a:r>
              <a:rPr lang="en-US" sz="1800" b="1" dirty="0" smtClean="0"/>
              <a:t>Instead of tanks with tracks, we might  have had tanks with long legs in this alternate reality.</a:t>
            </a:r>
            <a:endParaRPr lang="en-US" sz="1800" b="1" dirty="0"/>
          </a:p>
        </p:txBody>
      </p:sp>
    </p:spTree>
    <p:extLst>
      <p:ext uri="{BB962C8B-B14F-4D97-AF65-F5344CB8AC3E}">
        <p14:creationId xmlns:p14="http://schemas.microsoft.com/office/powerpoint/2010/main" val="4110516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295400" y="838200"/>
            <a:ext cx="6604000" cy="4953000"/>
          </a:xfrm>
        </p:spPr>
      </p:pic>
    </p:spTree>
    <p:extLst>
      <p:ext uri="{BB962C8B-B14F-4D97-AF65-F5344CB8AC3E}">
        <p14:creationId xmlns:p14="http://schemas.microsoft.com/office/powerpoint/2010/main" val="1941103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The Sequel: The Force Awakens:</a:t>
            </a:r>
            <a:br>
              <a:rPr lang="en-US" b="1" dirty="0" smtClean="0"/>
            </a:br>
            <a:r>
              <a:rPr lang="en-US" b="1" dirty="0" smtClean="0"/>
              <a:t>Poe </a:t>
            </a:r>
            <a:r>
              <a:rPr lang="en-US" b="1" dirty="0" err="1" smtClean="0"/>
              <a:t>Dameron</a:t>
            </a:r>
            <a:r>
              <a:rPr lang="en-US" b="1" dirty="0" smtClean="0"/>
              <a:t>, Ren and Finn </a:t>
            </a:r>
            <a:endParaRPr lang="en-US" b="1"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601119"/>
            <a:ext cx="4038600" cy="2524125"/>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25767"/>
            <a:ext cx="4038600" cy="2274828"/>
          </a:xfrm>
        </p:spPr>
      </p:pic>
    </p:spTree>
    <p:extLst>
      <p:ext uri="{BB962C8B-B14F-4D97-AF65-F5344CB8AC3E}">
        <p14:creationId xmlns:p14="http://schemas.microsoft.com/office/powerpoint/2010/main" val="3566128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TIE Interceptor</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p:txBody>
          <a:bodyPr/>
          <a:lstStyle/>
          <a:p>
            <a:pPr marL="0" indent="0">
              <a:buNone/>
            </a:pPr>
            <a:r>
              <a:rPr lang="en-US" b="1" dirty="0" smtClean="0"/>
              <a:t>Poe </a:t>
            </a:r>
            <a:r>
              <a:rPr lang="en-US" b="1" dirty="0" err="1" smtClean="0"/>
              <a:t>Dameron</a:t>
            </a:r>
            <a:r>
              <a:rPr lang="en-US" b="1" dirty="0" smtClean="0"/>
              <a:t> flies a TIE Interceptor in </a:t>
            </a:r>
            <a:r>
              <a:rPr lang="en-US" b="1" u="sng" dirty="0" smtClean="0"/>
              <a:t>Star Wars</a:t>
            </a:r>
            <a:r>
              <a:rPr lang="en-US" b="1" dirty="0" smtClean="0"/>
              <a:t> “The Force Awakens.”</a:t>
            </a:r>
          </a:p>
          <a:p>
            <a:pPr marL="0" indent="0">
              <a:buNone/>
            </a:pPr>
            <a:endParaRPr lang="en-US" b="1" dirty="0"/>
          </a:p>
          <a:p>
            <a:pPr marL="0" indent="0">
              <a:buNone/>
            </a:pPr>
            <a:r>
              <a:rPr lang="en-US" b="1" dirty="0" smtClean="0"/>
              <a:t>Finn is with him.  Finn’s name is a clipping from a longer name.</a:t>
            </a:r>
            <a:endParaRPr lang="en-US" b="1" dirty="0"/>
          </a:p>
        </p:txBody>
      </p:sp>
    </p:spTree>
    <p:extLst>
      <p:ext uri="{BB962C8B-B14F-4D97-AF65-F5344CB8AC3E}">
        <p14:creationId xmlns:p14="http://schemas.microsoft.com/office/powerpoint/2010/main" val="704324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Finn, Rey and BB8</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15905"/>
            <a:ext cx="4038600" cy="2694553"/>
          </a:xfrm>
        </p:spPr>
      </p:pic>
      <p:sp>
        <p:nvSpPr>
          <p:cNvPr id="4" name="Content Placeholder 3"/>
          <p:cNvSpPr>
            <a:spLocks noGrp="1"/>
          </p:cNvSpPr>
          <p:nvPr>
            <p:ph sz="half" idx="2"/>
          </p:nvPr>
        </p:nvSpPr>
        <p:spPr/>
        <p:txBody>
          <a:bodyPr/>
          <a:lstStyle/>
          <a:p>
            <a:pPr marL="0" indent="0">
              <a:buNone/>
            </a:pPr>
            <a:r>
              <a:rPr lang="en-US" b="1" dirty="0" smtClean="0"/>
              <a:t>Here is a picture of Finn, Rey, and BB8.</a:t>
            </a:r>
          </a:p>
          <a:p>
            <a:pPr marL="0" indent="0">
              <a:buNone/>
            </a:pPr>
            <a:endParaRPr lang="en-US" b="1" dirty="0"/>
          </a:p>
          <a:p>
            <a:pPr marL="0" indent="0">
              <a:buNone/>
            </a:pPr>
            <a:r>
              <a:rPr lang="en-US" b="1" dirty="0" smtClean="0"/>
              <a:t>Finn was a Storm Trooper before he “saw the light.”</a:t>
            </a:r>
            <a:endParaRPr lang="en-US" b="1" dirty="0"/>
          </a:p>
        </p:txBody>
      </p:sp>
    </p:spTree>
    <p:extLst>
      <p:ext uri="{BB962C8B-B14F-4D97-AF65-F5344CB8AC3E}">
        <p14:creationId xmlns:p14="http://schemas.microsoft.com/office/powerpoint/2010/main" val="1335898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Kylo</a:t>
            </a:r>
            <a:r>
              <a:rPr lang="en-US" b="1" dirty="0" smtClean="0"/>
              <a:t> Ren</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727325"/>
            <a:ext cx="4038600" cy="2271712"/>
          </a:xfrm>
        </p:spPr>
      </p:pic>
      <p:sp>
        <p:nvSpPr>
          <p:cNvPr id="4" name="Content Placeholder 3"/>
          <p:cNvSpPr>
            <a:spLocks noGrp="1"/>
          </p:cNvSpPr>
          <p:nvPr>
            <p:ph sz="half" idx="2"/>
          </p:nvPr>
        </p:nvSpPr>
        <p:spPr/>
        <p:txBody>
          <a:bodyPr/>
          <a:lstStyle/>
          <a:p>
            <a:pPr marL="0" indent="0">
              <a:buNone/>
            </a:pPr>
            <a:r>
              <a:rPr lang="en-US" b="1" dirty="0" err="1" smtClean="0"/>
              <a:t>Kylo</a:t>
            </a:r>
            <a:r>
              <a:rPr lang="en-US" b="1" dirty="0" smtClean="0"/>
              <a:t> Ren is a bad guy.</a:t>
            </a:r>
          </a:p>
          <a:p>
            <a:pPr marL="0" indent="0">
              <a:buNone/>
            </a:pPr>
            <a:endParaRPr lang="en-US" b="1" dirty="0"/>
          </a:p>
          <a:p>
            <a:pPr marL="0" indent="0">
              <a:buNone/>
            </a:pPr>
            <a:r>
              <a:rPr lang="en-US" b="1" dirty="0" smtClean="0"/>
              <a:t>Don’t you think he looks like a bad guy?</a:t>
            </a:r>
            <a:endParaRPr lang="en-US" b="1" dirty="0"/>
          </a:p>
        </p:txBody>
      </p:sp>
    </p:spTree>
    <p:extLst>
      <p:ext uri="{BB962C8B-B14F-4D97-AF65-F5344CB8AC3E}">
        <p14:creationId xmlns:p14="http://schemas.microsoft.com/office/powerpoint/2010/main" val="978274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Lando</a:t>
            </a:r>
            <a:endParaRPr lang="en-US"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002876"/>
            <a:ext cx="4038600" cy="1720611"/>
          </a:xfrm>
        </p:spPr>
      </p:pic>
      <p:sp>
        <p:nvSpPr>
          <p:cNvPr id="4" name="Content Placeholder 3"/>
          <p:cNvSpPr>
            <a:spLocks noGrp="1"/>
          </p:cNvSpPr>
          <p:nvPr>
            <p:ph sz="half" idx="2"/>
          </p:nvPr>
        </p:nvSpPr>
        <p:spPr/>
        <p:txBody>
          <a:bodyPr/>
          <a:lstStyle/>
          <a:p>
            <a:pPr marL="0" indent="0">
              <a:buNone/>
            </a:pPr>
            <a:r>
              <a:rPr lang="en-US" b="1" dirty="0" err="1" smtClean="0"/>
              <a:t>Lando</a:t>
            </a:r>
            <a:r>
              <a:rPr lang="en-US" b="1" dirty="0" smtClean="0"/>
              <a:t> is a good guy (sort of).  </a:t>
            </a:r>
          </a:p>
          <a:p>
            <a:pPr marL="0" indent="0">
              <a:buNone/>
            </a:pPr>
            <a:endParaRPr lang="en-US" b="1" dirty="0"/>
          </a:p>
          <a:p>
            <a:pPr marL="0" indent="0">
              <a:buNone/>
            </a:pPr>
            <a:r>
              <a:rPr lang="en-US" b="1" dirty="0" err="1" smtClean="0"/>
              <a:t>Lando’s</a:t>
            </a:r>
            <a:r>
              <a:rPr lang="en-US" b="1" dirty="0" smtClean="0"/>
              <a:t> co-pilot is a grotesque character.</a:t>
            </a:r>
            <a:endParaRPr lang="en-US" b="1" dirty="0"/>
          </a:p>
        </p:txBody>
      </p:sp>
    </p:spTree>
    <p:extLst>
      <p:ext uri="{BB962C8B-B14F-4D97-AF65-F5344CB8AC3E}">
        <p14:creationId xmlns:p14="http://schemas.microsoft.com/office/powerpoint/2010/main" val="264556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Poe </a:t>
            </a:r>
            <a:r>
              <a:rPr lang="en-US" b="1" dirty="0" err="1" smtClean="0"/>
              <a:t>Dameron</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27325"/>
            <a:ext cx="4038600" cy="2271712"/>
          </a:xfrm>
        </p:spPr>
      </p:pic>
      <p:sp>
        <p:nvSpPr>
          <p:cNvPr id="4" name="Content Placeholder 3"/>
          <p:cNvSpPr>
            <a:spLocks noGrp="1"/>
          </p:cNvSpPr>
          <p:nvPr>
            <p:ph sz="half" idx="2"/>
          </p:nvPr>
        </p:nvSpPr>
        <p:spPr/>
        <p:txBody>
          <a:bodyPr/>
          <a:lstStyle/>
          <a:p>
            <a:pPr marL="0" indent="0">
              <a:buNone/>
            </a:pPr>
            <a:r>
              <a:rPr lang="en-US" b="1" dirty="0" smtClean="0"/>
              <a:t>Here is Poe </a:t>
            </a:r>
            <a:r>
              <a:rPr lang="en-US" b="1" dirty="0" err="1" smtClean="0"/>
              <a:t>Dameron</a:t>
            </a:r>
            <a:r>
              <a:rPr lang="en-US" b="1" dirty="0" smtClean="0"/>
              <a:t> and his TIE Interceptor.</a:t>
            </a:r>
            <a:endParaRPr lang="en-US" b="1" dirty="0"/>
          </a:p>
        </p:txBody>
      </p:sp>
    </p:spTree>
    <p:extLst>
      <p:ext uri="{BB962C8B-B14F-4D97-AF65-F5344CB8AC3E}">
        <p14:creationId xmlns:p14="http://schemas.microsoft.com/office/powerpoint/2010/main" val="1061504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John Williams Music for </a:t>
            </a:r>
            <a:r>
              <a:rPr lang="en-US" b="1" u="sng" dirty="0" smtClean="0"/>
              <a:t/>
            </a:r>
            <a:br>
              <a:rPr lang="en-US" b="1" u="sng" dirty="0" smtClean="0"/>
            </a:br>
            <a:r>
              <a:rPr lang="en-US" b="1" u="sng" dirty="0" smtClean="0"/>
              <a:t>Star Wars</a:t>
            </a:r>
            <a:r>
              <a:rPr lang="en-US" b="1" dirty="0" smtClean="0"/>
              <a:t> Opening Theme</a:t>
            </a:r>
            <a:endParaRPr lang="en-US" b="1" dirty="0"/>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1800" b="1" dirty="0">
                <a:hlinkClick r:id="rId2"/>
              </a:rPr>
              <a:t>https://www.youtube.com/watch?v=_</a:t>
            </a:r>
            <a:r>
              <a:rPr lang="en-US" sz="1800" b="1" dirty="0" smtClean="0">
                <a:hlinkClick r:id="rId2"/>
              </a:rPr>
              <a:t>D0ZQPqeJkk</a:t>
            </a:r>
            <a:r>
              <a:rPr lang="en-US" sz="1800" b="1" dirty="0" smtClean="0"/>
              <a:t> </a:t>
            </a:r>
            <a:endParaRPr lang="en-US" sz="1800" b="1" dirty="0"/>
          </a:p>
        </p:txBody>
      </p:sp>
    </p:spTree>
    <p:extLst>
      <p:ext uri="{BB962C8B-B14F-4D97-AF65-F5344CB8AC3E}">
        <p14:creationId xmlns:p14="http://schemas.microsoft.com/office/powerpoint/2010/main" val="2771310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Importance of Names </a:t>
            </a:r>
            <a:endParaRPr lang="en-US" b="1" dirty="0"/>
          </a:p>
        </p:txBody>
      </p:sp>
      <p:sp>
        <p:nvSpPr>
          <p:cNvPr id="3" name="Content Placeholder 2"/>
          <p:cNvSpPr>
            <a:spLocks noGrp="1"/>
          </p:cNvSpPr>
          <p:nvPr>
            <p:ph idx="1"/>
          </p:nvPr>
        </p:nvSpPr>
        <p:spPr>
          <a:xfrm>
            <a:off x="457200" y="1143000"/>
            <a:ext cx="8229600" cy="4983163"/>
          </a:xfrm>
        </p:spPr>
        <p:txBody>
          <a:bodyPr>
            <a:normAutofit fontScale="25000" lnSpcReduction="20000"/>
          </a:bodyPr>
          <a:lstStyle/>
          <a:p>
            <a:endParaRPr lang="en-US" b="1" dirty="0" smtClean="0"/>
          </a:p>
          <a:p>
            <a:r>
              <a:rPr lang="en-US" sz="7200" b="1" dirty="0" smtClean="0"/>
              <a:t>Names are the only part of a language that speakers can invent for themselves.</a:t>
            </a:r>
          </a:p>
          <a:p>
            <a:endParaRPr lang="en-US" sz="7200" b="1" dirty="0" smtClean="0"/>
          </a:p>
          <a:p>
            <a:r>
              <a:rPr lang="en-US" sz="7200" b="1" dirty="0" smtClean="0"/>
              <a:t>The creators of </a:t>
            </a:r>
            <a:r>
              <a:rPr lang="en-US" sz="7200" b="1" u="sng" dirty="0" smtClean="0"/>
              <a:t>Star Wars</a:t>
            </a:r>
            <a:r>
              <a:rPr lang="en-US" sz="7200" b="1" dirty="0" smtClean="0"/>
              <a:t> were so good at inventing names that we come away feeling we have figured out a foreign language (or several foreign languages) when we toss around such character names as, Boba Fett, </a:t>
            </a:r>
            <a:r>
              <a:rPr lang="en-US" sz="7200" b="1" dirty="0" err="1" smtClean="0"/>
              <a:t>Adi</a:t>
            </a:r>
            <a:r>
              <a:rPr lang="en-US" sz="7200" b="1" dirty="0" smtClean="0"/>
              <a:t> Gallia, Hu Yang, and </a:t>
            </a:r>
            <a:r>
              <a:rPr lang="en-US" sz="7200" b="1" dirty="0" err="1" smtClean="0"/>
              <a:t>Gardulla</a:t>
            </a:r>
            <a:r>
              <a:rPr lang="en-US" sz="7200" b="1" dirty="0" smtClean="0"/>
              <a:t> the Hutt, along with  such place names as </a:t>
            </a:r>
            <a:r>
              <a:rPr lang="en-US" sz="7200" b="1" dirty="0" err="1"/>
              <a:t>Naboo</a:t>
            </a:r>
            <a:r>
              <a:rPr lang="en-US" sz="7200" b="1" dirty="0"/>
              <a:t> City </a:t>
            </a:r>
            <a:r>
              <a:rPr lang="en-US" sz="7200" b="1" dirty="0" smtClean="0"/>
              <a:t>and </a:t>
            </a:r>
            <a:r>
              <a:rPr lang="en-US" sz="7200" b="1" dirty="0" err="1"/>
              <a:t>Coruscant</a:t>
            </a:r>
            <a:r>
              <a:rPr lang="en-US" sz="7200" b="1" dirty="0" smtClean="0"/>
              <a:t>.  </a:t>
            </a:r>
          </a:p>
          <a:p>
            <a:endParaRPr lang="en-US" sz="7200" b="1" dirty="0" smtClean="0"/>
          </a:p>
          <a:p>
            <a:r>
              <a:rPr lang="en-US" sz="7200" b="1" dirty="0" smtClean="0"/>
              <a:t>Some of the invented names follow authentic patterns of English word development, as with </a:t>
            </a:r>
            <a:r>
              <a:rPr lang="en-US" sz="7200" b="1" i="1" dirty="0" smtClean="0"/>
              <a:t>Darth Vader </a:t>
            </a:r>
            <a:r>
              <a:rPr lang="en-US" sz="7200" b="1" dirty="0" smtClean="0"/>
              <a:t>for “Dark Father,” and </a:t>
            </a:r>
            <a:r>
              <a:rPr lang="en-US" sz="7200" b="1" i="1" dirty="0" smtClean="0"/>
              <a:t>Luke Skywalker, </a:t>
            </a:r>
            <a:r>
              <a:rPr lang="en-US" sz="7200" b="1" dirty="0" smtClean="0"/>
              <a:t>where “Skywalker” describes Luke’s job, and </a:t>
            </a:r>
            <a:r>
              <a:rPr lang="en-US" sz="7200" b="1" i="1" dirty="0" smtClean="0"/>
              <a:t>Luke </a:t>
            </a:r>
            <a:r>
              <a:rPr lang="en-US" sz="7200" b="1" dirty="0" smtClean="0"/>
              <a:t>relates to words meaning “light” (as in Latin </a:t>
            </a:r>
            <a:r>
              <a:rPr lang="en-US" sz="7200" b="1" i="1" dirty="0" err="1" smtClean="0"/>
              <a:t>luc</a:t>
            </a:r>
            <a:r>
              <a:rPr lang="en-US" sz="7200" b="1" i="1" dirty="0" smtClean="0"/>
              <a:t> </a:t>
            </a:r>
            <a:r>
              <a:rPr lang="en-US" sz="7200" b="1" dirty="0" smtClean="0"/>
              <a:t>and </a:t>
            </a:r>
            <a:r>
              <a:rPr lang="en-US" sz="7200" b="1" i="1" dirty="0" err="1" smtClean="0"/>
              <a:t>luk</a:t>
            </a:r>
            <a:r>
              <a:rPr lang="en-US" sz="7200" b="1" dirty="0" smtClean="0"/>
              <a:t>) and  in Greek </a:t>
            </a:r>
            <a:r>
              <a:rPr lang="en-US" sz="7200" b="1" i="1" dirty="0" err="1" smtClean="0"/>
              <a:t>leukis</a:t>
            </a:r>
            <a:r>
              <a:rPr lang="en-US" sz="7200" b="1" i="1" dirty="0" smtClean="0"/>
              <a:t> </a:t>
            </a:r>
            <a:r>
              <a:rPr lang="en-US" sz="7200" b="1" dirty="0" smtClean="0"/>
              <a:t>meaning “white”).  </a:t>
            </a:r>
          </a:p>
          <a:p>
            <a:endParaRPr lang="en-US" sz="7200" b="1" dirty="0"/>
          </a:p>
          <a:p>
            <a:r>
              <a:rPr lang="en-US" sz="7200" b="1" dirty="0" smtClean="0"/>
              <a:t>However, most of the created names are just suggestive of an English meaning which in a slipshod fashion helps the audience connect the name to either the characters’ appearance or actions. </a:t>
            </a:r>
            <a:endParaRPr lang="en-US" sz="7200" dirty="0"/>
          </a:p>
        </p:txBody>
      </p:sp>
    </p:spTree>
    <p:extLst>
      <p:ext uri="{BB962C8B-B14F-4D97-AF65-F5344CB8AC3E}">
        <p14:creationId xmlns:p14="http://schemas.microsoft.com/office/powerpoint/2010/main" val="3847545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a:t>
            </a:r>
            <a:r>
              <a:rPr lang="en-US" sz="3200" b="1" dirty="0" err="1" smtClean="0"/>
              <a:t>Wookies</a:t>
            </a:r>
            <a:r>
              <a:rPr lang="en-US" sz="3200" b="1" dirty="0" smtClean="0"/>
              <a:t> and the </a:t>
            </a:r>
            <a:r>
              <a:rPr lang="en-US" sz="3200" b="1" dirty="0" err="1" smtClean="0"/>
              <a:t>Ewoks</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00200"/>
            <a:ext cx="3311210" cy="2286000"/>
          </a:xfrm>
        </p:spPr>
      </p:pic>
      <p:sp>
        <p:nvSpPr>
          <p:cNvPr id="4" name="Content Placeholder 3"/>
          <p:cNvSpPr>
            <a:spLocks noGrp="1"/>
          </p:cNvSpPr>
          <p:nvPr>
            <p:ph sz="half" idx="2"/>
          </p:nvPr>
        </p:nvSpPr>
        <p:spPr>
          <a:xfrm>
            <a:off x="4191000" y="1600200"/>
            <a:ext cx="4495800" cy="4525963"/>
          </a:xfrm>
        </p:spPr>
        <p:txBody>
          <a:bodyPr>
            <a:normAutofit fontScale="92500"/>
          </a:bodyPr>
          <a:lstStyle/>
          <a:p>
            <a:pPr marL="0" indent="0">
              <a:buNone/>
            </a:pPr>
            <a:r>
              <a:rPr lang="en-US" sz="2400" b="1" dirty="0" smtClean="0"/>
              <a:t>For example, our </a:t>
            </a:r>
            <a:r>
              <a:rPr lang="en-US" sz="2400" b="1" dirty="0"/>
              <a:t>familiarity with the concept of “chewing tobacco” may trigger an almost subconscious mental association to </a:t>
            </a:r>
            <a:r>
              <a:rPr lang="en-US" sz="2400" b="1" i="1" dirty="0" smtClean="0"/>
              <a:t>Chewbacca’s</a:t>
            </a:r>
            <a:r>
              <a:rPr lang="en-US" sz="2400" b="1" dirty="0" smtClean="0"/>
              <a:t> </a:t>
            </a:r>
            <a:r>
              <a:rPr lang="en-US" sz="2400" b="1" dirty="0"/>
              <a:t>brown,  hairy </a:t>
            </a:r>
            <a:r>
              <a:rPr lang="en-US" sz="2400" b="1" dirty="0" smtClean="0"/>
              <a:t>fur, while his species name of </a:t>
            </a:r>
            <a:r>
              <a:rPr lang="en-US" sz="2400" b="1" i="1" dirty="0" smtClean="0"/>
              <a:t>Wookie, </a:t>
            </a:r>
            <a:r>
              <a:rPr lang="en-US" sz="2400" b="1" dirty="0" smtClean="0"/>
              <a:t>might trigger us to think of “Whoops!”</a:t>
            </a:r>
            <a:endParaRPr lang="en-US" sz="2400" b="1" dirty="0"/>
          </a:p>
          <a:p>
            <a:pPr marL="0" indent="0">
              <a:buNone/>
            </a:pPr>
            <a:endParaRPr lang="en-US" sz="1800" b="1" dirty="0"/>
          </a:p>
          <a:p>
            <a:pPr marL="0" indent="0">
              <a:buNone/>
            </a:pPr>
            <a:r>
              <a:rPr lang="en-US" sz="2400" b="1" dirty="0" smtClean="0"/>
              <a:t>In contrast, </a:t>
            </a:r>
            <a:r>
              <a:rPr lang="en-US" sz="2400" b="1" dirty="0" err="1" smtClean="0"/>
              <a:t>Ewoks</a:t>
            </a:r>
            <a:r>
              <a:rPr lang="en-US" sz="2400" b="1" dirty="0" smtClean="0"/>
              <a:t> are short, violent  cannibals, which look like Teddy bears but act like savages so that if we should happen to run into one we would at least think “Eek!” </a:t>
            </a:r>
            <a:endParaRPr lang="en-US" sz="2400" b="1" dirty="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733799"/>
            <a:ext cx="1594908" cy="2392363"/>
          </a:xfrm>
          <a:prstGeom prst="rect">
            <a:avLst/>
          </a:prstGeom>
        </p:spPr>
      </p:pic>
    </p:spTree>
    <p:extLst>
      <p:ext uri="{BB962C8B-B14F-4D97-AF65-F5344CB8AC3E}">
        <p14:creationId xmlns:p14="http://schemas.microsoft.com/office/powerpoint/2010/main" val="2261913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17543"/>
            <a:ext cx="3733800" cy="2097057"/>
          </a:xfrm>
        </p:spPr>
        <p:txBody>
          <a:bodyPr>
            <a:normAutofit/>
          </a:bodyPr>
          <a:lstStyle/>
          <a:p>
            <a:r>
              <a:rPr lang="en-US" sz="2400" b="1" dirty="0" smtClean="0"/>
              <a:t>And, surely viewers are waiting for Jar </a:t>
            </a:r>
            <a:r>
              <a:rPr lang="en-US" sz="2400" b="1" dirty="0" err="1" smtClean="0"/>
              <a:t>Jar</a:t>
            </a:r>
            <a:r>
              <a:rPr lang="en-US" sz="2400" b="1" dirty="0" smtClean="0"/>
              <a:t> </a:t>
            </a:r>
            <a:r>
              <a:rPr lang="en-US" sz="2400" b="1" dirty="0" err="1" smtClean="0"/>
              <a:t>Binks</a:t>
            </a:r>
            <a:r>
              <a:rPr lang="en-US" sz="2400" b="1" dirty="0" smtClean="0"/>
              <a:t> to “blink his eyes.”  In spite of their  prominence, he’s always bumping into things.  </a:t>
            </a:r>
            <a:endParaRPr lang="en-US" sz="24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2743200"/>
            <a:ext cx="3313604" cy="3263900"/>
          </a:xfrm>
        </p:spPr>
      </p:pic>
      <p:sp>
        <p:nvSpPr>
          <p:cNvPr id="4" name="Content Placeholder 3"/>
          <p:cNvSpPr>
            <a:spLocks noGrp="1"/>
          </p:cNvSpPr>
          <p:nvPr>
            <p:ph type="body" sz="half" idx="2"/>
          </p:nvPr>
        </p:nvSpPr>
        <p:spPr>
          <a:xfrm>
            <a:off x="457200" y="304800"/>
            <a:ext cx="3352800" cy="5821363"/>
          </a:xfrm>
        </p:spPr>
        <p:txBody>
          <a:bodyPr>
            <a:normAutofit lnSpcReduction="10000"/>
          </a:bodyPr>
          <a:lstStyle/>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r>
              <a:rPr lang="en-US" sz="2400" b="1" dirty="0"/>
              <a:t>Some names are obviously created </a:t>
            </a:r>
            <a:r>
              <a:rPr lang="en-US" sz="2400" b="1" dirty="0" smtClean="0"/>
              <a:t>as descriptors as </a:t>
            </a:r>
            <a:r>
              <a:rPr lang="en-US" sz="2400" b="1" dirty="0"/>
              <a:t>with </a:t>
            </a:r>
            <a:r>
              <a:rPr lang="en-US" sz="2400" b="1" i="1" dirty="0" err="1"/>
              <a:t>Hevy</a:t>
            </a:r>
            <a:r>
              <a:rPr lang="en-US" sz="2400" b="1" i="1" dirty="0"/>
              <a:t> </a:t>
            </a:r>
            <a:r>
              <a:rPr lang="en-US" sz="2400" b="1" dirty="0"/>
              <a:t>who </a:t>
            </a:r>
            <a:r>
              <a:rPr lang="en-US" sz="2400" b="1" dirty="0" smtClean="0"/>
              <a:t>during the Clone Wars carries </a:t>
            </a:r>
            <a:r>
              <a:rPr lang="en-US" sz="2400" b="1" dirty="0"/>
              <a:t>the “heavy guns.” </a:t>
            </a:r>
            <a:endParaRPr lang="en-US" sz="2400" b="1" dirty="0" smtClean="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smtClean="0"/>
              <a:t>Other names are just easy to say and to remember as with Yoda, whose name is just one letter away from </a:t>
            </a:r>
            <a:r>
              <a:rPr lang="en-US" sz="2400" b="1" i="1" dirty="0" smtClean="0"/>
              <a:t>yoga.  Yoda </a:t>
            </a:r>
            <a:r>
              <a:rPr lang="en-US" sz="2400" b="1" dirty="0" smtClean="0"/>
              <a:t>is an important character in video games. </a:t>
            </a:r>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54399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Grotesques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1066800"/>
            <a:ext cx="1676400" cy="3308685"/>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72218"/>
            <a:ext cx="4038600" cy="3181927"/>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267200"/>
            <a:ext cx="2857500" cy="1866900"/>
          </a:xfrm>
          <a:prstGeom prst="rect">
            <a:avLst/>
          </a:prstGeom>
        </p:spPr>
      </p:pic>
    </p:spTree>
    <p:extLst>
      <p:ext uri="{BB962C8B-B14F-4D97-AF65-F5344CB8AC3E}">
        <p14:creationId xmlns:p14="http://schemas.microsoft.com/office/powerpoint/2010/main" val="3921817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Jabba the Hutt and Princess Leia</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676400"/>
            <a:ext cx="3124200" cy="2493551"/>
          </a:xfrm>
        </p:spPr>
      </p:pic>
      <p:sp>
        <p:nvSpPr>
          <p:cNvPr id="4" name="Content Placeholder 3"/>
          <p:cNvSpPr>
            <a:spLocks noGrp="1"/>
          </p:cNvSpPr>
          <p:nvPr>
            <p:ph sz="half" idx="2"/>
          </p:nvPr>
        </p:nvSpPr>
        <p:spPr/>
        <p:txBody>
          <a:bodyPr>
            <a:normAutofit fontScale="77500" lnSpcReduction="20000"/>
          </a:bodyPr>
          <a:lstStyle/>
          <a:p>
            <a:pPr marL="0" indent="0">
              <a:buNone/>
            </a:pPr>
            <a:r>
              <a:rPr lang="en-US" b="1" dirty="0" smtClean="0"/>
              <a:t>Jabba the Hutt “jabbers” as he smokes marijuana from a hookah and speaks </a:t>
            </a:r>
            <a:r>
              <a:rPr lang="en-US" b="1" dirty="0"/>
              <a:t>a strange language that requires </a:t>
            </a:r>
            <a:r>
              <a:rPr lang="en-US" b="1" dirty="0" smtClean="0"/>
              <a:t>sub-titles</a:t>
            </a:r>
            <a:r>
              <a:rPr lang="en-US" b="1" dirty="0"/>
              <a:t>.  </a:t>
            </a:r>
          </a:p>
          <a:p>
            <a:pPr marL="0" indent="0">
              <a:buNone/>
            </a:pPr>
            <a:endParaRPr lang="en-US" b="1" dirty="0"/>
          </a:p>
          <a:p>
            <a:pPr marL="0" indent="0">
              <a:buNone/>
            </a:pPr>
            <a:r>
              <a:rPr lang="en-US" b="1" dirty="0" smtClean="0"/>
              <a:t>We can understand his names </a:t>
            </a:r>
            <a:r>
              <a:rPr lang="en-US" b="1" dirty="0"/>
              <a:t>of people and </a:t>
            </a:r>
            <a:r>
              <a:rPr lang="en-US" b="1" dirty="0" smtClean="0"/>
              <a:t>places, but even </a:t>
            </a:r>
            <a:r>
              <a:rPr lang="en-US" b="1" dirty="0"/>
              <a:t>they are </a:t>
            </a:r>
            <a:r>
              <a:rPr lang="en-US" b="1" dirty="0" smtClean="0"/>
              <a:t>pronounced in a strange fashion. </a:t>
            </a:r>
            <a:endParaRPr lang="en-US" b="1" dirty="0"/>
          </a:p>
          <a:p>
            <a:pPr marL="0" indent="0">
              <a:buNone/>
            </a:pPr>
            <a:endParaRPr lang="en-US" b="1" dirty="0" smtClean="0"/>
          </a:p>
          <a:p>
            <a:pPr marL="0" indent="0">
              <a:buNone/>
            </a:pPr>
            <a:r>
              <a:rPr lang="en-US" b="1" dirty="0" smtClean="0"/>
              <a:t>He is a cruel mountain of lava, who makes Princess Leia his Slave Dancer and freezes </a:t>
            </a:r>
          </a:p>
          <a:p>
            <a:pPr marL="0" indent="0">
              <a:buNone/>
            </a:pPr>
            <a:r>
              <a:rPr lang="en-US" b="1" dirty="0" smtClean="0"/>
              <a:t>Han Solo in carbonite</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733800"/>
            <a:ext cx="2077788" cy="2362200"/>
          </a:xfrm>
          <a:prstGeom prst="rect">
            <a:avLst/>
          </a:prstGeom>
        </p:spPr>
      </p:pic>
    </p:spTree>
    <p:extLst>
      <p:ext uri="{BB962C8B-B14F-4D97-AF65-F5344CB8AC3E}">
        <p14:creationId xmlns:p14="http://schemas.microsoft.com/office/powerpoint/2010/main" val="2924178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Dramatic Contrasts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219200"/>
            <a:ext cx="2400300" cy="2688336"/>
          </a:xfrm>
        </p:spPr>
      </p:pic>
      <p:sp>
        <p:nvSpPr>
          <p:cNvPr id="4" name="Content Placeholder 3"/>
          <p:cNvSpPr>
            <a:spLocks noGrp="1"/>
          </p:cNvSpPr>
          <p:nvPr>
            <p:ph sz="half" idx="2"/>
          </p:nvPr>
        </p:nvSpPr>
        <p:spPr/>
        <p:txBody>
          <a:bodyPr>
            <a:normAutofit fontScale="62500" lnSpcReduction="20000"/>
          </a:bodyPr>
          <a:lstStyle/>
          <a:p>
            <a:pPr marL="0" indent="0">
              <a:buNone/>
            </a:pPr>
            <a:r>
              <a:rPr lang="en-US" b="1" dirty="0" smtClean="0"/>
              <a:t>When numbers and letters are used together in a name, we know that machines are being personified. </a:t>
            </a:r>
          </a:p>
          <a:p>
            <a:pPr marL="0" indent="0">
              <a:buNone/>
            </a:pPr>
            <a:endParaRPr lang="en-US" b="1" dirty="0"/>
          </a:p>
          <a:p>
            <a:pPr marL="0" indent="0">
              <a:buNone/>
            </a:pPr>
            <a:r>
              <a:rPr lang="en-US" b="1" dirty="0" smtClean="0"/>
              <a:t>For example, C-3PO is a tall, shiny android who walks stiffly and gingerly, while speaking with a British accent.</a:t>
            </a:r>
          </a:p>
          <a:p>
            <a:pPr marL="0" indent="0">
              <a:buNone/>
            </a:pPr>
            <a:endParaRPr lang="en-US" b="1" dirty="0"/>
          </a:p>
          <a:p>
            <a:pPr marL="0" indent="0">
              <a:buNone/>
            </a:pPr>
            <a:r>
              <a:rPr lang="en-US" b="1" dirty="0" smtClean="0"/>
              <a:t>R2-D2 is a squat metallic grey robot who rolls as he squeaks and whistles.  Ironically English speakers can make sense out of these squeaks and whistles.</a:t>
            </a:r>
          </a:p>
          <a:p>
            <a:pPr marL="0" indent="0">
              <a:buNone/>
            </a:pPr>
            <a:endParaRPr lang="en-US" b="1" dirty="0"/>
          </a:p>
          <a:p>
            <a:pPr marL="0" indent="0">
              <a:buNone/>
            </a:pPr>
            <a:r>
              <a:rPr lang="en-US" b="1" dirty="0" smtClean="0"/>
              <a:t>BB-8 is a recently developed “</a:t>
            </a:r>
            <a:r>
              <a:rPr lang="en-US" b="1" dirty="0" err="1" smtClean="0"/>
              <a:t>astromech</a:t>
            </a:r>
            <a:r>
              <a:rPr lang="en-US" b="1" dirty="0" smtClean="0"/>
              <a:t> droid,”  the newest name for androids.  His domed head stays in place, while his body is a round ball that can roll in any direction. </a:t>
            </a:r>
          </a:p>
          <a:p>
            <a:pPr marL="0" indent="0">
              <a:buNone/>
            </a:pPr>
            <a:endParaRPr lang="en-US" b="1" dirty="0"/>
          </a:p>
          <a:p>
            <a:pPr marL="0" indent="0">
              <a:buNone/>
            </a:pPr>
            <a:endParaRPr lang="en-US" b="1" dirty="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3886200"/>
            <a:ext cx="3854747" cy="2133600"/>
          </a:xfrm>
          <a:prstGeom prst="rect">
            <a:avLst/>
          </a:prstGeom>
        </p:spPr>
      </p:pic>
    </p:spTree>
    <p:extLst>
      <p:ext uri="{BB962C8B-B14F-4D97-AF65-F5344CB8AC3E}">
        <p14:creationId xmlns:p14="http://schemas.microsoft.com/office/powerpoint/2010/main" val="3279759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1911</Words>
  <Application>Microsoft Office PowerPoint</Application>
  <PresentationFormat>On-screen Show (4:3)</PresentationFormat>
  <Paragraphs>196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The Humor of Star Wars</vt:lpstr>
      <vt:lpstr>PowerPoint Presentation</vt:lpstr>
      <vt:lpstr>Grotesques</vt:lpstr>
      <vt:lpstr>The Importance of Names </vt:lpstr>
      <vt:lpstr>The Wookies and the Ewoks</vt:lpstr>
      <vt:lpstr>And, surely viewers are waiting for Jar Jar Binks to “blink his eyes.”  In spite of their  prominence, he’s always bumping into things.  </vt:lpstr>
      <vt:lpstr>More Grotesques</vt:lpstr>
      <vt:lpstr>Jabba the Hutt and Princess Leia</vt:lpstr>
      <vt:lpstr>Dramatic Contrasts</vt:lpstr>
      <vt:lpstr>The Names of Androids</vt:lpstr>
      <vt:lpstr>On the Lava Planet Anakin Skywalker becomes Darth Vader.  This is another example of a dramatic contrast.</vt:lpstr>
      <vt:lpstr>The Merchandising of Star Wars Icons</vt:lpstr>
      <vt:lpstr>Collecting Souvenirs is a Fun Way  to Be Involved </vt:lpstr>
      <vt:lpstr>We were proud of our shopping until we went online and found what people with higher levels of taste spend on jewelry, costumes, conventions and original art work.  On Pinterest, Star Wars has 5.9 million followers.</vt:lpstr>
      <vt:lpstr>John Williams Leit Motif for Darth Vader</vt:lpstr>
      <vt:lpstr>The Original Trilogy, the Prequel Trilogy and the Sequel Trilogy</vt:lpstr>
      <vt:lpstr>Coruscant: A Futuristic City in Star Wars</vt:lpstr>
      <vt:lpstr>In contrast, Naboo City, where Anakin Sky Walker was born, is nothing like Coruscant City.</vt:lpstr>
      <vt:lpstr>English Speakers in Star Wars</vt:lpstr>
      <vt:lpstr>Han Solo and Luke Sky Walker are both on the light side, and they both speak English.</vt:lpstr>
      <vt:lpstr>Obi Wan Kenobi</vt:lpstr>
      <vt:lpstr>Yoda</vt:lpstr>
      <vt:lpstr>Emperor Palpatine: The top picture shows himas a Hologram; the bottom picture shows him as an Evil Emperor</vt:lpstr>
      <vt:lpstr>Princess Leia and Storm Troopers</vt:lpstr>
      <vt:lpstr>Storm Troopers</vt:lpstr>
      <vt:lpstr>Star Wars Weapons</vt:lpstr>
      <vt:lpstr>Death Star</vt:lpstr>
      <vt:lpstr>Hover Craft</vt:lpstr>
      <vt:lpstr>Lambda Shuttle Craft</vt:lpstr>
      <vt:lpstr>Millenium Falcon</vt:lpstr>
      <vt:lpstr>Walkers</vt:lpstr>
      <vt:lpstr>PowerPoint Presentation</vt:lpstr>
      <vt:lpstr>The Sequel: The Force Awakens: Poe Dameron, Ren and Finn </vt:lpstr>
      <vt:lpstr>TIE Interceptor</vt:lpstr>
      <vt:lpstr>Finn, Rey and BB8</vt:lpstr>
      <vt:lpstr>Kylo Ren</vt:lpstr>
      <vt:lpstr>Lando</vt:lpstr>
      <vt:lpstr>Poe Dameron</vt:lpstr>
      <vt:lpstr>John Williams Music for  Star Wars Opening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Humor of Star Wars</dc:title>
  <dc:creator>Don</dc:creator>
  <cp:lastModifiedBy>Don Nilsen</cp:lastModifiedBy>
  <cp:revision>105</cp:revision>
  <cp:lastPrinted>2016-06-21T01:46:51Z</cp:lastPrinted>
  <dcterms:created xsi:type="dcterms:W3CDTF">2006-08-16T00:00:00Z</dcterms:created>
  <dcterms:modified xsi:type="dcterms:W3CDTF">2016-06-22T16:25:58Z</dcterms:modified>
</cp:coreProperties>
</file>