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</p:sldIdLst>
  <p:sldSz cx="9144000" cy="6858000" type="screen4x3"/>
  <p:notesSz cx="6858000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/>
    <p:restoredTop sz="86410"/>
  </p:normalViewPr>
  <p:slideViewPr>
    <p:cSldViewPr>
      <p:cViewPr>
        <p:scale>
          <a:sx n="66" d="100"/>
          <a:sy n="66" d="100"/>
        </p:scale>
        <p:origin x="-79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EDE1-DED8-4C22-93DD-05F211A10A47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9125-9468-4D70-8FE8-0AC239E56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AE38-3B70-47F9-B0DF-91179F347FF3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BC73-8F34-478A-9E5A-BFE36B9C3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6EBB-1FCA-4DC5-B652-A0AE02F3C342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B28-D1F4-470E-9835-1D931EABE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D818-D24A-467A-9638-887CCC9DBDBD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DC57-BB91-4F4C-8AE0-498CB6AE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EEAC-4050-4AD2-A341-7BE1431841EB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DB63E-4397-4135-8C17-861DC1C3E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873E-5FA7-450E-AAD2-5A3CDEE58C4B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4F26-1953-4DD7-AFA7-7125D0B0F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1D47-F0DD-4A01-B928-5052E69C6E34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A3BBA-F434-44FB-929F-A2C387A7B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023A-67BC-44AA-8E35-20F1AFDFCEF9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860C-04E0-4BC9-B704-3946C2592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C2E4-F220-44F2-85FD-54AFBB473729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2871-79EE-4BFD-884A-5DF46C725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683E-D3F9-4F0E-A4DB-611144920256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EDD9-D0FA-4590-974E-0BC1480FC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B646-087A-4B05-9F69-DF0D75A6D205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D9E4-C064-43BE-BA00-FE857132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EA18EE-2029-4B63-ABB7-ABDA9AC2B88A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11693F-A8BB-437A-88A1-30CFD6E99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su.edu/dmml" TargetMode="External"/><Relationship Id="rId7" Type="http://schemas.openxmlformats.org/officeDocument/2006/relationships/hyperlink" Target="http://dmml.asu.edu/" TargetMode="External"/><Relationship Id="rId2" Type="http://schemas.openxmlformats.org/officeDocument/2006/relationships/hyperlink" Target="http://www.public.asu.edu/~huanli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.asu.edu/~huanliu/AI09F/cse491-598.htm" TargetMode="External"/><Relationship Id="rId5" Type="http://schemas.openxmlformats.org/officeDocument/2006/relationships/hyperlink" Target="http://www.public.asu.edu/~huanliu/students.htm" TargetMode="External"/><Relationship Id="rId4" Type="http://schemas.openxmlformats.org/officeDocument/2006/relationships/hyperlink" Target="mailto:dmml@yahoogroup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abbasi2\Desktop\Persona\DMML-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020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Data Mining and Machine Learning (DMML)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971800" y="5029200"/>
            <a:ext cx="3200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</a:rPr>
              <a:t>Group Members </a:t>
            </a:r>
            <a:r>
              <a:rPr lang="en-US" sz="1400" b="1" dirty="0" smtClean="0">
                <a:latin typeface="Calibri" pitchFamily="34" charset="0"/>
              </a:rPr>
              <a:t>(Right to Left):</a:t>
            </a:r>
          </a:p>
          <a:p>
            <a:pPr algn="ctr"/>
            <a:r>
              <a:rPr lang="en-US" sz="1400" dirty="0" err="1" smtClean="0">
                <a:latin typeface="Calibri" pitchFamily="34" charset="0"/>
              </a:rPr>
              <a:t>Huan</a:t>
            </a:r>
            <a:r>
              <a:rPr lang="en-US" sz="1400" dirty="0" smtClean="0">
                <a:latin typeface="Calibri" pitchFamily="34" charset="0"/>
              </a:rPr>
              <a:t> Liu, </a:t>
            </a:r>
            <a:r>
              <a:rPr lang="en-US" sz="1400" dirty="0">
                <a:latin typeface="+mn-lt"/>
              </a:rPr>
              <a:t>Salem </a:t>
            </a:r>
            <a:r>
              <a:rPr lang="en-US" sz="1400" dirty="0" err="1">
                <a:latin typeface="+mn-lt"/>
              </a:rPr>
              <a:t>Alelyani</a:t>
            </a:r>
            <a:r>
              <a:rPr lang="en-US" sz="1400" dirty="0">
                <a:latin typeface="+mn-lt"/>
              </a:rPr>
              <a:t>, Lei </a:t>
            </a:r>
            <a:r>
              <a:rPr lang="en-US" sz="1400" dirty="0" smtClean="0">
                <a:latin typeface="+mn-lt"/>
              </a:rPr>
              <a:t>Tang, </a:t>
            </a:r>
            <a:r>
              <a:rPr lang="en-US" sz="1400" dirty="0" err="1" smtClean="0">
                <a:latin typeface="+mn-lt"/>
              </a:rPr>
              <a:t>Jian</a:t>
            </a:r>
            <a:r>
              <a:rPr lang="en-US" sz="1400" dirty="0" smtClean="0">
                <a:latin typeface="+mn-lt"/>
              </a:rPr>
              <a:t> Yang, </a:t>
            </a:r>
            <a:r>
              <a:rPr lang="en-US" sz="1400" dirty="0" err="1" smtClean="0">
                <a:latin typeface="+mn-lt"/>
              </a:rPr>
              <a:t>Nitin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Agarwal</a:t>
            </a:r>
            <a:r>
              <a:rPr lang="en-US" sz="1400" dirty="0" smtClean="0">
                <a:latin typeface="+mn-lt"/>
              </a:rPr>
              <a:t> (Dr.), </a:t>
            </a:r>
            <a:r>
              <a:rPr lang="en-US" sz="1400" dirty="0" err="1" smtClean="0">
                <a:latin typeface="+mn-lt"/>
              </a:rPr>
              <a:t>Zheng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Zhao, </a:t>
            </a:r>
            <a:r>
              <a:rPr lang="en-US" sz="1400" dirty="0" err="1">
                <a:latin typeface="+mn-lt"/>
              </a:rPr>
              <a:t>Shamanth</a:t>
            </a:r>
            <a:r>
              <a:rPr lang="en-US" sz="1400" dirty="0">
                <a:latin typeface="+mn-lt"/>
              </a:rPr>
              <a:t> Kumar, Gayathri </a:t>
            </a:r>
            <a:r>
              <a:rPr lang="en-US" sz="1400" dirty="0" err="1">
                <a:latin typeface="+mn-lt"/>
              </a:rPr>
              <a:t>Varadarajan</a:t>
            </a:r>
            <a:r>
              <a:rPr lang="en-US" sz="1400" dirty="0">
                <a:latin typeface="+mn-lt"/>
              </a:rPr>
              <a:t>, Reza </a:t>
            </a:r>
            <a:r>
              <a:rPr lang="en-US" sz="1400" dirty="0" err="1">
                <a:latin typeface="+mn-lt"/>
              </a:rPr>
              <a:t>Zafarani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Shashvata</a:t>
            </a:r>
            <a:r>
              <a:rPr lang="en-US" sz="1400" dirty="0">
                <a:latin typeface="+mn-lt"/>
              </a:rPr>
              <a:t> Sharma, William Cole, </a:t>
            </a:r>
            <a:r>
              <a:rPr lang="en-US" sz="1400" dirty="0" err="1">
                <a:latin typeface="+mn-lt"/>
              </a:rPr>
              <a:t>Sai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Moturu</a:t>
            </a:r>
            <a:r>
              <a:rPr lang="en-US" sz="1400" dirty="0" smtClean="0">
                <a:latin typeface="+mn-lt"/>
              </a:rPr>
              <a:t> (Dr.), Ali </a:t>
            </a:r>
            <a:r>
              <a:rPr lang="en-US" sz="1400" dirty="0" err="1" smtClean="0">
                <a:latin typeface="+mn-lt"/>
              </a:rPr>
              <a:t>Abbasi</a:t>
            </a:r>
            <a:r>
              <a:rPr lang="en-US" sz="1400" dirty="0" smtClean="0">
                <a:latin typeface="+mn-lt"/>
              </a:rPr>
              <a:t>; </a:t>
            </a:r>
            <a:r>
              <a:rPr lang="en-US" sz="1400" dirty="0" err="1" smtClean="0">
                <a:latin typeface="+mn-lt"/>
              </a:rPr>
              <a:t>Magdiel</a:t>
            </a:r>
            <a:r>
              <a:rPr lang="en-US" sz="1400" dirty="0" smtClean="0">
                <a:latin typeface="+mn-lt"/>
              </a:rPr>
              <a:t> Galan, </a:t>
            </a:r>
            <a:r>
              <a:rPr lang="en-US" sz="1400" dirty="0" smtClean="0"/>
              <a:t>, </a:t>
            </a:r>
            <a:r>
              <a:rPr lang="en-US" sz="1400" dirty="0" err="1" smtClean="0"/>
              <a:t>Xufei</a:t>
            </a:r>
            <a:r>
              <a:rPr lang="en-US" sz="1400" dirty="0" smtClean="0"/>
              <a:t> Wang, </a:t>
            </a:r>
            <a:r>
              <a:rPr lang="en-US" sz="1400" dirty="0" smtClean="0">
                <a:latin typeface="+mn-lt"/>
              </a:rPr>
              <a:t>Geoff </a:t>
            </a:r>
            <a:r>
              <a:rPr lang="en-US" sz="1400" dirty="0" err="1" smtClean="0">
                <a:latin typeface="+mn-lt"/>
              </a:rPr>
              <a:t>Barbier</a:t>
            </a:r>
            <a:r>
              <a:rPr lang="en-US" sz="1400" dirty="0" smtClean="0">
                <a:latin typeface="+mn-lt"/>
              </a:rPr>
              <a:t>, Steve Day, </a:t>
            </a:r>
            <a:r>
              <a:rPr lang="en-US" sz="1400" dirty="0" err="1" smtClean="0">
                <a:latin typeface="+mn-lt"/>
              </a:rPr>
              <a:t>Som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Shahapurkar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>
                <a:latin typeface="Calibri" pitchFamily="34" charset="0"/>
              </a:rPr>
              <a:t>  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4572001"/>
            <a:ext cx="30479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571"/>
            <a:ext cx="3047238" cy="22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Some Research Projects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066798"/>
          <a:ext cx="8763000" cy="5628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295"/>
                <a:gridCol w="1851705"/>
                <a:gridCol w="2921000"/>
              </a:tblGrid>
              <a:tr h="3865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Agency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Collaborators</a:t>
                      </a:r>
                      <a:endParaRPr lang="en-US" dirty="0"/>
                    </a:p>
                  </a:txBody>
                  <a:tcPr anchor="ctr"/>
                </a:tc>
              </a:tr>
              <a:tr h="667177">
                <a:tc>
                  <a:txBody>
                    <a:bodyPr/>
                    <a:lstStyle/>
                    <a:p>
                      <a:r>
                        <a:rPr lang="en-US" dirty="0" smtClean="0"/>
                        <a:t>III-COR-Small: Beyond Feature Selection and Extraction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Prof. </a:t>
                      </a:r>
                      <a:r>
                        <a:rPr lang="en-US" dirty="0" err="1" smtClean="0"/>
                        <a:t>Jieping</a:t>
                      </a:r>
                      <a:r>
                        <a:rPr lang="en-US" baseline="0" dirty="0" smtClean="0"/>
                        <a:t> Ye, SCIDSE</a:t>
                      </a:r>
                      <a:endParaRPr lang="en-US" dirty="0"/>
                    </a:p>
                  </a:txBody>
                  <a:tcPr anchor="ctr"/>
                </a:tc>
              </a:tr>
              <a:tr h="953109">
                <a:tc>
                  <a:txBody>
                    <a:bodyPr/>
                    <a:lstStyle/>
                    <a:p>
                      <a:r>
                        <a:rPr lang="en-US" dirty="0" smtClean="0"/>
                        <a:t>III-Medium: A Machine Learning Approach</a:t>
                      </a:r>
                      <a:r>
                        <a:rPr lang="en-US" baseline="0" dirty="0" smtClean="0"/>
                        <a:t> to Computational Understanding of Skill Criteria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Baoxin</a:t>
                      </a:r>
                      <a:r>
                        <a:rPr lang="en-US" baseline="0" dirty="0" smtClean="0"/>
                        <a:t> Li (PI), SCIDSE, Prof. </a:t>
                      </a:r>
                      <a:r>
                        <a:rPr lang="en-US" baseline="0" dirty="0" err="1" smtClean="0"/>
                        <a:t>Kanav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Kahol</a:t>
                      </a:r>
                      <a:r>
                        <a:rPr lang="en-US" baseline="0" dirty="0" smtClean="0"/>
                        <a:t>, BMI</a:t>
                      </a:r>
                      <a:endParaRPr lang="en-US" dirty="0"/>
                    </a:p>
                  </a:txBody>
                  <a:tcPr anchor="ctr"/>
                </a:tc>
              </a:tr>
              <a:tr h="667177">
                <a:tc>
                  <a:txBody>
                    <a:bodyPr/>
                    <a:lstStyle/>
                    <a:p>
                      <a:r>
                        <a:rPr lang="en-US" dirty="0" smtClean="0"/>
                        <a:t>Modeling Group Interaction via Open Data Sources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AFOSR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John Salerno, AFRL</a:t>
                      </a:r>
                      <a:endParaRPr lang="en-US" dirty="0"/>
                    </a:p>
                  </a:txBody>
                  <a:tcPr anchor="ctr"/>
                </a:tc>
              </a:tr>
              <a:tr h="6671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BlogTrackers</a:t>
                      </a:r>
                      <a:r>
                        <a:rPr lang="en-US" dirty="0" smtClean="0"/>
                        <a:t>: Building</a:t>
                      </a:r>
                      <a:r>
                        <a:rPr lang="en-US" baseline="0" dirty="0" smtClean="0"/>
                        <a:t> Search and Tracking capabilities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Prof. </a:t>
                      </a:r>
                      <a:r>
                        <a:rPr lang="en-US" dirty="0" err="1" smtClean="0"/>
                        <a:t>Merlyna</a:t>
                      </a:r>
                      <a:r>
                        <a:rPr lang="en-US" baseline="0" dirty="0" smtClean="0"/>
                        <a:t> Lim, Social Transformation</a:t>
                      </a:r>
                      <a:endParaRPr lang="en-US" dirty="0"/>
                    </a:p>
                  </a:txBody>
                  <a:tcPr anchor="ctr"/>
                </a:tc>
              </a:tr>
              <a:tr h="667177">
                <a:tc>
                  <a:txBody>
                    <a:bodyPr/>
                    <a:lstStyle/>
                    <a:p>
                      <a:r>
                        <a:rPr lang="en-US" dirty="0" smtClean="0"/>
                        <a:t>DHS COE:</a:t>
                      </a:r>
                      <a:r>
                        <a:rPr lang="en-US" baseline="0" dirty="0" smtClean="0"/>
                        <a:t> Reducing False Alarms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UA/DHS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Prof. George </a:t>
                      </a:r>
                      <a:r>
                        <a:rPr lang="en-US" dirty="0" err="1" smtClean="0"/>
                        <a:t>Runger</a:t>
                      </a:r>
                      <a:r>
                        <a:rPr lang="en-US" dirty="0" smtClean="0"/>
                        <a:t>, Dr. Jeremy</a:t>
                      </a:r>
                      <a:r>
                        <a:rPr lang="en-US" baseline="0" dirty="0" smtClean="0"/>
                        <a:t> Rowe</a:t>
                      </a:r>
                      <a:endParaRPr lang="en-US" dirty="0"/>
                    </a:p>
                  </a:txBody>
                  <a:tcPr anchor="ctr"/>
                </a:tc>
              </a:tr>
              <a:tr h="95310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 social behaviors and prediction of their implications for the physical world - A Comparative Study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UH/ONR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Prof. Sun-</a:t>
                      </a:r>
                      <a:r>
                        <a:rPr lang="en-US" dirty="0" err="1" smtClean="0"/>
                        <a:t>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Chai</a:t>
                      </a:r>
                      <a:r>
                        <a:rPr lang="en-US" dirty="0" smtClean="0"/>
                        <a:t>,  Sociology, University of Hawaii</a:t>
                      </a:r>
                      <a:endParaRPr lang="en-US" dirty="0"/>
                    </a:p>
                  </a:txBody>
                  <a:tcPr anchor="ctr"/>
                </a:tc>
              </a:tr>
              <a:tr h="66717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Developing a culture analysis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sociological network theory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UH/AFOSR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Prof. Sun-</a:t>
                      </a:r>
                      <a:r>
                        <a:rPr lang="en-US" dirty="0" err="1" smtClean="0"/>
                        <a:t>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Chai</a:t>
                      </a:r>
                      <a:r>
                        <a:rPr lang="en-US" dirty="0" smtClean="0"/>
                        <a:t>, Sociology, University of Hawaii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0" y="0"/>
            <a:ext cx="5410200" cy="2735997"/>
            <a:chOff x="0" y="0"/>
            <a:chExt cx="5410200" cy="2735997"/>
          </a:xfrm>
        </p:grpSpPr>
        <p:sp>
          <p:nvSpPr>
            <p:cNvPr id="6" name="TextBox 5"/>
            <p:cNvSpPr txBox="1"/>
            <p:nvPr/>
          </p:nvSpPr>
          <p:spPr>
            <a:xfrm>
              <a:off x="1219200" y="1905000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</a:rPr>
                <a:t>Heterogeneous  Networks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0" y="0"/>
              <a:ext cx="5410200" cy="1828800"/>
              <a:chOff x="76200" y="1981200"/>
              <a:chExt cx="5637213" cy="1827213"/>
            </a:xfrm>
          </p:grpSpPr>
          <p:pic>
            <p:nvPicPr>
              <p:cNvPr id="11" name="Picture 2" descr="j02920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" y="2327275"/>
                <a:ext cx="1403350" cy="1346200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" descr="j019538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25950" y="2212975"/>
                <a:ext cx="1287463" cy="1330325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</p:spPr>
          </p:pic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2079625" y="1981200"/>
                <a:ext cx="1492250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/>
                  <a:t>Contacts/friends</a:t>
                </a:r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1793875" y="2386013"/>
                <a:ext cx="2311400" cy="277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/>
                  <a:t>Tagging on Social Content</a:t>
                </a:r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2079625" y="2847975"/>
                <a:ext cx="1730375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dirty="0"/>
                  <a:t>Fans/Subscriptions</a:t>
                </a: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1676400" y="3200400"/>
                <a:ext cx="2417763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dirty="0"/>
                  <a:t>Response to Social Content</a:t>
                </a:r>
              </a:p>
            </p:txBody>
          </p:sp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1965325" y="3368675"/>
                <a:ext cx="1968500" cy="439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/>
                  <a:t>………………</a:t>
                </a:r>
              </a:p>
            </p:txBody>
          </p:sp>
          <p:sp>
            <p:nvSpPr>
              <p:cNvPr id="18" name="AutoShape 9"/>
              <p:cNvSpPr>
                <a:spLocks/>
              </p:cNvSpPr>
              <p:nvPr/>
            </p:nvSpPr>
            <p:spPr bwMode="auto">
              <a:xfrm>
                <a:off x="1506538" y="2097088"/>
                <a:ext cx="342900" cy="1677987"/>
              </a:xfrm>
              <a:prstGeom prst="leftBrace">
                <a:avLst>
                  <a:gd name="adj1" fmla="val 40779"/>
                  <a:gd name="adj2" fmla="val 50000"/>
                </a:avLst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0"/>
              <p:cNvSpPr>
                <a:spLocks/>
              </p:cNvSpPr>
              <p:nvPr/>
            </p:nvSpPr>
            <p:spPr bwMode="auto">
              <a:xfrm>
                <a:off x="4083050" y="2097088"/>
                <a:ext cx="285750" cy="1677987"/>
              </a:xfrm>
              <a:prstGeom prst="rightBrace">
                <a:avLst>
                  <a:gd name="adj1" fmla="val 48935"/>
                  <a:gd name="adj2" fmla="val 50000"/>
                </a:avLst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0"/>
          <p:cNvGrpSpPr/>
          <p:nvPr/>
        </p:nvGrpSpPr>
        <p:grpSpPr>
          <a:xfrm>
            <a:off x="0" y="4495800"/>
            <a:ext cx="5715000" cy="2362200"/>
            <a:chOff x="0" y="4495800"/>
            <a:chExt cx="5715000" cy="2362200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6396335"/>
              <a:ext cx="3851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</a:rPr>
                <a:t>Group Evolution and Profiling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Group 26"/>
            <p:cNvGrpSpPr/>
            <p:nvPr/>
          </p:nvGrpSpPr>
          <p:grpSpPr>
            <a:xfrm>
              <a:off x="0" y="4495800"/>
              <a:ext cx="5715000" cy="1855650"/>
              <a:chOff x="0" y="4343400"/>
              <a:chExt cx="5486400" cy="1627050"/>
            </a:xfrm>
          </p:grpSpPr>
          <p:grpSp>
            <p:nvGrpSpPr>
              <p:cNvPr id="10" name="Group 21"/>
              <p:cNvGrpSpPr/>
              <p:nvPr/>
            </p:nvGrpSpPr>
            <p:grpSpPr>
              <a:xfrm>
                <a:off x="0" y="4343400"/>
                <a:ext cx="3581400" cy="1600200"/>
                <a:chOff x="228600" y="5029200"/>
                <a:chExt cx="3581400" cy="1600200"/>
              </a:xfrm>
            </p:grpSpPr>
            <p:pic>
              <p:nvPicPr>
                <p:cNvPr id="23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8600" y="5029200"/>
                  <a:ext cx="1781628" cy="160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4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209800" y="5029200"/>
                  <a:ext cx="1600200" cy="15810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86200" y="4343400"/>
                <a:ext cx="1600200" cy="1627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0" name="Group 28"/>
          <p:cNvGrpSpPr/>
          <p:nvPr/>
        </p:nvGrpSpPr>
        <p:grpSpPr>
          <a:xfrm>
            <a:off x="6019800" y="1981200"/>
            <a:ext cx="3124200" cy="3581400"/>
            <a:chOff x="6019800" y="1524000"/>
            <a:chExt cx="2861500" cy="3204865"/>
          </a:xfrm>
        </p:grpSpPr>
        <p:sp>
          <p:nvSpPr>
            <p:cNvPr id="8" name="TextBox 7"/>
            <p:cNvSpPr txBox="1"/>
            <p:nvPr/>
          </p:nvSpPr>
          <p:spPr>
            <a:xfrm>
              <a:off x="6248400" y="4267200"/>
              <a:ext cx="2632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</a:rPr>
                <a:t>Behavior Prediction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grpSp>
          <p:nvGrpSpPr>
            <p:cNvPr id="21" name="Group 27"/>
            <p:cNvGrpSpPr/>
            <p:nvPr/>
          </p:nvGrpSpPr>
          <p:grpSpPr>
            <a:xfrm>
              <a:off x="6019800" y="1524000"/>
              <a:ext cx="2854349" cy="2743200"/>
              <a:chOff x="6019800" y="1524000"/>
              <a:chExt cx="2854349" cy="274320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0752" r="19069"/>
              <a:stretch>
                <a:fillRect/>
              </a:stretch>
            </p:blipFill>
            <p:spPr bwMode="auto">
              <a:xfrm>
                <a:off x="6019800" y="1981200"/>
                <a:ext cx="2549767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4" name="Picture 2" descr="C:\Program Files\Microsoft Office\MEDIA\CAGCAT10\j0212957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705600" y="1524000"/>
                <a:ext cx="849536" cy="533400"/>
              </a:xfrm>
              <a:prstGeom prst="rect">
                <a:avLst/>
              </a:prstGeom>
              <a:noFill/>
            </p:spPr>
          </p:pic>
          <p:pic>
            <p:nvPicPr>
              <p:cNvPr id="3075" name="Picture 3" descr="C:\Program Files\Microsoft Office\MEDIA\CAGCAT10\j0285698.wm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305800" y="2743200"/>
                <a:ext cx="568349" cy="60731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2971800" y="2667000"/>
            <a:ext cx="26670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Computing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www.public.asu.edu/~ltang9/pic/Le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59700" y="0"/>
            <a:ext cx="1384300" cy="182266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781800" y="0"/>
            <a:ext cx="93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Lei Tang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Feature Selection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447800"/>
            <a:ext cx="4267200" cy="487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1447800"/>
            <a:ext cx="4495800" cy="487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04101"/>
            <a:ext cx="3963495" cy="26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1524000"/>
            <a:ext cx="3505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Feature Selection Based on Spectral Analysis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181600"/>
            <a:ext cx="365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Unsupervised, Supervised, and </a:t>
            </a:r>
            <a:br>
              <a:rPr lang="en-U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Semi-supervised Feature Selection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Multi-Source Feature Selection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Feature Interaction</a:t>
            </a:r>
            <a:endParaRPr lang="en-US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1600200"/>
            <a:ext cx="4038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Multi-source Gene Selection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 descr="http://www.cs.technion.ac.il/~dlipson/publications/aCG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52990"/>
            <a:ext cx="1171575" cy="9143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0" y="324359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CGH</a:t>
            </a:r>
          </a:p>
        </p:txBody>
      </p:sp>
      <p:pic>
        <p:nvPicPr>
          <p:cNvPr id="1031" name="Picture 7" descr="http://www.coriell.org/images/microarray.gif"/>
          <p:cNvPicPr>
            <a:picLocks noChangeAspect="1" noChangeArrowheads="1"/>
          </p:cNvPicPr>
          <p:nvPr/>
        </p:nvPicPr>
        <p:blipFill>
          <a:blip r:embed="rId4" cstate="print"/>
          <a:srcRect l="30700" t="54983" r="34989" b="3780"/>
          <a:stretch>
            <a:fillRect/>
          </a:stretch>
        </p:blipFill>
        <p:spPr bwMode="auto">
          <a:xfrm>
            <a:off x="6466836" y="2371522"/>
            <a:ext cx="96519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324600" y="324359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cDNA</a:t>
            </a:r>
            <a:r>
              <a:rPr lang="en-US" sz="1100" dirty="0" smtClean="0"/>
              <a:t> Microarray</a:t>
            </a:r>
          </a:p>
        </p:txBody>
      </p:sp>
      <p:pic>
        <p:nvPicPr>
          <p:cNvPr id="1033" name="Picture 9" descr="http://www.ma.uni-heidelberg.de/apps/zmf/argonaute/mirn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176790"/>
            <a:ext cx="958829" cy="9620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848600" y="324359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MicroRNA</a:t>
            </a:r>
            <a:endParaRPr lang="en-US" sz="1100" dirty="0" smtClean="0"/>
          </a:p>
        </p:txBody>
      </p:sp>
      <p:pic>
        <p:nvPicPr>
          <p:cNvPr id="1035" name="Picture 11" descr="http://www.biomedcentral.com/content/figures/1752-0509-1-39-1-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853190"/>
            <a:ext cx="1121257" cy="109696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724400" y="507239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Gene Regulatory Network</a:t>
            </a:r>
          </a:p>
        </p:txBody>
      </p:sp>
      <p:pic>
        <p:nvPicPr>
          <p:cNvPr id="1037" name="Picture 13" descr="http://www.leidenuniv.nl/en/researcharchive/content_images/research/gene-ontolog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776990"/>
            <a:ext cx="1295400" cy="12954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696200" y="507239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Gene Ontology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4157990"/>
            <a:ext cx="457200" cy="5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5867400" y="3700790"/>
            <a:ext cx="609600" cy="38100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742906" y="3891290"/>
            <a:ext cx="381794" cy="794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239000" y="3624590"/>
            <a:ext cx="533400" cy="53340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72200" y="4343400"/>
            <a:ext cx="304800" cy="4319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7162800" y="4343400"/>
            <a:ext cx="304800" cy="4319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324600" y="4767590"/>
            <a:ext cx="12330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2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Gene Selection</a:t>
            </a:r>
            <a:endParaRPr lang="en-US" sz="12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29200" y="5410200"/>
            <a:ext cx="365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Knowledge Based Gene Selection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Multi-Criteria Gene Selection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 Selection Based Biological Robustness Analysis</a:t>
            </a:r>
          </a:p>
        </p:txBody>
      </p:sp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1417" y="0"/>
            <a:ext cx="138258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5740331" y="11668"/>
            <a:ext cx="21082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Alan (</a:t>
            </a:r>
            <a:r>
              <a:rPr lang="en-US" dirty="0" err="1" smtClean="0"/>
              <a:t>Zheng</a:t>
            </a:r>
            <a:r>
              <a:rPr lang="en-US" dirty="0" smtClean="0"/>
              <a:t>) Zhao</a:t>
            </a:r>
          </a:p>
          <a:p>
            <a:pPr algn="r"/>
            <a:r>
              <a:rPr lang="en-US" sz="1600" dirty="0" smtClean="0"/>
              <a:t>Outstanding PhD</a:t>
            </a:r>
          </a:p>
          <a:p>
            <a:pPr algn="r"/>
            <a:r>
              <a:rPr lang="en-US" sz="1600" dirty="0" smtClean="0"/>
              <a:t>Student 2008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Accomplishments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57200" y="1560493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0" y="4724400"/>
            <a:ext cx="90232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Our work is published in KDD, 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ICWSM, ICWE</a:t>
            </a: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ICML, EMBC</a:t>
            </a: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, WSDM, SDM, IJCAI, ICDM, 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PAKDD, </a:t>
            </a: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TKDD, TKDE, JMLR, DMKD, among many others</a:t>
            </a: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685800" y="5638800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The former graduated students are now professors in research universities, employed by high-tech IT companies (Google, Honeywell, Microsoft, and Yahoo, Amazon, among others) , and entrepreneurs/consultants. </a:t>
            </a: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04800"/>
            <a:ext cx="1371600" cy="16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514600"/>
            <a:ext cx="1371600" cy="211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6781800" cy="2362200"/>
          </a:xfrm>
        </p:spPr>
        <p:txBody>
          <a:bodyPr/>
          <a:lstStyle/>
          <a:p>
            <a:r>
              <a:rPr lang="en-US" sz="2000" u="sng" dirty="0" err="1" smtClean="0"/>
              <a:t>Nitin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Agarwal</a:t>
            </a:r>
            <a:r>
              <a:rPr lang="en-US" sz="2000" dirty="0" smtClean="0"/>
              <a:t>, Ph.D., Social Computing in Blogosphere, July 2009; University of Arkansas at Little Rock, tenure Track, August 2009; </a:t>
            </a:r>
            <a:r>
              <a:rPr lang="en-US" sz="2000" b="1" dirty="0" smtClean="0"/>
              <a:t>Outstanding Ph.D. Student Finalist in SCI, ASU</a:t>
            </a:r>
            <a:r>
              <a:rPr lang="en-US" sz="2000" dirty="0" smtClean="0"/>
              <a:t> in April 2009</a:t>
            </a:r>
          </a:p>
          <a:p>
            <a:r>
              <a:rPr lang="en-US" sz="2000" u="sng" dirty="0" err="1" smtClean="0"/>
              <a:t>Sai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Moturu</a:t>
            </a:r>
            <a:r>
              <a:rPr lang="en-US" sz="2000" u="sng" dirty="0" smtClean="0"/>
              <a:t>, </a:t>
            </a:r>
            <a:r>
              <a:rPr lang="en-US" sz="2000" dirty="0" smtClean="0"/>
              <a:t>Ph.D., Quantifying Trustworthiness of User-Generated Social Media Content; </a:t>
            </a:r>
            <a:r>
              <a:rPr lang="en-US" sz="2000" dirty="0" err="1" smtClean="0"/>
              <a:t>PostDoc</a:t>
            </a:r>
            <a:r>
              <a:rPr lang="en-US" sz="2000" dirty="0" smtClean="0"/>
              <a:t> at DMML/ASU and Media Lab/MIT</a:t>
            </a:r>
          </a:p>
          <a:p>
            <a:r>
              <a:rPr lang="en-US" sz="2000" u="sng" dirty="0" err="1" smtClean="0"/>
              <a:t>Nitin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Agarwal</a:t>
            </a:r>
            <a:r>
              <a:rPr lang="en-US" sz="2000" dirty="0" smtClean="0"/>
              <a:t> and </a:t>
            </a:r>
            <a:r>
              <a:rPr lang="en-US" sz="2000" dirty="0" err="1" smtClean="0"/>
              <a:t>Huan</a:t>
            </a:r>
            <a:r>
              <a:rPr lang="en-US" sz="2000" dirty="0" smtClean="0"/>
              <a:t> Liu, </a:t>
            </a:r>
            <a:r>
              <a:rPr lang="en-US" sz="2000" b="1" dirty="0" smtClean="0"/>
              <a:t>Modeling and Data Mining in Blogosphere</a:t>
            </a:r>
            <a:r>
              <a:rPr lang="en-US" sz="2000" dirty="0" smtClean="0"/>
              <a:t>, Morgan And Claypool Publishers,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Further Information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err="1" smtClean="0"/>
              <a:t>Huan</a:t>
            </a:r>
            <a:r>
              <a:rPr lang="en-US" sz="2400" dirty="0" smtClean="0"/>
              <a:t> Liu (</a:t>
            </a:r>
            <a:r>
              <a:rPr lang="en-US" sz="2400" dirty="0" smtClean="0">
                <a:hlinkClick r:id="rId2"/>
              </a:rPr>
              <a:t>http://www.public.asu.edu/~huanliu/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Wiki (</a:t>
            </a:r>
            <a:r>
              <a:rPr lang="en-US" sz="2400" dirty="0" smtClean="0">
                <a:hlinkClick r:id="rId3"/>
              </a:rPr>
              <a:t>http://wiki.asu.edu/dmml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Mailing List (</a:t>
            </a:r>
            <a:r>
              <a:rPr lang="en-US" sz="2400" dirty="0" smtClean="0">
                <a:hlinkClick r:id="rId4"/>
              </a:rPr>
              <a:t>dmml@yahoogroups.com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This set of slides can be found at </a:t>
            </a:r>
            <a:r>
              <a:rPr lang="en-US" sz="2400" dirty="0" smtClean="0">
                <a:hlinkClick r:id="rId5"/>
              </a:rPr>
              <a:t>http://www.public.asu.edu/~huanliu/students.htm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CSE 471/598 Introduction to AI (Fall 2009) </a:t>
            </a:r>
            <a:r>
              <a:rPr lang="en-US" sz="2400" dirty="0" smtClean="0">
                <a:hlinkClick r:id="rId6"/>
              </a:rPr>
              <a:t>http://www.public.asu.edu/~huanliu/AI09F/cse491-598.htm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DMML Web site: </a:t>
            </a:r>
            <a:r>
              <a:rPr lang="en-US" sz="2400" dirty="0" smtClean="0">
                <a:hlinkClick r:id="rId7"/>
              </a:rPr>
              <a:t>http://dmml.asu.edu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489</Words>
  <Application>Microsoft Office PowerPoint</Application>
  <PresentationFormat>On-screen Show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Data Mining and Machine Learning (DMML)</vt:lpstr>
      <vt:lpstr>Some Research Projects</vt:lpstr>
      <vt:lpstr>Slide 3</vt:lpstr>
      <vt:lpstr>Feature Selection</vt:lpstr>
      <vt:lpstr>Accomplishments</vt:lpstr>
      <vt:lpstr>Further Information</vt:lpstr>
    </vt:vector>
  </TitlesOfParts>
  <Company>Arizona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and Machine Learning (DMML)</dc:title>
  <dc:creator>Nitin Agarwal</dc:creator>
  <cp:lastModifiedBy>School of Computing and Informatics</cp:lastModifiedBy>
  <cp:revision>83</cp:revision>
  <dcterms:created xsi:type="dcterms:W3CDTF">2008-08-13T22:02:31Z</dcterms:created>
  <dcterms:modified xsi:type="dcterms:W3CDTF">2009-08-18T19:02:33Z</dcterms:modified>
</cp:coreProperties>
</file>