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97" r:id="rId1"/>
  </p:sldMasterIdLst>
  <p:notesMasterIdLst>
    <p:notesMasterId r:id="rId351"/>
  </p:notesMasterIdLst>
  <p:handoutMasterIdLst>
    <p:handoutMasterId r:id="rId352"/>
  </p:handoutMasterIdLst>
  <p:sldIdLst>
    <p:sldId id="1224" r:id="rId2"/>
    <p:sldId id="340" r:id="rId3"/>
    <p:sldId id="316" r:id="rId4"/>
    <p:sldId id="317" r:id="rId5"/>
    <p:sldId id="318" r:id="rId6"/>
    <p:sldId id="319" r:id="rId7"/>
    <p:sldId id="320" r:id="rId8"/>
    <p:sldId id="321" r:id="rId9"/>
    <p:sldId id="322" r:id="rId10"/>
    <p:sldId id="409" r:id="rId11"/>
    <p:sldId id="412" r:id="rId12"/>
    <p:sldId id="1225" r:id="rId13"/>
    <p:sldId id="1226" r:id="rId14"/>
    <p:sldId id="1227" r:id="rId15"/>
    <p:sldId id="1232" r:id="rId16"/>
    <p:sldId id="1230" r:id="rId17"/>
    <p:sldId id="1229" r:id="rId18"/>
    <p:sldId id="1231" r:id="rId19"/>
    <p:sldId id="806" r:id="rId20"/>
    <p:sldId id="1234" r:id="rId21"/>
    <p:sldId id="1233" r:id="rId22"/>
    <p:sldId id="1235" r:id="rId23"/>
    <p:sldId id="700" r:id="rId24"/>
    <p:sldId id="323" r:id="rId25"/>
    <p:sldId id="324" r:id="rId26"/>
    <p:sldId id="325" r:id="rId27"/>
    <p:sldId id="326" r:id="rId28"/>
    <p:sldId id="327" r:id="rId29"/>
    <p:sldId id="329" r:id="rId30"/>
    <p:sldId id="430" r:id="rId31"/>
    <p:sldId id="431" r:id="rId32"/>
    <p:sldId id="331" r:id="rId33"/>
    <p:sldId id="257" r:id="rId34"/>
    <p:sldId id="258" r:id="rId35"/>
    <p:sldId id="259" r:id="rId36"/>
    <p:sldId id="260" r:id="rId37"/>
    <p:sldId id="261" r:id="rId38"/>
    <p:sldId id="286" r:id="rId39"/>
    <p:sldId id="262" r:id="rId40"/>
    <p:sldId id="263" r:id="rId41"/>
    <p:sldId id="264" r:id="rId42"/>
    <p:sldId id="265" r:id="rId43"/>
    <p:sldId id="266" r:id="rId44"/>
    <p:sldId id="267" r:id="rId45"/>
    <p:sldId id="315" r:id="rId46"/>
    <p:sldId id="687" r:id="rId47"/>
    <p:sldId id="932" r:id="rId48"/>
    <p:sldId id="933" r:id="rId49"/>
    <p:sldId id="934" r:id="rId50"/>
    <p:sldId id="814" r:id="rId51"/>
    <p:sldId id="1237" r:id="rId52"/>
    <p:sldId id="1236" r:id="rId53"/>
    <p:sldId id="1241" r:id="rId54"/>
    <p:sldId id="1240" r:id="rId55"/>
    <p:sldId id="1243" r:id="rId56"/>
    <p:sldId id="1244" r:id="rId57"/>
    <p:sldId id="931" r:id="rId58"/>
    <p:sldId id="1238" r:id="rId59"/>
    <p:sldId id="1239" r:id="rId60"/>
    <p:sldId id="1245" r:id="rId61"/>
    <p:sldId id="268" r:id="rId62"/>
    <p:sldId id="270" r:id="rId63"/>
    <p:sldId id="271" r:id="rId64"/>
    <p:sldId id="272" r:id="rId65"/>
    <p:sldId id="813" r:id="rId66"/>
    <p:sldId id="335" r:id="rId67"/>
    <p:sldId id="336" r:id="rId68"/>
    <p:sldId id="1247" r:id="rId69"/>
    <p:sldId id="1254" r:id="rId70"/>
    <p:sldId id="1248" r:id="rId71"/>
    <p:sldId id="1252" r:id="rId72"/>
    <p:sldId id="1253" r:id="rId73"/>
    <p:sldId id="1251" r:id="rId74"/>
    <p:sldId id="1249" r:id="rId75"/>
    <p:sldId id="1250" r:id="rId76"/>
    <p:sldId id="946" r:id="rId77"/>
    <p:sldId id="482" r:id="rId78"/>
    <p:sldId id="425" r:id="rId79"/>
    <p:sldId id="426" r:id="rId80"/>
    <p:sldId id="463" r:id="rId81"/>
    <p:sldId id="464" r:id="rId82"/>
    <p:sldId id="465" r:id="rId83"/>
    <p:sldId id="466" r:id="rId84"/>
    <p:sldId id="467" r:id="rId85"/>
    <p:sldId id="468" r:id="rId86"/>
    <p:sldId id="469" r:id="rId87"/>
    <p:sldId id="819" r:id="rId88"/>
    <p:sldId id="470" r:id="rId89"/>
    <p:sldId id="805" r:id="rId90"/>
    <p:sldId id="473" r:id="rId91"/>
    <p:sldId id="474" r:id="rId92"/>
    <p:sldId id="475" r:id="rId93"/>
    <p:sldId id="476" r:id="rId94"/>
    <p:sldId id="477" r:id="rId95"/>
    <p:sldId id="478" r:id="rId96"/>
    <p:sldId id="815" r:id="rId97"/>
    <p:sldId id="1256" r:id="rId98"/>
    <p:sldId id="1257" r:id="rId99"/>
    <p:sldId id="1258" r:id="rId100"/>
    <p:sldId id="1262" r:id="rId101"/>
    <p:sldId id="1263" r:id="rId102"/>
    <p:sldId id="1264" r:id="rId103"/>
    <p:sldId id="945" r:id="rId104"/>
    <p:sldId id="1260" r:id="rId105"/>
    <p:sldId id="285" r:id="rId106"/>
    <p:sldId id="492" r:id="rId107"/>
    <p:sldId id="493" r:id="rId108"/>
    <p:sldId id="961" r:id="rId109"/>
    <p:sldId id="948" r:id="rId110"/>
    <p:sldId id="495" r:id="rId111"/>
    <p:sldId id="949" r:id="rId112"/>
    <p:sldId id="497" r:id="rId113"/>
    <p:sldId id="498" r:id="rId114"/>
    <p:sldId id="499" r:id="rId115"/>
    <p:sldId id="1259" r:id="rId116"/>
    <p:sldId id="500" r:id="rId117"/>
    <p:sldId id="501" r:id="rId118"/>
    <p:sldId id="950" r:id="rId119"/>
    <p:sldId id="503" r:id="rId120"/>
    <p:sldId id="504" r:id="rId121"/>
    <p:sldId id="505" r:id="rId122"/>
    <p:sldId id="953" r:id="rId123"/>
    <p:sldId id="951" r:id="rId124"/>
    <p:sldId id="954" r:id="rId125"/>
    <p:sldId id="522" r:id="rId126"/>
    <p:sldId id="955" r:id="rId127"/>
    <p:sldId id="1261" r:id="rId128"/>
    <p:sldId id="524" r:id="rId129"/>
    <p:sldId id="525" r:id="rId130"/>
    <p:sldId id="956" r:id="rId131"/>
    <p:sldId id="957" r:id="rId132"/>
    <p:sldId id="528" r:id="rId133"/>
    <p:sldId id="958" r:id="rId134"/>
    <p:sldId id="959" r:id="rId135"/>
    <p:sldId id="960" r:id="rId136"/>
    <p:sldId id="963" r:id="rId137"/>
    <p:sldId id="452" r:id="rId138"/>
    <p:sldId id="1265" r:id="rId139"/>
    <p:sldId id="453" r:id="rId140"/>
    <p:sldId id="454" r:id="rId141"/>
    <p:sldId id="455" r:id="rId142"/>
    <p:sldId id="456" r:id="rId143"/>
    <p:sldId id="457" r:id="rId144"/>
    <p:sldId id="458" r:id="rId145"/>
    <p:sldId id="459" r:id="rId146"/>
    <p:sldId id="460" r:id="rId147"/>
    <p:sldId id="461" r:id="rId148"/>
    <p:sldId id="1267" r:id="rId149"/>
    <p:sldId id="1266" r:id="rId150"/>
    <p:sldId id="1270" r:id="rId151"/>
    <p:sldId id="1268" r:id="rId152"/>
    <p:sldId id="965" r:id="rId153"/>
    <p:sldId id="967" r:id="rId154"/>
    <p:sldId id="1269" r:id="rId155"/>
    <p:sldId id="712" r:id="rId156"/>
    <p:sldId id="705" r:id="rId157"/>
    <p:sldId id="968" r:id="rId158"/>
    <p:sldId id="821" r:id="rId159"/>
    <p:sldId id="1276" r:id="rId160"/>
    <p:sldId id="822" r:id="rId161"/>
    <p:sldId id="1279" r:id="rId162"/>
    <p:sldId id="1280" r:id="rId163"/>
    <p:sldId id="1275" r:id="rId164"/>
    <p:sldId id="1273" r:id="rId165"/>
    <p:sldId id="1278" r:id="rId166"/>
    <p:sldId id="713" r:id="rId167"/>
    <p:sldId id="1281" r:id="rId168"/>
    <p:sldId id="515" r:id="rId169"/>
    <p:sldId id="516" r:id="rId170"/>
    <p:sldId id="517" r:id="rId171"/>
    <p:sldId id="518" r:id="rId172"/>
    <p:sldId id="519" r:id="rId173"/>
    <p:sldId id="520" r:id="rId174"/>
    <p:sldId id="970" r:id="rId175"/>
    <p:sldId id="974" r:id="rId176"/>
    <p:sldId id="978" r:id="rId177"/>
    <p:sldId id="977" r:id="rId178"/>
    <p:sldId id="1284" r:id="rId179"/>
    <p:sldId id="1283" r:id="rId180"/>
    <p:sldId id="1285" r:id="rId181"/>
    <p:sldId id="1282" r:id="rId182"/>
    <p:sldId id="842" r:id="rId183"/>
    <p:sldId id="843" r:id="rId184"/>
    <p:sldId id="986" r:id="rId185"/>
    <p:sldId id="845" r:id="rId186"/>
    <p:sldId id="846" r:id="rId187"/>
    <p:sldId id="847" r:id="rId188"/>
    <p:sldId id="981" r:id="rId189"/>
    <p:sldId id="1287" r:id="rId190"/>
    <p:sldId id="1288" r:id="rId191"/>
    <p:sldId id="1286" r:id="rId192"/>
    <p:sldId id="848" r:id="rId193"/>
    <p:sldId id="849" r:id="rId194"/>
    <p:sldId id="850" r:id="rId195"/>
    <p:sldId id="851" r:id="rId196"/>
    <p:sldId id="852" r:id="rId197"/>
    <p:sldId id="853" r:id="rId198"/>
    <p:sldId id="854" r:id="rId199"/>
    <p:sldId id="855" r:id="rId200"/>
    <p:sldId id="856" r:id="rId201"/>
    <p:sldId id="857" r:id="rId202"/>
    <p:sldId id="1289" r:id="rId203"/>
    <p:sldId id="484" r:id="rId204"/>
    <p:sldId id="839" r:id="rId205"/>
    <p:sldId id="840" r:id="rId206"/>
    <p:sldId id="1292" r:id="rId207"/>
    <p:sldId id="1293" r:id="rId208"/>
    <p:sldId id="1291" r:id="rId209"/>
    <p:sldId id="1290" r:id="rId210"/>
    <p:sldId id="994" r:id="rId211"/>
    <p:sldId id="990" r:id="rId212"/>
    <p:sldId id="991" r:id="rId213"/>
    <p:sldId id="992" r:id="rId214"/>
    <p:sldId id="995" r:id="rId215"/>
    <p:sldId id="987" r:id="rId216"/>
    <p:sldId id="989" r:id="rId217"/>
    <p:sldId id="488" r:id="rId218"/>
    <p:sldId id="714" r:id="rId219"/>
    <p:sldId id="715" r:id="rId220"/>
    <p:sldId id="716" r:id="rId221"/>
    <p:sldId id="1296" r:id="rId222"/>
    <p:sldId id="1298" r:id="rId223"/>
    <p:sldId id="1297" r:id="rId224"/>
    <p:sldId id="722" r:id="rId225"/>
    <p:sldId id="1299" r:id="rId226"/>
    <p:sldId id="1300" r:id="rId227"/>
    <p:sldId id="1301" r:id="rId228"/>
    <p:sldId id="1302" r:id="rId229"/>
    <p:sldId id="1303" r:id="rId230"/>
    <p:sldId id="1304" r:id="rId231"/>
    <p:sldId id="1305" r:id="rId232"/>
    <p:sldId id="1306" r:id="rId233"/>
    <p:sldId id="1307" r:id="rId234"/>
    <p:sldId id="1308" r:id="rId235"/>
    <p:sldId id="1309" r:id="rId236"/>
    <p:sldId id="1310" r:id="rId237"/>
    <p:sldId id="1311" r:id="rId238"/>
    <p:sldId id="1312" r:id="rId239"/>
    <p:sldId id="1313" r:id="rId240"/>
    <p:sldId id="1314" r:id="rId241"/>
    <p:sldId id="1315" r:id="rId242"/>
    <p:sldId id="1316" r:id="rId243"/>
    <p:sldId id="1317" r:id="rId244"/>
    <p:sldId id="1318" r:id="rId245"/>
    <p:sldId id="1319" r:id="rId246"/>
    <p:sldId id="1320" r:id="rId247"/>
    <p:sldId id="1321" r:id="rId248"/>
    <p:sldId id="1322" r:id="rId249"/>
    <p:sldId id="1323" r:id="rId250"/>
    <p:sldId id="1324" r:id="rId251"/>
    <p:sldId id="1325" r:id="rId252"/>
    <p:sldId id="1327" r:id="rId253"/>
    <p:sldId id="1328" r:id="rId254"/>
    <p:sldId id="1329" r:id="rId255"/>
    <p:sldId id="1330" r:id="rId256"/>
    <p:sldId id="1331" r:id="rId257"/>
    <p:sldId id="1332" r:id="rId258"/>
    <p:sldId id="1333" r:id="rId259"/>
    <p:sldId id="1334" r:id="rId260"/>
    <p:sldId id="1335" r:id="rId261"/>
    <p:sldId id="1336" r:id="rId262"/>
    <p:sldId id="1337" r:id="rId263"/>
    <p:sldId id="1338" r:id="rId264"/>
    <p:sldId id="1339" r:id="rId265"/>
    <p:sldId id="1326" r:id="rId266"/>
    <p:sldId id="1341" r:id="rId267"/>
    <p:sldId id="1342" r:id="rId268"/>
    <p:sldId id="1344" r:id="rId269"/>
    <p:sldId id="1345" r:id="rId270"/>
    <p:sldId id="1347" r:id="rId271"/>
    <p:sldId id="1346" r:id="rId272"/>
    <p:sldId id="1340" r:id="rId273"/>
    <p:sldId id="1357" r:id="rId274"/>
    <p:sldId id="1356" r:id="rId275"/>
    <p:sldId id="1353" r:id="rId276"/>
    <p:sldId id="1351" r:id="rId277"/>
    <p:sldId id="1352" r:id="rId278"/>
    <p:sldId id="1350" r:id="rId279"/>
    <p:sldId id="1358" r:id="rId280"/>
    <p:sldId id="1359" r:id="rId281"/>
    <p:sldId id="1360" r:id="rId282"/>
    <p:sldId id="1361" r:id="rId283"/>
    <p:sldId id="1362" r:id="rId284"/>
    <p:sldId id="1348" r:id="rId285"/>
    <p:sldId id="1349" r:id="rId286"/>
    <p:sldId id="1367" r:id="rId287"/>
    <p:sldId id="1364" r:id="rId288"/>
    <p:sldId id="1366" r:id="rId289"/>
    <p:sldId id="1363" r:id="rId290"/>
    <p:sldId id="1368" r:id="rId291"/>
    <p:sldId id="1369" r:id="rId292"/>
    <p:sldId id="1370" r:id="rId293"/>
    <p:sldId id="1365" r:id="rId294"/>
    <p:sldId id="1371" r:id="rId295"/>
    <p:sldId id="1372" r:id="rId296"/>
    <p:sldId id="1373" r:id="rId297"/>
    <p:sldId id="1374" r:id="rId298"/>
    <p:sldId id="1375" r:id="rId299"/>
    <p:sldId id="1376" r:id="rId300"/>
    <p:sldId id="1377" r:id="rId301"/>
    <p:sldId id="1378" r:id="rId302"/>
    <p:sldId id="1379" r:id="rId303"/>
    <p:sldId id="1380" r:id="rId304"/>
    <p:sldId id="1381" r:id="rId305"/>
    <p:sldId id="1382" r:id="rId306"/>
    <p:sldId id="1383" r:id="rId307"/>
    <p:sldId id="1384" r:id="rId308"/>
    <p:sldId id="1385" r:id="rId309"/>
    <p:sldId id="1386" r:id="rId310"/>
    <p:sldId id="1387" r:id="rId311"/>
    <p:sldId id="1388" r:id="rId312"/>
    <p:sldId id="1389" r:id="rId313"/>
    <p:sldId id="1390" r:id="rId314"/>
    <p:sldId id="1391" r:id="rId315"/>
    <p:sldId id="1392" r:id="rId316"/>
    <p:sldId id="1393" r:id="rId317"/>
    <p:sldId id="1394" r:id="rId318"/>
    <p:sldId id="1395" r:id="rId319"/>
    <p:sldId id="1396" r:id="rId320"/>
    <p:sldId id="1397" r:id="rId321"/>
    <p:sldId id="1398" r:id="rId322"/>
    <p:sldId id="1399" r:id="rId323"/>
    <p:sldId id="1400" r:id="rId324"/>
    <p:sldId id="1401" r:id="rId325"/>
    <p:sldId id="1402" r:id="rId326"/>
    <p:sldId id="1403" r:id="rId327"/>
    <p:sldId id="1404" r:id="rId328"/>
    <p:sldId id="1405" r:id="rId329"/>
    <p:sldId id="1406" r:id="rId330"/>
    <p:sldId id="1407" r:id="rId331"/>
    <p:sldId id="1408" r:id="rId332"/>
    <p:sldId id="1409" r:id="rId333"/>
    <p:sldId id="1410" r:id="rId334"/>
    <p:sldId id="1411" r:id="rId335"/>
    <p:sldId id="1414" r:id="rId336"/>
    <p:sldId id="1416" r:id="rId337"/>
    <p:sldId id="1412" r:id="rId338"/>
    <p:sldId id="1413" r:id="rId339"/>
    <p:sldId id="1417" r:id="rId340"/>
    <p:sldId id="1419" r:id="rId341"/>
    <p:sldId id="1420" r:id="rId342"/>
    <p:sldId id="1427" r:id="rId343"/>
    <p:sldId id="1428" r:id="rId344"/>
    <p:sldId id="1425" r:id="rId345"/>
    <p:sldId id="1426" r:id="rId346"/>
    <p:sldId id="1421" r:id="rId347"/>
    <p:sldId id="1422" r:id="rId348"/>
    <p:sldId id="1429" r:id="rId349"/>
    <p:sldId id="1430" r:id="rId350"/>
  </p:sldIdLst>
  <p:sldSz cx="9144000" cy="6858000" type="screen4x3"/>
  <p:notesSz cx="7077075" cy="90043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CC"/>
    <a:srgbClr val="C33F5E"/>
    <a:srgbClr val="5336CC"/>
    <a:srgbClr val="990099"/>
    <a:srgbClr val="F99809"/>
    <a:srgbClr val="DC1645"/>
    <a:srgbClr val="3C0613"/>
    <a:srgbClr val="FF00FF"/>
    <a:srgbClr val="CC00CC"/>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23" autoAdjust="0"/>
    <p:restoredTop sz="94724" autoAdjust="0"/>
  </p:normalViewPr>
  <p:slideViewPr>
    <p:cSldViewPr>
      <p:cViewPr>
        <p:scale>
          <a:sx n="107" d="100"/>
          <a:sy n="107" d="100"/>
        </p:scale>
        <p:origin x="-630"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8212"/>
    </p:cViewPr>
  </p:sorterViewPr>
  <p:notesViewPr>
    <p:cSldViewPr>
      <p:cViewPr varScale="1">
        <p:scale>
          <a:sx n="82" d="100"/>
          <a:sy n="82" d="100"/>
        </p:scale>
        <p:origin x="-1284" y="-90"/>
      </p:cViewPr>
      <p:guideLst>
        <p:guide orient="horz" pos="2836"/>
        <p:guide pos="2229"/>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slide" Target="slides/slide323.xml"/><Relationship Id="rId345" Type="http://schemas.openxmlformats.org/officeDocument/2006/relationships/slide" Target="slides/slide344.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335" Type="http://schemas.openxmlformats.org/officeDocument/2006/relationships/slide" Target="slides/slide334.xml"/><Relationship Id="rId356" Type="http://schemas.openxmlformats.org/officeDocument/2006/relationships/tableStyles" Target="tableStyles.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346" Type="http://schemas.openxmlformats.org/officeDocument/2006/relationships/slide" Target="slides/slide345.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slide" Target="slides/slide346.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slide" Target="slides/slide317.xml"/><Relationship Id="rId339" Type="http://schemas.openxmlformats.org/officeDocument/2006/relationships/slide" Target="slides/slide338.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334" Type="http://schemas.openxmlformats.org/officeDocument/2006/relationships/slide" Target="slides/slide333.xml"/><Relationship Id="rId350" Type="http://schemas.openxmlformats.org/officeDocument/2006/relationships/slide" Target="slides/slide349.xml"/><Relationship Id="rId35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notesMaster" Target="notesMasters/notesMaster1.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handoutMaster" Target="handoutMasters/handoutMaster1.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presProps" Target="presProps.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viewProps" Target="viewProps.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hdr" sz="quarter"/>
          </p:nvPr>
        </p:nvSpPr>
        <p:spPr bwMode="auto">
          <a:xfrm>
            <a:off x="0" y="0"/>
            <a:ext cx="3067050" cy="450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182275" name="Rectangle 3"/>
          <p:cNvSpPr>
            <a:spLocks noGrp="1" noChangeArrowheads="1"/>
          </p:cNvSpPr>
          <p:nvPr>
            <p:ph type="dt" sz="quarter" idx="1"/>
          </p:nvPr>
        </p:nvSpPr>
        <p:spPr bwMode="auto">
          <a:xfrm>
            <a:off x="4008438" y="0"/>
            <a:ext cx="3067050" cy="450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182276" name="Rectangle 4"/>
          <p:cNvSpPr>
            <a:spLocks noGrp="1" noChangeArrowheads="1"/>
          </p:cNvSpPr>
          <p:nvPr>
            <p:ph type="ftr" sz="quarter" idx="2"/>
          </p:nvPr>
        </p:nvSpPr>
        <p:spPr bwMode="auto">
          <a:xfrm>
            <a:off x="0" y="8551863"/>
            <a:ext cx="3067050" cy="450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182277" name="Rectangle 5"/>
          <p:cNvSpPr>
            <a:spLocks noGrp="1" noChangeArrowheads="1"/>
          </p:cNvSpPr>
          <p:nvPr>
            <p:ph type="sldNum" sz="quarter" idx="3"/>
          </p:nvPr>
        </p:nvSpPr>
        <p:spPr bwMode="auto">
          <a:xfrm>
            <a:off x="4008438" y="8551863"/>
            <a:ext cx="3067050" cy="450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mn-cs"/>
              </a:defRPr>
            </a:lvl1pPr>
          </a:lstStyle>
          <a:p>
            <a:pPr>
              <a:defRPr/>
            </a:pPr>
            <a:fld id="{55D74FFF-1B01-4079-AF7C-F1307825B5F1}" type="slidenum">
              <a:rPr lang="en-US"/>
              <a:pPr>
                <a:defRPr/>
              </a:pPr>
              <a:t>‹#›</a:t>
            </a:fld>
            <a:endParaRPr lang="en-US"/>
          </a:p>
        </p:txBody>
      </p:sp>
    </p:spTree>
    <p:extLst>
      <p:ext uri="{BB962C8B-B14F-4D97-AF65-F5344CB8AC3E}">
        <p14:creationId xmlns:p14="http://schemas.microsoft.com/office/powerpoint/2010/main" val="18637546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50850"/>
          </a:xfrm>
          <a:prstGeom prst="rect">
            <a:avLst/>
          </a:prstGeom>
        </p:spPr>
        <p:txBody>
          <a:bodyPr vert="horz" lIns="91440" tIns="45720" rIns="91440" bIns="45720" rtlCol="0"/>
          <a:lstStyle>
            <a:lvl1pPr algn="l" eaLnBrk="0" hangingPunct="0">
              <a:defRPr sz="1200">
                <a:latin typeface="Arial" charset="0"/>
                <a:cs typeface="+mn-cs"/>
              </a:defRPr>
            </a:lvl1pPr>
          </a:lstStyle>
          <a:p>
            <a:pPr>
              <a:defRPr/>
            </a:pPr>
            <a:endParaRPr lang="en-US"/>
          </a:p>
        </p:txBody>
      </p:sp>
      <p:sp>
        <p:nvSpPr>
          <p:cNvPr id="3" name="Date Placeholder 2"/>
          <p:cNvSpPr>
            <a:spLocks noGrp="1"/>
          </p:cNvSpPr>
          <p:nvPr>
            <p:ph type="dt" idx="1"/>
          </p:nvPr>
        </p:nvSpPr>
        <p:spPr>
          <a:xfrm>
            <a:off x="4008438" y="0"/>
            <a:ext cx="3067050" cy="450850"/>
          </a:xfrm>
          <a:prstGeom prst="rect">
            <a:avLst/>
          </a:prstGeom>
        </p:spPr>
        <p:txBody>
          <a:bodyPr vert="horz" lIns="91440" tIns="45720" rIns="91440" bIns="45720" rtlCol="0"/>
          <a:lstStyle>
            <a:lvl1pPr algn="r" eaLnBrk="0" hangingPunct="0">
              <a:defRPr sz="1200">
                <a:latin typeface="Arial" charset="0"/>
                <a:cs typeface="+mn-cs"/>
              </a:defRPr>
            </a:lvl1pPr>
          </a:lstStyle>
          <a:p>
            <a:pPr>
              <a:defRPr/>
            </a:pPr>
            <a:fld id="{6FD06275-0E3B-4801-8A3E-5472846D0D15}" type="datetimeFigureOut">
              <a:rPr lang="en-US"/>
              <a:pPr>
                <a:defRPr/>
              </a:pPr>
              <a:t>12/11/2013</a:t>
            </a:fld>
            <a:endParaRPr lang="en-US"/>
          </a:p>
        </p:txBody>
      </p:sp>
      <p:sp>
        <p:nvSpPr>
          <p:cNvPr id="4" name="Slide Image Placeholder 3"/>
          <p:cNvSpPr>
            <a:spLocks noGrp="1" noRot="1" noChangeAspect="1"/>
          </p:cNvSpPr>
          <p:nvPr>
            <p:ph type="sldImg" idx="2"/>
          </p:nvPr>
        </p:nvSpPr>
        <p:spPr>
          <a:xfrm>
            <a:off x="1287463" y="674688"/>
            <a:ext cx="4502150" cy="3376612"/>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08025" y="4276725"/>
            <a:ext cx="5661025" cy="4052888"/>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551863"/>
            <a:ext cx="3067050" cy="450850"/>
          </a:xfrm>
          <a:prstGeom prst="rect">
            <a:avLst/>
          </a:prstGeom>
        </p:spPr>
        <p:txBody>
          <a:bodyPr vert="horz" lIns="91440" tIns="45720" rIns="91440" bIns="45720" rtlCol="0" anchor="b"/>
          <a:lstStyle>
            <a:lvl1pPr algn="l" eaLnBrk="0" hangingPunct="0">
              <a:defRPr sz="1200">
                <a:latin typeface="Arial" charset="0"/>
                <a:cs typeface="+mn-cs"/>
              </a:defRPr>
            </a:lvl1pPr>
          </a:lstStyle>
          <a:p>
            <a:pPr>
              <a:defRPr/>
            </a:pPr>
            <a:endParaRPr lang="en-US"/>
          </a:p>
        </p:txBody>
      </p:sp>
      <p:sp>
        <p:nvSpPr>
          <p:cNvPr id="7" name="Slide Number Placeholder 6"/>
          <p:cNvSpPr>
            <a:spLocks noGrp="1"/>
          </p:cNvSpPr>
          <p:nvPr>
            <p:ph type="sldNum" sz="quarter" idx="5"/>
          </p:nvPr>
        </p:nvSpPr>
        <p:spPr>
          <a:xfrm>
            <a:off x="4008438" y="8551863"/>
            <a:ext cx="3067050" cy="450850"/>
          </a:xfrm>
          <a:prstGeom prst="rect">
            <a:avLst/>
          </a:prstGeom>
        </p:spPr>
        <p:txBody>
          <a:bodyPr vert="horz" lIns="91440" tIns="45720" rIns="91440" bIns="45720" rtlCol="0" anchor="b"/>
          <a:lstStyle>
            <a:lvl1pPr algn="r" eaLnBrk="0" hangingPunct="0">
              <a:defRPr sz="1200">
                <a:latin typeface="Arial" charset="0"/>
                <a:cs typeface="+mn-cs"/>
              </a:defRPr>
            </a:lvl1pPr>
          </a:lstStyle>
          <a:p>
            <a:pPr>
              <a:defRPr/>
            </a:pPr>
            <a:fld id="{F40B58E7-861A-4F1A-B955-63DA25B1184B}" type="slidenum">
              <a:rPr lang="en-US"/>
              <a:pPr>
                <a:defRPr/>
              </a:pPr>
              <a:t>‹#›</a:t>
            </a:fld>
            <a:endParaRPr lang="en-US"/>
          </a:p>
        </p:txBody>
      </p:sp>
    </p:spTree>
    <p:extLst>
      <p:ext uri="{BB962C8B-B14F-4D97-AF65-F5344CB8AC3E}">
        <p14:creationId xmlns:p14="http://schemas.microsoft.com/office/powerpoint/2010/main" val="37876146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BA0B7CC-A431-45C6-8C77-63B96CB1430F}" type="slidenum">
              <a:rPr lang="en-US" smtClean="0"/>
              <a:pPr>
                <a:defRPr/>
              </a:pPr>
              <a:t>143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804988"/>
            <a:ext cx="7391400" cy="1647825"/>
          </a:xfrm>
        </p:spPr>
        <p:txBody>
          <a:bodyPr/>
          <a:lstStyle>
            <a:lvl1pPr>
              <a:defRPr sz="5100"/>
            </a:lvl1pPr>
          </a:lstStyle>
          <a:p>
            <a:r>
              <a:rPr lang="en-US" smtClean="0"/>
              <a:t>Click to edit Master title style</a:t>
            </a:r>
            <a:endParaRPr lang="en-US"/>
          </a:p>
        </p:txBody>
      </p:sp>
      <p:sp>
        <p:nvSpPr>
          <p:cNvPr id="2051" name="Rectangle 3"/>
          <p:cNvSpPr>
            <a:spLocks noGrp="1" noChangeArrowheads="1"/>
          </p:cNvSpPr>
          <p:nvPr>
            <p:ph type="subTitle" idx="1"/>
          </p:nvPr>
        </p:nvSpPr>
        <p:spPr>
          <a:xfrm>
            <a:off x="1219200" y="3505200"/>
            <a:ext cx="6400800" cy="1219200"/>
          </a:xfrm>
        </p:spPr>
        <p:txBody>
          <a:bodyPr/>
          <a:lstStyle>
            <a:lvl1pPr marL="0" indent="0" algn="ctr">
              <a:buFontTx/>
              <a:buNone/>
              <a:defRPr/>
            </a:lvl1pPr>
          </a:lstStyle>
          <a:p>
            <a:r>
              <a:rPr lang="en-US" smtClean="0"/>
              <a:t>Click to edit Master subtitle style</a:t>
            </a:r>
            <a:endParaRPr lang="en-US"/>
          </a:p>
        </p:txBody>
      </p:sp>
      <p:sp>
        <p:nvSpPr>
          <p:cNvPr id="4" name="Rectangle 4"/>
          <p:cNvSpPr>
            <a:spLocks noGrp="1" noChangeArrowheads="1"/>
          </p:cNvSpPr>
          <p:nvPr>
            <p:ph type="dt" sz="half" idx="10"/>
          </p:nvPr>
        </p:nvSpPr>
        <p:spPr>
          <a:xfrm>
            <a:off x="1295400" y="6248400"/>
            <a:ext cx="17526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200400" y="6248400"/>
            <a:ext cx="26670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019800" y="6248400"/>
            <a:ext cx="1905000" cy="457200"/>
          </a:xfrm>
        </p:spPr>
        <p:txBody>
          <a:bodyPr/>
          <a:lstStyle>
            <a:lvl1pPr>
              <a:defRPr/>
            </a:lvl1pPr>
          </a:lstStyle>
          <a:p>
            <a:pPr>
              <a:defRPr/>
            </a:pPr>
            <a:fld id="{8D415730-8F28-4648-81D1-28502E2C4780}" type="slidenum">
              <a:rPr lang="en-US"/>
              <a:pPr>
                <a:defRPr/>
              </a:pPr>
              <a:t>‹#›</a:t>
            </a:fld>
            <a:endParaRPr lang="en-US"/>
          </a:p>
        </p:txBody>
      </p:sp>
    </p:spTree>
    <p:extLst>
      <p:ext uri="{BB962C8B-B14F-4D97-AF65-F5344CB8AC3E}">
        <p14:creationId xmlns:p14="http://schemas.microsoft.com/office/powerpoint/2010/main" val="1259578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E04DBB-7C2E-4888-B284-0223BE61D087}" type="slidenum">
              <a:rPr lang="en-US"/>
              <a:pPr>
                <a:defRPr/>
              </a:pPr>
              <a:t>‹#›</a:t>
            </a:fld>
            <a:endParaRPr lang="en-US"/>
          </a:p>
        </p:txBody>
      </p:sp>
    </p:spTree>
    <p:extLst>
      <p:ext uri="{BB962C8B-B14F-4D97-AF65-F5344CB8AC3E}">
        <p14:creationId xmlns:p14="http://schemas.microsoft.com/office/powerpoint/2010/main" val="3425521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106363"/>
            <a:ext cx="2019300" cy="60658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106363"/>
            <a:ext cx="5905500" cy="6065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4CD464-8E3B-4DAD-AD68-39FFB544DB04}" type="slidenum">
              <a:rPr lang="en-US"/>
              <a:pPr>
                <a:defRPr/>
              </a:pPr>
              <a:t>‹#›</a:t>
            </a:fld>
            <a:endParaRPr lang="en-US"/>
          </a:p>
        </p:txBody>
      </p:sp>
    </p:spTree>
    <p:extLst>
      <p:ext uri="{BB962C8B-B14F-4D97-AF65-F5344CB8AC3E}">
        <p14:creationId xmlns:p14="http://schemas.microsoft.com/office/powerpoint/2010/main" val="3911047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smtClean="0"/>
          </a:p>
        </p:txBody>
      </p:sp>
      <p:sp>
        <p:nvSpPr>
          <p:cNvPr id="5" name="Date Placeholder 4"/>
          <p:cNvSpPr>
            <a:spLocks noGrp="1"/>
          </p:cNvSpPr>
          <p:nvPr>
            <p:ph type="dt" sz="half" idx="10"/>
          </p:nvPr>
        </p:nvSpPr>
        <p:spPr>
          <a:xfrm>
            <a:off x="457200" y="6248400"/>
            <a:ext cx="21336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pPr>
              <a:defRPr/>
            </a:pPr>
            <a:fld id="{F877F1CA-FA57-408C-AE88-16A4DED8A271}" type="slidenum">
              <a:rPr lang="en-US"/>
              <a:pPr>
                <a:defRPr/>
              </a:pPr>
              <a:t>‹#›</a:t>
            </a:fld>
            <a:endParaRPr lang="en-US"/>
          </a:p>
        </p:txBody>
      </p:sp>
    </p:spTree>
    <p:extLst>
      <p:ext uri="{BB962C8B-B14F-4D97-AF65-F5344CB8AC3E}">
        <p14:creationId xmlns:p14="http://schemas.microsoft.com/office/powerpoint/2010/main" val="3689548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8400"/>
            <a:ext cx="2133600" cy="457200"/>
          </a:xfrm>
        </p:spPr>
        <p:txBody>
          <a:bodyPr/>
          <a:lstStyle>
            <a:lvl1pPr>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6553200" y="6248400"/>
            <a:ext cx="2133600" cy="457200"/>
          </a:xfrm>
        </p:spPr>
        <p:txBody>
          <a:bodyPr/>
          <a:lstStyle>
            <a:lvl1pPr>
              <a:defRPr/>
            </a:lvl1pPr>
          </a:lstStyle>
          <a:p>
            <a:pPr>
              <a:defRPr/>
            </a:pPr>
            <a:fld id="{30CBEAC7-E617-4E33-A814-ED29824AA375}" type="slidenum">
              <a:rPr lang="en-US"/>
              <a:pPr>
                <a:defRPr/>
              </a:pPr>
              <a:t>‹#›</a:t>
            </a:fld>
            <a:endParaRPr lang="en-US"/>
          </a:p>
        </p:txBody>
      </p:sp>
    </p:spTree>
    <p:extLst>
      <p:ext uri="{BB962C8B-B14F-4D97-AF65-F5344CB8AC3E}">
        <p14:creationId xmlns:p14="http://schemas.microsoft.com/office/powerpoint/2010/main" val="1652120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30725"/>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pPr>
              <a:defRPr/>
            </a:pPr>
            <a:fld id="{C2D46B3B-EF7E-4BDE-AAAB-63A9E8EE2913}" type="slidenum">
              <a:rPr lang="en-US"/>
              <a:pPr>
                <a:defRPr/>
              </a:pPr>
              <a:t>‹#›</a:t>
            </a:fld>
            <a:endParaRPr lang="en-US"/>
          </a:p>
        </p:txBody>
      </p:sp>
    </p:spTree>
    <p:extLst>
      <p:ext uri="{BB962C8B-B14F-4D97-AF65-F5344CB8AC3E}">
        <p14:creationId xmlns:p14="http://schemas.microsoft.com/office/powerpoint/2010/main" val="4238887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156640-2B8E-4B6D-982D-5A64648765A7}" type="slidenum">
              <a:rPr lang="en-US"/>
              <a:pPr>
                <a:defRPr/>
              </a:pPr>
              <a:t>‹#›</a:t>
            </a:fld>
            <a:endParaRPr lang="en-US"/>
          </a:p>
        </p:txBody>
      </p:sp>
    </p:spTree>
    <p:extLst>
      <p:ext uri="{BB962C8B-B14F-4D97-AF65-F5344CB8AC3E}">
        <p14:creationId xmlns:p14="http://schemas.microsoft.com/office/powerpoint/2010/main" val="3978658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Media Placeholder 2"/>
          <p:cNvSpPr>
            <a:spLocks noGrp="1"/>
          </p:cNvSpPr>
          <p:nvPr>
            <p:ph type="media"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FADC67-F17B-41A9-B8DB-A8776B186B24}" type="slidenum">
              <a:rPr lang="en-US"/>
              <a:pPr>
                <a:defRPr/>
              </a:pPr>
              <a:t>‹#›</a:t>
            </a:fld>
            <a:endParaRPr lang="en-US"/>
          </a:p>
        </p:txBody>
      </p:sp>
    </p:spTree>
    <p:extLst>
      <p:ext uri="{BB962C8B-B14F-4D97-AF65-F5344CB8AC3E}">
        <p14:creationId xmlns:p14="http://schemas.microsoft.com/office/powerpoint/2010/main" val="1845999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0B92BC-C72A-41BB-870A-9121616D8BA3}" type="slidenum">
              <a:rPr lang="en-US"/>
              <a:pPr>
                <a:defRPr/>
              </a:pPr>
              <a:t>‹#›</a:t>
            </a:fld>
            <a:endParaRPr lang="en-US"/>
          </a:p>
        </p:txBody>
      </p:sp>
    </p:spTree>
    <p:extLst>
      <p:ext uri="{BB962C8B-B14F-4D97-AF65-F5344CB8AC3E}">
        <p14:creationId xmlns:p14="http://schemas.microsoft.com/office/powerpoint/2010/main" val="225054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94B79A-2686-493E-915E-DED50345D68C}" type="slidenum">
              <a:rPr lang="en-US"/>
              <a:pPr>
                <a:defRPr/>
              </a:pPr>
              <a:t>‹#›</a:t>
            </a:fld>
            <a:endParaRPr lang="en-US"/>
          </a:p>
        </p:txBody>
      </p:sp>
    </p:spTree>
    <p:extLst>
      <p:ext uri="{BB962C8B-B14F-4D97-AF65-F5344CB8AC3E}">
        <p14:creationId xmlns:p14="http://schemas.microsoft.com/office/powerpoint/2010/main" val="2170820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447800"/>
            <a:ext cx="3962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3962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64AF80-0922-4FF7-9D1D-104CAD40A4A0}" type="slidenum">
              <a:rPr lang="en-US"/>
              <a:pPr>
                <a:defRPr/>
              </a:pPr>
              <a:t>‹#›</a:t>
            </a:fld>
            <a:endParaRPr lang="en-US"/>
          </a:p>
        </p:txBody>
      </p:sp>
    </p:spTree>
    <p:extLst>
      <p:ext uri="{BB962C8B-B14F-4D97-AF65-F5344CB8AC3E}">
        <p14:creationId xmlns:p14="http://schemas.microsoft.com/office/powerpoint/2010/main" val="3361238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1D0D1CC-33A5-4E87-B524-D7B3ACB94A35}" type="slidenum">
              <a:rPr lang="en-US"/>
              <a:pPr>
                <a:defRPr/>
              </a:pPr>
              <a:t>‹#›</a:t>
            </a:fld>
            <a:endParaRPr lang="en-US"/>
          </a:p>
        </p:txBody>
      </p:sp>
    </p:spTree>
    <p:extLst>
      <p:ext uri="{BB962C8B-B14F-4D97-AF65-F5344CB8AC3E}">
        <p14:creationId xmlns:p14="http://schemas.microsoft.com/office/powerpoint/2010/main" val="2373673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9472F9E-33C8-4D69-9E9C-6EE05F8FA5B2}" type="slidenum">
              <a:rPr lang="en-US"/>
              <a:pPr>
                <a:defRPr/>
              </a:pPr>
              <a:t>‹#›</a:t>
            </a:fld>
            <a:endParaRPr lang="en-US"/>
          </a:p>
        </p:txBody>
      </p:sp>
    </p:spTree>
    <p:extLst>
      <p:ext uri="{BB962C8B-B14F-4D97-AF65-F5344CB8AC3E}">
        <p14:creationId xmlns:p14="http://schemas.microsoft.com/office/powerpoint/2010/main" val="3157569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6BEA417-2211-4CC5-9076-E889CBEFDEA1}" type="slidenum">
              <a:rPr lang="en-US"/>
              <a:pPr>
                <a:defRPr/>
              </a:pPr>
              <a:t>‹#›</a:t>
            </a:fld>
            <a:endParaRPr lang="en-US"/>
          </a:p>
        </p:txBody>
      </p:sp>
    </p:spTree>
    <p:extLst>
      <p:ext uri="{BB962C8B-B14F-4D97-AF65-F5344CB8AC3E}">
        <p14:creationId xmlns:p14="http://schemas.microsoft.com/office/powerpoint/2010/main" val="3583946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A410843-348B-4382-BC21-66EA6B15F715}" type="slidenum">
              <a:rPr lang="en-US"/>
              <a:pPr>
                <a:defRPr/>
              </a:pPr>
              <a:t>‹#›</a:t>
            </a:fld>
            <a:endParaRPr lang="en-US"/>
          </a:p>
        </p:txBody>
      </p:sp>
    </p:spTree>
    <p:extLst>
      <p:ext uri="{BB962C8B-B14F-4D97-AF65-F5344CB8AC3E}">
        <p14:creationId xmlns:p14="http://schemas.microsoft.com/office/powerpoint/2010/main" val="3585060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435AD9-167F-4867-B60E-3B7082531A3D}" type="slidenum">
              <a:rPr lang="en-US"/>
              <a:pPr>
                <a:defRPr/>
              </a:pPr>
              <a:t>‹#›</a:t>
            </a:fld>
            <a:endParaRPr lang="en-US"/>
          </a:p>
        </p:txBody>
      </p:sp>
    </p:spTree>
    <p:extLst>
      <p:ext uri="{BB962C8B-B14F-4D97-AF65-F5344CB8AC3E}">
        <p14:creationId xmlns:p14="http://schemas.microsoft.com/office/powerpoint/2010/main" val="2133007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0" y="106363"/>
            <a:ext cx="80772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533400" y="1447800"/>
            <a:ext cx="8077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19812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886200" y="6248400"/>
            <a:ext cx="2667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Arial" charset="0"/>
                <a:cs typeface="+mn-cs"/>
              </a:defRPr>
            </a:lvl1pPr>
          </a:lstStyle>
          <a:p>
            <a:pPr>
              <a:defRPr/>
            </a:pPr>
            <a:fld id="{C72972A7-5CC5-4264-80CD-F636BA72B7F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09" r:id="rId1"/>
    <p:sldLayoutId id="2147484397" r:id="rId2"/>
    <p:sldLayoutId id="2147484398" r:id="rId3"/>
    <p:sldLayoutId id="2147484399" r:id="rId4"/>
    <p:sldLayoutId id="2147484400" r:id="rId5"/>
    <p:sldLayoutId id="2147484401" r:id="rId6"/>
    <p:sldLayoutId id="2147484402" r:id="rId7"/>
    <p:sldLayoutId id="2147484403" r:id="rId8"/>
    <p:sldLayoutId id="2147484404" r:id="rId9"/>
    <p:sldLayoutId id="2147484405" r:id="rId10"/>
    <p:sldLayoutId id="2147484406" r:id="rId11"/>
    <p:sldLayoutId id="2147484410" r:id="rId12"/>
    <p:sldLayoutId id="2147484411" r:id="rId13"/>
    <p:sldLayoutId id="2147484412" r:id="rId14"/>
    <p:sldLayoutId id="2147484407" r:id="rId15"/>
    <p:sldLayoutId id="2147484408" r:id="rId16"/>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Black" pitchFamily="34" charset="0"/>
        </a:defRPr>
      </a:lvl2pPr>
      <a:lvl3pPr algn="ctr" rtl="0" eaLnBrk="0" fontAlgn="base" hangingPunct="0">
        <a:spcBef>
          <a:spcPct val="0"/>
        </a:spcBef>
        <a:spcAft>
          <a:spcPct val="0"/>
        </a:spcAft>
        <a:defRPr sz="4000">
          <a:solidFill>
            <a:schemeClr val="tx2"/>
          </a:solidFill>
          <a:latin typeface="Arial Black" pitchFamily="34" charset="0"/>
        </a:defRPr>
      </a:lvl3pPr>
      <a:lvl4pPr algn="ctr" rtl="0" eaLnBrk="0" fontAlgn="base" hangingPunct="0">
        <a:spcBef>
          <a:spcPct val="0"/>
        </a:spcBef>
        <a:spcAft>
          <a:spcPct val="0"/>
        </a:spcAft>
        <a:defRPr sz="4000">
          <a:solidFill>
            <a:schemeClr val="tx2"/>
          </a:solidFill>
          <a:latin typeface="Arial Black" pitchFamily="34" charset="0"/>
        </a:defRPr>
      </a:lvl4pPr>
      <a:lvl5pPr algn="ctr" rtl="0" eaLnBrk="0" fontAlgn="base" hangingPunct="0">
        <a:spcBef>
          <a:spcPct val="0"/>
        </a:spcBef>
        <a:spcAft>
          <a:spcPct val="0"/>
        </a:spcAft>
        <a:defRPr sz="4000">
          <a:solidFill>
            <a:schemeClr val="tx2"/>
          </a:solidFill>
          <a:latin typeface="Arial Black" pitchFamily="34" charset="0"/>
        </a:defRPr>
      </a:lvl5pPr>
      <a:lvl6pPr marL="457200" algn="ctr" rtl="0" eaLnBrk="1" fontAlgn="base" hangingPunct="1">
        <a:spcBef>
          <a:spcPct val="0"/>
        </a:spcBef>
        <a:spcAft>
          <a:spcPct val="0"/>
        </a:spcAft>
        <a:defRPr sz="4000">
          <a:solidFill>
            <a:schemeClr val="tx2"/>
          </a:solidFill>
          <a:latin typeface="Arial Black" pitchFamily="34" charset="0"/>
        </a:defRPr>
      </a:lvl6pPr>
      <a:lvl7pPr marL="914400" algn="ctr" rtl="0" eaLnBrk="1" fontAlgn="base" hangingPunct="1">
        <a:spcBef>
          <a:spcPct val="0"/>
        </a:spcBef>
        <a:spcAft>
          <a:spcPct val="0"/>
        </a:spcAft>
        <a:defRPr sz="4000">
          <a:solidFill>
            <a:schemeClr val="tx2"/>
          </a:solidFill>
          <a:latin typeface="Arial Black" pitchFamily="34" charset="0"/>
        </a:defRPr>
      </a:lvl7pPr>
      <a:lvl8pPr marL="1371600" algn="ctr" rtl="0" eaLnBrk="1" fontAlgn="base" hangingPunct="1">
        <a:spcBef>
          <a:spcPct val="0"/>
        </a:spcBef>
        <a:spcAft>
          <a:spcPct val="0"/>
        </a:spcAft>
        <a:defRPr sz="4000">
          <a:solidFill>
            <a:schemeClr val="tx2"/>
          </a:solidFill>
          <a:latin typeface="Arial Black" pitchFamily="34" charset="0"/>
        </a:defRPr>
      </a:lvl8pPr>
      <a:lvl9pPr marL="1828800" algn="ctr" rtl="0" eaLnBrk="1" fontAlgn="base" hangingPunct="1">
        <a:spcBef>
          <a:spcPct val="0"/>
        </a:spcBef>
        <a:spcAft>
          <a:spcPct val="0"/>
        </a:spcAft>
        <a:defRPr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youtube.com/watch?v=GTXBLyp7_Dw" TargetMode="Externa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hyperlink" Target="http://jenncooksey.blogspot.com/"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0.png"/><Relationship Id="rId4" Type="http://schemas.openxmlformats.org/officeDocument/2006/relationships/image" Target="../media/image17.JPG"/></Relationships>
</file>

<file path=ppt/slides/_rels/slide105.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2" Type="http://schemas.openxmlformats.org/officeDocument/2006/relationships/image" Target="../media/image137.gif"/><Relationship Id="rId1" Type="http://schemas.openxmlformats.org/officeDocument/2006/relationships/slideLayout" Target="../slideLayouts/slideLayout16.xml"/></Relationships>
</file>

<file path=ppt/slides/_rels/slide108.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39.wm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hyperlink" Target="http://www.loc.gov/poetry/180/056.html" TargetMode="External"/><Relationship Id="rId7" Type="http://schemas.openxmlformats.org/officeDocument/2006/relationships/image" Target="../media/image11.jpeg"/><Relationship Id="rId2" Type="http://schemas.openxmlformats.org/officeDocument/2006/relationships/image" Target="../media/image8.jpeg"/><Relationship Id="rId1" Type="http://schemas.openxmlformats.org/officeDocument/2006/relationships/slideLayout" Target="../slideLayouts/slideLayout1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hyperlink" Target="http://www.public.asu.edu/~jblasin/" TargetMode="External"/></Relationships>
</file>

<file path=ppt/slides/_rels/slide110.xml.rels><?xml version="1.0" encoding="UTF-8" standalone="yes"?>
<Relationships xmlns="http://schemas.openxmlformats.org/package/2006/relationships"><Relationship Id="rId2" Type="http://schemas.openxmlformats.org/officeDocument/2006/relationships/image" Target="../media/image140.wmf"/><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2" Type="http://schemas.openxmlformats.org/officeDocument/2006/relationships/image" Target="../media/image146.wmf"/><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image" Target="../media/image147.wmf"/><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2" Type="http://schemas.openxmlformats.org/officeDocument/2006/relationships/image" Target="../media/image148.wmf"/><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image" Target="../media/image149.wmf"/><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4.xml"/></Relationships>
</file>

<file path=ppt/slides/_rels/slide120.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2" Type="http://schemas.openxmlformats.org/officeDocument/2006/relationships/image" Target="../media/image151.wmf"/><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12.xml"/><Relationship Id="rId5" Type="http://schemas.openxmlformats.org/officeDocument/2006/relationships/image" Target="../media/image155.jpeg"/><Relationship Id="rId4" Type="http://schemas.openxmlformats.org/officeDocument/2006/relationships/image" Target="../media/image154.jpeg"/></Relationships>
</file>

<file path=ppt/slides/_rels/slide123.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58.wmf"/><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vhss.oddcast.com/vhssplayer.php?acc=3818225&amp;ss=2328684&amp;sl=0&amp;l=0&amp;h=450&amp;w=600&amp;bc=Transparent&amp;mid=119908&amp;t=1" TargetMode="External"/><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2" Type="http://schemas.openxmlformats.org/officeDocument/2006/relationships/image" Target="../media/image160.wmf"/><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2" Type="http://schemas.openxmlformats.org/officeDocument/2006/relationships/image" Target="../media/image161.wmf"/><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0.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67.gif"/><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google.com/url?sa=i&amp;rct=j&amp;q=Holes&amp;source=images&amp;cd=&amp;cad=rja&amp;docid=GUkf4C--6s_C2M&amp;tbnid=S-M1fiJF2ymG8M:&amp;ved=0CAUQjRw&amp;url=http://thecia.com.au/reviews/h/holes/&amp;ei=108VUqnpIqafiAK7y4HYCw&amp;bvm=bv.51156542,d.cGE&amp;psig=AFQjCNE27dgEO9hvmfbMDqPlrZoCsO1BCA&amp;ust=1377214798725675" TargetMode="Externa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67.gif"/><Relationship Id="rId1" Type="http://schemas.openxmlformats.org/officeDocument/2006/relationships/slideLayout" Target="../slideLayouts/slideLayout15.xml"/></Relationships>
</file>

<file path=ppt/slides/_rels/slide141.xml.rels><?xml version="1.0" encoding="UTF-8" standalone="yes"?>
<Relationships xmlns="http://schemas.openxmlformats.org/package/2006/relationships"><Relationship Id="rId2" Type="http://schemas.openxmlformats.org/officeDocument/2006/relationships/image" Target="../media/image167.gif"/><Relationship Id="rId1" Type="http://schemas.openxmlformats.org/officeDocument/2006/relationships/slideLayout" Target="../slideLayouts/slideLayout15.xml"/></Relationships>
</file>

<file path=ppt/slides/_rels/slide142.xml.rels><?xml version="1.0" encoding="UTF-8" standalone="yes"?>
<Relationships xmlns="http://schemas.openxmlformats.org/package/2006/relationships"><Relationship Id="rId2" Type="http://schemas.openxmlformats.org/officeDocument/2006/relationships/image" Target="../media/image167.gif"/><Relationship Id="rId1" Type="http://schemas.openxmlformats.org/officeDocument/2006/relationships/slideLayout" Target="../slideLayouts/slideLayout15.xml"/></Relationships>
</file>

<file path=ppt/slides/_rels/slide143.xml.rels><?xml version="1.0" encoding="UTF-8" standalone="yes"?>
<Relationships xmlns="http://schemas.openxmlformats.org/package/2006/relationships"><Relationship Id="rId3" Type="http://schemas.openxmlformats.org/officeDocument/2006/relationships/image" Target="../media/image168.wm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2" Type="http://schemas.openxmlformats.org/officeDocument/2006/relationships/image" Target="../media/image167.gif"/><Relationship Id="rId1" Type="http://schemas.openxmlformats.org/officeDocument/2006/relationships/slideLayout" Target="../slideLayouts/slideLayout15.xml"/></Relationships>
</file>

<file path=ppt/slides/_rels/slide145.xml.rels><?xml version="1.0" encoding="UTF-8" standalone="yes"?>
<Relationships xmlns="http://schemas.openxmlformats.org/package/2006/relationships"><Relationship Id="rId2" Type="http://schemas.openxmlformats.org/officeDocument/2006/relationships/image" Target="../media/image169.gif"/><Relationship Id="rId1" Type="http://schemas.openxmlformats.org/officeDocument/2006/relationships/slideLayout" Target="../slideLayouts/slideLayout15.xml"/></Relationships>
</file>

<file path=ppt/slides/_rels/slide146.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15.xml"/></Relationships>
</file>

<file path=ppt/slides/_rels/slide147.xml.rels><?xml version="1.0" encoding="UTF-8" standalone="yes"?>
<Relationships xmlns="http://schemas.openxmlformats.org/package/2006/relationships"><Relationship Id="rId2" Type="http://schemas.openxmlformats.org/officeDocument/2006/relationships/image" Target="../media/image171.gif"/><Relationship Id="rId1" Type="http://schemas.openxmlformats.org/officeDocument/2006/relationships/slideLayout" Target="../slideLayouts/slideLayout15.xml"/></Relationships>
</file>

<file path=ppt/slides/_rels/slide14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8.xml"/></Relationships>
</file>

<file path=ppt/slides/_rels/slide14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 Id="rId5" Type="http://schemas.openxmlformats.org/officeDocument/2006/relationships/image" Target="../media/image179.png"/><Relationship Id="rId4" Type="http://schemas.openxmlformats.org/officeDocument/2006/relationships/image" Target="../media/image178.png"/></Relationships>
</file>

<file path=ppt/slides/_rels/slide151.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hyperlink" Target="https://www.google.com/url?sa=i&amp;rct=j&amp;q=&amp;esrc=s&amp;frm=1&amp;source=images&amp;cd=&amp;docid=Six4zQJ3q_KaZM&amp;tbnid=M82tUXUyaU6D4M:&amp;ved=0CAUQjRw&amp;url=https://ebookstore.sony.com/ebook/julie-anne-peters/she-loves-you-she-loves-you-not/_/R-400000000000000379871&amp;ei=R9ooUrn3AYWdiALK54HwCA&amp;bvm=bv.51773540,d.cGE&amp;psig=AFQjCNEVvE_REFoHGkon_IrA-2H6Pyz8aQ&amp;ust=1378495427173740" TargetMode="External"/><Relationship Id="rId1" Type="http://schemas.openxmlformats.org/officeDocument/2006/relationships/slideLayout" Target="../slideLayouts/slideLayout2.xml"/><Relationship Id="rId4" Type="http://schemas.openxmlformats.org/officeDocument/2006/relationships/hyperlink" Target="http://www.asuwintergirls.com/" TargetMode="External"/></Relationships>
</file>

<file path=ppt/slides/_rels/slide152.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hyperlink" Target="http://www.asuwintergirls.com/" TargetMode="External"/><Relationship Id="rId1" Type="http://schemas.openxmlformats.org/officeDocument/2006/relationships/slideLayout" Target="../slideLayouts/slideLayout14.xml"/></Relationships>
</file>

<file path=ppt/slides/_rels/slide153.xml.rels><?xml version="1.0" encoding="UTF-8" standalone="yes"?>
<Relationships xmlns="http://schemas.openxmlformats.org/package/2006/relationships"><Relationship Id="rId3" Type="http://schemas.openxmlformats.org/officeDocument/2006/relationships/hyperlink" Target="http://www.yalittech.com/illuminated-texts.html" TargetMode="External"/><Relationship Id="rId2" Type="http://schemas.openxmlformats.org/officeDocument/2006/relationships/hyperlink" Target="http://www.yalittech.com/" TargetMode="External"/><Relationship Id="rId1" Type="http://schemas.openxmlformats.org/officeDocument/2006/relationships/slideLayout" Target="../slideLayouts/slideLayout14.xml"/><Relationship Id="rId4" Type="http://schemas.openxmlformats.org/officeDocument/2006/relationships/image" Target="../media/image181.jpeg"/></Relationships>
</file>

<file path=ppt/slides/_rels/slide154.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4.xml"/></Relationships>
</file>

<file path=ppt/slides/_rels/slide155.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hyperlink" Target="http://www.youtube.com/watch?v=z4A6e8Rk8Oo" TargetMode="Externa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8.xml"/></Relationships>
</file>

<file path=ppt/slides/_rels/slide162.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7.xml"/><Relationship Id="rId5" Type="http://schemas.openxmlformats.org/officeDocument/2006/relationships/image" Target="../media/image190.png"/><Relationship Id="rId4" Type="http://schemas.openxmlformats.org/officeDocument/2006/relationships/image" Target="../media/image189.png"/></Relationships>
</file>

<file path=ppt/slides/_rels/slide163.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slideLayout" Target="../slideLayouts/slideLayout8.xml"/></Relationships>
</file>

<file path=ppt/slides/_rels/slide16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www.google.com/url?sa=i&amp;rct=j&amp;q=Arizona+English+Teachers+Association&amp;source=images&amp;cd=&amp;cad=rja&amp;docid=tcKD22SGLoF9HM&amp;tbnid=X9M8JZIjMo_CWM:&amp;ved=0CAUQjRw&amp;url=http://www.asu.edu/aeta/&amp;ei=Xu8cUqyhHKO_igLNnYGoDw&amp;bvm=bv.51156542,d.cGE&amp;psig=AFQjCNFRVF1GQ7gk3DguISO0PG2Zg055Qg&amp;ust=1377714395694103" TargetMode="External"/><Relationship Id="rId1" Type="http://schemas.openxmlformats.org/officeDocument/2006/relationships/slideLayout" Target="../slideLayouts/slideLayout14.xml"/><Relationship Id="rId6" Type="http://schemas.openxmlformats.org/officeDocument/2006/relationships/image" Target="../media/image70.jpeg"/><Relationship Id="rId5" Type="http://schemas.openxmlformats.org/officeDocument/2006/relationships/hyperlink" Target="http://www.google.com/url?sa=i&amp;rct=j&amp;q=Julie+Anne+Peters&amp;source=images&amp;cd=&amp;cad=rja&amp;docid=re42rRWzarXlRM&amp;tbnid=jVUU20P4rtN1pM:&amp;ved=0CAUQjRw&amp;url=http://www.kickedoutanthology.com/2010/01/25/a-conversation-with-young-adult-author-julie-anne-peters/&amp;ei=k-wcUtTHDauGigK20oCACA&amp;bvm=bv.51156542,d.cGE&amp;psig=AFQjCNHOU1o6RWywpyrUL5-fs4GcqoiG4Q&amp;ust=1377713677471888" TargetMode="External"/><Relationship Id="rId4" Type="http://schemas.openxmlformats.org/officeDocument/2006/relationships/image" Target="../media/image69.jpeg"/></Relationships>
</file>

<file path=ppt/slides/_rels/slide166.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hyperlink" Target="http://www.albany.edu/etap/images/faculty/original/Arthur_Applebee.jpg" TargetMode="Externa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vhss.oddcast.com/vhssplayer.php?acc=3818225&amp;ss=2329720&amp;sl=0&amp;l=0&amp;h=300&amp;w=400&amp;bc=FFFFFF&amp;mid=119934&amp;t=1" TargetMode="External"/><Relationship Id="rId1" Type="http://schemas.openxmlformats.org/officeDocument/2006/relationships/slideLayout" Target="../slideLayouts/slideLayout14.xml"/></Relationships>
</file>

<file path=ppt/slides/_rels/slide168.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google.com/url?sa=i&amp;rct=j&amp;q=Caveman&amp;source=images&amp;cd=&amp;cad=rja&amp;docid=vKfCM1pyIyIGxM&amp;tbnid=__jx7U33boIsYM:&amp;ved=0CAUQjRw&amp;url=http://www.blogofmanly.com/2012/04/18/the-science-of-femininity-cavemen-muscleheads/&amp;ei=3kYVUqHqF6mliQLN0oDgAQ&amp;bvm=bv.51156542,d.cGE&amp;psig=AFQjCNGGsYLAdTK4EjE61XObh4Mq2JFqMw&amp;ust=1377212491778229" TargetMode="Externa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hyperlink" Target="http://www.youtube.com/watch?v=GAx845QaOck" TargetMode="External"/><Relationship Id="rId1" Type="http://schemas.openxmlformats.org/officeDocument/2006/relationships/slideLayout" Target="../slideLayouts/slideLayout14.xml"/></Relationships>
</file>

<file path=ppt/slides/_rels/slide178.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8.xml"/></Relationships>
</file>

<file path=ppt/slides/_rels/slide179.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0.png"/><Relationship Id="rId4" Type="http://schemas.openxmlformats.org/officeDocument/2006/relationships/image" Target="../media/image19.jpeg"/></Relationships>
</file>

<file path=ppt/slides/_rels/slide18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8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www.google.com/url?sa=i&amp;rct=j&amp;q=Arizona+English+Teachers+Association&amp;source=images&amp;cd=&amp;cad=rja&amp;docid=tcKD22SGLoF9HM&amp;tbnid=X9M8JZIjMo_CWM:&amp;ved=0CAUQjRw&amp;url=http://www.asu.edu/aeta/&amp;ei=Xu8cUqyhHKO_igLNnYGoDw&amp;bvm=bv.51156542,d.cGE&amp;psig=AFQjCNFRVF1GQ7gk3DguISO0PG2Zg055Qg&amp;ust=1377714395694103" TargetMode="External"/><Relationship Id="rId1" Type="http://schemas.openxmlformats.org/officeDocument/2006/relationships/slideLayout" Target="../slideLayouts/slideLayout14.xml"/><Relationship Id="rId6" Type="http://schemas.openxmlformats.org/officeDocument/2006/relationships/image" Target="../media/image70.jpeg"/><Relationship Id="rId5" Type="http://schemas.openxmlformats.org/officeDocument/2006/relationships/hyperlink" Target="http://www.google.com/url?sa=i&amp;rct=j&amp;q=Julie+Anne+Peters&amp;source=images&amp;cd=&amp;cad=rja&amp;docid=re42rRWzarXlRM&amp;tbnid=jVUU20P4rtN1pM:&amp;ved=0CAUQjRw&amp;url=http://www.kickedoutanthology.com/2010/01/25/a-conversation-with-young-adult-author-julie-anne-peters/&amp;ei=k-wcUtTHDauGigK20oCACA&amp;bvm=bv.51156542,d.cGE&amp;psig=AFQjCNHOU1o6RWywpyrUL5-fs4GcqoiG4Q&amp;ust=1377713677471888" TargetMode="External"/><Relationship Id="rId4" Type="http://schemas.openxmlformats.org/officeDocument/2006/relationships/image" Target="../media/image69.jpeg"/></Relationships>
</file>

<file path=ppt/slides/_rels/slide18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202.wmf"/></Relationships>
</file>

<file path=ppt/slides/_rels/slide18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image" Target="../media/image203.wmf"/></Relationships>
</file>

<file path=ppt/slides/_rels/slide18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3.vml"/><Relationship Id="rId4" Type="http://schemas.openxmlformats.org/officeDocument/2006/relationships/image" Target="../media/image204.wmf"/></Relationships>
</file>

<file path=ppt/slides/_rels/slide18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4.vml"/><Relationship Id="rId4" Type="http://schemas.openxmlformats.org/officeDocument/2006/relationships/image" Target="../media/image205.wmf"/></Relationships>
</file>

<file path=ppt/slides/_rels/slide186.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12.xml"/></Relationships>
</file>

<file path=ppt/slides/_rels/slide18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2.xml"/><Relationship Id="rId1" Type="http://schemas.openxmlformats.org/officeDocument/2006/relationships/vmlDrawing" Target="../drawings/vmlDrawing5.vml"/><Relationship Id="rId4" Type="http://schemas.openxmlformats.org/officeDocument/2006/relationships/image" Target="../media/image207.wmf"/></Relationships>
</file>

<file path=ppt/slides/_rels/slide18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0.png"/><Relationship Id="rId4" Type="http://schemas.openxmlformats.org/officeDocument/2006/relationships/image" Target="../media/image19.jpeg"/></Relationships>
</file>

<file path=ppt/slides/_rels/slide189.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changinghands.com/event/young-aug13" TargetMode="External"/><Relationship Id="rId1" Type="http://schemas.openxmlformats.org/officeDocument/2006/relationships/slideLayout" Target="../slideLayouts/slideLayout1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hyperlink" Target="http://www.suzanne-young.blogspot.com/" TargetMode="External"/></Relationships>
</file>

<file path=ppt/slides/_rels/slide190.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14.xml"/></Relationships>
</file>

<file path=ppt/slides/_rels/slide191.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212.gif"/><Relationship Id="rId2" Type="http://schemas.openxmlformats.org/officeDocument/2006/relationships/image" Target="../media/image211.wmf"/><Relationship Id="rId1" Type="http://schemas.openxmlformats.org/officeDocument/2006/relationships/slideLayout" Target="../slideLayouts/slideLayout12.xml"/></Relationships>
</file>

<file path=ppt/slides/_rels/slide193.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14.xml"/></Relationships>
</file>

<file path=ppt/slides/_rels/slide194.xml.rels><?xml version="1.0" encoding="UTF-8" standalone="yes"?>
<Relationships xmlns="http://schemas.openxmlformats.org/package/2006/relationships"><Relationship Id="rId2" Type="http://schemas.openxmlformats.org/officeDocument/2006/relationships/image" Target="../media/image214.wmf"/><Relationship Id="rId1" Type="http://schemas.openxmlformats.org/officeDocument/2006/relationships/slideLayout" Target="../slideLayouts/slideLayout14.xml"/></Relationships>
</file>

<file path=ppt/slides/_rels/slide195.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14.xml"/></Relationships>
</file>

<file path=ppt/slides/_rels/slide196.xml.rels><?xml version="1.0" encoding="UTF-8" standalone="yes"?>
<Relationships xmlns="http://schemas.openxmlformats.org/package/2006/relationships"><Relationship Id="rId2" Type="http://schemas.openxmlformats.org/officeDocument/2006/relationships/image" Target="../media/image215.wmf"/><Relationship Id="rId1" Type="http://schemas.openxmlformats.org/officeDocument/2006/relationships/slideLayout" Target="../slideLayouts/slideLayout12.xml"/></Relationships>
</file>

<file path=ppt/slides/_rels/slide197.xml.rels><?xml version="1.0" encoding="UTF-8" standalone="yes"?>
<Relationships xmlns="http://schemas.openxmlformats.org/package/2006/relationships"><Relationship Id="rId2" Type="http://schemas.openxmlformats.org/officeDocument/2006/relationships/image" Target="../media/image216.wmf"/><Relationship Id="rId1" Type="http://schemas.openxmlformats.org/officeDocument/2006/relationships/slideLayout" Target="../slideLayouts/slideLayout12.xml"/></Relationships>
</file>

<file path=ppt/slides/_rels/slide198.xml.rels><?xml version="1.0" encoding="UTF-8" standalone="yes"?>
<Relationships xmlns="http://schemas.openxmlformats.org/package/2006/relationships"><Relationship Id="rId2" Type="http://schemas.openxmlformats.org/officeDocument/2006/relationships/image" Target="../media/image217.wmf"/><Relationship Id="rId1" Type="http://schemas.openxmlformats.org/officeDocument/2006/relationships/slideLayout" Target="../slideLayouts/slideLayout12.xml"/></Relationships>
</file>

<file path=ppt/slides/_rels/slide199.xml.rels><?xml version="1.0" encoding="UTF-8" standalone="yes"?>
<Relationships xmlns="http://schemas.openxmlformats.org/package/2006/relationships"><Relationship Id="rId2" Type="http://schemas.openxmlformats.org/officeDocument/2006/relationships/image" Target="../media/image218.wm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hyperlink" Target="mailto:James.Blasingame@asu.edu" TargetMode="Externa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hyperlink" Target="http://vhss.oddcast.com/vhssplayer.php?acc=3818225&amp;ss=2326962&amp;sl=0&amp;l=0&amp;h=300&amp;w=400&amp;bc=FFFFFF&amp;mid=119858&amp;t=1" TargetMode="External"/><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200.xml.rels><?xml version="1.0" encoding="UTF-8" standalone="yes"?>
<Relationships xmlns="http://schemas.openxmlformats.org/package/2006/relationships"><Relationship Id="rId2" Type="http://schemas.openxmlformats.org/officeDocument/2006/relationships/image" Target="../media/image219.wmf"/><Relationship Id="rId1" Type="http://schemas.openxmlformats.org/officeDocument/2006/relationships/slideLayout" Target="../slideLayouts/slideLayout12.xml"/></Relationships>
</file>

<file path=ppt/slides/_rels/slide201.xml.rels><?xml version="1.0" encoding="UTF-8" standalone="yes"?>
<Relationships xmlns="http://schemas.openxmlformats.org/package/2006/relationships"><Relationship Id="rId2" Type="http://schemas.openxmlformats.org/officeDocument/2006/relationships/image" Target="../media/image220.wmf"/><Relationship Id="rId1" Type="http://schemas.openxmlformats.org/officeDocument/2006/relationships/slideLayout" Target="../slideLayouts/slideLayout12.xml"/></Relationships>
</file>

<file path=ppt/slides/_rels/slide20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vhss.oddcast.com/vhssplayer.php?acc=3818225&amp;ss=2330025&amp;sl=0&amp;l=0&amp;h=300&amp;w=400&amp;bc=FFFFFF&amp;mid=119951&amp;t=1" TargetMode="External"/><Relationship Id="rId1" Type="http://schemas.openxmlformats.org/officeDocument/2006/relationships/slideLayout" Target="../slideLayouts/slideLayout14.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hyperlink" Target="http://www.youtube.com/watch?v=AvVulbbm85s&amp;feature=relmfu" TargetMode="Externa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hyperlink" Target="http://www.google.com/url?sa=i&amp;rct=j&amp;q=Richie+Valens&amp;source=images&amp;cd=&amp;cad=rja&amp;docid=0f-yexzXvurAuM&amp;tbnid=j5s2vUl9p0RWHM:&amp;ved=0CAUQjRw&amp;url=http://en.wikipedia.org/wiki/Ritchie_Valens&amp;ei=5yYIUYTPGoe9iwKf_4G4Bg&amp;bvm=bv.41642243,d.cGE&amp;psig=AFQjCNFoF0JNZA-vV5wYUCID4YTAaBYYRQ&amp;ust=1359575096797932" TargetMode="External"/><Relationship Id="rId2" Type="http://schemas.openxmlformats.org/officeDocument/2006/relationships/hyperlink" Target="http://www.youtube.com/watch?v=Jp6j5HJ-Cok" TargetMode="External"/><Relationship Id="rId1" Type="http://schemas.openxmlformats.org/officeDocument/2006/relationships/slideLayout" Target="../slideLayouts/slideLayout2.xml"/><Relationship Id="rId4" Type="http://schemas.openxmlformats.org/officeDocument/2006/relationships/image" Target="../media/image222.jpeg"/></Relationships>
</file>

<file path=ppt/slides/_rels/slide206.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image" Target="../media/image223.gif"/><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225.jpeg"/><Relationship Id="rId1" Type="http://schemas.openxmlformats.org/officeDocument/2006/relationships/slideLayout" Target="../slideLayouts/slideLayout5.xml"/><Relationship Id="rId5" Type="http://schemas.openxmlformats.org/officeDocument/2006/relationships/image" Target="../media/image228.jpeg"/><Relationship Id="rId4" Type="http://schemas.openxmlformats.org/officeDocument/2006/relationships/image" Target="../media/image227.jpeg"/></Relationships>
</file>

<file path=ppt/slides/_rels/slide208.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google.com/url?sa=i&amp;rct=j&amp;q=pleased%20to%20meet%20you&amp;source=images&amp;cd=&amp;cad=rja&amp;docid=rfe-dSY39ibCkM&amp;tbnid=srslQDVtfwDclM:&amp;ved=0CAUQjRw&amp;url=http://www.iorr.org/talk/read.php?1,952356,page=6&amp;ei=2lUVUsXwDYWdiAK86ICYCA&amp;bvm=bv.51156542,d.cGE&amp;psig=AFQjCNFwMhPC4P7Ks0mMpELh0p2xbw6S5g&amp;ust=1377216301872132" TargetMode="External"/><Relationship Id="rId1" Type="http://schemas.openxmlformats.org/officeDocument/2006/relationships/slideLayout" Target="../slideLayouts/slideLayout14.xml"/></Relationships>
</file>

<file path=ppt/slides/_rels/slide210.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hyperlink" Target="http://www.albany.edu/etap/images/faculty/original/Arthur_Applebee.jpg" TargetMode="Externa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hyperlink" Target="http://www.google.com/url?sa=i&amp;rct=j&amp;q=Blackboard&amp;source=images&amp;cd=&amp;cad=rja&amp;docid=QY8RSBNbvaj_NM&amp;tbnid=qUv0wy6cm1npTM:&amp;ved=0CAUQjRw&amp;url=http://www.angelo.edu/services/e-learning/blackboard.php&amp;ei=kUUWUuTsKOafiAKp7YHoDg&amp;bvm=bv.51156542,d.cGE&amp;psig=AFQjCNEPKNknPI5895cWREx7Y8uqKaIAyQ&amp;ust=1377277709081852" TargetMode="External"/><Relationship Id="rId1" Type="http://schemas.openxmlformats.org/officeDocument/2006/relationships/slideLayout" Target="../slideLayouts/slideLayout14.xml"/><Relationship Id="rId5" Type="http://schemas.openxmlformats.org/officeDocument/2006/relationships/image" Target="../media/image27.gif"/><Relationship Id="rId4" Type="http://schemas.openxmlformats.org/officeDocument/2006/relationships/hyperlink" Target="http://www.google.com/url?sa=i&amp;rct=j&amp;q=syllbu&amp;source=images&amp;cd=&amp;cad=rja&amp;docid=DJmsVL0h1XDJnM&amp;tbnid=WWSZriUMLYbJQM:&amp;ved=0CAUQjRw&amp;url=http://pjcspanish.wordpress.com/syllabus/&amp;ei=xUUWUtCGB7H9iQKeiYC4Dw&amp;psig=AFQjCNHCv1g5uV1t56J0gOzxlMeh3qLhjg&amp;ust=1377277743397408" TargetMode="External"/></Relationships>
</file>

<file path=ppt/slides/_rels/slide220.xml.rels><?xml version="1.0" encoding="UTF-8" standalone="yes"?>
<Relationships xmlns="http://schemas.openxmlformats.org/package/2006/relationships"><Relationship Id="rId3" Type="http://schemas.openxmlformats.org/officeDocument/2006/relationships/image" Target="../media/image234.jpeg"/><Relationship Id="rId7" Type="http://schemas.openxmlformats.org/officeDocument/2006/relationships/image" Target="../media/image236.jpeg"/><Relationship Id="rId2" Type="http://schemas.openxmlformats.org/officeDocument/2006/relationships/image" Target="../media/image233.jpeg"/><Relationship Id="rId1" Type="http://schemas.openxmlformats.org/officeDocument/2006/relationships/slideLayout" Target="../slideLayouts/slideLayout9.xml"/><Relationship Id="rId6" Type="http://schemas.openxmlformats.org/officeDocument/2006/relationships/hyperlink" Target="http://www.google.com/url?sa=i&amp;rct=j&amp;q=&amp;esrc=s&amp;frm=1&amp;source=images&amp;cd=&amp;cad=rja&amp;docid=fQcOmwGqNTxGCM&amp;tbnid=PYiMOdvzHod1xM:&amp;ved=0CAUQjRw&amp;url=http://thebestnotes.com/booknotes/Bud_Not_Buddy/BudNotBuddy03.html&amp;ei=3Ew7UqmNOuTAiwLA04CwCA&amp;bvm=bv.52434380,d.cGE&amp;psig=AFQjCNEL9nefUXZBX5yWd35LARWAIDoCtw&amp;ust=1379704398299153" TargetMode="External"/><Relationship Id="rId5" Type="http://schemas.openxmlformats.org/officeDocument/2006/relationships/image" Target="../media/image235.jpeg"/><Relationship Id="rId4" Type="http://schemas.openxmlformats.org/officeDocument/2006/relationships/hyperlink" Target="http://www.google.com/url?sa=i&amp;rct=j&amp;q=&amp;esrc=s&amp;frm=1&amp;source=images&amp;cd=&amp;cad=rja&amp;docid=fQcOmwGqNTxGCM&amp;tbnid=PYiMOdvzHod1xM:&amp;ved=0CAUQjRw&amp;url=http://sites.google.com/a/student.isb.ac.th/bud-not-buddy/home/bud-and-the-three-buddies-liana-riddh-and-maddy&amp;ei=0Ew7UsGwNoqgiAL62IDwCA&amp;bvm=bv.52434380,d.cGE&amp;psig=AFQjCNEL9nefUXZBX5yWd35LARWAIDoCtw&amp;ust=1379704398299153" TargetMode="Externa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NGcI4fsyqLNuBM&amp;tbnid=0rInsMVYLUAcGM:&amp;ved=0CAUQjRw&amp;url=http://actinupwithbooks.blogspot.com/2013/04/love-my-indie-with-author-tom-leveen.html&amp;ei=RNVBUtGLJ8btiQLO54GYDg&amp;bvm=bv.53077864,d.cGE&amp;psig=AFQjCNEZWKyz4p33Nfx2IZhP1QIx7C6YEg&amp;ust=1380132523591862" TargetMode="External"/><Relationship Id="rId2" Type="http://schemas.openxmlformats.org/officeDocument/2006/relationships/hyperlink" Target="http://vimeo.com/imaginationasu/review/75247668/aaad3d867c" TargetMode="External"/><Relationship Id="rId1" Type="http://schemas.openxmlformats.org/officeDocument/2006/relationships/slideLayout" Target="../slideLayouts/slideLayout2.xml"/><Relationship Id="rId4" Type="http://schemas.openxmlformats.org/officeDocument/2006/relationships/image" Target="../media/image237.jpeg"/></Relationships>
</file>

<file path=ppt/slides/_rels/slide224.xml.rels><?xml version="1.0" encoding="UTF-8" standalone="yes"?>
<Relationships xmlns="http://schemas.openxmlformats.org/package/2006/relationships"><Relationship Id="rId3" Type="http://schemas.openxmlformats.org/officeDocument/2006/relationships/hyperlink" Target="http://www.youtube.com/watch?v=Biq2EVpJSRE&amp;list=PL0D6205BB9F4F3D44" TargetMode="External"/><Relationship Id="rId2" Type="http://schemas.openxmlformats.org/officeDocument/2006/relationships/image" Target="../media/image129.jpeg"/><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2.xml"/><Relationship Id="rId4" Type="http://schemas.openxmlformats.org/officeDocument/2006/relationships/image" Target="../media/image244.pn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hyperlink" Target="http://www.youtube.com/watch?v=eHEVf6z1RoU" TargetMode="External"/><Relationship Id="rId7" Type="http://schemas.openxmlformats.org/officeDocument/2006/relationships/image" Target="../media/image246.jpeg"/><Relationship Id="rId2" Type="http://schemas.openxmlformats.org/officeDocument/2006/relationships/hyperlink" Target="http://www.youtube.com/watch?v=OEBZkWkkdZA" TargetMode="External"/><Relationship Id="rId1" Type="http://schemas.openxmlformats.org/officeDocument/2006/relationships/slideLayout" Target="../slideLayouts/slideLayout2.xml"/><Relationship Id="rId6" Type="http://schemas.openxmlformats.org/officeDocument/2006/relationships/hyperlink" Target="http://www.google.com/url?sa=i&amp;rct=j&amp;q=taylor+mali&amp;source=images&amp;cd=&amp;cad=rja&amp;docid=dh969y8jcOJSKM&amp;tbnid=oK29otNORG6LLM:&amp;ved=&amp;url=http://www.indstate.edu/ccj/popcultureconference/2009%20Conference%20Speakers/keynote_spkr2009.htm&amp;ei=M3R5UY3qGMagigKV_4HAAg&amp;bvm=bv.45645796,d.cGE&amp;psig=AFQjCNHdP-2i7npuzFB3ZzvW9xera1V5kg&amp;ust=1367000499684301" TargetMode="External"/><Relationship Id="rId5" Type="http://schemas.openxmlformats.org/officeDocument/2006/relationships/image" Target="../media/image245.jpeg"/><Relationship Id="rId4" Type="http://schemas.openxmlformats.org/officeDocument/2006/relationships/hyperlink" Target="http://www.google.com/url?sa=i&amp;rct=j&amp;q=taylor+mali&amp;source=images&amp;cd=&amp;cad=rja&amp;docid=dh969y8jcOJSKM&amp;tbnid=oK29otNORG6LLM:&amp;ved=0CAUQjRw&amp;url=http://www.slamnation.com/presskit.html&amp;ei=O3R5UeZByeOKAuSTgZgD&amp;bvm=bv.45645796,d.cGE&amp;psig=AFQjCNHdP-2i7npuzFB3ZzvW9xera1V5kg&amp;ust=1367000499684301"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230.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I2Z4cLzbJbDDfM&amp;tbnid=pxfgZ_O-OkuPhM:&amp;ved=0CAUQjRw&amp;url=http://www.barnesandnoble.com/w/scorpions-walter-dean-myers/1100339239?ean%3D9780064406239&amp;ei=clJUUqDIOuzjigLg74GYAQ&amp;bvm=bv.53760139,d.cGE&amp;psig=AFQjCNFkDwBjMp76yUDokNQDQ7V76YnXcg&amp;ust=1381344226324507" TargetMode="External"/><Relationship Id="rId2" Type="http://schemas.openxmlformats.org/officeDocument/2006/relationships/image" Target="../media/image247.jpeg"/><Relationship Id="rId1" Type="http://schemas.openxmlformats.org/officeDocument/2006/relationships/slideLayout" Target="../slideLayouts/slideLayout7.xml"/><Relationship Id="rId6" Type="http://schemas.openxmlformats.org/officeDocument/2006/relationships/image" Target="../media/image250.jpeg"/><Relationship Id="rId5" Type="http://schemas.openxmlformats.org/officeDocument/2006/relationships/image" Target="../media/image249.jpeg"/><Relationship Id="rId4" Type="http://schemas.openxmlformats.org/officeDocument/2006/relationships/image" Target="../media/image248.jpeg"/></Relationships>
</file>

<file path=ppt/slides/_rels/slide231.xml.rels><?xml version="1.0" encoding="UTF-8" standalone="yes"?>
<Relationships xmlns="http://schemas.openxmlformats.org/package/2006/relationships"><Relationship Id="rId3" Type="http://schemas.openxmlformats.org/officeDocument/2006/relationships/hyperlink" Target="http://www.janetterallison.com/" TargetMode="External"/><Relationship Id="rId2" Type="http://schemas.openxmlformats.org/officeDocument/2006/relationships/hyperlink" Target="http://janetterallison.com/category/blog/" TargetMode="External"/><Relationship Id="rId1" Type="http://schemas.openxmlformats.org/officeDocument/2006/relationships/slideLayout" Target="../slideLayouts/slideLayout7.xml"/><Relationship Id="rId5" Type="http://schemas.openxmlformats.org/officeDocument/2006/relationships/image" Target="../media/image251.jpeg"/><Relationship Id="rId4" Type="http://schemas.openxmlformats.org/officeDocument/2006/relationships/hyperlink" Target="http://www.google.com/url?sa=i&amp;rct=j&amp;q=&amp;esrc=s&amp;frm=1&amp;source=images&amp;cd=&amp;cad=rja&amp;docid=7fL5mTT8nwC-lM&amp;tbnid=ErDUr9Cv_DfrhM:&amp;ved=0CAUQjRw&amp;url=http://azlaconference.wikispaces.com/Authors_2012&amp;ei=eVRUUq-UBYKcjAKE2YHoBA&amp;bvm=bv.53760139,d.cGE&amp;psig=AFQjCNEEQD6yDUQTqccbIhDaE4npHfzPaQ&amp;ust=1381344756054293" TargetMode="External"/></Relationships>
</file>

<file path=ppt/slides/_rels/slide232.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image" Target="../media/image252.jpe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hyperlink" Target="http://www.google.com/url?sa=i&amp;rct=j&amp;q=&amp;esrc=s&amp;frm=1&amp;source=images&amp;cd=&amp;cad=rja&amp;docid=7fL5mTT8nwC-lM&amp;tbnid=ErDUr9Cv_DfrhM:&amp;ved=0CAUQjRw&amp;url=http://azlaconference.wikispaces.com/Authors_2012&amp;ei=eVRUUq-UBYKcjAKE2YHoBA&amp;bvm=bv.53760139,d.cGE&amp;psig=AFQjCNEEQD6yDUQTqccbIhDaE4npHfzPaQ&amp;ust=1381344756054293" TargetMode="Externa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hyperlink" Target="http://www.changinghands.com/event/cjhill-oct13" TargetMode="External"/><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3" Type="http://schemas.openxmlformats.org/officeDocument/2006/relationships/hyperlink" Target="http://www.statepress.com/2013/10/01/students-dress-as-zombies-for-book-launch/" TargetMode="External"/><Relationship Id="rId2" Type="http://schemas.openxmlformats.org/officeDocument/2006/relationships/hyperlink" Target="https://www.facebook.com/imaginationASU" TargetMode="External"/><Relationship Id="rId1" Type="http://schemas.openxmlformats.org/officeDocument/2006/relationships/slideLayout" Target="../slideLayouts/slideLayout2.xml"/><Relationship Id="rId4" Type="http://schemas.openxmlformats.org/officeDocument/2006/relationships/image" Target="../media/image255.jpeg"/></Relationships>
</file>

<file path=ppt/slides/_rels/slide236.xml.rels><?xml version="1.0" encoding="UTF-8" standalone="yes"?>
<Relationships xmlns="http://schemas.openxmlformats.org/package/2006/relationships"><Relationship Id="rId2" Type="http://schemas.openxmlformats.org/officeDocument/2006/relationships/image" Target="../media/image256.jpe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4.xml"/></Relationships>
</file>

<file path=ppt/slides/_rels/slide238.xml.rels><?xml version="1.0" encoding="UTF-8" standalone="yes"?>
<Relationships xmlns="http://schemas.openxmlformats.org/package/2006/relationships"><Relationship Id="rId3" Type="http://schemas.openxmlformats.org/officeDocument/2006/relationships/hyperlink" Target="http://www.washingtonpost.com/blogs/answer-sheet/wp/2013/09/23/a-plea-for-book-censors-to-stand-down/" TargetMode="External"/><Relationship Id="rId2" Type="http://schemas.openxmlformats.org/officeDocument/2006/relationships/hyperlink" Target="https://asunews.asu.edu/20130923-in-the-news-blasingame" TargetMode="External"/><Relationship Id="rId1" Type="http://schemas.openxmlformats.org/officeDocument/2006/relationships/slideLayout" Target="../slideLayouts/slideLayout4.xml"/><Relationship Id="rId4" Type="http://schemas.openxmlformats.org/officeDocument/2006/relationships/hyperlink" Target="http://voices.washingtonpost.com/answer-sheet/guest-bloggers/my-guest-is-james-blasingame.html" TargetMode="External"/></Relationships>
</file>

<file path=ppt/slides/_rels/slide239.xml.rels><?xml version="1.0" encoding="UTF-8" standalone="yes"?>
<Relationships xmlns="http://schemas.openxmlformats.org/package/2006/relationships"><Relationship Id="rId8" Type="http://schemas.openxmlformats.org/officeDocument/2006/relationships/image" Target="../media/image261.png"/><Relationship Id="rId3" Type="http://schemas.openxmlformats.org/officeDocument/2006/relationships/image" Target="../media/image258.jpeg"/><Relationship Id="rId7" Type="http://schemas.openxmlformats.org/officeDocument/2006/relationships/hyperlink" Target="http://www.google.com/url?sa=i&amp;rct=j&amp;q=&amp;esrc=s&amp;frm=1&amp;source=images&amp;cd=&amp;cad=rja&amp;docid=C7pfpUouTnlRSM&amp;tbnid=GaG_6YoP0Yn8zM:&amp;ved=0CAUQjRw&amp;url=http://forchristandculture.com/2013/03/21/its-not-just-wrong-its-illegal/&amp;ei=nF9UUs-7GeOZiQKev4CwBg&amp;bvm=bv.53760139,d.cGE&amp;psig=AFQjCNHZBPgDj1D-maBDumJloZHFNjEUsw&amp;ust=1381347601729216" TargetMode="External"/><Relationship Id="rId2" Type="http://schemas.openxmlformats.org/officeDocument/2006/relationships/hyperlink" Target="http://www.google.com/url?sa=i&amp;rct=j&amp;q=&amp;esrc=s&amp;frm=1&amp;source=images&amp;cd=&amp;cad=rja&amp;docid=F6oxIYapcd7Q_M&amp;tbnid=lVCEOwFR0mvDUM:&amp;ved=0CAUQjRw&amp;url=http://www.authentichistory.com/1898-1913/2-progressivism/6-civilrights/2-women/index.html&amp;ei=0l5UUp_SMaSAiwLho4HwDg&amp;bvm=bv.53760139,d.cGE&amp;psig=AFQjCNHOVUlJ4LvqHwXj4Rc11G5BK4AXcQ&amp;ust=1381347393984839" TargetMode="External"/><Relationship Id="rId1" Type="http://schemas.openxmlformats.org/officeDocument/2006/relationships/slideLayout" Target="../slideLayouts/slideLayout2.xml"/><Relationship Id="rId6" Type="http://schemas.openxmlformats.org/officeDocument/2006/relationships/image" Target="../media/image260.jpeg"/><Relationship Id="rId5" Type="http://schemas.openxmlformats.org/officeDocument/2006/relationships/image" Target="../media/image259.jpeg"/><Relationship Id="rId4" Type="http://schemas.openxmlformats.org/officeDocument/2006/relationships/hyperlink" Target="http://www.shorpy.com/node/8806?size=_original#caption"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images.google.com/imgres?imgurl=http://www.poetrycamp.com/images/sara.jpg&amp;imgrefurl=http://www.poetrycamp.com/presenters.html&amp;h=166&amp;w=125&amp;sz=21&amp;hl=en&amp;start=15&amp;sig2=uShE2r1Dn4qcMToGyOJZ8w&amp;um=1&amp;tbnid=CjDbREgDX1_HKM:&amp;tbnh=99&amp;tbnw=75&amp;ei=adYHSP-WBIaWigGBucSmCw&amp;prev=/images?q=Sara+Holbrook&amp;um=1&amp;hl=en&amp;safe=active&amp;sa=N" TargetMode="External"/><Relationship Id="rId1" Type="http://schemas.openxmlformats.org/officeDocument/2006/relationships/slideLayout" Target="../slideLayouts/slideLayout12.xml"/></Relationships>
</file>

<file path=ppt/slides/_rels/slide240.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hyperlink" Target="http://www.google.com/url?sa=i&amp;rct=j&amp;q=&amp;esrc=s&amp;frm=1&amp;source=images&amp;cd=&amp;cad=rja&amp;docid=HhSY5z6C-MNBsM&amp;tbnid=4wDF4frvz6QSqM:&amp;ved=0CAUQjRw&amp;url=http://library.buffalo.edu/pl/exhibits/joycebloomsday/caseXII/&amp;ei=R2BUUt-gJ4OsjAL4zoD4Bw&amp;psig=AFQjCNEVO4OJVTznQKfFaPK5MTF159205w&amp;ust=1381347747716642" TargetMode="External"/><Relationship Id="rId1" Type="http://schemas.openxmlformats.org/officeDocument/2006/relationships/slideLayout" Target="../slideLayouts/slideLayout2.xml"/><Relationship Id="rId5" Type="http://schemas.openxmlformats.org/officeDocument/2006/relationships/image" Target="../media/image263.jpeg"/><Relationship Id="rId4" Type="http://schemas.openxmlformats.org/officeDocument/2006/relationships/hyperlink" Target="http://www.google.com/url?sa=i&amp;source=images&amp;cd=&amp;cad=rja&amp;docid=vWfYN9qIa0rVkM&amp;tbnid=DRxemKiO6rMQuM:&amp;ved=0CAgQjRwwAA&amp;url=http://www.screamingpope.com/2011_08_01_archive.html&amp;ei=kWBUUtHaC6HtiwKEsIGgDQ&amp;psig=AFQjCNG41OudI9M8IUSboaL-cXBEraIm0g&amp;ust=1381347857232143" TargetMode="External"/></Relationships>
</file>

<file path=ppt/slides/_rels/slide241.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hyperlink" Target="http://www.google.com/url?sa=i&amp;rct=j&amp;q=&amp;esrc=s&amp;frm=1&amp;source=images&amp;cd=&amp;cad=rja&amp;docid=MpZVM4Tnsz9RfM&amp;tbnid=-gZgrhnDvaw_xM:&amp;ved=0CAUQjRw&amp;url=http://www.waymarking.com/waymarks/WM3R59_BEAVERTON_CARNEGIE_LIBRARY_Ontario_CANADA&amp;ei=B2FUUqboOMH7igK884GADQ&amp;psig=AFQjCNGTVrvJ9NKTsI8glN-_NGjUwPjiXQ&amp;ust=1381347922431234" TargetMode="Externa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image" Target="../media/image265.jpeg"/><Relationship Id="rId1" Type="http://schemas.openxmlformats.org/officeDocument/2006/relationships/slideLayout" Target="../slideLayouts/slideLayout2.xml"/><Relationship Id="rId4" Type="http://schemas.openxmlformats.org/officeDocument/2006/relationships/image" Target="../media/image267.jpeg"/></Relationships>
</file>

<file path=ppt/slides/_rels/slide243.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hyperlink" Target="http://www.google.com/url?sa=i&amp;rct=j&amp;q=&amp;esrc=s&amp;frm=1&amp;source=images&amp;cd=&amp;cad=rja&amp;docid=jVWnbKo2MgSzCM&amp;tbnid=InSCpkRRrx5KnM:&amp;ved=0CAUQjRw&amp;url=http://portoflongbeach.blogspot.com/2011/03/elvis-at-port-1964.html&amp;ei=X2NUUp2qMsGMiAKGcg&amp;bvm=bv.53760139,d.cGE&amp;psig=AFQjCNGqR4kE2ouFKCLGXRWov9osD_GM2Q&amp;ust=1381348561725367" TargetMode="External"/><Relationship Id="rId1" Type="http://schemas.openxmlformats.org/officeDocument/2006/relationships/slideLayout" Target="../slideLayouts/slideLayout2.xml"/><Relationship Id="rId5" Type="http://schemas.openxmlformats.org/officeDocument/2006/relationships/image" Target="../media/image269.jpeg"/><Relationship Id="rId4" Type="http://schemas.openxmlformats.org/officeDocument/2006/relationships/hyperlink" Target="http://www.google.com/url?sa=i&amp;rct=j&amp;q=&amp;esrc=s&amp;frm=1&amp;source=images&amp;cd=&amp;cad=rja&amp;docid=k0FlZNEZVmlwVM&amp;tbnid=6bu-zYjbcwytoM:&amp;ved=0CAUQjRw&amp;url=http://www.pophistorydig.com/?tag%3Dbeatles-american-concert-tour-1964&amp;ei=kGNUUpHRAaPeiAKZr4GYAg&amp;bvm=bv.53760139,d.cGE&amp;psig=AFQjCNGqR4kE2ouFKCLGXRWov9osD_GM2Q&amp;ust=1381348561725367" TargetMode="External"/></Relationships>
</file>

<file path=ppt/slides/_rels/slide244.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hyperlink" Target="http://www.google.com/url?sa=i&amp;rct=j&amp;q=&amp;esrc=s&amp;frm=1&amp;source=images&amp;cd=&amp;cad=rja&amp;docid=CMpRoYFx-kcjXM&amp;tbnid=Ro8_wqnZ5sM3VM:&amp;ved=0CAUQjRw&amp;url=http://www.sergent.com.au/beachboys/1966.html&amp;ei=CmRUUt3VG6PkiwLIvIGwDw&amp;bvm=bv.53760139,d.cGE&amp;psig=AFQjCNGnJ9mcr5VwoGVTol7S11KBeZgL0w&amp;ust=1381348683111259" TargetMode="External"/><Relationship Id="rId1" Type="http://schemas.openxmlformats.org/officeDocument/2006/relationships/slideLayout" Target="../slideLayouts/slideLayout2.xml"/><Relationship Id="rId5" Type="http://schemas.openxmlformats.org/officeDocument/2006/relationships/image" Target="../media/image271.jpeg"/><Relationship Id="rId4" Type="http://schemas.openxmlformats.org/officeDocument/2006/relationships/hyperlink" Target="http://www.google.com/url?sa=i&amp;rct=j&amp;q=&amp;esrc=s&amp;frm=1&amp;source=images&amp;cd=&amp;cad=rja&amp;docid=nePK_h3aUtQZEM&amp;tbnid=YDsudSjJ0Pu3fM:&amp;ved=0CAUQjRw&amp;url=http://dc.wikia.com/wiki/Joker_(Batman_1966_TV_Series)&amp;ei=NWRUUum8K8abiAKbkoEw&amp;bvm=bv.53760139,d.cGE&amp;psig=AFQjCNGnJ9mcr5VwoGVTol7S11KBeZgL0w&amp;ust=1381348683111259" TargetMode="External"/></Relationships>
</file>

<file path=ppt/slides/_rels/slide245.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hyperlink" Target="http://www.google.com/url?sa=i&amp;rct=j&amp;q=&amp;esrc=s&amp;frm=1&amp;source=images&amp;cd=&amp;cad=rja&amp;docid=iDOVmOnHuGJNDM&amp;tbnid=VQLWbZtI5wr-LM:&amp;ved=0CAUQjRw&amp;url=http://latinopia.com/latino-literature/latinopia-book-review-down-these-mean-streets/&amp;ei=PGVUUvrfB4eTiALCq4GABg&amp;bvm=bv.53760139,d.cGE&amp;psig=AFQjCNHB8Fym7odqebTL0om25YyYqOn03g&amp;ust=1381349038063062" TargetMode="Externa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hyperlink" Target="http://www.google.com/url?sa=i&amp;rct=j&amp;q=shane+koyczan&amp;source=images&amp;cd=&amp;cad=rja&amp;docid=-UirKYKp4wUyzM&amp;tbnid=-NdJQud89fGiGM:&amp;ved=0CAUQjRw&amp;url=https://twitter.com/Koyczan&amp;ei=BaZtUeSiDsSniALnyICoBA&amp;bvm=bv.45218183,d.cGE&amp;psig=AFQjCNFC7pemSw71ecPOHY1YX9g1NtdixQ&amp;ust=1366226817860754" TargetMode="External"/><Relationship Id="rId2" Type="http://schemas.openxmlformats.org/officeDocument/2006/relationships/hyperlink" Target="http://www.youtube.com/watch?v=6VrZE8MCnIA" TargetMode="External"/><Relationship Id="rId1" Type="http://schemas.openxmlformats.org/officeDocument/2006/relationships/slideLayout" Target="../slideLayouts/slideLayout2.xml"/><Relationship Id="rId5" Type="http://schemas.openxmlformats.org/officeDocument/2006/relationships/hyperlink" Target="http://www.shanekoyczan.com/about-shane-koyczan/" TargetMode="External"/><Relationship Id="rId4" Type="http://schemas.openxmlformats.org/officeDocument/2006/relationships/image" Target="../media/image274.jpeg"/></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250.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4.xml"/></Relationships>
</file>

<file path=ppt/slides/_rels/slide253.xml.rels><?xml version="1.0" encoding="UTF-8" standalone="yes"?>
<Relationships xmlns="http://schemas.openxmlformats.org/package/2006/relationships"><Relationship Id="rId3" Type="http://schemas.openxmlformats.org/officeDocument/2006/relationships/image" Target="../media/image279.jpeg"/><Relationship Id="rId7" Type="http://schemas.openxmlformats.org/officeDocument/2006/relationships/image" Target="../media/image281.jpeg"/><Relationship Id="rId2" Type="http://schemas.openxmlformats.org/officeDocument/2006/relationships/hyperlink" Target="http://www.google.com/url?sa=i&amp;rct=j&amp;q=&amp;esrc=s&amp;frm=1&amp;source=images&amp;cd=&amp;cad=rja&amp;docid=8KqRoUlOgYaowM&amp;tbnid=aZzMT_wJfpQmTM:&amp;ved=0CAUQjRw&amp;url=http://www.washingtonpost.com/blogs/answer-sheet/wp/2013/09/23/a-plea-for-book-censors-to-stand-down/&amp;ei=RPtWUpzdJKKrjALr-YGYAw&amp;bvm=bv.53899372,d.cGE&amp;psig=AFQjCNE5rAkHTnFxoOn5RYD2pDs-ixdDOg&amp;ust=1381518526779987" TargetMode="External"/><Relationship Id="rId1" Type="http://schemas.openxmlformats.org/officeDocument/2006/relationships/slideLayout" Target="../slideLayouts/slideLayout2.xml"/><Relationship Id="rId6" Type="http://schemas.openxmlformats.org/officeDocument/2006/relationships/hyperlink" Target="http://www.google.com/url?sa=i&amp;rct=j&amp;q=&amp;esrc=s&amp;frm=1&amp;source=images&amp;cd=&amp;cad=rja&amp;docid=fFnw4NXEE_NLjM&amp;tbnid=JkT1NMDhaVd7xM:&amp;ved=0CAUQjRw&amp;url=http://www.ninahale.com/category/google/&amp;ei=x_tWUvGqKcioiQLL3oCYBg&amp;bvm=bv.53899372,d.cGE&amp;psig=AFQjCNGo4bwDrw6ir4Q1C35o817Qbsgirg&amp;ust=1381518629283840" TargetMode="External"/><Relationship Id="rId5" Type="http://schemas.openxmlformats.org/officeDocument/2006/relationships/image" Target="../media/image280.jpeg"/><Relationship Id="rId4" Type="http://schemas.openxmlformats.org/officeDocument/2006/relationships/hyperlink" Target="http://www.google.com/url?sa=i&amp;rct=j&amp;q=&amp;esrc=s&amp;frm=1&amp;source=images&amp;cd=&amp;cad=rja&amp;docid=eT7beB_19thKaM&amp;tbnid=9GEwGo8Fp1ztIM:&amp;ved=0CAUQjRw&amp;url=http://blog.syracuse.com/shelflife/2007/11/twisted_among_amazoncoms_2007.html&amp;ei=e_tWUpj1D-iWiQKd0oGgCw&amp;bvm=bv.53899372,d.cGE&amp;psig=AFQjCNGz2-hYhaHuTo788RTGj_K57h4TJA&amp;ust=1381518584837984" TargetMode="External"/></Relationships>
</file>

<file path=ppt/slides/_rels/slide254.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hyperlink" Target="http://www.google.com/url?sa=i&amp;rct=j&amp;q=&amp;esrc=s&amp;frm=1&amp;source=images&amp;cd=&amp;cad=rja&amp;docid=gW_Vt1myE5Mf-M&amp;tbnid=fqF6ZB2Q3MbEkM:&amp;ved=0CAUQjRw&amp;url=http://www.freakingnews.com/Playboy-Magazine-Cover-Pics-65738.asp&amp;ei=aAJXUtKaAoGpiQKt54DoBg&amp;bvm=bv.53899372,d.cGE&amp;psig=AFQjCNHFU1o-7mJ9KCWC2MiS_1R9ylthvw&amp;ust=1381520301926273" TargetMode="Externa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hyperlink" Target="http://www.google.com/url?sa=i&amp;rct=j&amp;q=&amp;esrc=s&amp;frm=1&amp;source=images&amp;cd=&amp;cad=rja&amp;docid=I3T4t98bX9JaCM&amp;tbnid=JqZpA7T-tW9PNM:&amp;ved=0CAUQjRw&amp;url=http://en.wikipedia.org/wiki/Catch-22&amp;ei=WANXUtD4IemmigLzw4GwCw&amp;bvm=bv.53899372,d.cGE&amp;psig=AFQjCNGZaUobkOiMbOenAFr6dSroc2H_qg&amp;ust=1381520594749403" TargetMode="External"/><Relationship Id="rId1" Type="http://schemas.openxmlformats.org/officeDocument/2006/relationships/slideLayout" Target="../slideLayouts/slideLayout2.xml"/><Relationship Id="rId5" Type="http://schemas.openxmlformats.org/officeDocument/2006/relationships/image" Target="../media/image284.jpeg"/><Relationship Id="rId4" Type="http://schemas.openxmlformats.org/officeDocument/2006/relationships/hyperlink" Target="http://www.google.com/url?sa=i&amp;rct=j&amp;q=&amp;esrc=s&amp;frm=1&amp;source=images&amp;cd=&amp;cad=rja&amp;docid=v4cpWchYY1A81M&amp;tbnid=kcWBbS36_i_CfM:&amp;ved=0CAUQjRw&amp;url=http://forthesomedaybook.wordpress.com/2012/07/20/book-review-god-bless-you-mr-rosewater/&amp;ei=dwNXUqqFOJCyigLE24HoDg&amp;bvm=bv.53899372,d.cGE&amp;psig=AFQjCNEEl3-cf8YEfaMwyLRf4D_V_9PWAw&amp;ust=1381520628333888" TargetMode="External"/></Relationships>
</file>

<file path=ppt/slides/_rels/slide256.xml.rels><?xml version="1.0" encoding="UTF-8" standalone="yes"?>
<Relationships xmlns="http://schemas.openxmlformats.org/package/2006/relationships"><Relationship Id="rId2" Type="http://schemas.openxmlformats.org/officeDocument/2006/relationships/image" Target="../media/image285.jpe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hyperlink" Target="http://www.google.com/url?sa=i&amp;source=images&amp;cd=&amp;cad=rja&amp;docid=wyPsXQF6tK6bqM&amp;tbnid=I8Mkc7XAfQnOeM:&amp;ved=0CAgQjRwwAA&amp;url=http://victoriataftkpam.blogspot.com/2010/06/seen-at-north-clackamas-school-district.html&amp;ei=YwhXUoSUAYS8iwLYyICgAQ&amp;psig=AFQjCNHIHwlgOFUuyvmtZ2Qc5WN7SAZdpA&amp;ust=1381521891056107"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260.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hyperlink" Target="http://www.google.com/url?sa=i&amp;rct=j&amp;q=&amp;esrc=s&amp;frm=1&amp;source=images&amp;cd=&amp;cad=rja&amp;docid=ErNxxJFog0RwWM&amp;tbnid=zOPMVN1aMUntpM:&amp;ved=0CAUQjRw&amp;url=http://www.bookingthrough365.com/&amp;ei=jQhXUuHcLYrhiAKk1IHYCA&amp;bvm=bv.53899372,d.cGE&amp;psig=AFQjCNEMn_2URSMOVHr_EZjn3lT1z4iGIg&amp;ust=1381521929509073" TargetMode="Externa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hyperlink" Target="//upload.wikimedia.org/wikipedia/commons/5/55/Romeo_and_juliet_brown.jpg" TargetMode="External"/><Relationship Id="rId2" Type="http://schemas.openxmlformats.org/officeDocument/2006/relationships/hyperlink" Target="http://www.google.com/url?sa=i&amp;rct=j&amp;q=&amp;esrc=s&amp;frm=1&amp;source=images&amp;cd=&amp;cad=rja&amp;docid=SLTFzzsJPzOIQM&amp;tbnid=cgNBSvb9VXWRwM:&amp;ved=0CAUQjRw&amp;url=http://en.wikipedia.org/wiki/Romeo_and_Juliet&amp;ei=4AhXUuixHsqpigL0y4GIDA&amp;bvm=bv.53899372,d.cGE&amp;psig=AFQjCNGvDD5SueXLb1yPcY2n6M_k1lqhsA&amp;ust=1381522006626874" TargetMode="External"/><Relationship Id="rId1" Type="http://schemas.openxmlformats.org/officeDocument/2006/relationships/slideLayout" Target="../slideLayouts/slideLayout2.xml"/><Relationship Id="rId4" Type="http://schemas.openxmlformats.org/officeDocument/2006/relationships/image" Target="../media/image288.jpeg"/></Relationships>
</file>

<file path=ppt/slides/_rels/slide262.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hyperlink" Target="//upload.wikimedia.org/wikipedia/commons/e/ef/James_Joyce_by_Alex_Ehrenzweig,_1915_restored.jpg" TargetMode="Externa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hyperlink" Target="http://en.wikipedia.org/wiki/File:InterviewWithTheVampire.jpg" TargetMode="Externa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256.jpeg"/><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hyperlink" Target="http://www.youtube.com/watch?v=VqERbsQlcBI" TargetMode="External"/><Relationship Id="rId1" Type="http://schemas.openxmlformats.org/officeDocument/2006/relationships/slideLayout" Target="../slideLayouts/slideLayout14.xml"/></Relationships>
</file>

<file path=ppt/slides/_rels/slide268.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292.pn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WLwLVtlW5NFvbM&amp;tbnid=TgXVP7vNvTCcxM:&amp;ved=0CAUQjRw&amp;url=http://www.goodreads.com/book/show/222007.Accidental_Love&amp;ei=GkBgUseuNamZiQKqyoDYDw&amp;bvm=bv.54934254,d.cGE&amp;psig=AFQjCNHOygEhqoob6rYlj9TBic9Ov7r5Yw&amp;ust=1382125973967511" TargetMode="External"/><Relationship Id="rId2" Type="http://schemas.openxmlformats.org/officeDocument/2006/relationships/image" Target="../media/image294.png"/><Relationship Id="rId1" Type="http://schemas.openxmlformats.org/officeDocument/2006/relationships/slideLayout" Target="../slideLayouts/slideLayout2.xml"/><Relationship Id="rId4" Type="http://schemas.openxmlformats.org/officeDocument/2006/relationships/image" Target="../media/image295.jpeg"/></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270.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hyperlink" Target="http://www.google.com/url?sa=i&amp;rct=j&amp;q=&amp;esrc=s&amp;frm=1&amp;source=images&amp;cd=&amp;cad=rja&amp;docid=7eVTOyMMLymz-M&amp;tbnid=CF4qtxKbotKToM:&amp;ved=0CAUQjRw&amp;url=http://lareviewofbooks.org/contributor/ned-vizzini/&amp;ei=_UFgUrLNDobNiwLKzoGQDw&amp;bvm=bv.54934254,d.cGE&amp;psig=AFQjCNF8c5vBpKeGPZ2ttTiO-cMgQajkoA&amp;ust=1382126430432042" TargetMode="Externa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4.xml"/></Relationships>
</file>

<file path=ppt/slides/_rels/slide272.xml.rels><?xml version="1.0" encoding="UTF-8" standalone="yes"?>
<Relationships xmlns="http://schemas.openxmlformats.org/package/2006/relationships"><Relationship Id="rId2" Type="http://schemas.openxmlformats.org/officeDocument/2006/relationships/image" Target="../media/image256.jpeg"/><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hyperlink" Target="http://www.youtube.com/watch?v=LFcTBTltkEQ" TargetMode="External"/><Relationship Id="rId1" Type="http://schemas.openxmlformats.org/officeDocument/2006/relationships/slideLayout" Target="../slideLayouts/slideLayout2.xml"/><Relationship Id="rId4" Type="http://schemas.openxmlformats.org/officeDocument/2006/relationships/image" Target="../media/image298.jpeg"/></Relationships>
</file>

<file path=ppt/slides/_rels/slide276.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99.png"/><Relationship Id="rId1" Type="http://schemas.openxmlformats.org/officeDocument/2006/relationships/slideLayout" Target="../slideLayouts/slideLayout9.xml"/></Relationships>
</file>

<file path=ppt/slides/_rels/slide277.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image" Target="../media/image301.png"/><Relationship Id="rId1" Type="http://schemas.openxmlformats.org/officeDocument/2006/relationships/slideLayout" Target="../slideLayouts/slideLayout9.xml"/></Relationships>
</file>

<file path=ppt/slides/_rels/slide278.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hyperlink" Target="http://www.google.com/url?sa=i&amp;rct=j&amp;q=&amp;esrc=s&amp;frm=1&amp;source=images&amp;cd=&amp;cad=rja&amp;docid=7eVTOyMMLymz-M&amp;tbnid=CF4qtxKbotKToM:&amp;ved=0CAUQjRw&amp;url=http://lareviewofbooks.org/contributor/ned-vizzini/&amp;ei=_UFgUrLNDobNiwLKzoGQDw&amp;bvm=bv.54934254,d.cGE&amp;psig=AFQjCNF8c5vBpKeGPZ2ttTiO-cMgQajkoA&amp;ust=1382126430432042" TargetMode="Externa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8" Type="http://schemas.openxmlformats.org/officeDocument/2006/relationships/hyperlink" Target="http://en.wikipedia.org/wiki/Fantasy" TargetMode="External"/><Relationship Id="rId13" Type="http://schemas.openxmlformats.org/officeDocument/2006/relationships/hyperlink" Target="http://en.wikipedia.org/wiki/Analog_computer" TargetMode="External"/><Relationship Id="rId18" Type="http://schemas.openxmlformats.org/officeDocument/2006/relationships/image" Target="../media/image303.jpeg"/><Relationship Id="rId3" Type="http://schemas.openxmlformats.org/officeDocument/2006/relationships/hyperlink" Target="http://en.wikipedia.org/wiki/Speculative_fiction" TargetMode="External"/><Relationship Id="rId7" Type="http://schemas.openxmlformats.org/officeDocument/2006/relationships/hyperlink" Target="http://en.wikipedia.org/wiki/Science_fiction" TargetMode="External"/><Relationship Id="rId12" Type="http://schemas.openxmlformats.org/officeDocument/2006/relationships/hyperlink" Target="http://en.wikipedia.org/wiki/Airship" TargetMode="External"/><Relationship Id="rId17" Type="http://schemas.openxmlformats.org/officeDocument/2006/relationships/hyperlink" Target="http://en.wikipedia.org/wiki/Analytical_engine" TargetMode="External"/><Relationship Id="rId2" Type="http://schemas.openxmlformats.org/officeDocument/2006/relationships/hyperlink" Target="http://en.wikipedia.org/wiki/Fantasy_fiction" TargetMode="External"/><Relationship Id="rId16" Type="http://schemas.openxmlformats.org/officeDocument/2006/relationships/hyperlink" Target="http://en.wikipedia.org/wiki/Charles_Babbage" TargetMode="External"/><Relationship Id="rId1" Type="http://schemas.openxmlformats.org/officeDocument/2006/relationships/slideLayout" Target="../slideLayouts/slideLayout2.xml"/><Relationship Id="rId6" Type="http://schemas.openxmlformats.org/officeDocument/2006/relationships/hyperlink" Target="http://en.wikipedia.org/wiki/England" TargetMode="External"/><Relationship Id="rId11" Type="http://schemas.openxmlformats.org/officeDocument/2006/relationships/hyperlink" Target="http://en.wikipedia.org/wiki/Alternate_history" TargetMode="External"/><Relationship Id="rId5" Type="http://schemas.openxmlformats.org/officeDocument/2006/relationships/hyperlink" Target="http://en.wikipedia.org/wiki/Victorian_era" TargetMode="External"/><Relationship Id="rId15" Type="http://schemas.openxmlformats.org/officeDocument/2006/relationships/hyperlink" Target="http://en.wikipedia.org/wiki/Mechanical_computer" TargetMode="External"/><Relationship Id="rId10" Type="http://schemas.openxmlformats.org/officeDocument/2006/relationships/hyperlink" Target="http://en.wikipedia.org/wiki/Jules_Verne" TargetMode="External"/><Relationship Id="rId4" Type="http://schemas.openxmlformats.org/officeDocument/2006/relationships/hyperlink" Target="http://en.wikipedia.org/wiki/Steam_power" TargetMode="External"/><Relationship Id="rId9" Type="http://schemas.openxmlformats.org/officeDocument/2006/relationships/hyperlink" Target="http://en.wikipedia.org/wiki/H._G._Wells" TargetMode="External"/><Relationship Id="rId14" Type="http://schemas.openxmlformats.org/officeDocument/2006/relationships/hyperlink" Target="http://en.wikipedia.org/wiki/Digital"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280.xml.rels><?xml version="1.0" encoding="UTF-8" standalone="yes"?>
<Relationships xmlns="http://schemas.openxmlformats.org/package/2006/relationships"><Relationship Id="rId8" Type="http://schemas.openxmlformats.org/officeDocument/2006/relationships/hyperlink" Target="http://steampunkworkshop.com/" TargetMode="External"/><Relationship Id="rId3" Type="http://schemas.openxmlformats.org/officeDocument/2006/relationships/image" Target="../media/image305.jpeg"/><Relationship Id="rId7" Type="http://schemas.openxmlformats.org/officeDocument/2006/relationships/hyperlink" Target="http://en.wikipedia.org/wiki/Artisan" TargetMode="External"/><Relationship Id="rId2" Type="http://schemas.openxmlformats.org/officeDocument/2006/relationships/image" Target="../media/image304.jpeg"/><Relationship Id="rId1" Type="http://schemas.openxmlformats.org/officeDocument/2006/relationships/slideLayout" Target="../slideLayouts/slideLayout2.xml"/><Relationship Id="rId6" Type="http://schemas.openxmlformats.org/officeDocument/2006/relationships/hyperlink" Target="http://en.wikipedia.org/wiki/Modding" TargetMode="External"/><Relationship Id="rId5" Type="http://schemas.openxmlformats.org/officeDocument/2006/relationships/hyperlink" Target="http://en.wikipedia.org/wiki/Dystopia" TargetMode="External"/><Relationship Id="rId10" Type="http://schemas.openxmlformats.org/officeDocument/2006/relationships/hyperlink" Target="http://www.steampunkemporium.com/steam.php?source=google&amp;campaign=steampunk&amp;gclid=CL7BsMCblZ4CFRESawod-GY4ow" TargetMode="External"/><Relationship Id="rId4" Type="http://schemas.openxmlformats.org/officeDocument/2006/relationships/hyperlink" Target="http://en.wikipedia.org/wiki/Cyberpunk" TargetMode="External"/><Relationship Id="rId9" Type="http://schemas.openxmlformats.org/officeDocument/2006/relationships/hyperlink" Target="http://www.steampunkmagazine.com/" TargetMode="External"/></Relationships>
</file>

<file path=ppt/slides/_rels/slide281.xml.rels><?xml version="1.0" encoding="UTF-8" standalone="yes"?>
<Relationships xmlns="http://schemas.openxmlformats.org/package/2006/relationships"><Relationship Id="rId8" Type="http://schemas.openxmlformats.org/officeDocument/2006/relationships/hyperlink" Target="http://www.amazon.com/gp/reader/0765318415/ref=sib_dp_pt#reader-link" TargetMode="External"/><Relationship Id="rId13" Type="http://schemas.openxmlformats.org/officeDocument/2006/relationships/image" Target="../media/image311.jpeg"/><Relationship Id="rId3" Type="http://schemas.openxmlformats.org/officeDocument/2006/relationships/image" Target="../media/image306.jpeg"/><Relationship Id="rId7" Type="http://schemas.openxmlformats.org/officeDocument/2006/relationships/image" Target="../media/image308.jpeg"/><Relationship Id="rId12" Type="http://schemas.openxmlformats.org/officeDocument/2006/relationships/hyperlink" Target="http://www.google.com/url?sa=i&amp;rct=j&amp;q=leviathan+westerfeld&amp;source=images&amp;cd=&amp;cad=rja&amp;docid=xRTgCOHusF11rM&amp;tbnid=Iy3GKpMrKMBf7M:&amp;ved=0CAUQjRw&amp;url=http://scottwesterfeld.com/blog/2009/05/uk-leviathan-cover/&amp;ei=efI4Ub7-LuyDyAGMiYCYBg&amp;bvm=bv.43287494,d.aWc&amp;psig=AFQjCNEI94zGs4amgg7XxOZMyZqT3C4WJA&amp;ust=1362772968381179" TargetMode="External"/><Relationship Id="rId2" Type="http://schemas.openxmlformats.org/officeDocument/2006/relationships/hyperlink" Target="http://www.amazon.com/gp/reader/1463549997/ref=sib_dp_pt#reader-link" TargetMode="External"/><Relationship Id="rId1" Type="http://schemas.openxmlformats.org/officeDocument/2006/relationships/slideLayout" Target="../slideLayouts/slideLayout7.xml"/><Relationship Id="rId6" Type="http://schemas.openxmlformats.org/officeDocument/2006/relationships/hyperlink" Target="http://www.amazon.com/gp/reader/1463798946/ref=sib_dp_pt#reader-link" TargetMode="External"/><Relationship Id="rId11" Type="http://schemas.openxmlformats.org/officeDocument/2006/relationships/image" Target="../media/image310.jpeg"/><Relationship Id="rId5" Type="http://schemas.openxmlformats.org/officeDocument/2006/relationships/image" Target="../media/image307.jpeg"/><Relationship Id="rId15" Type="http://schemas.openxmlformats.org/officeDocument/2006/relationships/image" Target="../media/image312.jpeg"/><Relationship Id="rId10" Type="http://schemas.openxmlformats.org/officeDocument/2006/relationships/hyperlink" Target="http://www.amazon.com/gp/reader/B0080721AM/ref=sib_dp_kd#reader-link" TargetMode="External"/><Relationship Id="rId4" Type="http://schemas.openxmlformats.org/officeDocument/2006/relationships/hyperlink" Target="http://www.amazon.com/gp/reader/1479275786/ref=sib_dp_pt#reader-link" TargetMode="External"/><Relationship Id="rId9" Type="http://schemas.openxmlformats.org/officeDocument/2006/relationships/image" Target="../media/image309.jpeg"/><Relationship Id="rId14" Type="http://schemas.openxmlformats.org/officeDocument/2006/relationships/hyperlink" Target="http://www.google.com/url?sa=i&amp;rct=j&amp;q=leviathan+westerfeld&amp;source=images&amp;cd=&amp;cad=rja&amp;docid=vDQaCOCqT1UIwM&amp;tbnid=bUBcH8yZA_L_NM:&amp;ved=0CAUQjRw&amp;url=http://scottwesterfeld.com/blog/category/travel/page/2/&amp;ei=kvI4UbadIM3uqAHnxYGQCQ&amp;bvm=bv.43287494,d.aWc&amp;psig=AFQjCNEI94zGs4amgg7XxOZMyZqT3C4WJA&amp;ust=1362772968381179" TargetMode="External"/></Relationships>
</file>

<file path=ppt/slides/_rels/slide282.xml.rels><?xml version="1.0" encoding="UTF-8" standalone="yes"?>
<Relationships xmlns="http://schemas.openxmlformats.org/package/2006/relationships"><Relationship Id="rId8" Type="http://schemas.openxmlformats.org/officeDocument/2006/relationships/hyperlink" Target="http://www.google.com/url?sa=i&amp;rct=j&amp;q=susan+lazear+steampunk+books&amp;source=images&amp;cd=&amp;cad=rja&amp;docid=IFlJTO-kZ1jg6M&amp;tbnid=Ze3IeUei_Y0WuM:&amp;ved=0CAUQjRw&amp;url=http://www.teenlibrariantoolbox.com/2013/02/steampunk-101-with-author-suzanne-lazear.html&amp;ei=SPM4UbrBAcn-qwHy2oAI&amp;bvm=bv.43287494,d.aWc&amp;psig=AFQjCNGlWhV938luhpOv1pAJGRn4mjmBMQ&amp;ust=1362773152298017" TargetMode="External"/><Relationship Id="rId13" Type="http://schemas.openxmlformats.org/officeDocument/2006/relationships/image" Target="../media/image318.jpeg"/><Relationship Id="rId3" Type="http://schemas.openxmlformats.org/officeDocument/2006/relationships/image" Target="../media/image313.jpeg"/><Relationship Id="rId7" Type="http://schemas.openxmlformats.org/officeDocument/2006/relationships/image" Target="../media/image315.jpeg"/><Relationship Id="rId12" Type="http://schemas.openxmlformats.org/officeDocument/2006/relationships/hyperlink" Target="http://www.google.com/url?sa=i&amp;rct=j&amp;q=suzanne+lazear&amp;source=images&amp;cd=&amp;cad=rja&amp;docid=FQ1oDHtmZL9j2M&amp;tbnid=dQ8B5t7_6dZCwM:&amp;ved=0CAUQjRw&amp;url=http://yatopia.blogspot.com/2012/09/guestopia-suzanne-lazear.html&amp;ei=RPQ4UdypBIPOqwHW54HoCQ&amp;bvm=bv.43287494,d.aWc&amp;psig=AFQjCNHlCmQqi9uORngcstDAU3ySWRjL8A&amp;ust=1362773370540016" TargetMode="External"/><Relationship Id="rId2" Type="http://schemas.openxmlformats.org/officeDocument/2006/relationships/hyperlink" Target="http://www.google.com/url?sa=i&amp;rct=j&amp;q=leviathan+westerfeld&amp;source=images&amp;cd=&amp;cad=rja&amp;docid=knyqvj7F3tPZ1M&amp;tbnid=Q47T0N66kXPelM:&amp;ved=0CAUQjRw&amp;url=http://en.wikipedia.org/wiki/Behemoth_(Westerfeld_novel)&amp;ei=vfI4UZuQNpDsrAGmmoDwAw&amp;bvm=bv.43287494,d.aWc&amp;psig=AFQjCNEI94zGs4amgg7XxOZMyZqT3C4WJA&amp;ust=1362772968381179" TargetMode="External"/><Relationship Id="rId1" Type="http://schemas.openxmlformats.org/officeDocument/2006/relationships/slideLayout" Target="../slideLayouts/slideLayout7.xml"/><Relationship Id="rId6" Type="http://schemas.openxmlformats.org/officeDocument/2006/relationships/hyperlink" Target="http://www.google.com/url?sa=i&amp;rct=j&amp;q=susan+lazear+steampunk+books&amp;source=images&amp;cd=&amp;cad=rja&amp;docid=BILvlsAxtgOcJM&amp;tbnid=WSpXsLM5nSYhhM:&amp;ved=0CAUQjRw&amp;url=http://novelnovice.com/2012/07/03/innocent-darkness-by-suzanne-lazear-steampunk-writing-contest/&amp;ei=KfM4UZy7NITiqgHIkYHgDA&amp;bvm=bv.43287494,d.aWc&amp;psig=AFQjCNGlWhV938luhpOv1pAJGRn4mjmBMQ&amp;ust=1362773152298017" TargetMode="External"/><Relationship Id="rId11" Type="http://schemas.openxmlformats.org/officeDocument/2006/relationships/image" Target="../media/image317.jpeg"/><Relationship Id="rId5" Type="http://schemas.openxmlformats.org/officeDocument/2006/relationships/image" Target="../media/image314.jpeg"/><Relationship Id="rId15" Type="http://schemas.openxmlformats.org/officeDocument/2006/relationships/image" Target="../media/image319.jpeg"/><Relationship Id="rId10" Type="http://schemas.openxmlformats.org/officeDocument/2006/relationships/hyperlink" Target="http://www.google.com/url?sa=i&amp;rct=j&amp;q=suzanne+lazear&amp;source=images&amp;cd=&amp;cad=rja&amp;docid=KnN3LP1b02VyYM&amp;tbnid=kJFZzRe8_t0hPM:&amp;ved=0CAUQjRw&amp;url=http://www.rtbookreviews.com/rt-daily-blog/debut-author-spotlight-suzanne-lazear&amp;ei=FPQ4UdSVOo_MqAHh44CgCA&amp;bvm=bv.43287494,d.aWc&amp;psig=AFQjCNHlCmQqi9uORngcstDAU3ySWRjL8A&amp;ust=1362773370540016" TargetMode="External"/><Relationship Id="rId4" Type="http://schemas.openxmlformats.org/officeDocument/2006/relationships/hyperlink" Target="http://www.google.com/url?sa=i&amp;rct=j&amp;q=leviathan+westerfeld&amp;source=images&amp;cd=&amp;cad=rja&amp;docid=FF3uzazz8xukeM&amp;tbnid=wCa8eGmV4Vj1kM:&amp;ved=0CAUQjRw&amp;url=http://www.barnesandnoble.com/w/goliath-scott-westerfeld/1029278075&amp;ei=x_I4UaSjNMXTqwHWsIHIDg&amp;bvm=bv.43287494,d.aWc&amp;psig=AFQjCNEI94zGs4amgg7XxOZMyZqT3C4WJA&amp;ust=1362772968381179" TargetMode="External"/><Relationship Id="rId9" Type="http://schemas.openxmlformats.org/officeDocument/2006/relationships/image" Target="../media/image316.jpeg"/><Relationship Id="rId14" Type="http://schemas.openxmlformats.org/officeDocument/2006/relationships/hyperlink" Target="http://www.google.com/url?sa=i&amp;rct=j&amp;q=suzanne+lazear&amp;source=images&amp;cd=&amp;cad=rja&amp;docid=aot8DXlhJHZKkM&amp;tbnid=dBxfXg7n9kXS4M:&amp;ved=0CAUQjRw&amp;url=http://ageofsteam.wordpress.com/tag/suzanne-lazear-diy-steampunk-fashion/&amp;ei=ZPQ4UcajF4asqAHn94DIBg&amp;bvm=bv.43287494,d.aWc&amp;psig=AFQjCNHlCmQqi9uORngcstDAU3ySWRjL8A&amp;ust=1362773370540016" TargetMode="External"/></Relationships>
</file>

<file path=ppt/slides/_rels/slide283.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image" Target="../media/image320.jpeg"/><Relationship Id="rId1" Type="http://schemas.openxmlformats.org/officeDocument/2006/relationships/slideLayout" Target="../slideLayouts/slideLayout2.xml"/><Relationship Id="rId5" Type="http://schemas.openxmlformats.org/officeDocument/2006/relationships/image" Target="../media/image323.jpeg"/><Relationship Id="rId4" Type="http://schemas.openxmlformats.org/officeDocument/2006/relationships/image" Target="../media/image322.jpeg"/></Relationships>
</file>

<file path=ppt/slides/_rels/slide284.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4.xml"/></Relationships>
</file>

<file path=ppt/slides/_rels/slide285.xml.rels><?xml version="1.0" encoding="UTF-8" standalone="yes"?>
<Relationships xmlns="http://schemas.openxmlformats.org/package/2006/relationships"><Relationship Id="rId2" Type="http://schemas.openxmlformats.org/officeDocument/2006/relationships/image" Target="../media/image256.jpeg"/><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324.jpeg"/><Relationship Id="rId2" Type="http://schemas.openxmlformats.org/officeDocument/2006/relationships/image" Target="../media/image221.jpeg"/><Relationship Id="rId1" Type="http://schemas.openxmlformats.org/officeDocument/2006/relationships/slideLayout" Target="../slideLayouts/slideLayout7.xml"/><Relationship Id="rId4" Type="http://schemas.openxmlformats.org/officeDocument/2006/relationships/image" Target="../media/image325.jpeg"/></Relationships>
</file>

<file path=ppt/slides/_rels/slide288.xml.rels><?xml version="1.0" encoding="UTF-8" standalone="yes"?>
<Relationships xmlns="http://schemas.openxmlformats.org/package/2006/relationships"><Relationship Id="rId3" Type="http://schemas.openxmlformats.org/officeDocument/2006/relationships/image" Target="../media/image327.jpg"/><Relationship Id="rId2" Type="http://schemas.openxmlformats.org/officeDocument/2006/relationships/image" Target="../media/image326.jpg"/><Relationship Id="rId1" Type="http://schemas.openxmlformats.org/officeDocument/2006/relationships/slideLayout" Target="../slideLayouts/slideLayout1.xml"/><Relationship Id="rId4" Type="http://schemas.openxmlformats.org/officeDocument/2006/relationships/image" Target="../media/image328.jpeg"/></Relationships>
</file>

<file path=ppt/slides/_rels/slide289.xml.rels><?xml version="1.0" encoding="UTF-8" standalone="yes"?>
<Relationships xmlns="http://schemas.openxmlformats.org/package/2006/relationships"><Relationship Id="rId8" Type="http://schemas.openxmlformats.org/officeDocument/2006/relationships/image" Target="../media/image317.jpeg"/><Relationship Id="rId3" Type="http://schemas.openxmlformats.org/officeDocument/2006/relationships/hyperlink" Target="http://www.google.com/url?sa=i&amp;rct=j&amp;q=susan+lazear+steampunk+books&amp;source=images&amp;cd=&amp;cad=rja&amp;docid=BILvlsAxtgOcJM&amp;tbnid=WSpXsLM5nSYhhM:&amp;ved=0CAUQjRw&amp;url=http://novelnovice.com/2012/07/03/innocent-darkness-by-suzanne-lazear-steampunk-writing-contest/&amp;ei=KfM4UZy7NITiqgHIkYHgDA&amp;bvm=bv.43287494,d.aWc&amp;psig=AFQjCNGlWhV938luhpOv1pAJGRn4mjmBMQ&amp;ust=1362773152298017" TargetMode="External"/><Relationship Id="rId7" Type="http://schemas.openxmlformats.org/officeDocument/2006/relationships/hyperlink" Target="http://www.google.com/url?sa=i&amp;rct=j&amp;q=suzanne+lazear&amp;source=images&amp;cd=&amp;cad=rja&amp;docid=KnN3LP1b02VyYM&amp;tbnid=kJFZzRe8_t0hPM:&amp;ved=0CAUQjRw&amp;url=http://www.rtbookreviews.com/rt-daily-blog/debut-author-spotlight-suzanne-lazear&amp;ei=FPQ4UdSVOo_MqAHh44CgCA&amp;bvm=bv.43287494,d.aWc&amp;psig=AFQjCNHlCmQqi9uORngcstDAU3ySWRjL8A&amp;ust=1362773370540016" TargetMode="External"/><Relationship Id="rId12" Type="http://schemas.openxmlformats.org/officeDocument/2006/relationships/image" Target="../media/image319.jpeg"/><Relationship Id="rId2" Type="http://schemas.openxmlformats.org/officeDocument/2006/relationships/image" Target="../media/image329.jpeg"/><Relationship Id="rId1" Type="http://schemas.openxmlformats.org/officeDocument/2006/relationships/slideLayout" Target="../slideLayouts/slideLayout7.xml"/><Relationship Id="rId6" Type="http://schemas.openxmlformats.org/officeDocument/2006/relationships/image" Target="../media/image316.jpeg"/><Relationship Id="rId11" Type="http://schemas.openxmlformats.org/officeDocument/2006/relationships/hyperlink" Target="http://www.google.com/url?sa=i&amp;rct=j&amp;q=suzanne+lazear&amp;source=images&amp;cd=&amp;cad=rja&amp;docid=aot8DXlhJHZKkM&amp;tbnid=dBxfXg7n9kXS4M:&amp;ved=0CAUQjRw&amp;url=http://ageofsteam.wordpress.com/tag/suzanne-lazear-diy-steampunk-fashion/&amp;ei=ZPQ4UcajF4asqAHn94DIBg&amp;bvm=bv.43287494,d.aWc&amp;psig=AFQjCNHlCmQqi9uORngcstDAU3ySWRjL8A&amp;ust=1362773370540016" TargetMode="External"/><Relationship Id="rId5" Type="http://schemas.openxmlformats.org/officeDocument/2006/relationships/hyperlink" Target="http://www.google.com/url?sa=i&amp;rct=j&amp;q=susan+lazear+steampunk+books&amp;source=images&amp;cd=&amp;cad=rja&amp;docid=IFlJTO-kZ1jg6M&amp;tbnid=Ze3IeUei_Y0WuM:&amp;ved=0CAUQjRw&amp;url=http://www.teenlibrariantoolbox.com/2013/02/steampunk-101-with-author-suzanne-lazear.html&amp;ei=SPM4UbrBAcn-qwHy2oAI&amp;bvm=bv.43287494,d.aWc&amp;psig=AFQjCNGlWhV938luhpOv1pAJGRn4mjmBMQ&amp;ust=1362773152298017" TargetMode="External"/><Relationship Id="rId10" Type="http://schemas.openxmlformats.org/officeDocument/2006/relationships/image" Target="../media/image330.jpeg"/><Relationship Id="rId4" Type="http://schemas.openxmlformats.org/officeDocument/2006/relationships/image" Target="../media/image315.jpeg"/><Relationship Id="rId9" Type="http://schemas.openxmlformats.org/officeDocument/2006/relationships/hyperlink" Target="http://www.google.com/url?sa=i&amp;rct=j&amp;q=suzanne+lazear&amp;source=images&amp;cd=&amp;cad=rja&amp;docid=FQ1oDHtmZL9j2M&amp;tbnid=dQ8B5t7_6dZCwM:&amp;ved=0CAUQjRw&amp;url=http://yatopia.blogspot.com/2012/09/guestopia-suzanne-lazear.html&amp;ei=RPQ4UdypBIPOqwHW54HoCQ&amp;bvm=bv.43287494,d.aWc&amp;psig=AFQjCNHlCmQqi9uORngcstDAU3ySWRjL8A&amp;ust=1362773370540016"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90.xml.rels><?xml version="1.0" encoding="UTF-8" standalone="yes"?>
<Relationships xmlns="http://schemas.openxmlformats.org/package/2006/relationships"><Relationship Id="rId3" Type="http://schemas.openxmlformats.org/officeDocument/2006/relationships/hyperlink" Target="http://www.ageofsteam.wordpress.com/" TargetMode="External"/><Relationship Id="rId7" Type="http://schemas.openxmlformats.org/officeDocument/2006/relationships/image" Target="../media/image331.jpeg"/><Relationship Id="rId2" Type="http://schemas.openxmlformats.org/officeDocument/2006/relationships/hyperlink" Target="http://www.suzannelazear.com/" TargetMode="External"/><Relationship Id="rId1" Type="http://schemas.openxmlformats.org/officeDocument/2006/relationships/slideLayout" Target="../slideLayouts/slideLayout7.xml"/><Relationship Id="rId6" Type="http://schemas.openxmlformats.org/officeDocument/2006/relationships/hyperlink" Target="http://www.goodreads.com/author/show/4342615.Suzanne_Lazear" TargetMode="External"/><Relationship Id="rId5" Type="http://schemas.openxmlformats.org/officeDocument/2006/relationships/hyperlink" Target="http://twitter.com/suzannelazear" TargetMode="External"/><Relationship Id="rId4" Type="http://schemas.openxmlformats.org/officeDocument/2006/relationships/hyperlink" Target="http://www.suzannewrites.blogspot.com/" TargetMode="External"/></Relationships>
</file>

<file path=ppt/slides/_rels/slide291.xml.rels><?xml version="1.0" encoding="UTF-8" standalone="yes"?>
<Relationships xmlns="http://schemas.openxmlformats.org/package/2006/relationships"><Relationship Id="rId2" Type="http://schemas.openxmlformats.org/officeDocument/2006/relationships/image" Target="../media/image332.gif"/><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image" Target="../media/image256.jpeg"/><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image" Target="../media/image333.jpeg"/><Relationship Id="rId1" Type="http://schemas.openxmlformats.org/officeDocument/2006/relationships/slideLayout" Target="../slideLayouts/slideLayout14.xml"/></Relationships>
</file>

<file path=ppt/slides/_rels/slide29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335.png"/><Relationship Id="rId4" Type="http://schemas.openxmlformats.org/officeDocument/2006/relationships/image" Target="../media/image334.jpeg"/></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3" Type="http://schemas.openxmlformats.org/officeDocument/2006/relationships/image" Target="../media/image337.jpeg"/><Relationship Id="rId2" Type="http://schemas.openxmlformats.org/officeDocument/2006/relationships/image" Target="../media/image336.jpeg"/><Relationship Id="rId1" Type="http://schemas.openxmlformats.org/officeDocument/2006/relationships/slideLayout" Target="../slideLayouts/slideLayout1.xml"/><Relationship Id="rId4" Type="http://schemas.openxmlformats.org/officeDocument/2006/relationships/image" Target="../media/image338.jpeg"/></Relationships>
</file>

<file path=ppt/slides/_rels/slide304.xml.rels><?xml version="1.0" encoding="UTF-8" standalone="yes"?>
<Relationships xmlns="http://schemas.openxmlformats.org/package/2006/relationships"><Relationship Id="rId2" Type="http://schemas.openxmlformats.org/officeDocument/2006/relationships/image" Target="../media/image339.jpeg"/><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image" Target="../media/image340.png"/><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2" Type="http://schemas.openxmlformats.org/officeDocument/2006/relationships/image" Target="../media/image341.jpeg"/><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image" Target="../media/image342.jpeg"/><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image" Target="../media/image343.jpeg"/><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image" Target="../media/image344.jpeg"/><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3" Type="http://schemas.openxmlformats.org/officeDocument/2006/relationships/image" Target="../media/image151.wmf"/><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315.xml.rels><?xml version="1.0" encoding="UTF-8" standalone="yes"?>
<Relationships xmlns="http://schemas.openxmlformats.org/package/2006/relationships"><Relationship Id="rId2" Type="http://schemas.openxmlformats.org/officeDocument/2006/relationships/image" Target="../media/image345.wmf"/><Relationship Id="rId1" Type="http://schemas.openxmlformats.org/officeDocument/2006/relationships/slideLayout" Target="../slideLayouts/slideLayout12.xml"/></Relationships>
</file>

<file path=ppt/slides/_rels/slide316.xml.rels><?xml version="1.0" encoding="UTF-8" standalone="yes"?>
<Relationships xmlns="http://schemas.openxmlformats.org/package/2006/relationships"><Relationship Id="rId3" Type="http://schemas.openxmlformats.org/officeDocument/2006/relationships/image" Target="../media/image346.wmf"/><Relationship Id="rId2" Type="http://schemas.openxmlformats.org/officeDocument/2006/relationships/audio" Target="../media/audio2.wav"/><Relationship Id="rId1" Type="http://schemas.openxmlformats.org/officeDocument/2006/relationships/slideLayout" Target="../slideLayouts/slideLayout12.xml"/></Relationships>
</file>

<file path=ppt/slides/_rels/slide31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12.xml"/><Relationship Id="rId4" Type="http://schemas.openxmlformats.org/officeDocument/2006/relationships/image" Target="../media/image347.wmf"/></Relationships>
</file>

<file path=ppt/slides/_rels/slide318.xml.rels><?xml version="1.0" encoding="UTF-8" standalone="yes"?>
<Relationships xmlns="http://schemas.openxmlformats.org/package/2006/relationships"><Relationship Id="rId3" Type="http://schemas.openxmlformats.org/officeDocument/2006/relationships/image" Target="../media/image348.wmf"/><Relationship Id="rId2" Type="http://schemas.openxmlformats.org/officeDocument/2006/relationships/audio" Target="../media/audio5.wav"/><Relationship Id="rId1" Type="http://schemas.openxmlformats.org/officeDocument/2006/relationships/slideLayout" Target="../slideLayouts/slideLayout12.xml"/></Relationships>
</file>

<file path=ppt/slides/_rels/slide319.xml.rels><?xml version="1.0" encoding="UTF-8" standalone="yes"?>
<Relationships xmlns="http://schemas.openxmlformats.org/package/2006/relationships"><Relationship Id="rId3" Type="http://schemas.openxmlformats.org/officeDocument/2006/relationships/image" Target="../media/image349.wmf"/><Relationship Id="rId2" Type="http://schemas.openxmlformats.org/officeDocument/2006/relationships/audio" Target="../media/audio6.wav"/><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320.xml.rels><?xml version="1.0" encoding="UTF-8" standalone="yes"?>
<Relationships xmlns="http://schemas.openxmlformats.org/package/2006/relationships"><Relationship Id="rId3" Type="http://schemas.openxmlformats.org/officeDocument/2006/relationships/image" Target="../media/image350.wmf"/><Relationship Id="rId2" Type="http://schemas.openxmlformats.org/officeDocument/2006/relationships/audio" Target="../media/audio7.wav"/><Relationship Id="rId1" Type="http://schemas.openxmlformats.org/officeDocument/2006/relationships/slideLayout" Target="../slideLayouts/slideLayout14.xml"/></Relationships>
</file>

<file path=ppt/slides/_rels/slide321.xml.rels><?xml version="1.0" encoding="UTF-8" standalone="yes"?>
<Relationships xmlns="http://schemas.openxmlformats.org/package/2006/relationships"><Relationship Id="rId3" Type="http://schemas.openxmlformats.org/officeDocument/2006/relationships/image" Target="../media/image351.wmf"/><Relationship Id="rId2" Type="http://schemas.openxmlformats.org/officeDocument/2006/relationships/audio" Target="../media/audio5.wav"/><Relationship Id="rId1" Type="http://schemas.openxmlformats.org/officeDocument/2006/relationships/slideLayout" Target="../slideLayouts/slideLayout14.xml"/></Relationships>
</file>

<file path=ppt/slides/_rels/slide322.xml.rels><?xml version="1.0" encoding="UTF-8" standalone="yes"?>
<Relationships xmlns="http://schemas.openxmlformats.org/package/2006/relationships"><Relationship Id="rId3" Type="http://schemas.openxmlformats.org/officeDocument/2006/relationships/image" Target="../media/image352.wmf"/><Relationship Id="rId2" Type="http://schemas.openxmlformats.org/officeDocument/2006/relationships/audio" Target="../media/audio1.wav"/><Relationship Id="rId1" Type="http://schemas.openxmlformats.org/officeDocument/2006/relationships/slideLayout" Target="../slideLayouts/slideLayout14.xml"/></Relationships>
</file>

<file path=ppt/slides/_rels/slide323.xml.rels><?xml version="1.0" encoding="UTF-8" standalone="yes"?>
<Relationships xmlns="http://schemas.openxmlformats.org/package/2006/relationships"><Relationship Id="rId3" Type="http://schemas.openxmlformats.org/officeDocument/2006/relationships/image" Target="../media/image353.wmf"/><Relationship Id="rId2" Type="http://schemas.openxmlformats.org/officeDocument/2006/relationships/audio" Target="../media/audio8.wav"/><Relationship Id="rId1" Type="http://schemas.openxmlformats.org/officeDocument/2006/relationships/slideLayout" Target="../slideLayouts/slideLayout12.xml"/></Relationships>
</file>

<file path=ppt/slides/_rels/slide324.xml.rels><?xml version="1.0" encoding="UTF-8" standalone="yes"?>
<Relationships xmlns="http://schemas.openxmlformats.org/package/2006/relationships"><Relationship Id="rId2" Type="http://schemas.openxmlformats.org/officeDocument/2006/relationships/image" Target="../media/image354.wmf"/><Relationship Id="rId1" Type="http://schemas.openxmlformats.org/officeDocument/2006/relationships/slideLayout" Target="../slideLayouts/slideLayout12.xml"/></Relationships>
</file>

<file path=ppt/slides/_rels/slide325.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audio" Target="../media/audio9.wav"/><Relationship Id="rId1" Type="http://schemas.openxmlformats.org/officeDocument/2006/relationships/slideLayout" Target="../slideLayouts/slideLayout12.xml"/><Relationship Id="rId4" Type="http://schemas.openxmlformats.org/officeDocument/2006/relationships/image" Target="../media/image355.wmf"/></Relationships>
</file>

<file path=ppt/slides/_rels/slide326.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audio" Target="../media/audio6.wav"/><Relationship Id="rId1" Type="http://schemas.openxmlformats.org/officeDocument/2006/relationships/slideLayout" Target="../slideLayouts/slideLayout12.xml"/><Relationship Id="rId4" Type="http://schemas.openxmlformats.org/officeDocument/2006/relationships/image" Target="../media/image356.wmf"/></Relationships>
</file>

<file path=ppt/slides/_rels/slide3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358.png"/><Relationship Id="rId4" Type="http://schemas.openxmlformats.org/officeDocument/2006/relationships/image" Target="../media/image357.wmf"/></Relationships>
</file>

<file path=ppt/slides/_rels/slide328.xml.rels><?xml version="1.0" encoding="UTF-8" standalone="yes"?>
<Relationships xmlns="http://schemas.openxmlformats.org/package/2006/relationships"><Relationship Id="rId3" Type="http://schemas.openxmlformats.org/officeDocument/2006/relationships/image" Target="../media/image359.wmf"/><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329.xml.rels><?xml version="1.0" encoding="UTF-8" standalone="yes"?>
<Relationships xmlns="http://schemas.openxmlformats.org/package/2006/relationships"><Relationship Id="rId2" Type="http://schemas.openxmlformats.org/officeDocument/2006/relationships/image" Target="../media/image360.wmf"/><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3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file:///C:\WINDOWS\Application%20Data\Microsoft\Media%20Catalog\Downloaded%20Clips\cl0\SN00491_.mid" TargetMode="External"/><Relationship Id="rId1" Type="http://schemas.microsoft.com/office/2007/relationships/media" Target="file:///C:\WINDOWS\Application%20Data\Microsoft\Media%20Catalog\Downloaded%20Clips\cl0\SN00491_.mid" TargetMode="External"/><Relationship Id="rId5" Type="http://schemas.openxmlformats.org/officeDocument/2006/relationships/image" Target="../media/image362.png"/><Relationship Id="rId4" Type="http://schemas.openxmlformats.org/officeDocument/2006/relationships/image" Target="../media/image361.wmf"/></Relationships>
</file>

<file path=ppt/slides/_rels/slide3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file:///C:\WINDOWS\Application%20Data\Microsoft\Media%20Catalog\Downloaded%20Clips\cl0\SN00893_.mid" TargetMode="External"/><Relationship Id="rId1" Type="http://schemas.microsoft.com/office/2007/relationships/media" Target="file:///C:\WINDOWS\Application%20Data\Microsoft\Media%20Catalog\Downloaded%20Clips\cl0\SN00893_.mid" TargetMode="External"/><Relationship Id="rId5" Type="http://schemas.openxmlformats.org/officeDocument/2006/relationships/image" Target="../media/image362.png"/><Relationship Id="rId4" Type="http://schemas.openxmlformats.org/officeDocument/2006/relationships/image" Target="../media/image363.wmf"/></Relationships>
</file>

<file path=ppt/slides/_rels/slide3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358.png"/><Relationship Id="rId4" Type="http://schemas.openxmlformats.org/officeDocument/2006/relationships/image" Target="../media/image364.wmf"/></Relationships>
</file>

<file path=ppt/slides/_rels/slide333.xml.rels><?xml version="1.0" encoding="UTF-8" standalone="yes"?>
<Relationships xmlns="http://schemas.openxmlformats.org/package/2006/relationships"><Relationship Id="rId3" Type="http://schemas.openxmlformats.org/officeDocument/2006/relationships/image" Target="../media/image365.wmf"/><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334.xml.rels><?xml version="1.0" encoding="UTF-8" standalone="yes"?>
<Relationships xmlns="http://schemas.openxmlformats.org/package/2006/relationships"><Relationship Id="rId2" Type="http://schemas.openxmlformats.org/officeDocument/2006/relationships/image" Target="../media/image366.wmf"/><Relationship Id="rId1" Type="http://schemas.openxmlformats.org/officeDocument/2006/relationships/slideLayout" Target="../slideLayouts/slideLayout1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6.xml.rels><?xml version="1.0" encoding="UTF-8" standalone="yes"?>
<Relationships xmlns="http://schemas.openxmlformats.org/package/2006/relationships"><Relationship Id="rId3" Type="http://schemas.openxmlformats.org/officeDocument/2006/relationships/hyperlink" Target="http://teaser-trailer.com/2010/07/its-kind-of-a-funny-story-movie-trailer.html" TargetMode="External"/><Relationship Id="rId2" Type="http://schemas.openxmlformats.org/officeDocument/2006/relationships/image" Target="../media/image256.jpeg"/><Relationship Id="rId1" Type="http://schemas.openxmlformats.org/officeDocument/2006/relationships/slideLayout" Target="../slideLayouts/slideLayout7.xml"/></Relationships>
</file>

<file path=ppt/slides/_rels/slide337.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hyperlink" Target="http://www.google.com/url?sa=i&amp;rct=j&amp;q=&amp;esrc=s&amp;frm=1&amp;source=images&amp;cd=&amp;cad=rja&amp;docid=7eVTOyMMLymz-M&amp;tbnid=CF4qtxKbotKToM:&amp;ved=0CAUQjRw&amp;url=http://lareviewofbooks.org/contributor/ned-vizzini/&amp;ei=_UFgUrLNDobNiwLKzoGQDw&amp;bvm=bv.54934254,d.cGE&amp;psig=AFQjCNF8c5vBpKeGPZ2ttTiO-cMgQajkoA&amp;ust=1382126430432042" TargetMode="External"/><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www.youtube.com/watch?v=tuZSfvHHMr4" TargetMode="External"/><Relationship Id="rId1" Type="http://schemas.openxmlformats.org/officeDocument/2006/relationships/slideLayout" Target="../slideLayouts/slideLayout6.xml"/></Relationships>
</file>

<file path=ppt/slides/_rels/slide339.xml.rels><?xml version="1.0" encoding="UTF-8" standalone="yes"?>
<Relationships xmlns="http://schemas.openxmlformats.org/package/2006/relationships"><Relationship Id="rId3" Type="http://schemas.openxmlformats.org/officeDocument/2006/relationships/image" Target="../media/image368.png"/><Relationship Id="rId2" Type="http://schemas.openxmlformats.org/officeDocument/2006/relationships/image" Target="../media/image367.png"/><Relationship Id="rId1" Type="http://schemas.openxmlformats.org/officeDocument/2006/relationships/slideLayout" Target="../slideLayouts/slideLayout10.xml"/><Relationship Id="rId4" Type="http://schemas.openxmlformats.org/officeDocument/2006/relationships/image" Target="../media/image369.png"/></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340.xml.rels><?xml version="1.0" encoding="UTF-8" standalone="yes"?>
<Relationships xmlns="http://schemas.openxmlformats.org/package/2006/relationships"><Relationship Id="rId2" Type="http://schemas.openxmlformats.org/officeDocument/2006/relationships/image" Target="../media/image344.jpeg"/><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7.jpeg"/><Relationship Id="rId18" Type="http://schemas.openxmlformats.org/officeDocument/2006/relationships/image" Target="../media/image80.jpeg"/><Relationship Id="rId26" Type="http://schemas.openxmlformats.org/officeDocument/2006/relationships/image" Target="../media/image84.jpeg"/><Relationship Id="rId3" Type="http://schemas.openxmlformats.org/officeDocument/2006/relationships/hyperlink" Target="http://www.asuwintergirls.com/" TargetMode="External"/><Relationship Id="rId21" Type="http://schemas.openxmlformats.org/officeDocument/2006/relationships/hyperlink" Target="http://www.public.asu.edu/~jblasin/yalit/hoot/index.htm" TargetMode="External"/><Relationship Id="rId7" Type="http://schemas.openxmlformats.org/officeDocument/2006/relationships/hyperlink" Target="http://www.public.asu.edu/~jblasin/yalit/bluesteye/index.htm" TargetMode="External"/><Relationship Id="rId12" Type="http://schemas.openxmlformats.org/officeDocument/2006/relationships/image" Target="../media/image76.jpeg"/><Relationship Id="rId17" Type="http://schemas.openxmlformats.org/officeDocument/2006/relationships/hyperlink" Target="http://www.public.asu.edu/~jblasin/yalit/helpwanted/index.htm" TargetMode="External"/><Relationship Id="rId25" Type="http://schemas.openxmlformats.org/officeDocument/2006/relationships/hyperlink" Target="http://www.public.asu.edu/~jblasin/yalit/game/index.htm" TargetMode="External"/><Relationship Id="rId2" Type="http://schemas.openxmlformats.org/officeDocument/2006/relationships/hyperlink" Target="http://www.public.asu.edu/~jblasin/yalit/index.html" TargetMode="External"/><Relationship Id="rId16" Type="http://schemas.openxmlformats.org/officeDocument/2006/relationships/image" Target="../media/image79.jpeg"/><Relationship Id="rId20" Type="http://schemas.openxmlformats.org/officeDocument/2006/relationships/image" Target="../media/image81.jpeg"/><Relationship Id="rId29" Type="http://schemas.openxmlformats.org/officeDocument/2006/relationships/image" Target="../media/image86.jpeg"/><Relationship Id="rId1" Type="http://schemas.openxmlformats.org/officeDocument/2006/relationships/slideLayout" Target="../slideLayouts/slideLayout1.xml"/><Relationship Id="rId6" Type="http://schemas.openxmlformats.org/officeDocument/2006/relationships/image" Target="../media/image73.jpeg"/><Relationship Id="rId11" Type="http://schemas.openxmlformats.org/officeDocument/2006/relationships/hyperlink" Target="http://www.public.asu.edu/~jblasin/yalit/catalyst/index.htm" TargetMode="External"/><Relationship Id="rId24" Type="http://schemas.openxmlformats.org/officeDocument/2006/relationships/image" Target="../media/image83.png"/><Relationship Id="rId5" Type="http://schemas.openxmlformats.org/officeDocument/2006/relationships/image" Target="../media/image72.jpeg"/><Relationship Id="rId15" Type="http://schemas.openxmlformats.org/officeDocument/2006/relationships/hyperlink" Target="http://www.public.asu.edu/~jblasin/yalit/hblood/index.htm" TargetMode="External"/><Relationship Id="rId23" Type="http://schemas.openxmlformats.org/officeDocument/2006/relationships/hyperlink" Target="http://www.public.asu.edu/~jblasin/yalit/angelpeterson/index.htm" TargetMode="External"/><Relationship Id="rId28" Type="http://schemas.openxmlformats.org/officeDocument/2006/relationships/hyperlink" Target="http://www.public.asu.edu/~jblasin/yalit/monster/index.htm" TargetMode="External"/><Relationship Id="rId10" Type="http://schemas.openxmlformats.org/officeDocument/2006/relationships/image" Target="../media/image75.jpeg"/><Relationship Id="rId19" Type="http://schemas.openxmlformats.org/officeDocument/2006/relationships/hyperlink" Target="http://www.public.asu.edu/~jblasin/yalit/gantos/index.html" TargetMode="External"/><Relationship Id="rId31" Type="http://schemas.openxmlformats.org/officeDocument/2006/relationships/image" Target="../media/image87.jpeg"/><Relationship Id="rId4" Type="http://schemas.openxmlformats.org/officeDocument/2006/relationships/image" Target="../media/image71.jpeg"/><Relationship Id="rId9" Type="http://schemas.openxmlformats.org/officeDocument/2006/relationships/hyperlink" Target="http://www.public.asu.edu/~jblasin/yalit/bronx/index.htm" TargetMode="External"/><Relationship Id="rId14" Type="http://schemas.openxmlformats.org/officeDocument/2006/relationships/image" Target="../media/image78.jpeg"/><Relationship Id="rId22" Type="http://schemas.openxmlformats.org/officeDocument/2006/relationships/image" Target="../media/image82.jpeg"/><Relationship Id="rId27" Type="http://schemas.openxmlformats.org/officeDocument/2006/relationships/image" Target="../media/image85.jpeg"/><Relationship Id="rId30" Type="http://schemas.openxmlformats.org/officeDocument/2006/relationships/hyperlink" Target="http://www.public.asu.edu/~jblasin/yalit/index_000.html" TargetMode="Externa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3" Type="http://schemas.openxmlformats.org/officeDocument/2006/relationships/image" Target="../media/image370.jpeg"/><Relationship Id="rId2" Type="http://schemas.openxmlformats.org/officeDocument/2006/relationships/hyperlink" Target="http://www.youtube.com/watch?v=mdJ6aUB2K4g&amp;feature=fvwrel" TargetMode="External"/><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3" Type="http://schemas.openxmlformats.org/officeDocument/2006/relationships/image" Target="../media/image372.jpeg"/><Relationship Id="rId2" Type="http://schemas.openxmlformats.org/officeDocument/2006/relationships/image" Target="../media/image371.jpeg"/><Relationship Id="rId1" Type="http://schemas.openxmlformats.org/officeDocument/2006/relationships/slideLayout" Target="../slideLayouts/slideLayout6.xml"/></Relationships>
</file>

<file path=ppt/slides/_rels/slide345.xml.rels><?xml version="1.0" encoding="UTF-8" standalone="yes"?>
<Relationships xmlns="http://schemas.openxmlformats.org/package/2006/relationships"><Relationship Id="rId3" Type="http://schemas.openxmlformats.org/officeDocument/2006/relationships/image" Target="../media/image374.jpeg"/><Relationship Id="rId2" Type="http://schemas.openxmlformats.org/officeDocument/2006/relationships/image" Target="../media/image373.jpeg"/><Relationship Id="rId1" Type="http://schemas.openxmlformats.org/officeDocument/2006/relationships/slideLayout" Target="../slideLayouts/slideLayout6.xml"/></Relationships>
</file>

<file path=ppt/slides/_rels/slide346.xml.rels><?xml version="1.0" encoding="UTF-8" standalone="yes"?>
<Relationships xmlns="http://schemas.openxmlformats.org/package/2006/relationships"><Relationship Id="rId3" Type="http://schemas.openxmlformats.org/officeDocument/2006/relationships/image" Target="../media/image375.png"/><Relationship Id="rId2" Type="http://schemas.openxmlformats.org/officeDocument/2006/relationships/hyperlink" Target="http://www.youtube.com/watch?v=-oU0PtX85DY" TargetMode="External"/><Relationship Id="rId1" Type="http://schemas.openxmlformats.org/officeDocument/2006/relationships/slideLayout" Target="../slideLayouts/slideLayout2.xml"/><Relationship Id="rId4" Type="http://schemas.openxmlformats.org/officeDocument/2006/relationships/image" Target="../media/image376.jpeg"/></Relationships>
</file>

<file path=ppt/slides/_rels/slide347.xml.rels><?xml version="1.0" encoding="UTF-8" standalone="yes"?>
<Relationships xmlns="http://schemas.openxmlformats.org/package/2006/relationships"><Relationship Id="rId3" Type="http://schemas.openxmlformats.org/officeDocument/2006/relationships/image" Target="../media/image378.png"/><Relationship Id="rId2" Type="http://schemas.openxmlformats.org/officeDocument/2006/relationships/image" Target="../media/image377.png"/><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3" Type="http://schemas.openxmlformats.org/officeDocument/2006/relationships/image" Target="../media/image380.jpeg"/><Relationship Id="rId2" Type="http://schemas.openxmlformats.org/officeDocument/2006/relationships/image" Target="../media/image379.jpeg"/><Relationship Id="rId1" Type="http://schemas.openxmlformats.org/officeDocument/2006/relationships/slideLayout" Target="../slideLayouts/slideLayout2.xml"/><Relationship Id="rId4" Type="http://schemas.openxmlformats.org/officeDocument/2006/relationships/image" Target="../media/image381.jpeg"/></Relationships>
</file>

<file path=ppt/slides/_rels/slide349.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7.jpeg"/><Relationship Id="rId18" Type="http://schemas.openxmlformats.org/officeDocument/2006/relationships/image" Target="../media/image80.jpeg"/><Relationship Id="rId26" Type="http://schemas.openxmlformats.org/officeDocument/2006/relationships/image" Target="../media/image84.jpeg"/><Relationship Id="rId3" Type="http://schemas.openxmlformats.org/officeDocument/2006/relationships/hyperlink" Target="http://www.asuwintergirls.com/" TargetMode="External"/><Relationship Id="rId21" Type="http://schemas.openxmlformats.org/officeDocument/2006/relationships/hyperlink" Target="http://www.public.asu.edu/~jblasin/yalit/hoot/index.htm" TargetMode="External"/><Relationship Id="rId7" Type="http://schemas.openxmlformats.org/officeDocument/2006/relationships/hyperlink" Target="http://www.public.asu.edu/~jblasin/yalit/bluesteye/index.htm" TargetMode="External"/><Relationship Id="rId12" Type="http://schemas.openxmlformats.org/officeDocument/2006/relationships/image" Target="../media/image76.jpeg"/><Relationship Id="rId17" Type="http://schemas.openxmlformats.org/officeDocument/2006/relationships/hyperlink" Target="http://www.public.asu.edu/~jblasin/yalit/helpwanted/index.htm" TargetMode="External"/><Relationship Id="rId25" Type="http://schemas.openxmlformats.org/officeDocument/2006/relationships/hyperlink" Target="http://www.public.asu.edu/~jblasin/yalit/game/index.htm" TargetMode="External"/><Relationship Id="rId2" Type="http://schemas.openxmlformats.org/officeDocument/2006/relationships/hyperlink" Target="http://www.public.asu.edu/~jblasin/yalit/index.html" TargetMode="External"/><Relationship Id="rId16" Type="http://schemas.openxmlformats.org/officeDocument/2006/relationships/image" Target="../media/image79.jpeg"/><Relationship Id="rId20" Type="http://schemas.openxmlformats.org/officeDocument/2006/relationships/image" Target="../media/image81.jpeg"/><Relationship Id="rId29" Type="http://schemas.openxmlformats.org/officeDocument/2006/relationships/image" Target="../media/image86.jpeg"/><Relationship Id="rId1" Type="http://schemas.openxmlformats.org/officeDocument/2006/relationships/slideLayout" Target="../slideLayouts/slideLayout1.xml"/><Relationship Id="rId6" Type="http://schemas.openxmlformats.org/officeDocument/2006/relationships/image" Target="../media/image73.jpeg"/><Relationship Id="rId11" Type="http://schemas.openxmlformats.org/officeDocument/2006/relationships/hyperlink" Target="http://www.public.asu.edu/~jblasin/yalit/catalyst/index.htm" TargetMode="External"/><Relationship Id="rId24" Type="http://schemas.openxmlformats.org/officeDocument/2006/relationships/image" Target="../media/image83.png"/><Relationship Id="rId5" Type="http://schemas.openxmlformats.org/officeDocument/2006/relationships/image" Target="../media/image72.jpeg"/><Relationship Id="rId15" Type="http://schemas.openxmlformats.org/officeDocument/2006/relationships/hyperlink" Target="http://www.public.asu.edu/~jblasin/yalit/hblood/index.htm" TargetMode="External"/><Relationship Id="rId23" Type="http://schemas.openxmlformats.org/officeDocument/2006/relationships/hyperlink" Target="http://www.public.asu.edu/~jblasin/yalit/angelpeterson/index.htm" TargetMode="External"/><Relationship Id="rId28" Type="http://schemas.openxmlformats.org/officeDocument/2006/relationships/hyperlink" Target="http://www.public.asu.edu/~jblasin/yalit/monster/index.htm" TargetMode="External"/><Relationship Id="rId10" Type="http://schemas.openxmlformats.org/officeDocument/2006/relationships/image" Target="../media/image75.jpeg"/><Relationship Id="rId19" Type="http://schemas.openxmlformats.org/officeDocument/2006/relationships/hyperlink" Target="http://www.public.asu.edu/~jblasin/yalit/gantos/index.html" TargetMode="External"/><Relationship Id="rId31" Type="http://schemas.openxmlformats.org/officeDocument/2006/relationships/image" Target="../media/image87.jpeg"/><Relationship Id="rId4" Type="http://schemas.openxmlformats.org/officeDocument/2006/relationships/image" Target="../media/image71.jpeg"/><Relationship Id="rId9" Type="http://schemas.openxmlformats.org/officeDocument/2006/relationships/hyperlink" Target="http://www.public.asu.edu/~jblasin/yalit/bronx/index.htm" TargetMode="External"/><Relationship Id="rId14" Type="http://schemas.openxmlformats.org/officeDocument/2006/relationships/image" Target="../media/image78.jpeg"/><Relationship Id="rId22" Type="http://schemas.openxmlformats.org/officeDocument/2006/relationships/image" Target="../media/image82.jpeg"/><Relationship Id="rId27" Type="http://schemas.openxmlformats.org/officeDocument/2006/relationships/image" Target="../media/image85.jpeg"/><Relationship Id="rId30" Type="http://schemas.openxmlformats.org/officeDocument/2006/relationships/hyperlink" Target="http://www.public.asu.edu/~jblasin/yalit/index_000.html"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images.google.com/imgres?imgurl=http://www.thesqueakywheel.com/images/madboy.gif&amp;imgrefurl=http://www.thesqueakywheel.com/complaints/2007/JUN/complaint14409.cfm&amp;h=320&amp;w=270&amp;sz=5&amp;hl=en&amp;start=66&amp;sig2=nmwlfhlPtbxs8uSzWxjqcQ&amp;tbnid=7oxA4JTqUwNohM:&amp;tbnh=118&amp;tbnw=100&amp;ei=88YHSMCFCKTEgwOytPGSDA&amp;prev=/images?q=mad+boy&amp;start=54&amp;gbv=2&amp;ndsp=18&amp;hl=en&amp;safe=active&amp;sa=N" TargetMode="Externa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hyperlink" Target="http://www.amazon.com/gp/reader/0142405701/ref=sib_dp_pt/104-6544090-5967113" TargetMode="External"/><Relationship Id="rId13"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0.jpeg"/><Relationship Id="rId12" Type="http://schemas.openxmlformats.org/officeDocument/2006/relationships/hyperlink" Target="http://www.amazon.com/gp/reader/0152061134/ref=sib_dp_pt/104-6544090-5967113" TargetMode="External"/><Relationship Id="rId17" Type="http://schemas.openxmlformats.org/officeDocument/2006/relationships/image" Target="../media/image55.jpeg"/><Relationship Id="rId2" Type="http://schemas.openxmlformats.org/officeDocument/2006/relationships/hyperlink" Target="http://www.amazon.com/gp/reader/038532328X/ref=sib_dp_pt/104-6544090-5967113" TargetMode="External"/><Relationship Id="rId16" Type="http://schemas.openxmlformats.org/officeDocument/2006/relationships/hyperlink" Target="http://www.amazon.com/gp/product/images/1563976382/sr=1-1/qid=1179006526/ref=dp_image_0/104-6544090-5967113?ie=UTF8&amp;n=283155&amp;s=books&amp;qid=1179006526&amp;sr=1-1" TargetMode="External"/><Relationship Id="rId1" Type="http://schemas.openxmlformats.org/officeDocument/2006/relationships/slideLayout" Target="../slideLayouts/slideLayout13.xml"/><Relationship Id="rId6" Type="http://schemas.openxmlformats.org/officeDocument/2006/relationships/hyperlink" Target="http://www.amazon.com/gp/reader/0698118391/ref=sib_dp_pt/104-6544090-5967113" TargetMode="External"/><Relationship Id="rId11" Type="http://schemas.openxmlformats.org/officeDocument/2006/relationships/image" Target="../media/image52.jpeg"/><Relationship Id="rId5" Type="http://schemas.openxmlformats.org/officeDocument/2006/relationships/image" Target="../media/image49.jpeg"/><Relationship Id="rId15" Type="http://schemas.openxmlformats.org/officeDocument/2006/relationships/image" Target="../media/image54.jpeg"/><Relationship Id="rId10" Type="http://schemas.openxmlformats.org/officeDocument/2006/relationships/hyperlink" Target="http://www.amazon.com/gp/reader/0060739436/ref=sib_dp_pt/104-6544090-5967113" TargetMode="External"/><Relationship Id="rId4" Type="http://schemas.openxmlformats.org/officeDocument/2006/relationships/hyperlink" Target="http://www.amazon.com/gp/reader/044022800X/ref=sib_dp_pt/104-6544090-5967113" TargetMode="External"/><Relationship Id="rId9" Type="http://schemas.openxmlformats.org/officeDocument/2006/relationships/image" Target="../media/image51.jpeg"/><Relationship Id="rId14" Type="http://schemas.openxmlformats.org/officeDocument/2006/relationships/hyperlink" Target="http://www.amazon.com/gp/reader/0060757361/ref=sib_dp_pt/104-6544090-5967113"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images.google.com/imgres?imgurl=http://www1.istockphoto.com/file_thumbview_approve/577983/2/istockphoto_577983_confused_boy.jpg&amp;imgrefurl=http://www.istockphoto.com/file_closeup/people_specific_attributes/age/children/577983_confused_boy.php?id=577983&amp;h=254&amp;w=380&amp;sz=16&amp;hl=en&amp;start=4&amp;sig2=OBA8E4PPF9uzpxr7Hqj6UQ&amp;tbnid=oU9vmYZcaCshoM:&amp;tbnh=82&amp;tbnw=123&amp;ei=o8gHSMSLOpK8gQOeoamODA&amp;prev=/images?q=confused+boy&amp;gbv=2&amp;hl=en&amp;safe=active&amp;sa=G" TargetMode="Externa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www.youtube.com/watch?v=wsCFQlinZuE" TargetMode="External"/><Relationship Id="rId1" Type="http://schemas.openxmlformats.org/officeDocument/2006/relationships/slideLayout" Target="../slideLayouts/slideLayout12.xml"/><Relationship Id="rId4" Type="http://schemas.openxmlformats.org/officeDocument/2006/relationships/image" Target="../media/image62.jpeg"/></Relationships>
</file>

<file path=ppt/slides/_rels/slide51.xml.rels><?xml version="1.0" encoding="UTF-8" standalone="yes"?>
<Relationships xmlns="http://schemas.openxmlformats.org/package/2006/relationships"><Relationship Id="rId8" Type="http://schemas.openxmlformats.org/officeDocument/2006/relationships/hyperlink" Target="http://www.google.com/url?sa=i&amp;rct=j&amp;q=Wake%20book%20cover&amp;source=images&amp;cd=&amp;cad=rja&amp;docid=3hfjb9IePSrTTM&amp;tbnid=c9Z1FOqINsjbgM:&amp;ved=0CAUQjRw&amp;url=http://en.wikipedia.org/wiki/File:Wake_by_lisa_mcmann.jpg&amp;ei=3d8cUsuaJuS9iwL00YHYCA&amp;bvm=bv.51156542,d.cGE&amp;psig=AFQjCNEbJxUKqMwT__hVnIfBp832IThixQ&amp;ust=1377710425256328" TargetMode="External"/><Relationship Id="rId13" Type="http://schemas.openxmlformats.org/officeDocument/2006/relationships/image" Target="../media/image67.jpeg"/><Relationship Id="rId3" Type="http://schemas.openxmlformats.org/officeDocument/2006/relationships/image" Target="../media/image63.gif"/><Relationship Id="rId7" Type="http://schemas.openxmlformats.org/officeDocument/2006/relationships/image" Target="../media/image65.jpeg"/><Relationship Id="rId12" Type="http://schemas.openxmlformats.org/officeDocument/2006/relationships/hyperlink" Target="http://www.google.com/url?sa=i&amp;rct=j&amp;q=lisa%20mcmann&amp;source=images&amp;cd=&amp;cad=rja&amp;docid=JMX9w155xihAVM&amp;tbnid=nPYO-OZ8ik3_PM:&amp;ved=0CAUQjRw&amp;url=http://www.goodreads.com/author/show/767547.Lisa_McMann&amp;ei=QeAcUvj4PMeoiALu9ICQDA&amp;psig=AFQjCNG-0PI3A8Hglk3lvd2HiaMFxG1xuw&amp;ust=1377710469130344" TargetMode="External"/><Relationship Id="rId2" Type="http://schemas.openxmlformats.org/officeDocument/2006/relationships/hyperlink" Target="http://www.google.com/url?sa=i&amp;rct=j&amp;q=No+More+Dead+Dogs&amp;source=images&amp;cd=&amp;cad=rja&amp;docid=cFhJX4wb1KRguM&amp;tbnid=bCWGfs2lXpR4aM:&amp;ved=0CAUQjRw&amp;url=http://yareviews.wikispaces.com/No+More+Dead+dogs+review+1&amp;ei=ct8cUu2tOITDigLvooDIAQ&amp;bvm=bv.51156542,d.cGE&amp;psig=AFQjCNEvjXKYFtKJtdIReiAh8-GJkpJ-4Q&amp;ust=1377710294415371" TargetMode="External"/><Relationship Id="rId1" Type="http://schemas.openxmlformats.org/officeDocument/2006/relationships/slideLayout" Target="../slideLayouts/slideLayout12.xml"/><Relationship Id="rId6" Type="http://schemas.openxmlformats.org/officeDocument/2006/relationships/hyperlink" Target="http://www.google.com/url?sa=i&amp;rct=j&amp;q=No%20More%20Dead%20Dogs%20book%20cover&amp;source=images&amp;cd=&amp;cad=rja&amp;docid=o0c-EJUDC3gCLM&amp;tbnid=JQgEBiCrvEm87M:&amp;ved=0CAUQjRw&amp;url=http://hcplonline.org/books/booklists/print.cfm?list=booksforboyselementarygrades4and5&amp;ei=vd8cUoapF8e9igLKkIC4AQ&amp;bvm=bv.51156542,d.cGE&amp;psig=AFQjCNG9guqEkHR78sg3VHqiIFcZKzehrQ&amp;ust=1377710394599287" TargetMode="External"/><Relationship Id="rId11" Type="http://schemas.openxmlformats.org/officeDocument/2006/relationships/hyperlink" Target="http://www.google.com/url?sa=i&amp;rct=j&amp;q=lisa%20mcmann&amp;source=images&amp;cd=&amp;cad=rja&amp;docid=TaPS9cA4e7Ql2M&amp;tbnid=vlrpD5GeIUzmhM:&amp;ved=0CAUQjRw&amp;url=http://waplteens.blogspot.com/2011/09/meet-author-lisa-mcmann-at-library.html&amp;ei=K-AcUqsG6JqKAs_5gNgB&amp;psig=AFQjCNG-0PI3A8Hglk3lvd2HiaMFxG1xuw&amp;ust=1377710469130344" TargetMode="External"/><Relationship Id="rId5" Type="http://schemas.openxmlformats.org/officeDocument/2006/relationships/image" Target="../media/image64.jpeg"/><Relationship Id="rId10" Type="http://schemas.openxmlformats.org/officeDocument/2006/relationships/hyperlink" Target="http://www.google.com/url?sa=i&amp;rct=j&amp;q=lisa%20mcmann&amp;source=images&amp;cd=&amp;cad=rja&amp;docid=TaPS9cA4e7Ql2M&amp;tbnid=vlrpD5GeIUzmhM:&amp;ved=0CAUQjRw&amp;url=http://waplteens.blogspot.com/2011/09/meet-author-lisa-mcmann-at-library.html&amp;ei=C-AcUpStCLDWigKp2IHACg&amp;bvm=bv.51156542,d.cGE&amp;psig=AFQjCNG-0PI3A8Hglk3lvd2HiaMFxG1xuw&amp;ust=1377710469130344" TargetMode="External"/><Relationship Id="rId4" Type="http://schemas.openxmlformats.org/officeDocument/2006/relationships/hyperlink" Target="http://www.google.com/url?sa=i&amp;rct=j&amp;q=No+More+Dead+Dogs&amp;source=images&amp;cd=&amp;cad=rja&amp;docid=t3VZMvlnntOI8M&amp;tbnid=Mn5-LjajtlbNpM:&amp;ved=0CAUQjRw&amp;url=http://www.glogster.com/dinosaur54321/no-more-dead-dogs-/g-6limjce264a5vt8irmr3ea0&amp;ei=nt8cUujKBsqdjAKb24GACg&amp;bvm=bv.51156542,d.cGE&amp;psig=AFQjCNEvjXKYFtKJtdIReiAh8-GJkpJ-4Q&amp;ust=1377710294415371" TargetMode="External"/><Relationship Id="rId9" Type="http://schemas.openxmlformats.org/officeDocument/2006/relationships/image" Target="../media/image66.jpeg"/></Relationships>
</file>

<file path=ppt/slides/_rels/slide5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changinghands.com/event/young-aug13" TargetMode="External"/><Relationship Id="rId1" Type="http://schemas.openxmlformats.org/officeDocument/2006/relationships/slideLayout" Target="../slideLayouts/slideLayout1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hyperlink" Target="http://www.suzanne-young.blogspot.com/"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www.google.com/url?sa=i&amp;rct=j&amp;q=Arizona+English+Teachers+Association&amp;source=images&amp;cd=&amp;cad=rja&amp;docid=tcKD22SGLoF9HM&amp;tbnid=X9M8JZIjMo_CWM:&amp;ved=0CAUQjRw&amp;url=http://www.asu.edu/aeta/&amp;ei=Xu8cUqyhHKO_igLNnYGoDw&amp;bvm=bv.51156542,d.cGE&amp;psig=AFQjCNFRVF1GQ7gk3DguISO0PG2Zg055Qg&amp;ust=1377714395694103"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google.com/url?sa=i&amp;rct=j&amp;q=Julie+Anne+Peters&amp;source=images&amp;cd=&amp;cad=rja&amp;docid=re42rRWzarXlRM&amp;tbnid=jVUU20P4rtN1pM:&amp;ved=0CAUQjRw&amp;url=http://www.kickedoutanthology.com/2010/01/25/a-conversation-with-young-adult-author-julie-anne-peters/&amp;ei=k-wcUtTHDauGigK20oCACA&amp;bvm=bv.51156542,d.cGE&amp;psig=AFQjCNHOU1o6RWywpyrUL5-fs4GcqoiG4Q&amp;ust=1377713677471888" TargetMode="External"/><Relationship Id="rId2" Type="http://schemas.openxmlformats.org/officeDocument/2006/relationships/image" Target="../media/image69.jpeg"/><Relationship Id="rId1" Type="http://schemas.openxmlformats.org/officeDocument/2006/relationships/slideLayout" Target="../slideLayouts/slideLayout14.xml"/><Relationship Id="rId4" Type="http://schemas.openxmlformats.org/officeDocument/2006/relationships/image" Target="../media/image70.jpeg"/></Relationships>
</file>

<file path=ppt/slides/_rels/slide55.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7.jpeg"/><Relationship Id="rId18" Type="http://schemas.openxmlformats.org/officeDocument/2006/relationships/image" Target="../media/image80.jpeg"/><Relationship Id="rId26" Type="http://schemas.openxmlformats.org/officeDocument/2006/relationships/image" Target="../media/image84.jpeg"/><Relationship Id="rId3" Type="http://schemas.openxmlformats.org/officeDocument/2006/relationships/hyperlink" Target="http://www.asuwintergirls.com/" TargetMode="External"/><Relationship Id="rId21" Type="http://schemas.openxmlformats.org/officeDocument/2006/relationships/hyperlink" Target="http://www.public.asu.edu/~jblasin/yalit/hoot/index.htm" TargetMode="External"/><Relationship Id="rId7" Type="http://schemas.openxmlformats.org/officeDocument/2006/relationships/hyperlink" Target="http://www.public.asu.edu/~jblasin/yalit/bluesteye/index.htm" TargetMode="External"/><Relationship Id="rId12" Type="http://schemas.openxmlformats.org/officeDocument/2006/relationships/image" Target="../media/image76.jpeg"/><Relationship Id="rId17" Type="http://schemas.openxmlformats.org/officeDocument/2006/relationships/hyperlink" Target="http://www.public.asu.edu/~jblasin/yalit/helpwanted/index.htm" TargetMode="External"/><Relationship Id="rId25" Type="http://schemas.openxmlformats.org/officeDocument/2006/relationships/hyperlink" Target="http://www.public.asu.edu/~jblasin/yalit/game/index.htm" TargetMode="External"/><Relationship Id="rId2" Type="http://schemas.openxmlformats.org/officeDocument/2006/relationships/hyperlink" Target="http://www.public.asu.edu/~jblasin/yalit/index.html" TargetMode="External"/><Relationship Id="rId16" Type="http://schemas.openxmlformats.org/officeDocument/2006/relationships/image" Target="../media/image79.jpeg"/><Relationship Id="rId20" Type="http://schemas.openxmlformats.org/officeDocument/2006/relationships/image" Target="../media/image81.jpeg"/><Relationship Id="rId29" Type="http://schemas.openxmlformats.org/officeDocument/2006/relationships/image" Target="../media/image86.jpeg"/><Relationship Id="rId1" Type="http://schemas.openxmlformats.org/officeDocument/2006/relationships/slideLayout" Target="../slideLayouts/slideLayout1.xml"/><Relationship Id="rId6" Type="http://schemas.openxmlformats.org/officeDocument/2006/relationships/image" Target="../media/image73.jpeg"/><Relationship Id="rId11" Type="http://schemas.openxmlformats.org/officeDocument/2006/relationships/hyperlink" Target="http://www.public.asu.edu/~jblasin/yalit/catalyst/index.htm" TargetMode="External"/><Relationship Id="rId24" Type="http://schemas.openxmlformats.org/officeDocument/2006/relationships/image" Target="../media/image83.png"/><Relationship Id="rId5" Type="http://schemas.openxmlformats.org/officeDocument/2006/relationships/image" Target="../media/image72.jpeg"/><Relationship Id="rId15" Type="http://schemas.openxmlformats.org/officeDocument/2006/relationships/hyperlink" Target="http://www.public.asu.edu/~jblasin/yalit/hblood/index.htm" TargetMode="External"/><Relationship Id="rId23" Type="http://schemas.openxmlformats.org/officeDocument/2006/relationships/hyperlink" Target="http://www.public.asu.edu/~jblasin/yalit/angelpeterson/index.htm" TargetMode="External"/><Relationship Id="rId28" Type="http://schemas.openxmlformats.org/officeDocument/2006/relationships/hyperlink" Target="http://www.public.asu.edu/~jblasin/yalit/monster/index.htm" TargetMode="External"/><Relationship Id="rId10" Type="http://schemas.openxmlformats.org/officeDocument/2006/relationships/image" Target="../media/image75.jpeg"/><Relationship Id="rId19" Type="http://schemas.openxmlformats.org/officeDocument/2006/relationships/hyperlink" Target="http://www.public.asu.edu/~jblasin/yalit/gantos/index.html" TargetMode="External"/><Relationship Id="rId31" Type="http://schemas.openxmlformats.org/officeDocument/2006/relationships/image" Target="../media/image87.jpeg"/><Relationship Id="rId4" Type="http://schemas.openxmlformats.org/officeDocument/2006/relationships/image" Target="../media/image71.jpeg"/><Relationship Id="rId9" Type="http://schemas.openxmlformats.org/officeDocument/2006/relationships/hyperlink" Target="http://www.public.asu.edu/~jblasin/yalit/bronx/index.htm" TargetMode="External"/><Relationship Id="rId14" Type="http://schemas.openxmlformats.org/officeDocument/2006/relationships/image" Target="../media/image78.jpeg"/><Relationship Id="rId22" Type="http://schemas.openxmlformats.org/officeDocument/2006/relationships/image" Target="../media/image82.jpeg"/><Relationship Id="rId27" Type="http://schemas.openxmlformats.org/officeDocument/2006/relationships/image" Target="../media/image85.jpeg"/><Relationship Id="rId30" Type="http://schemas.openxmlformats.org/officeDocument/2006/relationships/hyperlink" Target="http://www.public.asu.edu/~jblasin/yalit/index_000.html"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http://vhss.oddcast.com/vhssplayer.php?acc=3818225&amp;ss=2327613&amp;sl=0&amp;l=0&amp;h=300&amp;w=400&amp;bc=FFFFFF&amp;mid=119884&amp;t=1"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images.google.com/imgres?imgurl=http://pro.corbis.com/images/42-15508884.jpg?size=572&amp;uid=%7bE84326E4-9DCF-4EE4-B313-495480FB41E1%7d&amp;imgrefurl=http://pro.corbis.com/search/Enlargement.aspx?CID=isg&amp;mediauid=E84326E4-9DCF-4EE4-B313-495480FB41E1&amp;h=400&amp;w=268&amp;sz=28&amp;hl=en&amp;start=24&amp;sig2=RqAVrLw08-zgNnrrLlaTpA&amp;tbnid=7g-WD5K85dEOfM:&amp;tbnh=124&amp;tbnw=83&amp;ei=dskHSI3VNpyogAOy4-iaDA&amp;prev=/images?q=tired+girl&amp;start=18&amp;gbv=2&amp;ndsp=18&amp;hl=en&amp;safe=active&amp;sa=N" TargetMode="Externa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www.google.com/url?sa=i&amp;rct=j&amp;q=quiz&amp;source=images&amp;cd=&amp;docid=kvJY0qhNA9tgtM&amp;tbnid=WKaZTBOUhp1V4M:&amp;ved=0CAUQjRw&amp;url=http://www.huffingtonpost.com/2011/05/31/the-hardest-simpsons-quiz-of-all-time_n_868915.html&amp;ei=xwEdUurUHarUigKg14HoDw&amp;bvm=bv.51156542,d.cGE&amp;psig=AFQjCNHkGIM6r76R5Gs7eUCnOIW7ZcB3Nw&amp;ust=1377719082413872" TargetMode="External"/><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hyperlink" Target="http://www.google.com/imgres?imgurl&amp;imgrefurl=http://englishinamerica.wordpress.com/&amp;h=0&amp;w=0&amp;sz=1&amp;tbnid=GQXLcEcV00dHJM&amp;tbnh=177&amp;tbnw=285&amp;prev=/search?q=quiz&amp;tbm=isch&amp;tbo=u&amp;zoom=1&amp;q=quiz&amp;docid=xkuZ1wOqugrnPM&amp;hl=en&amp;ei=uAEdUpbKDs_YigL5k4CAAw&amp;ved=0CAEQsCU"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hyperlink" Target="http://www.amazon.com/gp/reader/0440407125/ref=sib_dp_pt/104-6544090-5967113" TargetMode="Externa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images.google.com/imgres?imgurl=http://www.magpi.net/programs/images/crutcher.JPG&amp;imgrefurl=http://www.magpi.net/programs/bannedbooks.html&amp;h=1830&amp;w=1681&amp;sz=1763&amp;hl=en&amp;start=10&amp;tbnid=9YknDHVRoSIF9M:&amp;tbnh=150&amp;tbnw=138&amp;prev=/images?q=Chris+Crutcher&amp;gbv=2&amp;svnum=10&amp;hl=en&amp;safe=active" TargetMode="Externa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hyperlink" Target="http://www.amazon.com/gp/product/images/0439706408/sr=1-8/qid=1179009884/ref=dp_image_0/104-6544090-5967113?ie=UTF8&amp;n=283155&amp;s=books&amp;qid=1179009884&amp;sr=1-8" TargetMode="External"/><Relationship Id="rId2" Type="http://schemas.openxmlformats.org/officeDocument/2006/relationships/image" Target="../media/image95.png"/><Relationship Id="rId1" Type="http://schemas.openxmlformats.org/officeDocument/2006/relationships/slideLayout" Target="../slideLayouts/slideLayout12.xml"/><Relationship Id="rId4" Type="http://schemas.openxmlformats.org/officeDocument/2006/relationships/image" Target="../media/image96.jpeg"/></Relationships>
</file>

<file path=ppt/slides/_rels/slide6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4.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hyperlink" Target="http://www.thelesserblessed.com/"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images.google.com/imgres?imgurl=http://images.askmen.com/dating/heidi_60/pictures_60/83_dating_girl.JPG&amp;imgrefurl=http://www.askmen.com/dating/heidi_60/83_dating_girl.html&amp;h=213&amp;w=150&amp;sz=7&amp;hl=en&amp;start=183&amp;sig2=xFwvIVzRN0hQvn9FYrXd2g&amp;tbnid=_V2GFCThxg6YpM:&amp;tbnh=106&amp;tbnw=75&amp;ei=4ssHSOicEIeEgQPmo520DA&amp;prev=/images?q=confused+girl&amp;start=180&amp;gbv=2&amp;ndsp=18&amp;hl=en&amp;safe=active&amp;sa=N" TargetMode="Externa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hyperlink" Target="http://www.hbo.com/russell-simmons-presents-brave-new-voices/cast-and-crew/team-philadelphia/video/josh-bennett.html" TargetMode="External"/><Relationship Id="rId2" Type="http://schemas.openxmlformats.org/officeDocument/2006/relationships/image" Target="../media/image103.jpeg"/><Relationship Id="rId1" Type="http://schemas.openxmlformats.org/officeDocument/2006/relationships/slideLayout" Target="../slideLayouts/slideLayout12.xml"/><Relationship Id="rId4" Type="http://schemas.openxmlformats.org/officeDocument/2006/relationships/image" Target="../media/image104.jpeg"/></Relationships>
</file>

<file path=ppt/slides/_rels/slide7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GRWBmwGt1z9PHM&amp;tbnid=18adQSyqj-boyM:&amp;ved=0CAUQjRw&amp;url=http://blogs.publishersweekly.com/blogs/beyondherbook/?tag=rick-riordan&amp;ei=Ga4bUqOLHaevjAKqhIHADQ&amp;psig=AFQjCNFkcB0gz_W6WccawL98GPvVxmY3vA&amp;ust=1377632113610773" TargetMode="External"/><Relationship Id="rId2" Type="http://schemas.openxmlformats.org/officeDocument/2006/relationships/image" Target="../media/image107.jpeg"/><Relationship Id="rId1" Type="http://schemas.openxmlformats.org/officeDocument/2006/relationships/slideLayout" Target="../slideLayouts/slideLayout7.xml"/><Relationship Id="rId5" Type="http://schemas.openxmlformats.org/officeDocument/2006/relationships/image" Target="../media/image109.gif"/><Relationship Id="rId4" Type="http://schemas.openxmlformats.org/officeDocument/2006/relationships/image" Target="../media/image108.jpeg"/></Relationships>
</file>

<file path=ppt/slides/_rels/slide73.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10.jpeg"/><Relationship Id="rId2" Type="http://schemas.openxmlformats.org/officeDocument/2006/relationships/hyperlink" Target="http://www.changinghands.com/event/young-aug13" TargetMode="External"/><Relationship Id="rId1" Type="http://schemas.openxmlformats.org/officeDocument/2006/relationships/slideLayout" Target="../slideLayouts/slideLayout1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hyperlink" Target="http://www.suzanne-young.blogspot.com/"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www.google.com/url?sa=i&amp;rct=j&amp;q=Julie+Anne+Peters&amp;source=images&amp;cd=&amp;cad=rja&amp;docid=re42rRWzarXlRM&amp;tbnid=jVUU20P4rtN1pM:&amp;ved=0CAUQjRw&amp;url=http://www.kickedoutanthology.com/2010/01/25/a-conversation-with-young-adult-author-julie-anne-peters/&amp;ei=k-wcUtTHDauGigK20oCACA&amp;bvm=bv.51156542,d.cGE&amp;psig=AFQjCNHOU1o6RWywpyrUL5-fs4GcqoiG4Q&amp;ust=1377713677471888" TargetMode="External"/><Relationship Id="rId2" Type="http://schemas.openxmlformats.org/officeDocument/2006/relationships/image" Target="../media/image69.jpeg"/><Relationship Id="rId1" Type="http://schemas.openxmlformats.org/officeDocument/2006/relationships/slideLayout" Target="../slideLayouts/slideLayout14.xml"/><Relationship Id="rId6" Type="http://schemas.openxmlformats.org/officeDocument/2006/relationships/image" Target="../media/image68.jpeg"/><Relationship Id="rId5" Type="http://schemas.openxmlformats.org/officeDocument/2006/relationships/hyperlink" Target="http://www.google.com/url?sa=i&amp;rct=j&amp;q=Arizona+English+Teachers+Association&amp;source=images&amp;cd=&amp;cad=rja&amp;docid=tcKD22SGLoF9HM&amp;tbnid=X9M8JZIjMo_CWM:&amp;ved=0CAUQjRw&amp;url=http://www.asu.edu/aeta/&amp;ei=Xu8cUqyhHKO_igLNnYGoDw&amp;bvm=bv.51156542,d.cGE&amp;psig=AFQjCNFRVF1GQ7gk3DguISO0PG2Zg055Qg&amp;ust=1377714395694103" TargetMode="External"/><Relationship Id="rId4" Type="http://schemas.openxmlformats.org/officeDocument/2006/relationships/image" Target="../media/image70.jpeg"/></Relationships>
</file>

<file path=ppt/slides/_rels/slide7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http://vhss.oddcast.com/vhssplayer.php?acc=3818225&amp;ss=2327613&amp;sl=0&amp;l=0&amp;h=300&amp;w=400&amp;bc=FFFFFF&amp;mid=119884&amp;t=1"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7.jpeg"/><Relationship Id="rId18" Type="http://schemas.openxmlformats.org/officeDocument/2006/relationships/image" Target="../media/image80.jpeg"/><Relationship Id="rId26" Type="http://schemas.openxmlformats.org/officeDocument/2006/relationships/image" Target="../media/image84.jpeg"/><Relationship Id="rId3" Type="http://schemas.openxmlformats.org/officeDocument/2006/relationships/hyperlink" Target="http://www.asuwintergirls.com/" TargetMode="External"/><Relationship Id="rId21" Type="http://schemas.openxmlformats.org/officeDocument/2006/relationships/hyperlink" Target="http://www.public.asu.edu/~jblasin/yalit/hoot/index.htm" TargetMode="External"/><Relationship Id="rId7" Type="http://schemas.openxmlformats.org/officeDocument/2006/relationships/hyperlink" Target="http://www.public.asu.edu/~jblasin/yalit/bluesteye/index.htm" TargetMode="External"/><Relationship Id="rId12" Type="http://schemas.openxmlformats.org/officeDocument/2006/relationships/image" Target="../media/image76.jpeg"/><Relationship Id="rId17" Type="http://schemas.openxmlformats.org/officeDocument/2006/relationships/hyperlink" Target="http://www.public.asu.edu/~jblasin/yalit/helpwanted/index.htm" TargetMode="External"/><Relationship Id="rId25" Type="http://schemas.openxmlformats.org/officeDocument/2006/relationships/hyperlink" Target="http://www.public.asu.edu/~jblasin/yalit/game/index.htm" TargetMode="External"/><Relationship Id="rId2" Type="http://schemas.openxmlformats.org/officeDocument/2006/relationships/hyperlink" Target="http://www.public.asu.edu/~jblasin/yalit/index.html" TargetMode="External"/><Relationship Id="rId16" Type="http://schemas.openxmlformats.org/officeDocument/2006/relationships/image" Target="../media/image79.jpeg"/><Relationship Id="rId20" Type="http://schemas.openxmlformats.org/officeDocument/2006/relationships/image" Target="../media/image81.jpeg"/><Relationship Id="rId29" Type="http://schemas.openxmlformats.org/officeDocument/2006/relationships/image" Target="../media/image86.jpeg"/><Relationship Id="rId1" Type="http://schemas.openxmlformats.org/officeDocument/2006/relationships/slideLayout" Target="../slideLayouts/slideLayout1.xml"/><Relationship Id="rId6" Type="http://schemas.openxmlformats.org/officeDocument/2006/relationships/image" Target="../media/image73.jpeg"/><Relationship Id="rId11" Type="http://schemas.openxmlformats.org/officeDocument/2006/relationships/hyperlink" Target="http://www.public.asu.edu/~jblasin/yalit/catalyst/index.htm" TargetMode="External"/><Relationship Id="rId24" Type="http://schemas.openxmlformats.org/officeDocument/2006/relationships/image" Target="../media/image83.png"/><Relationship Id="rId5" Type="http://schemas.openxmlformats.org/officeDocument/2006/relationships/image" Target="../media/image72.jpeg"/><Relationship Id="rId15" Type="http://schemas.openxmlformats.org/officeDocument/2006/relationships/hyperlink" Target="http://www.public.asu.edu/~jblasin/yalit/hblood/index.htm" TargetMode="External"/><Relationship Id="rId23" Type="http://schemas.openxmlformats.org/officeDocument/2006/relationships/hyperlink" Target="http://www.public.asu.edu/~jblasin/yalit/angelpeterson/index.htm" TargetMode="External"/><Relationship Id="rId28" Type="http://schemas.openxmlformats.org/officeDocument/2006/relationships/hyperlink" Target="http://www.public.asu.edu/~jblasin/yalit/monster/index.htm" TargetMode="External"/><Relationship Id="rId10" Type="http://schemas.openxmlformats.org/officeDocument/2006/relationships/image" Target="../media/image75.jpeg"/><Relationship Id="rId19" Type="http://schemas.openxmlformats.org/officeDocument/2006/relationships/hyperlink" Target="http://www.public.asu.edu/~jblasin/yalit/gantos/index.html" TargetMode="External"/><Relationship Id="rId31" Type="http://schemas.openxmlformats.org/officeDocument/2006/relationships/image" Target="../media/image87.jpeg"/><Relationship Id="rId4" Type="http://schemas.openxmlformats.org/officeDocument/2006/relationships/image" Target="../media/image71.jpeg"/><Relationship Id="rId9" Type="http://schemas.openxmlformats.org/officeDocument/2006/relationships/hyperlink" Target="http://www.public.asu.edu/~jblasin/yalit/bronx/index.htm" TargetMode="External"/><Relationship Id="rId14" Type="http://schemas.openxmlformats.org/officeDocument/2006/relationships/image" Target="../media/image78.jpeg"/><Relationship Id="rId22" Type="http://schemas.openxmlformats.org/officeDocument/2006/relationships/image" Target="../media/image82.jpeg"/><Relationship Id="rId27" Type="http://schemas.openxmlformats.org/officeDocument/2006/relationships/image" Target="../media/image85.jpeg"/><Relationship Id="rId30" Type="http://schemas.openxmlformats.org/officeDocument/2006/relationships/hyperlink" Target="http://www.public.asu.edu/~jblasin/yalit/index_000.html"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images.google.com/imgres?imgurl=http://i.ehow.com/images/GlobalPhoto/Articles/2059463/cardtrick-main_Full.jpg&amp;imgrefurl=http://rosstraining.com/blog/?p=244&amp;h=343&amp;w=300&amp;sz=38&amp;hl=en&amp;start=4&amp;sig2=Ise0CL5oiKiryxo_x5osTw&amp;um=1&amp;tbnid=dNEBEPn7OhK3KM:&amp;tbnh=120&amp;tbnw=105&amp;ei=itgHSNigGqGSigH01KS5Cw&amp;prev=/images?q=deck+of+cards&amp;um=1&amp;hl=en&amp;safe=active&amp;sa=G" TargetMode="Externa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8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www.youtube.com/watch?v=ncp6KgiJO3A" TargetMode="External"/><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www.google.com/url?sa=i&amp;rct=j&amp;q=Julie+Anne+Peters&amp;source=images&amp;cd=&amp;cad=rja&amp;docid=re42rRWzarXlRM&amp;tbnid=jVUU20P4rtN1pM:&amp;ved=0CAUQjRw&amp;url=http://www.kickedoutanthology.com/2010/01/25/a-conversation-with-young-adult-author-julie-anne-peters/&amp;ei=k-wcUtTHDauGigK20oCACA&amp;bvm=bv.51156542,d.cGE&amp;psig=AFQjCNHOU1o6RWywpyrUL5-fs4GcqoiG4Q&amp;ust=1377713677471888" TargetMode="External"/><Relationship Id="rId2" Type="http://schemas.openxmlformats.org/officeDocument/2006/relationships/image" Target="../media/image69.jpeg"/><Relationship Id="rId1" Type="http://schemas.openxmlformats.org/officeDocument/2006/relationships/slideLayout" Target="../slideLayouts/slideLayout14.xml"/><Relationship Id="rId6" Type="http://schemas.openxmlformats.org/officeDocument/2006/relationships/image" Target="../media/image68.jpeg"/><Relationship Id="rId5" Type="http://schemas.openxmlformats.org/officeDocument/2006/relationships/hyperlink" Target="http://www.google.com/url?sa=i&amp;rct=j&amp;q=Arizona+English+Teachers+Association&amp;source=images&amp;cd=&amp;cad=rja&amp;docid=tcKD22SGLoF9HM&amp;tbnid=X9M8JZIjMo_CWM:&amp;ved=0CAUQjRw&amp;url=http://www.asu.edu/aeta/&amp;ei=Xu8cUqyhHKO_igLNnYGoDw&amp;bvm=bv.51156542,d.cGE&amp;psig=AFQjCNFRVF1GQ7gk3DguISO0PG2Zg055Qg&amp;ust=1377714395694103" TargetMode="External"/><Relationship Id="rId4" Type="http://schemas.openxmlformats.org/officeDocument/2006/relationships/image" Target="../media/image7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0"/>
            <a:ext cx="8229600" cy="1139825"/>
          </a:xfrm>
        </p:spPr>
        <p:txBody>
          <a:bodyPr/>
          <a:lstStyle/>
          <a:p>
            <a:r>
              <a:rPr lang="en-US" sz="8000" b="1" dirty="0" smtClean="0">
                <a:solidFill>
                  <a:srgbClr val="9900CC"/>
                </a:solidFill>
                <a:latin typeface="Eras Bold ITC" pitchFamily="34" charset="0"/>
              </a:rPr>
              <a:t>Welcome to Young Adult Literature</a:t>
            </a:r>
            <a:endParaRPr lang="en-US" sz="8000" b="1" dirty="0">
              <a:solidFill>
                <a:srgbClr val="9900CC"/>
              </a:solidFill>
              <a:latin typeface="Eras Bold ITC" pitchFamily="34" charset="0"/>
            </a:endParaRPr>
          </a:p>
        </p:txBody>
      </p:sp>
      <p:sp>
        <p:nvSpPr>
          <p:cNvPr id="3" name="Text Placeholder 2"/>
          <p:cNvSpPr>
            <a:spLocks noGrp="1"/>
          </p:cNvSpPr>
          <p:nvPr>
            <p:ph type="body" sz="half" idx="1"/>
          </p:nvPr>
        </p:nvSpPr>
        <p:spPr/>
        <p:txBody>
          <a:bodyPr/>
          <a:lstStyle/>
          <a:p>
            <a:endParaRPr lang="en-US" dirty="0"/>
          </a:p>
        </p:txBody>
      </p:sp>
      <p:sp>
        <p:nvSpPr>
          <p:cNvPr id="4" name="ClipArt Placeholder 3"/>
          <p:cNvSpPr>
            <a:spLocks noGrp="1"/>
          </p:cNvSpPr>
          <p:nvPr>
            <p:ph type="clipArt" sz="half" idx="2"/>
          </p:nvPr>
        </p:nvSpPr>
        <p:spPr/>
      </p:sp>
      <p:sp>
        <p:nvSpPr>
          <p:cNvPr id="7" name="Rectangle 6"/>
          <p:cNvSpPr/>
          <p:nvPr/>
        </p:nvSpPr>
        <p:spPr>
          <a:xfrm>
            <a:off x="457200" y="6019800"/>
            <a:ext cx="8229600" cy="646331"/>
          </a:xfrm>
          <a:prstGeom prst="rect">
            <a:avLst/>
          </a:prstGeom>
        </p:spPr>
        <p:txBody>
          <a:bodyPr wrap="square">
            <a:spAutoFit/>
          </a:bodyPr>
          <a:lstStyle/>
          <a:p>
            <a:pPr algn="ctr"/>
            <a:r>
              <a:rPr lang="en-US" dirty="0">
                <a:hlinkClick r:id="rId2"/>
              </a:rPr>
              <a:t>http://</a:t>
            </a:r>
            <a:r>
              <a:rPr lang="en-US" dirty="0" smtClean="0">
                <a:hlinkClick r:id="rId2"/>
              </a:rPr>
              <a:t>www.youtube.com/watch?v=GTXBLyp7_Dw</a:t>
            </a:r>
            <a:endParaRPr lang="en-US" dirty="0" smtClean="0"/>
          </a:p>
          <a:p>
            <a:endParaRPr lang="en-US" dirty="0"/>
          </a:p>
        </p:txBody>
      </p:sp>
    </p:spTree>
    <p:extLst>
      <p:ext uri="{BB962C8B-B14F-4D97-AF65-F5344CB8AC3E}">
        <p14:creationId xmlns:p14="http://schemas.microsoft.com/office/powerpoint/2010/main" val="16540929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1524000"/>
            <a:ext cx="8229600" cy="1139825"/>
          </a:xfrm>
        </p:spPr>
        <p:txBody>
          <a:bodyPr/>
          <a:lstStyle/>
          <a:p>
            <a:r>
              <a:rPr lang="en-US" sz="6000" b="1" smtClean="0">
                <a:solidFill>
                  <a:srgbClr val="5336CC"/>
                </a:solidFill>
              </a:rPr>
              <a:t>What is Sarah saying, do you think?</a:t>
            </a:r>
          </a:p>
        </p:txBody>
      </p:sp>
      <p:sp>
        <p:nvSpPr>
          <p:cNvPr id="14339" name="Text Placeholder 2"/>
          <p:cNvSpPr>
            <a:spLocks noGrp="1"/>
          </p:cNvSpPr>
          <p:nvPr>
            <p:ph type="body" sz="half" idx="1"/>
          </p:nvPr>
        </p:nvSpPr>
        <p:spPr>
          <a:xfrm>
            <a:off x="457200" y="3352800"/>
            <a:ext cx="7315200" cy="2778125"/>
          </a:xfrm>
        </p:spPr>
        <p:txBody>
          <a:bodyPr/>
          <a:lstStyle/>
          <a:p>
            <a:pPr algn="ctr">
              <a:buFontTx/>
              <a:buNone/>
            </a:pPr>
            <a:r>
              <a:rPr lang="en-US" smtClean="0"/>
              <a:t>       </a:t>
            </a:r>
          </a:p>
          <a:p>
            <a:pPr algn="ctr">
              <a:buFontTx/>
              <a:buNone/>
            </a:pPr>
            <a:r>
              <a:rPr lang="en-US" smtClean="0"/>
              <a:t>      (You can say anything you want to.)</a:t>
            </a:r>
          </a:p>
        </p:txBody>
      </p:sp>
      <p:sp>
        <p:nvSpPr>
          <p:cNvPr id="14340" name="ClipArt Placeholder 3"/>
          <p:cNvSpPr>
            <a:spLocks noGrp="1" noTextEdit="1"/>
          </p:cNvSpPr>
          <p:nvPr>
            <p:ph type="clipArt" sz="half" idx="2"/>
          </p:nvPr>
        </p:nvSpPr>
        <p:spPr/>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180975"/>
            <a:ext cx="3236913" cy="1162050"/>
          </a:xfrm>
        </p:spPr>
        <p:txBody>
          <a:bodyPr/>
          <a:lstStyle/>
          <a:p>
            <a:r>
              <a:rPr lang="en-US" sz="3200" dirty="0">
                <a:solidFill>
                  <a:schemeClr val="tx1"/>
                </a:solidFill>
                <a:latin typeface="Gill Sans MT"/>
                <a:cs typeface="Gill Sans MT"/>
              </a:rPr>
              <a:t>Wonder</a:t>
            </a:r>
            <a:br>
              <a:rPr lang="en-US" sz="3200" dirty="0">
                <a:solidFill>
                  <a:schemeClr val="tx1"/>
                </a:solidFill>
                <a:latin typeface="Gill Sans MT"/>
                <a:cs typeface="Gill Sans MT"/>
              </a:rPr>
            </a:br>
            <a:r>
              <a:rPr lang="en-US" sz="3200" dirty="0">
                <a:solidFill>
                  <a:schemeClr val="tx1"/>
                </a:solidFill>
                <a:latin typeface="Gill Sans MT"/>
                <a:cs typeface="Gill Sans MT"/>
              </a:rPr>
              <a:t>By:  R.J. Palacio</a:t>
            </a:r>
            <a:endParaRPr lang="en-US" sz="3200" dirty="0">
              <a:solidFill>
                <a:schemeClr val="tx1"/>
              </a:solidFill>
            </a:endParaRPr>
          </a:p>
        </p:txBody>
      </p:sp>
      <p:pic>
        <p:nvPicPr>
          <p:cNvPr id="8" name="Content Placeholder 7"/>
          <p:cNvPicPr>
            <a:picLocks noGrp="1" noChangeAspect="1"/>
          </p:cNvPicPr>
          <p:nvPr>
            <p:ph idx="1"/>
          </p:nvPr>
        </p:nvPicPr>
        <p:blipFill>
          <a:blip r:embed="rId2"/>
          <a:stretch>
            <a:fillRect/>
          </a:stretch>
        </p:blipFill>
        <p:spPr>
          <a:xfrm>
            <a:off x="2362200" y="4572000"/>
            <a:ext cx="2374166" cy="1981200"/>
          </a:xfrm>
          <a:prstGeom prst="rect">
            <a:avLst/>
          </a:prstGeom>
        </p:spPr>
      </p:pic>
      <p:sp>
        <p:nvSpPr>
          <p:cNvPr id="7" name="Text Placeholder 6"/>
          <p:cNvSpPr>
            <a:spLocks noGrp="1"/>
          </p:cNvSpPr>
          <p:nvPr>
            <p:ph type="body" sz="half" idx="2"/>
          </p:nvPr>
        </p:nvSpPr>
        <p:spPr>
          <a:xfrm>
            <a:off x="228600" y="1295400"/>
            <a:ext cx="3236913" cy="5133509"/>
          </a:xfrm>
        </p:spPr>
        <p:txBody>
          <a:bodyPr/>
          <a:lstStyle/>
          <a:p>
            <a:r>
              <a:rPr lang="en-US" sz="1800" dirty="0" smtClean="0">
                <a:latin typeface="Gill Sans MT"/>
                <a:cs typeface="Gill Sans MT"/>
              </a:rPr>
              <a:t>	</a:t>
            </a:r>
            <a:r>
              <a:rPr lang="en-US" sz="1800" dirty="0" err="1" smtClean="0">
                <a:latin typeface="Gill Sans MT"/>
                <a:cs typeface="Gill Sans MT"/>
              </a:rPr>
              <a:t>Auggie</a:t>
            </a:r>
            <a:r>
              <a:rPr lang="en-US" sz="1800" dirty="0" smtClean="0">
                <a:latin typeface="Gill Sans MT"/>
                <a:cs typeface="Gill Sans MT"/>
              </a:rPr>
              <a:t> </a:t>
            </a:r>
            <a:r>
              <a:rPr lang="en-US" sz="1800" dirty="0">
                <a:latin typeface="Gill Sans MT"/>
                <a:cs typeface="Gill Sans MT"/>
              </a:rPr>
              <a:t>Pullman was born with a severe facial deformities.   He has beat many odds and continued to live, longer than initially expected.   He is a miracle, a wonder.  </a:t>
            </a:r>
          </a:p>
          <a:p>
            <a:r>
              <a:rPr lang="en-US" sz="1800" dirty="0">
                <a:latin typeface="Gill Sans MT"/>
                <a:cs typeface="Gill Sans MT"/>
              </a:rPr>
              <a:t>	Much of his spent his life undergoing operations to help him live more comfortably and being homeschooled.  Now,  </a:t>
            </a:r>
            <a:r>
              <a:rPr lang="en-US" sz="1800" dirty="0" err="1">
                <a:latin typeface="Gill Sans MT"/>
                <a:cs typeface="Gill Sans MT"/>
              </a:rPr>
              <a:t>Auggie</a:t>
            </a:r>
            <a:r>
              <a:rPr lang="en-US" sz="1800" dirty="0">
                <a:latin typeface="Gill Sans MT"/>
                <a:cs typeface="Gill Sans MT"/>
              </a:rPr>
              <a:t> will enter school for the first time, facing many of his </a:t>
            </a:r>
          </a:p>
          <a:p>
            <a:r>
              <a:rPr lang="en-US" sz="1800" dirty="0">
                <a:latin typeface="Gill Sans MT"/>
                <a:cs typeface="Gill Sans MT"/>
              </a:rPr>
              <a:t>greatest fears.  </a:t>
            </a:r>
          </a:p>
          <a:p>
            <a:endParaRPr lang="en-US" sz="1800" dirty="0">
              <a:latin typeface="Gill Sans MT"/>
              <a:cs typeface="Gill Sans MT"/>
            </a:endParaRPr>
          </a:p>
          <a:p>
            <a:pPr>
              <a:buFontTx/>
              <a:buChar char="•"/>
            </a:pPr>
            <a:r>
              <a:rPr lang="en-US" sz="1800" i="1" dirty="0">
                <a:latin typeface="Gill Sans MT"/>
                <a:cs typeface="Gill Sans MT"/>
              </a:rPr>
              <a:t>A story of growth</a:t>
            </a:r>
          </a:p>
          <a:p>
            <a:r>
              <a:rPr lang="en-US" sz="1800" i="1" dirty="0">
                <a:latin typeface="Gill Sans MT"/>
                <a:cs typeface="Gill Sans MT"/>
              </a:rPr>
              <a:t>and pain,  packed with</a:t>
            </a:r>
          </a:p>
          <a:p>
            <a:r>
              <a:rPr lang="en-US" sz="1800" i="1" dirty="0">
                <a:latin typeface="Gill Sans MT"/>
                <a:cs typeface="Gill Sans MT"/>
              </a:rPr>
              <a:t>love and hope.</a:t>
            </a:r>
          </a:p>
          <a:p>
            <a:endParaRPr lang="en-US" dirty="0"/>
          </a:p>
        </p:txBody>
      </p:sp>
      <p:sp>
        <p:nvSpPr>
          <p:cNvPr id="10" name="Rectangle 9"/>
          <p:cNvSpPr/>
          <p:nvPr/>
        </p:nvSpPr>
        <p:spPr>
          <a:xfrm>
            <a:off x="3962400" y="186988"/>
            <a:ext cx="5029200" cy="1200329"/>
          </a:xfrm>
          <a:prstGeom prst="rect">
            <a:avLst/>
          </a:prstGeom>
        </p:spPr>
        <p:txBody>
          <a:bodyPr wrap="square">
            <a:spAutoFit/>
          </a:bodyPr>
          <a:lstStyle/>
          <a:p>
            <a:r>
              <a:rPr lang="en-US" i="1" dirty="0">
                <a:latin typeface="Gill Sans MT"/>
                <a:cs typeface="Gill Sans MT"/>
              </a:rPr>
              <a:t>"</a:t>
            </a:r>
            <a:r>
              <a:rPr lang="en-US" sz="2400" i="1" dirty="0">
                <a:latin typeface="Gill Sans MT"/>
                <a:cs typeface="Gill Sans MT"/>
              </a:rPr>
              <a:t>I won't describe what I look like. Whatever you're thinking, it's probably worse.” ~August Pullman</a:t>
            </a:r>
            <a:endParaRPr lang="en-US" sz="2400" dirty="0"/>
          </a:p>
        </p:txBody>
      </p:sp>
      <p:pic>
        <p:nvPicPr>
          <p:cNvPr id="11" name="Picture 10"/>
          <p:cNvPicPr>
            <a:picLocks noChangeAspect="1"/>
          </p:cNvPicPr>
          <p:nvPr/>
        </p:nvPicPr>
        <p:blipFill>
          <a:blip r:embed="rId3"/>
          <a:stretch>
            <a:fillRect/>
          </a:stretch>
        </p:blipFill>
        <p:spPr>
          <a:xfrm>
            <a:off x="4953000" y="1524000"/>
            <a:ext cx="3505200" cy="4904909"/>
          </a:xfrm>
          <a:prstGeom prst="rect">
            <a:avLst/>
          </a:prstGeom>
        </p:spPr>
      </p:pic>
      <p:sp>
        <p:nvSpPr>
          <p:cNvPr id="12" name="Rectangle 11"/>
          <p:cNvSpPr/>
          <p:nvPr/>
        </p:nvSpPr>
        <p:spPr>
          <a:xfrm>
            <a:off x="5334000" y="6450649"/>
            <a:ext cx="3029547" cy="369332"/>
          </a:xfrm>
          <a:prstGeom prst="rect">
            <a:avLst/>
          </a:prstGeom>
        </p:spPr>
        <p:txBody>
          <a:bodyPr wrap="none">
            <a:spAutoFit/>
          </a:bodyPr>
          <a:lstStyle/>
          <a:p>
            <a:pPr algn="r"/>
            <a:r>
              <a:rPr lang="en-US" dirty="0">
                <a:latin typeface="Gill Sans MT"/>
                <a:cs typeface="Gill Sans MT"/>
              </a:rPr>
              <a:t>http://rjpalacio.com/index.html</a:t>
            </a:r>
          </a:p>
        </p:txBody>
      </p:sp>
    </p:spTree>
    <p:extLst>
      <p:ext uri="{BB962C8B-B14F-4D97-AF65-F5344CB8AC3E}">
        <p14:creationId xmlns:p14="http://schemas.microsoft.com/office/powerpoint/2010/main" val="68813248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273050"/>
            <a:ext cx="3160713" cy="1327150"/>
          </a:xfrm>
        </p:spPr>
        <p:txBody>
          <a:bodyPr/>
          <a:lstStyle/>
          <a:p>
            <a:r>
              <a:rPr lang="en-US" sz="2400" dirty="0">
                <a:solidFill>
                  <a:schemeClr val="tx1"/>
                </a:solidFill>
                <a:latin typeface="Gill Sans MT"/>
                <a:cs typeface="Gill Sans MT"/>
              </a:rPr>
              <a:t>The Perks of Being a Wallflower</a:t>
            </a:r>
            <a:br>
              <a:rPr lang="en-US" sz="2400" dirty="0">
                <a:solidFill>
                  <a:schemeClr val="tx1"/>
                </a:solidFill>
                <a:latin typeface="Gill Sans MT"/>
                <a:cs typeface="Gill Sans MT"/>
              </a:rPr>
            </a:br>
            <a:r>
              <a:rPr lang="en-US" sz="2400" dirty="0">
                <a:solidFill>
                  <a:schemeClr val="tx1"/>
                </a:solidFill>
                <a:latin typeface="Gill Sans MT"/>
                <a:cs typeface="Gill Sans MT"/>
              </a:rPr>
              <a:t>By:  Stephen </a:t>
            </a:r>
            <a:r>
              <a:rPr lang="en-US" sz="2400" dirty="0" err="1">
                <a:solidFill>
                  <a:schemeClr val="tx1"/>
                </a:solidFill>
                <a:latin typeface="Gill Sans MT"/>
                <a:cs typeface="Gill Sans MT"/>
              </a:rPr>
              <a:t>Chbosky</a:t>
            </a:r>
            <a:endParaRPr lang="en-US" sz="2400" dirty="0">
              <a:solidFill>
                <a:schemeClr val="tx1"/>
              </a:solidFill>
            </a:endParaRPr>
          </a:p>
        </p:txBody>
      </p:sp>
      <p:sp>
        <p:nvSpPr>
          <p:cNvPr id="7" name="Text Placeholder 6"/>
          <p:cNvSpPr>
            <a:spLocks noGrp="1"/>
          </p:cNvSpPr>
          <p:nvPr>
            <p:ph type="body" sz="half" idx="2"/>
          </p:nvPr>
        </p:nvSpPr>
        <p:spPr>
          <a:xfrm>
            <a:off x="457200" y="1435100"/>
            <a:ext cx="3008313" cy="5041900"/>
          </a:xfrm>
        </p:spPr>
        <p:txBody>
          <a:bodyPr/>
          <a:lstStyle/>
          <a:p>
            <a:endParaRPr lang="en-US" dirty="0"/>
          </a:p>
        </p:txBody>
      </p:sp>
      <p:pic>
        <p:nvPicPr>
          <p:cNvPr id="8" name="Content Placeholder 7"/>
          <p:cNvPicPr>
            <a:picLocks noGrp="1" noChangeAspect="1"/>
          </p:cNvPicPr>
          <p:nvPr>
            <p:ph idx="1"/>
          </p:nvPr>
        </p:nvPicPr>
        <p:blipFill>
          <a:blip r:embed="rId2"/>
          <a:stretch>
            <a:fillRect/>
          </a:stretch>
        </p:blipFill>
        <p:spPr>
          <a:xfrm>
            <a:off x="4572000" y="228600"/>
            <a:ext cx="3810000" cy="5372100"/>
          </a:xfrm>
          <a:prstGeom prst="rect">
            <a:avLst/>
          </a:prstGeom>
        </p:spPr>
      </p:pic>
      <p:pic>
        <p:nvPicPr>
          <p:cNvPr id="9" name="Picture 8"/>
          <p:cNvPicPr>
            <a:picLocks noChangeAspect="1"/>
          </p:cNvPicPr>
          <p:nvPr/>
        </p:nvPicPr>
        <p:blipFill>
          <a:blip r:embed="rId3"/>
          <a:stretch>
            <a:fillRect/>
          </a:stretch>
        </p:blipFill>
        <p:spPr>
          <a:xfrm>
            <a:off x="304800" y="2590800"/>
            <a:ext cx="4494197" cy="4116685"/>
          </a:xfrm>
          <a:prstGeom prst="rect">
            <a:avLst/>
          </a:prstGeom>
        </p:spPr>
      </p:pic>
      <p:sp>
        <p:nvSpPr>
          <p:cNvPr id="10" name="TextBox 9"/>
          <p:cNvSpPr txBox="1"/>
          <p:nvPr/>
        </p:nvSpPr>
        <p:spPr>
          <a:xfrm>
            <a:off x="5410200" y="5867400"/>
            <a:ext cx="3048000" cy="523220"/>
          </a:xfrm>
          <a:prstGeom prst="rect">
            <a:avLst/>
          </a:prstGeom>
          <a:noFill/>
        </p:spPr>
        <p:txBody>
          <a:bodyPr wrap="square" rtlCol="0">
            <a:spAutoFit/>
          </a:bodyPr>
          <a:lstStyle/>
          <a:p>
            <a:pPr algn="ctr"/>
            <a:r>
              <a:rPr lang="en-US" sz="2800" b="1" dirty="0" smtClean="0">
                <a:latin typeface="Gill Sans MT" pitchFamily="34" charset="0"/>
              </a:rPr>
              <a:t>We. Are. Infinite.</a:t>
            </a:r>
            <a:endParaRPr lang="en-US" sz="2800" b="1" dirty="0">
              <a:latin typeface="Gill Sans MT" pitchFamily="34" charset="0"/>
            </a:endParaRPr>
          </a:p>
        </p:txBody>
      </p:sp>
    </p:spTree>
    <p:extLst>
      <p:ext uri="{BB962C8B-B14F-4D97-AF65-F5344CB8AC3E}">
        <p14:creationId xmlns:p14="http://schemas.microsoft.com/office/powerpoint/2010/main" val="184993941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1800" dirty="0">
                <a:hlinkClick r:id="rId2"/>
              </a:rPr>
              <a:t>http://jenncooksey.blogspot.com</a:t>
            </a:r>
            <a:r>
              <a:rPr lang="en-US" sz="1800" dirty="0" smtClean="0">
                <a:hlinkClick r:id="rId2"/>
              </a:rPr>
              <a:t>/</a:t>
            </a:r>
            <a:r>
              <a:rPr lang="en-US" dirty="0" smtClean="0"/>
              <a:t/>
            </a:r>
            <a:br>
              <a:rPr lang="en-US" dirty="0" smtClean="0"/>
            </a:br>
            <a:endParaRPr lang="en-US" dirty="0"/>
          </a:p>
        </p:txBody>
      </p:sp>
      <p:sp>
        <p:nvSpPr>
          <p:cNvPr id="6" name="Content Placeholder 5"/>
          <p:cNvSpPr>
            <a:spLocks noGrp="1"/>
          </p:cNvSpPr>
          <p:nvPr>
            <p:ph idx="1"/>
          </p:nvPr>
        </p:nvSpPr>
        <p:spPr/>
        <p:txBody>
          <a:bodyPr/>
          <a:lstStyle/>
          <a:p>
            <a:endParaRPr lang="en-US"/>
          </a:p>
        </p:txBody>
      </p:sp>
      <p:pic>
        <p:nvPicPr>
          <p:cNvPr id="342018" name="Picture 2" descr="http://ecx.images-amazon.com/images/I/51G9VStJfUL._BO2,204,203,200_PIsitb-sticker-arrow-click,TopRight,35,-76_AA278_PIkin4,BottomRight,-64,22_AA300_SH20_OU01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447800"/>
            <a:ext cx="4956175" cy="4956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98664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http://www.impawards.com/2003/posters/ho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404938"/>
            <a:ext cx="2979738" cy="44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Title 1"/>
          <p:cNvSpPr>
            <a:spLocks noGrp="1"/>
          </p:cNvSpPr>
          <p:nvPr>
            <p:ph type="title"/>
          </p:nvPr>
        </p:nvSpPr>
        <p:spPr/>
        <p:txBody>
          <a:bodyPr/>
          <a:lstStyle/>
          <a:p>
            <a:pPr eaLnBrk="1" hangingPunct="1"/>
            <a:r>
              <a:rPr lang="en-US" smtClean="0">
                <a:solidFill>
                  <a:srgbClr val="CC00CC"/>
                </a:solidFill>
              </a:rPr>
              <a:t>Literature Circles!!</a:t>
            </a:r>
            <a:br>
              <a:rPr lang="en-US" smtClean="0">
                <a:solidFill>
                  <a:srgbClr val="CC00CC"/>
                </a:solidFill>
              </a:rPr>
            </a:br>
            <a:r>
              <a:rPr lang="en-US" smtClean="0">
                <a:solidFill>
                  <a:srgbClr val="CC00CC"/>
                </a:solidFill>
              </a:rPr>
              <a:t>Hurray!</a:t>
            </a:r>
          </a:p>
        </p:txBody>
      </p:sp>
      <p:sp>
        <p:nvSpPr>
          <p:cNvPr id="76804" name="Content Placeholder 2"/>
          <p:cNvSpPr>
            <a:spLocks noGrp="1"/>
          </p:cNvSpPr>
          <p:nvPr>
            <p:ph idx="1"/>
          </p:nvPr>
        </p:nvSpPr>
        <p:spPr>
          <a:xfrm>
            <a:off x="533400" y="5816600"/>
            <a:ext cx="8077200" cy="838200"/>
          </a:xfrm>
        </p:spPr>
        <p:txBody>
          <a:bodyPr/>
          <a:lstStyle/>
          <a:p>
            <a:pPr marL="0" indent="0" algn="ctr" eaLnBrk="1" hangingPunct="1">
              <a:buFontTx/>
              <a:buNone/>
            </a:pPr>
            <a:r>
              <a:rPr lang="en-US" dirty="0" smtClean="0"/>
              <a:t>Complete roles/forms for pages 1-58 for Thursday’s discussion in your group.</a:t>
            </a:r>
          </a:p>
        </p:txBody>
      </p:sp>
      <p:pic>
        <p:nvPicPr>
          <p:cNvPr id="76805" name="Picture 2" descr="http://ettc.lrhsd.org/archives/Pictures/hol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09432">
            <a:off x="5970588" y="1054100"/>
            <a:ext cx="2346325"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6" descr="http://www.ebertfest.com/nine/photos/Holes_KhleoThomas_ShiaLeBe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775241">
            <a:off x="243682" y="2110581"/>
            <a:ext cx="4008438"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508602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106363"/>
            <a:ext cx="4572000" cy="6294437"/>
          </a:xfrm>
        </p:spPr>
        <p:txBody>
          <a:bodyPr/>
          <a:lstStyle/>
          <a:p>
            <a:pPr algn="l"/>
            <a:r>
              <a:rPr lang="en-US" dirty="0" smtClean="0">
                <a:solidFill>
                  <a:srgbClr val="9900CC"/>
                </a:solidFill>
              </a:rPr>
              <a:t>Dr. Ice says, “Nicknames are cool!” Watch for how things are changing when Stanley gets his very first nickname</a:t>
            </a:r>
            <a:r>
              <a:rPr lang="en-US" dirty="0">
                <a:solidFill>
                  <a:srgbClr val="9900CC"/>
                </a:solidFill>
              </a:rPr>
              <a:t>.</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rot="5400000">
            <a:off x="-952978" y="1105378"/>
            <a:ext cx="6325556" cy="4572000"/>
          </a:xfr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8491620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7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4"/>
          <p:cNvSpPr>
            <a:spLocks noGrp="1" noChangeArrowheads="1"/>
          </p:cNvSpPr>
          <p:nvPr>
            <p:ph type="title"/>
          </p:nvPr>
        </p:nvSpPr>
        <p:spPr>
          <a:xfrm>
            <a:off x="0" y="533400"/>
            <a:ext cx="9144000" cy="1139825"/>
          </a:xfrm>
        </p:spPr>
        <p:txBody>
          <a:bodyPr/>
          <a:lstStyle/>
          <a:p>
            <a:pPr eaLnBrk="1" hangingPunct="1"/>
            <a:r>
              <a:rPr lang="en-US" sz="3600" smtClean="0">
                <a:solidFill>
                  <a:srgbClr val="CC0099"/>
                </a:solidFill>
              </a:rPr>
              <a:t>Let’s consider what young adult readers need to keep them reading and engaging with what they read.</a:t>
            </a:r>
            <a:r>
              <a:rPr lang="en-US" smtClean="0">
                <a:solidFill>
                  <a:srgbClr val="CC0099"/>
                </a:solidFill>
              </a:rPr>
              <a:t/>
            </a:r>
            <a:br>
              <a:rPr lang="en-US" smtClean="0">
                <a:solidFill>
                  <a:srgbClr val="CC0099"/>
                </a:solidFill>
              </a:rPr>
            </a:br>
            <a:endParaRPr lang="en-US" smtClean="0">
              <a:solidFill>
                <a:srgbClr val="CC0099"/>
              </a:solidFill>
            </a:endParaRPr>
          </a:p>
        </p:txBody>
      </p:sp>
      <p:sp>
        <p:nvSpPr>
          <p:cNvPr id="142339" name="Rectangle 5"/>
          <p:cNvSpPr>
            <a:spLocks noGrp="1" noChangeArrowheads="1"/>
          </p:cNvSpPr>
          <p:nvPr>
            <p:ph type="body" sz="half" idx="1"/>
          </p:nvPr>
        </p:nvSpPr>
        <p:spPr>
          <a:xfrm>
            <a:off x="0" y="1905000"/>
            <a:ext cx="6172200" cy="4953000"/>
          </a:xfrm>
        </p:spPr>
        <p:txBody>
          <a:bodyPr/>
          <a:lstStyle/>
          <a:p>
            <a:pPr eaLnBrk="1" hangingPunct="1">
              <a:lnSpc>
                <a:spcPct val="80000"/>
              </a:lnSpc>
            </a:pPr>
            <a:r>
              <a:rPr lang="en-US" sz="2400" smtClean="0"/>
              <a:t>1. Young adults need books with characters and situations they can relate to.</a:t>
            </a:r>
            <a:br>
              <a:rPr lang="en-US" sz="2400" smtClean="0"/>
            </a:br>
            <a:endParaRPr lang="en-US" sz="2400" smtClean="0"/>
          </a:p>
          <a:p>
            <a:pPr eaLnBrk="1" hangingPunct="1">
              <a:lnSpc>
                <a:spcPct val="80000"/>
              </a:lnSpc>
            </a:pPr>
            <a:r>
              <a:rPr lang="en-US" sz="2400" smtClean="0"/>
              <a:t>2. Young adults need books that treat the issues that adolescents face respectfully.</a:t>
            </a:r>
            <a:br>
              <a:rPr lang="en-US" sz="2400" smtClean="0"/>
            </a:br>
            <a:endParaRPr lang="en-US" sz="2400" smtClean="0"/>
          </a:p>
          <a:p>
            <a:pPr eaLnBrk="1" hangingPunct="1">
              <a:lnSpc>
                <a:spcPct val="80000"/>
              </a:lnSpc>
            </a:pPr>
            <a:r>
              <a:rPr lang="en-US" sz="2400" smtClean="0"/>
              <a:t>3. Young adults need books that are accessible to them.</a:t>
            </a:r>
            <a:br>
              <a:rPr lang="en-US" sz="2400" smtClean="0"/>
            </a:br>
            <a:endParaRPr lang="en-US" sz="2400" smtClean="0"/>
          </a:p>
          <a:p>
            <a:pPr eaLnBrk="1" hangingPunct="1">
              <a:lnSpc>
                <a:spcPct val="80000"/>
              </a:lnSpc>
            </a:pPr>
            <a:r>
              <a:rPr lang="en-US" sz="2400" smtClean="0"/>
              <a:t>4. Young adults need books that reflect the diversity of their world.</a:t>
            </a:r>
            <a:br>
              <a:rPr lang="en-US" sz="2400" smtClean="0"/>
            </a:br>
            <a:endParaRPr lang="en-US" sz="2400" smtClean="0"/>
          </a:p>
          <a:p>
            <a:pPr eaLnBrk="1" hangingPunct="1">
              <a:lnSpc>
                <a:spcPct val="80000"/>
              </a:lnSpc>
            </a:pPr>
            <a:r>
              <a:rPr lang="en-US" sz="2400" smtClean="0"/>
              <a:t>5. Young adults need books that help them to make sense of their own lives.</a:t>
            </a:r>
          </a:p>
        </p:txBody>
      </p:sp>
      <p:pic>
        <p:nvPicPr>
          <p:cNvPr id="142340" name="Picture 7"/>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6400800" y="2286000"/>
            <a:ext cx="2495550" cy="3121025"/>
          </a:xfrm>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0" y="533400"/>
            <a:ext cx="9144000" cy="1143000"/>
          </a:xfrm>
        </p:spPr>
        <p:txBody>
          <a:bodyPr/>
          <a:lstStyle/>
          <a:p>
            <a:pPr eaLnBrk="1" hangingPunct="1"/>
            <a:r>
              <a:rPr lang="en-US" sz="3600" i="1" dirty="0" smtClean="0">
                <a:solidFill>
                  <a:srgbClr val="CC00CC"/>
                </a:solidFill>
              </a:rPr>
              <a:t>LTYA</a:t>
            </a:r>
            <a:r>
              <a:rPr lang="en-US" sz="3600" dirty="0" smtClean="0">
                <a:solidFill>
                  <a:srgbClr val="CC00CC"/>
                </a:solidFill>
              </a:rPr>
              <a:t> identifies stages in literary appreciation and at what level they most often happen:</a:t>
            </a:r>
          </a:p>
        </p:txBody>
      </p:sp>
      <p:sp>
        <p:nvSpPr>
          <p:cNvPr id="143363" name="Rectangle 3"/>
          <p:cNvSpPr>
            <a:spLocks noGrp="1" noChangeArrowheads="1"/>
          </p:cNvSpPr>
          <p:nvPr>
            <p:ph type="body" sz="half" idx="2"/>
          </p:nvPr>
        </p:nvSpPr>
        <p:spPr>
          <a:xfrm>
            <a:off x="3429000" y="2057400"/>
            <a:ext cx="5562600" cy="4953000"/>
          </a:xfrm>
        </p:spPr>
        <p:txBody>
          <a:bodyPr/>
          <a:lstStyle/>
          <a:p>
            <a:pPr eaLnBrk="1" hangingPunct="1"/>
            <a:r>
              <a:rPr lang="en-US" sz="2800" dirty="0" smtClean="0"/>
              <a:t>Upper elementary: losing oneself in books</a:t>
            </a:r>
          </a:p>
          <a:p>
            <a:pPr eaLnBrk="1" hangingPunct="1"/>
            <a:r>
              <a:rPr lang="en-US" sz="2800" dirty="0" smtClean="0"/>
              <a:t>Middle school: finding oneself in books</a:t>
            </a:r>
          </a:p>
          <a:p>
            <a:pPr eaLnBrk="1" hangingPunct="1"/>
            <a:r>
              <a:rPr lang="en-US" sz="2800" dirty="0" smtClean="0"/>
              <a:t>High school: venturing beyond self</a:t>
            </a:r>
          </a:p>
          <a:p>
            <a:pPr eaLnBrk="1" hangingPunct="1"/>
            <a:r>
              <a:rPr lang="en-US" sz="2800" dirty="0" smtClean="0"/>
              <a:t>College: reading widely</a:t>
            </a:r>
          </a:p>
          <a:p>
            <a:pPr eaLnBrk="1" hangingPunct="1"/>
            <a:r>
              <a:rPr lang="en-US" sz="2800" dirty="0" smtClean="0"/>
              <a:t>Adulthood: Aesthetic appreciation </a:t>
            </a:r>
          </a:p>
        </p:txBody>
      </p:sp>
      <p:pic>
        <p:nvPicPr>
          <p:cNvPr id="143364" name="Picture 4" descr="teen Reade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04800" y="2209800"/>
            <a:ext cx="2971800" cy="3962400"/>
          </a:xfrm>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pPr eaLnBrk="1" hangingPunct="1"/>
            <a:r>
              <a:rPr lang="en-US" smtClean="0">
                <a:solidFill>
                  <a:srgbClr val="5336CC"/>
                </a:solidFill>
              </a:rPr>
              <a:t>Where did it come from?</a:t>
            </a:r>
          </a:p>
        </p:txBody>
      </p:sp>
      <p:sp>
        <p:nvSpPr>
          <p:cNvPr id="144387" name="Rectangle 3"/>
          <p:cNvSpPr>
            <a:spLocks noGrp="1" noChangeArrowheads="1"/>
          </p:cNvSpPr>
          <p:nvPr>
            <p:ph type="body" sz="half" idx="2"/>
          </p:nvPr>
        </p:nvSpPr>
        <p:spPr>
          <a:xfrm>
            <a:off x="4652963" y="1600200"/>
            <a:ext cx="4033837" cy="4525963"/>
          </a:xfrm>
        </p:spPr>
        <p:txBody>
          <a:bodyPr/>
          <a:lstStyle/>
          <a:p>
            <a:pPr eaLnBrk="1" hangingPunct="1"/>
            <a:endParaRPr lang="en-US" sz="2800" smtClean="0"/>
          </a:p>
        </p:txBody>
      </p:sp>
      <p:pic>
        <p:nvPicPr>
          <p:cNvPr id="144388" name="Picture 4" descr="AG00317_"/>
          <p:cNvPicPr>
            <a:picLocks noGrp="1" noChangeAspect="1" noChangeArrowheads="1" noCrop="1"/>
          </p:cNvPicPr>
          <p:nvPr>
            <p:ph type="media" sz="half" idx="1"/>
          </p:nvPr>
        </p:nvPicPr>
        <p:blipFill>
          <a:blip r:embed="rId2">
            <a:extLst>
              <a:ext uri="{28A0092B-C50C-407E-A947-70E740481C1C}">
                <a14:useLocalDpi xmlns:a14="http://schemas.microsoft.com/office/drawing/2010/main" val="0"/>
              </a:ext>
            </a:extLst>
          </a:blip>
          <a:srcRect/>
          <a:stretch>
            <a:fillRect/>
          </a:stretch>
        </p:blipFill>
        <p:spPr>
          <a:xfrm>
            <a:off x="2590800" y="1752600"/>
            <a:ext cx="3886200" cy="4267200"/>
          </a:xfrm>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95" y="106362"/>
            <a:ext cx="4324905" cy="1311275"/>
          </a:xfrm>
        </p:spPr>
        <p:txBody>
          <a:bodyPr/>
          <a:lstStyle/>
          <a:p>
            <a:r>
              <a:rPr lang="en-US" dirty="0" smtClean="0">
                <a:solidFill>
                  <a:srgbClr val="5336CC"/>
                </a:solidFill>
              </a:rPr>
              <a:t>Name and date</a:t>
            </a:r>
            <a:endParaRPr lang="en-US" dirty="0">
              <a:solidFill>
                <a:srgbClr val="5336CC"/>
              </a:solidFill>
            </a:endParaRPr>
          </a:p>
        </p:txBody>
      </p:sp>
      <p:sp>
        <p:nvSpPr>
          <p:cNvPr id="3" name="Content Placeholder 2"/>
          <p:cNvSpPr>
            <a:spLocks noGrp="1"/>
          </p:cNvSpPr>
          <p:nvPr>
            <p:ph idx="1"/>
          </p:nvPr>
        </p:nvSpPr>
        <p:spPr>
          <a:xfrm>
            <a:off x="533400" y="1752600"/>
            <a:ext cx="3810000" cy="3200400"/>
          </a:xfrm>
        </p:spPr>
        <p:txBody>
          <a:bodyPr/>
          <a:lstStyle/>
          <a:p>
            <a:r>
              <a:rPr lang="en-US" dirty="0"/>
              <a:t>G</a:t>
            </a:r>
            <a:r>
              <a:rPr lang="en-US" dirty="0" smtClean="0"/>
              <a:t>uess why </a:t>
            </a:r>
            <a:r>
              <a:rPr lang="en-US" i="1" dirty="0" smtClean="0"/>
              <a:t>Tarzan of the Apes </a:t>
            </a:r>
            <a:r>
              <a:rPr lang="en-US" dirty="0" smtClean="0"/>
              <a:t>was banned in Los Angeles in 1929</a:t>
            </a:r>
          </a:p>
          <a:p>
            <a:endParaRPr lang="en-US" dirty="0" smtClean="0"/>
          </a:p>
        </p:txBody>
      </p:sp>
      <p:pic>
        <p:nvPicPr>
          <p:cNvPr id="318466" name="Picture 2" descr="http://www.doctormacro.com/Images/Weissmuller,%20Johnny/Annex/Annex%20-%20Weissmuller,%20Johnny%20(Tarzan%20Escapes)_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762000"/>
            <a:ext cx="4676775" cy="595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42531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0" y="762000"/>
            <a:ext cx="9144000" cy="1139825"/>
          </a:xfrm>
        </p:spPr>
        <p:txBody>
          <a:bodyPr/>
          <a:lstStyle/>
          <a:p>
            <a:pPr eaLnBrk="1" hangingPunct="1"/>
            <a:r>
              <a:rPr lang="en-US" smtClean="0">
                <a:solidFill>
                  <a:srgbClr val="5336CC"/>
                </a:solidFill>
              </a:rPr>
              <a:t>Early ancestors of what we now call adolescent or young adult literature include the dime novel.</a:t>
            </a:r>
          </a:p>
        </p:txBody>
      </p:sp>
      <p:sp>
        <p:nvSpPr>
          <p:cNvPr id="145411" name="Rectangle 3"/>
          <p:cNvSpPr>
            <a:spLocks noGrp="1" noChangeArrowheads="1"/>
          </p:cNvSpPr>
          <p:nvPr>
            <p:ph type="body" sz="half" idx="1"/>
          </p:nvPr>
        </p:nvSpPr>
        <p:spPr>
          <a:xfrm>
            <a:off x="533400" y="2590800"/>
            <a:ext cx="4724400" cy="3886200"/>
          </a:xfrm>
        </p:spPr>
        <p:txBody>
          <a:bodyPr/>
          <a:lstStyle/>
          <a:p>
            <a:pPr eaLnBrk="1" hangingPunct="1"/>
            <a:r>
              <a:rPr lang="en-US" sz="2400" b="1" smtClean="0">
                <a:solidFill>
                  <a:srgbClr val="990099"/>
                </a:solidFill>
              </a:rPr>
              <a:t>Dime novels were often set in the West or in the past but on the frontier (no longer the frontier at that time)</a:t>
            </a:r>
          </a:p>
          <a:p>
            <a:pPr eaLnBrk="1" hangingPunct="1"/>
            <a:r>
              <a:rPr lang="en-US" sz="2400" b="1" i="1" smtClean="0">
                <a:solidFill>
                  <a:srgbClr val="CC0000"/>
                </a:solidFill>
              </a:rPr>
              <a:t>Malaeska: Indian Wife of the White Hunter</a:t>
            </a:r>
            <a:r>
              <a:rPr lang="en-US" sz="2400" b="1" smtClean="0">
                <a:solidFill>
                  <a:srgbClr val="CC0000"/>
                </a:solidFill>
              </a:rPr>
              <a:t> (1860)</a:t>
            </a:r>
          </a:p>
          <a:p>
            <a:pPr eaLnBrk="1" hangingPunct="1"/>
            <a:r>
              <a:rPr lang="en-US" sz="2400" b="1" i="1" smtClean="0">
                <a:solidFill>
                  <a:srgbClr val="808000"/>
                </a:solidFill>
              </a:rPr>
              <a:t>Seth Jones, or The Captives of the Frontier</a:t>
            </a:r>
            <a:r>
              <a:rPr lang="en-US" sz="2400" b="1" smtClean="0">
                <a:solidFill>
                  <a:srgbClr val="808000"/>
                </a:solidFill>
              </a:rPr>
              <a:t> (1860)</a:t>
            </a:r>
          </a:p>
          <a:p>
            <a:pPr eaLnBrk="1" hangingPunct="1"/>
            <a:r>
              <a:rPr lang="en-US" sz="2400" b="1" smtClean="0">
                <a:solidFill>
                  <a:srgbClr val="996633"/>
                </a:solidFill>
              </a:rPr>
              <a:t>Why did the price drop to a nickel?</a:t>
            </a:r>
          </a:p>
        </p:txBody>
      </p:sp>
      <p:pic>
        <p:nvPicPr>
          <p:cNvPr id="145412" name="Picture 4" descr="j0154248"/>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5359400" y="1600200"/>
            <a:ext cx="2619375" cy="4525963"/>
          </a:xfrm>
        </p:spPr>
      </p:pic>
    </p:spTree>
    <p:extLst>
      <p:ext uri="{BB962C8B-B14F-4D97-AF65-F5344CB8AC3E}">
        <p14:creationId xmlns:p14="http://schemas.microsoft.com/office/powerpoint/2010/main" val="38415619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3" descr="http://photo.goodreads.com/books/1171848225l/1231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59103">
            <a:off x="465138" y="1306513"/>
            <a:ext cx="3368675"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itle 1"/>
          <p:cNvSpPr>
            <a:spLocks noGrp="1"/>
          </p:cNvSpPr>
          <p:nvPr>
            <p:ph type="title"/>
          </p:nvPr>
        </p:nvSpPr>
        <p:spPr>
          <a:xfrm>
            <a:off x="914400" y="609600"/>
            <a:ext cx="8229600" cy="2922588"/>
          </a:xfrm>
        </p:spPr>
        <p:txBody>
          <a:bodyPr/>
          <a:lstStyle/>
          <a:p>
            <a:pPr eaLnBrk="1" hangingPunct="1"/>
            <a:r>
              <a:rPr lang="en-US" sz="2800" smtClean="0">
                <a:solidFill>
                  <a:srgbClr val="9900CC"/>
                </a:solidFill>
              </a:rPr>
              <a:t/>
            </a:r>
            <a:br>
              <a:rPr lang="en-US" sz="2800" smtClean="0">
                <a:solidFill>
                  <a:srgbClr val="9900CC"/>
                </a:solidFill>
              </a:rPr>
            </a:br>
            <a:r>
              <a:rPr lang="en-US" sz="2800" smtClean="0"/>
              <a:t/>
            </a:r>
            <a:br>
              <a:rPr lang="en-US" sz="2800" smtClean="0"/>
            </a:br>
            <a:r>
              <a:rPr lang="en-US" sz="2800" smtClean="0">
                <a:solidFill>
                  <a:srgbClr val="9900CC"/>
                </a:solidFill>
                <a:hlinkClick r:id="rId3"/>
              </a:rPr>
              <a:t/>
            </a:r>
            <a:br>
              <a:rPr lang="en-US" sz="2800" smtClean="0">
                <a:solidFill>
                  <a:srgbClr val="9900CC"/>
                </a:solidFill>
                <a:hlinkClick r:id="rId3"/>
              </a:rPr>
            </a:br>
            <a:endParaRPr lang="en-US" smtClean="0"/>
          </a:p>
        </p:txBody>
      </p:sp>
      <p:sp>
        <p:nvSpPr>
          <p:cNvPr id="15364" name="ClipArt Placeholder 2"/>
          <p:cNvSpPr>
            <a:spLocks noGrp="1" noTextEdit="1"/>
          </p:cNvSpPr>
          <p:nvPr>
            <p:ph type="clipArt" sz="half" idx="1"/>
          </p:nvPr>
        </p:nvSpPr>
        <p:spPr>
          <a:xfrm>
            <a:off x="533400" y="5943600"/>
            <a:ext cx="8305800" cy="568325"/>
          </a:xfrm>
        </p:spPr>
      </p:sp>
      <p:sp>
        <p:nvSpPr>
          <p:cNvPr id="15365" name="Text Placeholder 3"/>
          <p:cNvSpPr>
            <a:spLocks noGrp="1"/>
          </p:cNvSpPr>
          <p:nvPr>
            <p:ph type="body" sz="half" idx="2"/>
          </p:nvPr>
        </p:nvSpPr>
        <p:spPr>
          <a:xfrm>
            <a:off x="4648200" y="3962400"/>
            <a:ext cx="4038600" cy="2168525"/>
          </a:xfrm>
        </p:spPr>
        <p:txBody>
          <a:bodyPr/>
          <a:lstStyle/>
          <a:p>
            <a:pPr eaLnBrk="1" hangingPunct="1"/>
            <a:endParaRPr lang="en-US" smtClean="0"/>
          </a:p>
        </p:txBody>
      </p:sp>
      <p:sp>
        <p:nvSpPr>
          <p:cNvPr id="15366" name="Rectangle 7"/>
          <p:cNvSpPr>
            <a:spLocks noChangeArrowheads="1"/>
          </p:cNvSpPr>
          <p:nvPr/>
        </p:nvSpPr>
        <p:spPr bwMode="auto">
          <a:xfrm>
            <a:off x="381000" y="6096000"/>
            <a:ext cx="8534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a:solidFill>
                  <a:srgbClr val="CC00CC"/>
                </a:solidFill>
                <a:hlinkClick r:id="rId4"/>
              </a:rPr>
              <a:t>http://www.public.asu.edu/~jblasin/</a:t>
            </a:r>
            <a:endParaRPr lang="en-US">
              <a:solidFill>
                <a:srgbClr val="CC00CC"/>
              </a:solidFill>
            </a:endParaRPr>
          </a:p>
          <a:p>
            <a:pPr algn="ctr" eaLnBrk="0" hangingPunct="0"/>
            <a:endParaRPr lang="en-US"/>
          </a:p>
        </p:txBody>
      </p:sp>
      <p:pic>
        <p:nvPicPr>
          <p:cNvPr id="15367" name="Picture 11" descr="http://www.teenreads.com/art/authorphotos/140w/anderson-laurie-hals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87319">
            <a:off x="1101725" y="152400"/>
            <a:ext cx="15398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3" descr="http://theresavarela.com/wp-content/uploads/2011/12/photoCortez.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304800"/>
            <a:ext cx="2852738"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1" descr="http://img2.imagesbn.com/images/103850000/10385458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158654">
            <a:off x="4756150" y="1806575"/>
            <a:ext cx="3203575" cy="48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228600" y="228600"/>
            <a:ext cx="8915400" cy="1143000"/>
          </a:xfrm>
        </p:spPr>
        <p:txBody>
          <a:bodyPr/>
          <a:lstStyle/>
          <a:p>
            <a:pPr eaLnBrk="1" hangingPunct="1"/>
            <a:r>
              <a:rPr lang="en-US" sz="3200" smtClean="0">
                <a:solidFill>
                  <a:srgbClr val="5336CC"/>
                </a:solidFill>
              </a:rPr>
              <a:t>Dime novels about the West had stock characters and archetypal plots, as did what is called the </a:t>
            </a:r>
            <a:r>
              <a:rPr lang="en-US" sz="3200" i="1" smtClean="0">
                <a:solidFill>
                  <a:srgbClr val="5336CC"/>
                </a:solidFill>
              </a:rPr>
              <a:t>domestic</a:t>
            </a:r>
            <a:r>
              <a:rPr lang="en-US" sz="3200" smtClean="0">
                <a:solidFill>
                  <a:srgbClr val="5336CC"/>
                </a:solidFill>
              </a:rPr>
              <a:t> novel.</a:t>
            </a:r>
          </a:p>
        </p:txBody>
      </p:sp>
      <p:pic>
        <p:nvPicPr>
          <p:cNvPr id="146435" name="Picture 3" descr="PE02079_"/>
          <p:cNvPicPr>
            <a:picLocks noGrp="1" noChangeAspect="1" noChangeArrowheads="1"/>
          </p:cNvPicPr>
          <p:nvPr>
            <p:ph type="clipArt" sz="half" idx="1"/>
          </p:nvPr>
        </p:nvPicPr>
        <p:blipFill>
          <a:blip r:embed="rId2" cstate="print">
            <a:extLst>
              <a:ext uri="{28A0092B-C50C-407E-A947-70E740481C1C}">
                <a14:useLocalDpi xmlns:a14="http://schemas.microsoft.com/office/drawing/2010/main" val="0"/>
              </a:ext>
            </a:extLst>
          </a:blip>
          <a:srcRect/>
          <a:stretch>
            <a:fillRect/>
          </a:stretch>
        </p:blipFill>
        <p:spPr>
          <a:xfrm>
            <a:off x="-22225" y="1905000"/>
            <a:ext cx="2938463" cy="4114800"/>
          </a:xfrm>
        </p:spPr>
      </p:pic>
      <p:sp>
        <p:nvSpPr>
          <p:cNvPr id="146436" name="Rectangle 4"/>
          <p:cNvSpPr>
            <a:spLocks noGrp="1" noChangeArrowheads="1"/>
          </p:cNvSpPr>
          <p:nvPr>
            <p:ph type="body" sz="half" idx="2"/>
          </p:nvPr>
        </p:nvSpPr>
        <p:spPr>
          <a:xfrm>
            <a:off x="1905000" y="1828800"/>
            <a:ext cx="7239000" cy="5029200"/>
          </a:xfrm>
        </p:spPr>
        <p:txBody>
          <a:bodyPr/>
          <a:lstStyle/>
          <a:p>
            <a:pPr eaLnBrk="1" hangingPunct="1"/>
            <a:r>
              <a:rPr lang="en-US" sz="2400" smtClean="0">
                <a:solidFill>
                  <a:srgbClr val="996633"/>
                </a:solidFill>
              </a:rPr>
              <a:t>A young (usually orphaned) girl as protagonist</a:t>
            </a:r>
          </a:p>
          <a:p>
            <a:pPr eaLnBrk="1" hangingPunct="1"/>
            <a:r>
              <a:rPr lang="en-US" sz="2400" smtClean="0">
                <a:solidFill>
                  <a:srgbClr val="990099"/>
                </a:solidFill>
              </a:rPr>
              <a:t>She is sent off to live with a (sometimes mysterious) relative.</a:t>
            </a:r>
          </a:p>
          <a:p>
            <a:pPr eaLnBrk="1" hangingPunct="1"/>
            <a:r>
              <a:rPr lang="en-US" sz="2400" smtClean="0">
                <a:solidFill>
                  <a:srgbClr val="CC0000"/>
                </a:solidFill>
              </a:rPr>
              <a:t>She ultimately succeeds through strength of character, submission to authority (of men?).</a:t>
            </a:r>
          </a:p>
          <a:p>
            <a:pPr eaLnBrk="1" hangingPunct="1"/>
            <a:r>
              <a:rPr lang="en-US" sz="2400" smtClean="0">
                <a:solidFill>
                  <a:srgbClr val="009900"/>
                </a:solidFill>
              </a:rPr>
              <a:t>She may tame a dark, handsome, stranger with an  unsavory past.</a:t>
            </a:r>
          </a:p>
          <a:p>
            <a:pPr eaLnBrk="1" hangingPunct="1"/>
            <a:r>
              <a:rPr lang="en-US" sz="2400" smtClean="0">
                <a:solidFill>
                  <a:srgbClr val="FF00FF"/>
                </a:solidFill>
              </a:rPr>
              <a:t>Traditional virtues (and stereotypes?) are reinforced through the plot and characterization.</a:t>
            </a:r>
          </a:p>
          <a:p>
            <a:pPr eaLnBrk="1" hangingPunct="1"/>
            <a:r>
              <a:rPr lang="en-US" sz="2400" i="1" smtClean="0"/>
              <a:t>The Wide, Wide World</a:t>
            </a:r>
            <a:r>
              <a:rPr lang="en-US" sz="2400" smtClean="0"/>
              <a:t> (1850)</a:t>
            </a:r>
          </a:p>
          <a:p>
            <a:pPr eaLnBrk="1" hangingPunct="1"/>
            <a:r>
              <a:rPr lang="en-US" sz="2400" i="1" smtClean="0"/>
              <a:t>St. Elmo</a:t>
            </a:r>
            <a:r>
              <a:rPr lang="en-US" sz="2400" smtClean="0"/>
              <a:t> (1867)</a:t>
            </a:r>
          </a:p>
          <a:p>
            <a:pPr eaLnBrk="1" hangingPunct="1"/>
            <a:endParaRPr lang="en-US" sz="2400" smtClean="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http://www.mannythemovieguy.com/images/Twilight_Poster_by_evenstarre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05000"/>
            <a:ext cx="3892550" cy="456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9" name="Title 1"/>
          <p:cNvSpPr>
            <a:spLocks noGrp="1"/>
          </p:cNvSpPr>
          <p:nvPr>
            <p:ph type="title"/>
          </p:nvPr>
        </p:nvSpPr>
        <p:spPr/>
        <p:txBody>
          <a:bodyPr/>
          <a:lstStyle/>
          <a:p>
            <a:r>
              <a:rPr lang="en-US" sz="3200" smtClean="0">
                <a:solidFill>
                  <a:srgbClr val="5336CC"/>
                </a:solidFill>
              </a:rPr>
              <a:t>Can you see the vestiges of any of these characteristics in a very popular young adult novel today?</a:t>
            </a:r>
          </a:p>
        </p:txBody>
      </p:sp>
      <p:sp>
        <p:nvSpPr>
          <p:cNvPr id="147460" name="Text Placeholder 3"/>
          <p:cNvSpPr>
            <a:spLocks noGrp="1"/>
          </p:cNvSpPr>
          <p:nvPr>
            <p:ph type="body" sz="half" idx="2"/>
          </p:nvPr>
        </p:nvSpPr>
        <p:spPr>
          <a:xfrm>
            <a:off x="4495800" y="1676400"/>
            <a:ext cx="4419600" cy="4876800"/>
          </a:xfrm>
        </p:spPr>
        <p:txBody>
          <a:bodyPr/>
          <a:lstStyle/>
          <a:p>
            <a:pPr eaLnBrk="1" hangingPunct="1"/>
            <a:r>
              <a:rPr lang="en-US" sz="2000" smtClean="0">
                <a:solidFill>
                  <a:srgbClr val="5336CC"/>
                </a:solidFill>
              </a:rPr>
              <a:t>A young (usually orphaned) girl as protagonist</a:t>
            </a:r>
          </a:p>
          <a:p>
            <a:pPr eaLnBrk="1" hangingPunct="1"/>
            <a:r>
              <a:rPr lang="en-US" sz="2000" smtClean="0"/>
              <a:t>She is sent off to live with a (sometimes mysterious) relative.</a:t>
            </a:r>
          </a:p>
          <a:p>
            <a:pPr eaLnBrk="1" hangingPunct="1"/>
            <a:r>
              <a:rPr lang="en-US" sz="2000" smtClean="0">
                <a:solidFill>
                  <a:srgbClr val="CC0000"/>
                </a:solidFill>
              </a:rPr>
              <a:t>She ultimately succeeds through strength of character, submission to authority (of men?).</a:t>
            </a:r>
          </a:p>
          <a:p>
            <a:pPr eaLnBrk="1" hangingPunct="1"/>
            <a:r>
              <a:rPr lang="en-US" sz="2000" smtClean="0">
                <a:solidFill>
                  <a:srgbClr val="009900"/>
                </a:solidFill>
              </a:rPr>
              <a:t>She may tame a dark, handsome, stranger with an  unsavory past.</a:t>
            </a:r>
          </a:p>
          <a:p>
            <a:pPr eaLnBrk="1" hangingPunct="1"/>
            <a:r>
              <a:rPr lang="en-US" sz="2000" smtClean="0">
                <a:solidFill>
                  <a:srgbClr val="FF00FF"/>
                </a:solidFill>
              </a:rPr>
              <a:t>Traditional virtues (and stereotypes?) are reinforced through the plot and characterization.</a:t>
            </a:r>
          </a:p>
          <a:p>
            <a:endParaRPr lang="en-US" sz="2000" smtClean="0"/>
          </a:p>
        </p:txBody>
      </p:sp>
      <p:pic>
        <p:nvPicPr>
          <p:cNvPr id="147461" name="Picture 4" descr="View Details"/>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381000" y="5029200"/>
            <a:ext cx="3886200" cy="1447800"/>
          </a:xfrm>
        </p:spPr>
      </p:pic>
    </p:spTree>
    <p:extLst>
      <p:ext uri="{BB962C8B-B14F-4D97-AF65-F5344CB8AC3E}">
        <p14:creationId xmlns:p14="http://schemas.microsoft.com/office/powerpoint/2010/main" val="83643189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0" y="304800"/>
            <a:ext cx="9144000" cy="1143000"/>
          </a:xfrm>
        </p:spPr>
        <p:txBody>
          <a:bodyPr/>
          <a:lstStyle/>
          <a:p>
            <a:pPr eaLnBrk="1" hangingPunct="1"/>
            <a:r>
              <a:rPr lang="en-US" sz="2800" smtClean="0">
                <a:solidFill>
                  <a:schemeClr val="tx1"/>
                </a:solidFill>
              </a:rPr>
              <a:t>Two authors who had great success in the 1860’s and beyond were Louis May Alcott and Horatio Alger.</a:t>
            </a:r>
          </a:p>
        </p:txBody>
      </p:sp>
      <p:sp>
        <p:nvSpPr>
          <p:cNvPr id="148483" name="Rectangle 3"/>
          <p:cNvSpPr>
            <a:spLocks noGrp="1" noChangeArrowheads="1"/>
          </p:cNvSpPr>
          <p:nvPr>
            <p:ph type="body" sz="half" idx="1"/>
          </p:nvPr>
        </p:nvSpPr>
        <p:spPr>
          <a:xfrm>
            <a:off x="0" y="1981200"/>
            <a:ext cx="4648200" cy="4114800"/>
          </a:xfrm>
        </p:spPr>
        <p:txBody>
          <a:bodyPr/>
          <a:lstStyle/>
          <a:p>
            <a:pPr eaLnBrk="1" hangingPunct="1">
              <a:lnSpc>
                <a:spcPct val="90000"/>
              </a:lnSpc>
            </a:pPr>
            <a:r>
              <a:rPr lang="en-US" sz="2400" smtClean="0">
                <a:solidFill>
                  <a:srgbClr val="009900"/>
                </a:solidFill>
              </a:rPr>
              <a:t>Alcott is best known for </a:t>
            </a:r>
            <a:r>
              <a:rPr lang="en-US" sz="2400" i="1" smtClean="0">
                <a:solidFill>
                  <a:srgbClr val="009900"/>
                </a:solidFill>
              </a:rPr>
              <a:t>Little Women</a:t>
            </a:r>
            <a:r>
              <a:rPr lang="en-US" sz="2400" smtClean="0">
                <a:solidFill>
                  <a:srgbClr val="009900"/>
                </a:solidFill>
              </a:rPr>
              <a:t> (1868), which is still popular today. Ken Donelson describes this book as “harsh but honest.”</a:t>
            </a:r>
          </a:p>
          <a:p>
            <a:pPr eaLnBrk="1" hangingPunct="1">
              <a:lnSpc>
                <a:spcPct val="90000"/>
              </a:lnSpc>
            </a:pPr>
            <a:r>
              <a:rPr lang="en-US" sz="2400" smtClean="0">
                <a:solidFill>
                  <a:srgbClr val="CC0000"/>
                </a:solidFill>
              </a:rPr>
              <a:t>Alger is best known for </a:t>
            </a:r>
            <a:r>
              <a:rPr lang="en-US" sz="2400" i="1" smtClean="0">
                <a:solidFill>
                  <a:srgbClr val="CC0000"/>
                </a:solidFill>
              </a:rPr>
              <a:t>Ragged Dick, or Street Life in New York</a:t>
            </a:r>
            <a:r>
              <a:rPr lang="en-US" sz="2400" smtClean="0">
                <a:solidFill>
                  <a:srgbClr val="CC0000"/>
                </a:solidFill>
              </a:rPr>
              <a:t> (1867), which is not often read today except by scholars. The protagonist, Dick, is from the lower class but rises in what has come to be known as a “rags to riches” story.</a:t>
            </a:r>
          </a:p>
        </p:txBody>
      </p:sp>
      <p:pic>
        <p:nvPicPr>
          <p:cNvPr id="148484" name="Picture 4" descr="Little Women"/>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724400" y="1828800"/>
            <a:ext cx="3505200" cy="4800600"/>
          </a:xfrm>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a:xfrm>
            <a:off x="0" y="457200"/>
            <a:ext cx="9144000" cy="1139825"/>
          </a:xfrm>
        </p:spPr>
        <p:txBody>
          <a:bodyPr/>
          <a:lstStyle/>
          <a:p>
            <a:r>
              <a:rPr lang="en-US" smtClean="0">
                <a:solidFill>
                  <a:srgbClr val="9900CC"/>
                </a:solidFill>
              </a:rPr>
              <a:t>Can you think of any pop culture descendent of </a:t>
            </a:r>
            <a:r>
              <a:rPr lang="en-US" i="1" smtClean="0">
                <a:solidFill>
                  <a:srgbClr val="9900CC"/>
                </a:solidFill>
              </a:rPr>
              <a:t>Little Women?</a:t>
            </a:r>
          </a:p>
        </p:txBody>
      </p:sp>
      <p:sp>
        <p:nvSpPr>
          <p:cNvPr id="149507" name="Text Placeholder 2"/>
          <p:cNvSpPr>
            <a:spLocks noGrp="1"/>
          </p:cNvSpPr>
          <p:nvPr>
            <p:ph type="body" sz="half" idx="1"/>
          </p:nvPr>
        </p:nvSpPr>
        <p:spPr>
          <a:xfrm>
            <a:off x="457200" y="2743200"/>
            <a:ext cx="4648200" cy="2057400"/>
          </a:xfrm>
        </p:spPr>
        <p:txBody>
          <a:bodyPr/>
          <a:lstStyle/>
          <a:p>
            <a:r>
              <a:rPr lang="en-US" dirty="0" smtClean="0"/>
              <a:t>A group of women who each represent a different archetype?</a:t>
            </a:r>
          </a:p>
          <a:p>
            <a:endParaRPr lang="en-US" dirty="0" smtClean="0"/>
          </a:p>
          <a:p>
            <a:r>
              <a:rPr lang="en-US" dirty="0" smtClean="0"/>
              <a:t>Maybe there was a television show, maybe a movie, </a:t>
            </a:r>
          </a:p>
        </p:txBody>
      </p:sp>
      <p:sp>
        <p:nvSpPr>
          <p:cNvPr id="149508" name="ClipArt Placeholder 3"/>
          <p:cNvSpPr>
            <a:spLocks noGrp="1" noTextEdit="1"/>
          </p:cNvSpPr>
          <p:nvPr>
            <p:ph type="clipArt" sz="half" idx="2"/>
          </p:nvPr>
        </p:nvSpPr>
        <p:spPr/>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p:txBody>
          <a:bodyPr/>
          <a:lstStyle/>
          <a:p>
            <a:r>
              <a:rPr lang="en-US" smtClean="0">
                <a:solidFill>
                  <a:srgbClr val="9900CC"/>
                </a:solidFill>
              </a:rPr>
              <a:t>Or two?</a:t>
            </a:r>
          </a:p>
        </p:txBody>
      </p:sp>
      <p:sp>
        <p:nvSpPr>
          <p:cNvPr id="150531" name="Text Placeholder 2"/>
          <p:cNvSpPr>
            <a:spLocks noGrp="1"/>
          </p:cNvSpPr>
          <p:nvPr>
            <p:ph type="body" sz="half" idx="1"/>
          </p:nvPr>
        </p:nvSpPr>
        <p:spPr/>
        <p:txBody>
          <a:bodyPr/>
          <a:lstStyle/>
          <a:p>
            <a:endParaRPr lang="en-US" smtClean="0"/>
          </a:p>
        </p:txBody>
      </p:sp>
      <p:sp>
        <p:nvSpPr>
          <p:cNvPr id="150532" name="ClipArt Placeholder 3"/>
          <p:cNvSpPr>
            <a:spLocks noGrp="1" noTextEdit="1"/>
          </p:cNvSpPr>
          <p:nvPr>
            <p:ph type="clipArt" sz="half" idx="2"/>
          </p:nvPr>
        </p:nvSpPr>
        <p:spPr/>
      </p:sp>
      <p:pic>
        <p:nvPicPr>
          <p:cNvPr id="150533" name="Picture 2" descr="http://images.huffingtonpost.com/2009-07-28-SAT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4263" y="2057400"/>
            <a:ext cx="43656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lipArt Placeholder 2"/>
          <p:cNvSpPr>
            <a:spLocks noGrp="1"/>
          </p:cNvSpPr>
          <p:nvPr>
            <p:ph type="clipArt" sz="half" idx="1"/>
          </p:nvPr>
        </p:nvSpPr>
        <p:spPr/>
      </p:sp>
      <p:sp>
        <p:nvSpPr>
          <p:cNvPr id="4" name="Text Placeholder 3"/>
          <p:cNvSpPr>
            <a:spLocks noGrp="1"/>
          </p:cNvSpPr>
          <p:nvPr>
            <p:ph type="body" sz="half" idx="2"/>
          </p:nvPr>
        </p:nvSpPr>
        <p:spPr/>
        <p:txBody>
          <a:bodyPr/>
          <a:lstStyle/>
          <a:p>
            <a:endParaRPr lang="en-US"/>
          </a:p>
        </p:txBody>
      </p:sp>
      <p:pic>
        <p:nvPicPr>
          <p:cNvPr id="337922" name="Picture 2" descr="http://www.ssrfanatic.com/forum/attachments/f39/113979d1328644845-daytona-track-package-ordering-florida-rally-door-priz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762000"/>
            <a:ext cx="5076825" cy="553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31819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0" y="381000"/>
            <a:ext cx="9372600" cy="1143000"/>
          </a:xfrm>
        </p:spPr>
        <p:txBody>
          <a:bodyPr/>
          <a:lstStyle/>
          <a:p>
            <a:pPr eaLnBrk="1" hangingPunct="1"/>
            <a:r>
              <a:rPr lang="en-US" sz="3600" smtClean="0"/>
              <a:t>Some things happened in the 1870’s to increase the accessibility of books to everyone.</a:t>
            </a:r>
          </a:p>
        </p:txBody>
      </p:sp>
      <p:sp>
        <p:nvSpPr>
          <p:cNvPr id="151555" name="Rectangle 3"/>
          <p:cNvSpPr>
            <a:spLocks noGrp="1" noChangeArrowheads="1"/>
          </p:cNvSpPr>
          <p:nvPr>
            <p:ph type="body" sz="half" idx="1"/>
          </p:nvPr>
        </p:nvSpPr>
        <p:spPr>
          <a:xfrm>
            <a:off x="228600" y="2286000"/>
            <a:ext cx="5486400" cy="4572000"/>
          </a:xfrm>
        </p:spPr>
        <p:txBody>
          <a:bodyPr/>
          <a:lstStyle/>
          <a:p>
            <a:pPr eaLnBrk="1" hangingPunct="1"/>
            <a:r>
              <a:rPr lang="en-US" sz="2400" smtClean="0">
                <a:solidFill>
                  <a:srgbClr val="009900"/>
                </a:solidFill>
              </a:rPr>
              <a:t>W.M. Stevenson claimed that libraries were educational institutions and not for the general public’s use and certainly not for its entertainment. That would be socialistic, he said.</a:t>
            </a:r>
          </a:p>
          <a:p>
            <a:pPr eaLnBrk="1" hangingPunct="1"/>
            <a:endParaRPr lang="en-US" sz="2400" smtClean="0">
              <a:solidFill>
                <a:srgbClr val="009900"/>
              </a:solidFill>
            </a:endParaRPr>
          </a:p>
          <a:p>
            <a:pPr eaLnBrk="1" hangingPunct="1"/>
            <a:r>
              <a:rPr lang="en-US" sz="2400" smtClean="0">
                <a:solidFill>
                  <a:srgbClr val="990099"/>
                </a:solidFill>
              </a:rPr>
              <a:t>William Poole claimed that it wasn’t right to tax people for a library if the books there weren’t for everyone.</a:t>
            </a:r>
          </a:p>
        </p:txBody>
      </p:sp>
      <p:pic>
        <p:nvPicPr>
          <p:cNvPr id="151556" name="Picture 4" descr="j0088914"/>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5865813" y="1981200"/>
            <a:ext cx="2746375" cy="4114800"/>
          </a:xfrm>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0" y="304800"/>
            <a:ext cx="9144000" cy="1143000"/>
          </a:xfrm>
        </p:spPr>
        <p:txBody>
          <a:bodyPr/>
          <a:lstStyle/>
          <a:p>
            <a:pPr eaLnBrk="1" hangingPunct="1"/>
            <a:r>
              <a:rPr lang="en-US" sz="2800" smtClean="0">
                <a:solidFill>
                  <a:srgbClr val="9900CC"/>
                </a:solidFill>
              </a:rPr>
              <a:t>The series phenomenon from the late 1800’s and into the 20</a:t>
            </a:r>
            <a:r>
              <a:rPr lang="en-US" sz="2800" baseline="30000" smtClean="0">
                <a:solidFill>
                  <a:srgbClr val="9900CC"/>
                </a:solidFill>
              </a:rPr>
              <a:t>th</a:t>
            </a:r>
            <a:r>
              <a:rPr lang="en-US" sz="2800" smtClean="0">
                <a:solidFill>
                  <a:srgbClr val="9900CC"/>
                </a:solidFill>
              </a:rPr>
              <a:t> Century is perhaps most associated with Edward Stratemeyer</a:t>
            </a:r>
          </a:p>
        </p:txBody>
      </p:sp>
      <p:sp>
        <p:nvSpPr>
          <p:cNvPr id="152579" name="Rectangle 3"/>
          <p:cNvSpPr>
            <a:spLocks noGrp="1" noChangeArrowheads="1"/>
          </p:cNvSpPr>
          <p:nvPr>
            <p:ph type="body" sz="half" idx="2"/>
          </p:nvPr>
        </p:nvSpPr>
        <p:spPr>
          <a:xfrm>
            <a:off x="4343400" y="1981200"/>
            <a:ext cx="4572000" cy="4724400"/>
          </a:xfrm>
        </p:spPr>
        <p:txBody>
          <a:bodyPr/>
          <a:lstStyle/>
          <a:p>
            <a:pPr eaLnBrk="1" hangingPunct="1"/>
            <a:r>
              <a:rPr lang="en-US" sz="2800" smtClean="0">
                <a:solidFill>
                  <a:srgbClr val="009900"/>
                </a:solidFill>
              </a:rPr>
              <a:t>If a book was successful, why not publish sequels?</a:t>
            </a:r>
          </a:p>
          <a:p>
            <a:pPr eaLnBrk="1" hangingPunct="1"/>
            <a:endParaRPr lang="en-US" sz="2800" smtClean="0">
              <a:solidFill>
                <a:srgbClr val="009900"/>
              </a:solidFill>
            </a:endParaRPr>
          </a:p>
          <a:p>
            <a:pPr eaLnBrk="1" hangingPunct="1"/>
            <a:r>
              <a:rPr lang="en-US" sz="2800" smtClean="0"/>
              <a:t>And if a series became successful, why not outline the basic plots and send them off to be fully developed by  journeyman writers (like a factory, almost)?</a:t>
            </a:r>
          </a:p>
        </p:txBody>
      </p:sp>
      <p:pic>
        <p:nvPicPr>
          <p:cNvPr id="152580" name="Picture 4" descr="j0245347"/>
          <p:cNvPicPr>
            <a:picLocks noGrp="1" noChangeAspect="1" noChangeArrowheads="1"/>
          </p:cNvPicPr>
          <p:nvPr>
            <p:ph type="clipArt" sz="half" idx="1"/>
          </p:nvPr>
        </p:nvPicPr>
        <p:blipFill>
          <a:blip r:embed="rId2" cstate="print">
            <a:extLst>
              <a:ext uri="{28A0092B-C50C-407E-A947-70E740481C1C}">
                <a14:useLocalDpi xmlns:a14="http://schemas.microsoft.com/office/drawing/2010/main" val="0"/>
              </a:ext>
            </a:extLst>
          </a:blip>
          <a:srcRect/>
          <a:stretch>
            <a:fillRect/>
          </a:stretch>
        </p:blipFill>
        <p:spPr>
          <a:xfrm>
            <a:off x="609600" y="2057400"/>
            <a:ext cx="3810000" cy="3559175"/>
          </a:xfrm>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PE06894_"/>
          <p:cNvPicPr>
            <a:picLocks noGrp="1" noChangeAspect="1" noChangeArrowheads="1"/>
          </p:cNvPicPr>
          <p:nvPr>
            <p:ph type="clipArt" sz="half" idx="2"/>
          </p:nvPr>
        </p:nvPicPr>
        <p:blipFill>
          <a:blip r:embed="rId2" cstate="print">
            <a:lum bright="48000"/>
            <a:extLst>
              <a:ext uri="{28A0092B-C50C-407E-A947-70E740481C1C}">
                <a14:useLocalDpi xmlns:a14="http://schemas.microsoft.com/office/drawing/2010/main" val="0"/>
              </a:ext>
            </a:extLst>
          </a:blip>
          <a:srcRect/>
          <a:stretch>
            <a:fillRect/>
          </a:stretch>
        </p:blipFill>
        <p:spPr>
          <a:xfrm>
            <a:off x="4652963" y="1700213"/>
            <a:ext cx="4033837" cy="4324350"/>
          </a:xfrm>
        </p:spPr>
      </p:pic>
      <p:sp>
        <p:nvSpPr>
          <p:cNvPr id="153603" name="Rectangle 3"/>
          <p:cNvSpPr>
            <a:spLocks noGrp="1" noChangeArrowheads="1"/>
          </p:cNvSpPr>
          <p:nvPr>
            <p:ph type="title"/>
          </p:nvPr>
        </p:nvSpPr>
        <p:spPr/>
        <p:txBody>
          <a:bodyPr/>
          <a:lstStyle/>
          <a:p>
            <a:pPr eaLnBrk="1" hangingPunct="1"/>
            <a:endParaRPr lang="en-US" smtClean="0"/>
          </a:p>
        </p:txBody>
      </p:sp>
      <p:sp>
        <p:nvSpPr>
          <p:cNvPr id="153604" name="Rectangle 4"/>
          <p:cNvSpPr>
            <a:spLocks noGrp="1" noChangeArrowheads="1"/>
          </p:cNvSpPr>
          <p:nvPr>
            <p:ph type="body" sz="half" idx="1"/>
          </p:nvPr>
        </p:nvSpPr>
        <p:spPr>
          <a:xfrm>
            <a:off x="0" y="228600"/>
            <a:ext cx="6553200" cy="6629400"/>
          </a:xfrm>
        </p:spPr>
        <p:txBody>
          <a:bodyPr/>
          <a:lstStyle/>
          <a:p>
            <a:pPr eaLnBrk="1" hangingPunct="1"/>
            <a:r>
              <a:rPr lang="en-US" sz="2800" b="1" i="1" dirty="0" smtClean="0"/>
              <a:t>Richard Dare’s Venture, or Striking Out for Himself</a:t>
            </a:r>
            <a:r>
              <a:rPr lang="en-US" sz="2800" b="1" dirty="0" smtClean="0"/>
              <a:t> (1894) became the Bound to Succeed series.</a:t>
            </a:r>
          </a:p>
          <a:p>
            <a:pPr eaLnBrk="1" hangingPunct="1"/>
            <a:r>
              <a:rPr lang="en-US" sz="2800" b="1" i="1" dirty="0" smtClean="0">
                <a:solidFill>
                  <a:srgbClr val="009900"/>
                </a:solidFill>
              </a:rPr>
              <a:t>Under Dewey at Manila, or the War Fortunes of a Castaway</a:t>
            </a:r>
            <a:r>
              <a:rPr lang="en-US" sz="2800" b="1" dirty="0" smtClean="0">
                <a:solidFill>
                  <a:srgbClr val="009900"/>
                </a:solidFill>
              </a:rPr>
              <a:t> (1898) became the </a:t>
            </a:r>
            <a:r>
              <a:rPr lang="en-US" sz="2800" b="1" dirty="0" err="1" smtClean="0">
                <a:solidFill>
                  <a:srgbClr val="009900"/>
                </a:solidFill>
              </a:rPr>
              <a:t>the</a:t>
            </a:r>
            <a:r>
              <a:rPr lang="en-US" sz="2800" b="1" dirty="0" smtClean="0">
                <a:solidFill>
                  <a:srgbClr val="009900"/>
                </a:solidFill>
              </a:rPr>
              <a:t> Old Glory series.</a:t>
            </a:r>
          </a:p>
          <a:p>
            <a:pPr eaLnBrk="1" hangingPunct="1"/>
            <a:r>
              <a:rPr lang="en-US" sz="2800" dirty="0" smtClean="0">
                <a:solidFill>
                  <a:srgbClr val="990099"/>
                </a:solidFill>
              </a:rPr>
              <a:t>The </a:t>
            </a:r>
            <a:r>
              <a:rPr lang="en-US" sz="2800" dirty="0" err="1" smtClean="0">
                <a:solidFill>
                  <a:srgbClr val="990099"/>
                </a:solidFill>
              </a:rPr>
              <a:t>Stratemeyer</a:t>
            </a:r>
            <a:r>
              <a:rPr lang="en-US" sz="2800" dirty="0" smtClean="0">
                <a:solidFill>
                  <a:srgbClr val="990099"/>
                </a:solidFill>
              </a:rPr>
              <a:t> Syndicate was taken over by his daughters in 1930 and still exists today.</a:t>
            </a:r>
          </a:p>
          <a:p>
            <a:pPr eaLnBrk="1" hangingPunct="1"/>
            <a:r>
              <a:rPr lang="en-US" sz="2800" dirty="0" smtClean="0"/>
              <a:t>The literary quality of the books was often attacked an by reputable organizations and persons, but the sales of popular series seemed unharmed. </a:t>
            </a:r>
          </a:p>
        </p:txBody>
      </p:sp>
    </p:spTree>
    <p:extLst>
      <p:ext uri="{BB962C8B-B14F-4D97-AF65-F5344CB8AC3E}">
        <p14:creationId xmlns:p14="http://schemas.microsoft.com/office/powerpoint/2010/main" val="139298561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0" y="609600"/>
            <a:ext cx="9144000" cy="1143000"/>
          </a:xfrm>
        </p:spPr>
        <p:txBody>
          <a:bodyPr/>
          <a:lstStyle/>
          <a:p>
            <a:pPr eaLnBrk="1" hangingPunct="1"/>
            <a:r>
              <a:rPr lang="en-US" smtClean="0">
                <a:solidFill>
                  <a:srgbClr val="FF6600"/>
                </a:solidFill>
              </a:rPr>
              <a:t>In general these series books were recognized as being recreational reading and not having much depth.</a:t>
            </a:r>
          </a:p>
        </p:txBody>
      </p:sp>
      <p:sp>
        <p:nvSpPr>
          <p:cNvPr id="154627" name="Rectangle 3"/>
          <p:cNvSpPr>
            <a:spLocks noGrp="1" noChangeArrowheads="1"/>
          </p:cNvSpPr>
          <p:nvPr>
            <p:ph type="body" sz="half" idx="2"/>
          </p:nvPr>
        </p:nvSpPr>
        <p:spPr>
          <a:xfrm>
            <a:off x="3962400" y="2057400"/>
            <a:ext cx="5181600" cy="4572000"/>
          </a:xfrm>
        </p:spPr>
        <p:txBody>
          <a:bodyPr/>
          <a:lstStyle/>
          <a:p>
            <a:pPr eaLnBrk="1" hangingPunct="1">
              <a:lnSpc>
                <a:spcPct val="90000"/>
              </a:lnSpc>
            </a:pPr>
            <a:endParaRPr lang="en-US" sz="2800" smtClean="0"/>
          </a:p>
          <a:p>
            <a:pPr eaLnBrk="1" hangingPunct="1">
              <a:lnSpc>
                <a:spcPct val="90000"/>
              </a:lnSpc>
            </a:pPr>
            <a:r>
              <a:rPr lang="en-US" sz="2400" smtClean="0">
                <a:solidFill>
                  <a:srgbClr val="990099"/>
                </a:solidFill>
              </a:rPr>
              <a:t>They were also very moral (as defined in that time), holding traditional values and nothing objectionable.</a:t>
            </a:r>
          </a:p>
          <a:p>
            <a:pPr eaLnBrk="1" hangingPunct="1">
              <a:lnSpc>
                <a:spcPct val="90000"/>
              </a:lnSpc>
            </a:pPr>
            <a:r>
              <a:rPr lang="en-US" sz="2400" smtClean="0"/>
              <a:t>They may, however, have reinforced cultural flaws and stereotypes of the time through the assumptions that plots often made. Such as?</a:t>
            </a:r>
          </a:p>
          <a:p>
            <a:pPr eaLnBrk="1" hangingPunct="1">
              <a:lnSpc>
                <a:spcPct val="90000"/>
              </a:lnSpc>
            </a:pPr>
            <a:r>
              <a:rPr lang="en-US" sz="2400" smtClean="0">
                <a:solidFill>
                  <a:srgbClr val="00B050"/>
                </a:solidFill>
              </a:rPr>
              <a:t>Are there any series books today of which you question the literary value?</a:t>
            </a:r>
          </a:p>
        </p:txBody>
      </p:sp>
      <p:pic>
        <p:nvPicPr>
          <p:cNvPr id="154628" name="Picture 4" descr="PE03479_"/>
          <p:cNvPicPr>
            <a:picLocks noGrp="1" noChangeAspect="1" noChangeArrowheads="1"/>
          </p:cNvPicPr>
          <p:nvPr>
            <p:ph type="clipArt" sz="half" idx="1"/>
          </p:nvPr>
        </p:nvPicPr>
        <p:blipFill>
          <a:blip r:embed="rId2" cstate="print">
            <a:extLst>
              <a:ext uri="{28A0092B-C50C-407E-A947-70E740481C1C}">
                <a14:useLocalDpi xmlns:a14="http://schemas.microsoft.com/office/drawing/2010/main" val="0"/>
              </a:ext>
            </a:extLst>
          </a:blip>
          <a:srcRect/>
          <a:stretch>
            <a:fillRect/>
          </a:stretch>
        </p:blipFill>
        <p:spPr>
          <a:xfrm>
            <a:off x="-152400" y="2743200"/>
            <a:ext cx="4033838" cy="3714750"/>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000" dirty="0" smtClean="0">
                <a:solidFill>
                  <a:srgbClr val="9900CC"/>
                </a:solidFill>
              </a:rPr>
              <a:t>Co-Teachers</a:t>
            </a:r>
            <a:endParaRPr lang="en-US" sz="8000" dirty="0">
              <a:solidFill>
                <a:srgbClr val="9900CC"/>
              </a:solidFill>
            </a:endParaRPr>
          </a:p>
        </p:txBody>
      </p:sp>
      <p:pic>
        <p:nvPicPr>
          <p:cNvPr id="5" name="ClipArt Placeholder 4"/>
          <p:cNvPicPr>
            <a:picLocks noGrp="1" noChangeAspect="1"/>
          </p:cNvPicPr>
          <p:nvPr>
            <p:ph type="clipArt" sz="half" idx="1"/>
          </p:nvPr>
        </p:nvPicPr>
        <p:blipFill>
          <a:blip r:embed="rId2">
            <a:extLst>
              <a:ext uri="{28A0092B-C50C-407E-A947-70E740481C1C}">
                <a14:useLocalDpi xmlns:a14="http://schemas.microsoft.com/office/drawing/2010/main" val="0"/>
              </a:ext>
            </a:extLst>
          </a:blip>
          <a:stretch>
            <a:fillRect/>
          </a:stretch>
        </p:blipFill>
        <p:spPr>
          <a:xfrm>
            <a:off x="1752600" y="1524000"/>
            <a:ext cx="5562600" cy="4176282"/>
          </a:xfrm>
        </p:spPr>
      </p:pic>
      <p:sp>
        <p:nvSpPr>
          <p:cNvPr id="4" name="Text Placeholder 3"/>
          <p:cNvSpPr>
            <a:spLocks noGrp="1"/>
          </p:cNvSpPr>
          <p:nvPr>
            <p:ph type="body" sz="half" idx="2"/>
          </p:nvPr>
        </p:nvSpPr>
        <p:spPr>
          <a:xfrm>
            <a:off x="457200" y="5715000"/>
            <a:ext cx="8229600" cy="1406525"/>
          </a:xfrm>
        </p:spPr>
        <p:txBody>
          <a:bodyPr/>
          <a:lstStyle/>
          <a:p>
            <a:pPr marL="0" indent="0" algn="ctr">
              <a:buNone/>
            </a:pPr>
            <a:r>
              <a:rPr lang="en-US" dirty="0" smtClean="0"/>
              <a:t>Ms. Flores and Dr. B</a:t>
            </a:r>
            <a:endParaRPr lang="en-US" dirty="0"/>
          </a:p>
        </p:txBody>
      </p:sp>
    </p:spTree>
    <p:extLst>
      <p:ext uri="{BB962C8B-B14F-4D97-AF65-F5344CB8AC3E}">
        <p14:creationId xmlns:p14="http://schemas.microsoft.com/office/powerpoint/2010/main" val="161894958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0" y="609600"/>
            <a:ext cx="9144000" cy="1143000"/>
          </a:xfrm>
        </p:spPr>
        <p:txBody>
          <a:bodyPr/>
          <a:lstStyle/>
          <a:p>
            <a:pPr eaLnBrk="1" hangingPunct="1"/>
            <a:r>
              <a:rPr lang="en-US" sz="3600" smtClean="0">
                <a:solidFill>
                  <a:srgbClr val="FF00FF"/>
                </a:solidFill>
              </a:rPr>
              <a:t>As the century turns (1800-1900), educational reform (No, it didn’t just start recently) targeted what kids were/should read.</a:t>
            </a:r>
          </a:p>
        </p:txBody>
      </p:sp>
      <p:sp>
        <p:nvSpPr>
          <p:cNvPr id="155651" name="Rectangle 3"/>
          <p:cNvSpPr>
            <a:spLocks noGrp="1" noChangeArrowheads="1"/>
          </p:cNvSpPr>
          <p:nvPr>
            <p:ph type="body" sz="half" idx="2"/>
          </p:nvPr>
        </p:nvSpPr>
        <p:spPr>
          <a:xfrm>
            <a:off x="3505200" y="1905000"/>
            <a:ext cx="5638800" cy="4114800"/>
          </a:xfrm>
        </p:spPr>
        <p:txBody>
          <a:bodyPr/>
          <a:lstStyle/>
          <a:p>
            <a:pPr eaLnBrk="1" hangingPunct="1">
              <a:lnSpc>
                <a:spcPct val="90000"/>
              </a:lnSpc>
            </a:pPr>
            <a:endParaRPr lang="en-US" sz="2400" smtClean="0"/>
          </a:p>
          <a:p>
            <a:pPr eaLnBrk="1" hangingPunct="1">
              <a:lnSpc>
                <a:spcPct val="90000"/>
              </a:lnSpc>
            </a:pPr>
            <a:r>
              <a:rPr lang="en-US" sz="2400" b="1" smtClean="0">
                <a:solidFill>
                  <a:srgbClr val="00B050"/>
                </a:solidFill>
              </a:rPr>
              <a:t>The Committee of Ten on Secondary Schools said that English should be a separate class that meets every day.</a:t>
            </a:r>
          </a:p>
          <a:p>
            <a:pPr eaLnBrk="1" hangingPunct="1">
              <a:lnSpc>
                <a:spcPct val="90000"/>
              </a:lnSpc>
            </a:pPr>
            <a:r>
              <a:rPr lang="en-US" sz="2400" smtClean="0"/>
              <a:t>Universities created a list of reading that would be reflected on their entrance exams. Which author from this list do you suspect was not on chosen?</a:t>
            </a:r>
          </a:p>
          <a:p>
            <a:pPr lvl="1" eaLnBrk="1" hangingPunct="1">
              <a:lnSpc>
                <a:spcPct val="90000"/>
              </a:lnSpc>
            </a:pPr>
            <a:r>
              <a:rPr lang="en-US" sz="2000" b="1" smtClean="0">
                <a:solidFill>
                  <a:srgbClr val="00B050"/>
                </a:solidFill>
              </a:rPr>
              <a:t>Shakespeare</a:t>
            </a:r>
          </a:p>
          <a:p>
            <a:pPr lvl="1" eaLnBrk="1" hangingPunct="1">
              <a:lnSpc>
                <a:spcPct val="90000"/>
              </a:lnSpc>
            </a:pPr>
            <a:r>
              <a:rPr lang="en-US" sz="2000" b="1" smtClean="0">
                <a:solidFill>
                  <a:srgbClr val="FF00FF"/>
                </a:solidFill>
              </a:rPr>
              <a:t>Milton</a:t>
            </a:r>
          </a:p>
          <a:p>
            <a:pPr lvl="1" eaLnBrk="1" hangingPunct="1">
              <a:lnSpc>
                <a:spcPct val="90000"/>
              </a:lnSpc>
            </a:pPr>
            <a:r>
              <a:rPr lang="en-US" sz="2000" b="1" smtClean="0">
                <a:solidFill>
                  <a:srgbClr val="00B0F0"/>
                </a:solidFill>
              </a:rPr>
              <a:t>Sir Walter Scott</a:t>
            </a:r>
          </a:p>
          <a:p>
            <a:pPr lvl="1" eaLnBrk="1" hangingPunct="1">
              <a:lnSpc>
                <a:spcPct val="90000"/>
              </a:lnSpc>
            </a:pPr>
            <a:r>
              <a:rPr lang="en-US" sz="2000" smtClean="0">
                <a:solidFill>
                  <a:srgbClr val="5336CC"/>
                </a:solidFill>
              </a:rPr>
              <a:t>Gordon Korman</a:t>
            </a:r>
          </a:p>
          <a:p>
            <a:pPr lvl="1" eaLnBrk="1" hangingPunct="1">
              <a:lnSpc>
                <a:spcPct val="90000"/>
              </a:lnSpc>
            </a:pPr>
            <a:endParaRPr lang="en-US" sz="2000" smtClean="0"/>
          </a:p>
        </p:txBody>
      </p:sp>
      <p:pic>
        <p:nvPicPr>
          <p:cNvPr id="155652" name="Picture 4" descr="Planet nosepickers"/>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304800" y="2362200"/>
            <a:ext cx="3124200" cy="4114800"/>
          </a:xfrm>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0" y="152400"/>
            <a:ext cx="9144000" cy="1143000"/>
          </a:xfrm>
        </p:spPr>
        <p:txBody>
          <a:bodyPr/>
          <a:lstStyle/>
          <a:p>
            <a:r>
              <a:rPr lang="en-US" smtClean="0"/>
              <a:t>Wait a minute!</a:t>
            </a:r>
          </a:p>
        </p:txBody>
      </p:sp>
      <p:sp>
        <p:nvSpPr>
          <p:cNvPr id="159747" name="Rectangle 4"/>
          <p:cNvSpPr>
            <a:spLocks noGrp="1" noChangeArrowheads="1"/>
          </p:cNvSpPr>
          <p:nvPr>
            <p:ph type="body" sz="half" idx="2"/>
          </p:nvPr>
        </p:nvSpPr>
        <p:spPr>
          <a:xfrm>
            <a:off x="3886200" y="1371600"/>
            <a:ext cx="5257800" cy="4495800"/>
          </a:xfrm>
        </p:spPr>
        <p:txBody>
          <a:bodyPr/>
          <a:lstStyle/>
          <a:p>
            <a:pPr>
              <a:lnSpc>
                <a:spcPct val="90000"/>
              </a:lnSpc>
            </a:pPr>
            <a:r>
              <a:rPr lang="en-US" sz="2400" smtClean="0">
                <a:solidFill>
                  <a:srgbClr val="990099"/>
                </a:solidFill>
              </a:rPr>
              <a:t>In 1911 Wilbur Hatfield (Illinois Association of Teachers of English), said that if the schools only use “old books,” the students will have no knowledge of modern literature, and that’s what they will often be choosing as adults.</a:t>
            </a:r>
          </a:p>
          <a:p>
            <a:pPr>
              <a:lnSpc>
                <a:spcPct val="90000"/>
              </a:lnSpc>
            </a:pPr>
            <a:r>
              <a:rPr lang="en-US" sz="2400" smtClean="0">
                <a:solidFill>
                  <a:srgbClr val="FF6600"/>
                </a:solidFill>
              </a:rPr>
              <a:t>James Fleming Hosic (</a:t>
            </a:r>
            <a:r>
              <a:rPr lang="en-US" sz="2400" i="1" smtClean="0">
                <a:solidFill>
                  <a:srgbClr val="FF6600"/>
                </a:solidFill>
              </a:rPr>
              <a:t>Reorganization of English in Secondary Schools</a:t>
            </a:r>
            <a:r>
              <a:rPr lang="en-US" sz="2400" smtClean="0">
                <a:solidFill>
                  <a:srgbClr val="FF6600"/>
                </a:solidFill>
              </a:rPr>
              <a:t> 1917). Teachers should include some literature in which kids will see themselves. Teachers need to make reading “an unfailing resource and joy in the lives of all.”</a:t>
            </a:r>
          </a:p>
        </p:txBody>
      </p:sp>
      <p:pic>
        <p:nvPicPr>
          <p:cNvPr id="159748" name="Picture 5" descr="j0197970"/>
          <p:cNvPicPr>
            <a:picLocks noGrp="1" noChangeAspect="1" noChangeArrowheads="1"/>
          </p:cNvPicPr>
          <p:nvPr>
            <p:ph type="clipArt" sz="half" idx="1"/>
          </p:nvPr>
        </p:nvPicPr>
        <p:blipFill>
          <a:blip r:embed="rId2" cstate="print">
            <a:extLst>
              <a:ext uri="{28A0092B-C50C-407E-A947-70E740481C1C}">
                <a14:useLocalDpi xmlns:a14="http://schemas.microsoft.com/office/drawing/2010/main" val="0"/>
              </a:ext>
            </a:extLst>
          </a:blip>
          <a:srcRect/>
          <a:stretch>
            <a:fillRect/>
          </a:stretch>
        </p:blipFill>
        <p:spPr>
          <a:xfrm>
            <a:off x="228600" y="1752600"/>
            <a:ext cx="3810000" cy="4102100"/>
          </a:xfrm>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8" name="Picture 8" descr="http://jacketupload.macmillanusa.com/jackets/high_res/jpgs/97807653631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53197">
            <a:off x="489981" y="3942879"/>
            <a:ext cx="1704975" cy="2741498"/>
          </a:xfrm>
          <a:prstGeom prst="rect">
            <a:avLst/>
          </a:prstGeom>
          <a:noFill/>
          <a:extLst>
            <a:ext uri="{909E8E84-426E-40DD-AFC4-6F175D3DCCD1}">
              <a14:hiddenFill xmlns:a14="http://schemas.microsoft.com/office/drawing/2010/main">
                <a:solidFill>
                  <a:srgbClr val="FFFFFF"/>
                </a:solidFill>
              </a14:hiddenFill>
            </a:ext>
          </a:extLst>
        </p:spPr>
      </p:pic>
      <p:pic>
        <p:nvPicPr>
          <p:cNvPr id="327682" name="Picture 2" descr="http://www.keyshistory.org/artzanegreyonhor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657600"/>
            <a:ext cx="4800600" cy="3533776"/>
          </a:xfrm>
          <a:prstGeom prst="rect">
            <a:avLst/>
          </a:prstGeom>
          <a:noFill/>
          <a:extLst>
            <a:ext uri="{909E8E84-426E-40DD-AFC4-6F175D3DCCD1}">
              <a14:hiddenFill xmlns:a14="http://schemas.microsoft.com/office/drawing/2010/main">
                <a:solidFill>
                  <a:srgbClr val="FFFFFF"/>
                </a:solidFill>
              </a14:hiddenFill>
            </a:ext>
          </a:extLst>
        </p:spPr>
      </p:pic>
      <p:sp>
        <p:nvSpPr>
          <p:cNvPr id="160770" name="Rectangle 2"/>
          <p:cNvSpPr>
            <a:spLocks noGrp="1" noChangeArrowheads="1"/>
          </p:cNvSpPr>
          <p:nvPr>
            <p:ph type="title"/>
          </p:nvPr>
        </p:nvSpPr>
        <p:spPr/>
        <p:txBody>
          <a:bodyPr/>
          <a:lstStyle/>
          <a:p>
            <a:r>
              <a:rPr lang="en-US" smtClean="0">
                <a:solidFill>
                  <a:srgbClr val="5336CC"/>
                </a:solidFill>
              </a:rPr>
              <a:t>OOOH! DID THAT CREATE A BACKLASH??!!!</a:t>
            </a:r>
          </a:p>
        </p:txBody>
      </p:sp>
      <p:sp>
        <p:nvSpPr>
          <p:cNvPr id="160771" name="Rectangle 3"/>
          <p:cNvSpPr>
            <a:spLocks noGrp="1" noChangeArrowheads="1"/>
          </p:cNvSpPr>
          <p:nvPr>
            <p:ph type="body" sz="half" idx="1"/>
          </p:nvPr>
        </p:nvSpPr>
        <p:spPr>
          <a:xfrm>
            <a:off x="281366" y="1676400"/>
            <a:ext cx="5098502" cy="4572000"/>
          </a:xfrm>
        </p:spPr>
        <p:txBody>
          <a:bodyPr/>
          <a:lstStyle/>
          <a:p>
            <a:pPr marL="0" indent="0">
              <a:buNone/>
            </a:pPr>
            <a:r>
              <a:rPr lang="en-US" sz="2800" b="1" dirty="0" smtClean="0">
                <a:solidFill>
                  <a:srgbClr val="990099"/>
                </a:solidFill>
              </a:rPr>
              <a:t>1926 Winnetka Graded Book List. No books that are “trashy or unsuitable for children” such as anything by Zane Grey. </a:t>
            </a:r>
          </a:p>
        </p:txBody>
      </p:sp>
      <p:sp>
        <p:nvSpPr>
          <p:cNvPr id="2" name="ClipArt Placeholder 1"/>
          <p:cNvSpPr>
            <a:spLocks noGrp="1"/>
          </p:cNvSpPr>
          <p:nvPr>
            <p:ph type="clipArt" sz="half" idx="2"/>
          </p:nvPr>
        </p:nvSpPr>
        <p:spPr/>
      </p:sp>
      <p:pic>
        <p:nvPicPr>
          <p:cNvPr id="327684" name="Picture 4" descr="http://1.bp.blogspot.com/-FHRqtg2gLoY/T6VwhHGbImI/AAAAAAAAASU/KqI8-qOYsRM/s1600/Riders%2520of%2520the%2520Purple%2520Sage,%2520G&amp;D%2520Galloway%2520-%2520Attributed.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642706">
            <a:off x="2260026" y="3754983"/>
            <a:ext cx="1870456" cy="2845260"/>
          </a:xfrm>
          <a:prstGeom prst="rect">
            <a:avLst/>
          </a:prstGeom>
          <a:noFill/>
          <a:extLst>
            <a:ext uri="{909E8E84-426E-40DD-AFC4-6F175D3DCCD1}">
              <a14:hiddenFill xmlns:a14="http://schemas.microsoft.com/office/drawing/2010/main">
                <a:solidFill>
                  <a:srgbClr val="FFFFFF"/>
                </a:solidFill>
              </a14:hiddenFill>
            </a:ext>
          </a:extLst>
        </p:spPr>
      </p:pic>
      <p:pic>
        <p:nvPicPr>
          <p:cNvPr id="327686" name="Picture 6" descr="http://i43.tower.com/images/mm112356737/man-forest-zane-grey-book-cover-ar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84246">
            <a:off x="6922697" y="1447798"/>
            <a:ext cx="1535440" cy="2349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02582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95" y="106362"/>
            <a:ext cx="4324905" cy="1311275"/>
          </a:xfrm>
        </p:spPr>
        <p:txBody>
          <a:bodyPr/>
          <a:lstStyle/>
          <a:p>
            <a:r>
              <a:rPr lang="en-US" dirty="0" smtClean="0">
                <a:solidFill>
                  <a:srgbClr val="5336CC"/>
                </a:solidFill>
              </a:rPr>
              <a:t>Name and date</a:t>
            </a:r>
            <a:endParaRPr lang="en-US" dirty="0">
              <a:solidFill>
                <a:srgbClr val="5336CC"/>
              </a:solidFill>
            </a:endParaRPr>
          </a:p>
        </p:txBody>
      </p:sp>
      <p:sp>
        <p:nvSpPr>
          <p:cNvPr id="3" name="Content Placeholder 2"/>
          <p:cNvSpPr>
            <a:spLocks noGrp="1"/>
          </p:cNvSpPr>
          <p:nvPr>
            <p:ph idx="1"/>
          </p:nvPr>
        </p:nvSpPr>
        <p:spPr>
          <a:xfrm>
            <a:off x="533400" y="1752600"/>
            <a:ext cx="3810000" cy="3200400"/>
          </a:xfrm>
        </p:spPr>
        <p:txBody>
          <a:bodyPr/>
          <a:lstStyle/>
          <a:p>
            <a:r>
              <a:rPr lang="en-US" dirty="0"/>
              <a:t>G</a:t>
            </a:r>
            <a:r>
              <a:rPr lang="en-US" dirty="0" smtClean="0"/>
              <a:t>uess why Tarzan of the Apes was banned in Los Angeles in 1929</a:t>
            </a:r>
          </a:p>
          <a:p>
            <a:endParaRPr lang="en-US" dirty="0" smtClean="0"/>
          </a:p>
          <a:p>
            <a:pPr marL="0" indent="0">
              <a:buNone/>
            </a:pPr>
            <a:endParaRPr lang="en-US" dirty="0"/>
          </a:p>
          <a:p>
            <a:r>
              <a:rPr lang="en-US" dirty="0" smtClean="0"/>
              <a:t>Hand in on your way out. </a:t>
            </a:r>
            <a:endParaRPr lang="en-US" dirty="0"/>
          </a:p>
        </p:txBody>
      </p:sp>
      <p:pic>
        <p:nvPicPr>
          <p:cNvPr id="318466" name="Picture 2" descr="http://www.doctormacro.com/Images/Weissmuller,%20Johnny/Annex/Annex%20-%20Weissmuller,%20Johnny%20(Tarzan%20Escapes)_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762000"/>
            <a:ext cx="4676775" cy="595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91975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8077200" cy="1311275"/>
          </a:xfrm>
        </p:spPr>
        <p:txBody>
          <a:bodyPr/>
          <a:lstStyle/>
          <a:p>
            <a:r>
              <a:rPr lang="en-US" dirty="0" smtClean="0">
                <a:solidFill>
                  <a:srgbClr val="5336CC"/>
                </a:solidFill>
              </a:rPr>
              <a:t>Tarzan and Jane lived together outside the bonds of holy matrimony!</a:t>
            </a:r>
            <a:endParaRPr lang="en-US" dirty="0">
              <a:solidFill>
                <a:srgbClr val="5336CC"/>
              </a:solidFill>
            </a:endParaRPr>
          </a:p>
        </p:txBody>
      </p:sp>
      <p:sp>
        <p:nvSpPr>
          <p:cNvPr id="3" name="Content Placeholder 2"/>
          <p:cNvSpPr>
            <a:spLocks noGrp="1"/>
          </p:cNvSpPr>
          <p:nvPr>
            <p:ph idx="1"/>
          </p:nvPr>
        </p:nvSpPr>
        <p:spPr/>
        <p:txBody>
          <a:bodyPr/>
          <a:lstStyle/>
          <a:p>
            <a:endParaRPr lang="en-US" dirty="0"/>
          </a:p>
        </p:txBody>
      </p:sp>
      <p:pic>
        <p:nvPicPr>
          <p:cNvPr id="326658" name="Picture 2" descr="Tarzan of the Apes - Edgar Rice Burrough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133600"/>
            <a:ext cx="2752725" cy="4524375"/>
          </a:xfrm>
          <a:prstGeom prst="rect">
            <a:avLst/>
          </a:prstGeom>
          <a:noFill/>
          <a:extLst>
            <a:ext uri="{909E8E84-426E-40DD-AFC4-6F175D3DCCD1}">
              <a14:hiddenFill xmlns:a14="http://schemas.microsoft.com/office/drawing/2010/main">
                <a:solidFill>
                  <a:srgbClr val="FFFFFF"/>
                </a:solidFill>
              </a14:hiddenFill>
            </a:ext>
          </a:extLst>
        </p:spPr>
      </p:pic>
      <p:pic>
        <p:nvPicPr>
          <p:cNvPr id="326660" name="Picture 4" descr="http://t0.gstatic.com/images?q=tbn:ANd9GcQDwZTmE2lejkEPWcDsiDvo-fUc57T5GDQH-E4cdFg0d_9TtVl9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724149"/>
            <a:ext cx="2398079" cy="3038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5053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5" descr="PE00630_"/>
          <p:cNvPicPr>
            <a:picLocks noGrp="1" noChangeAspect="1" noChangeArrowheads="1"/>
          </p:cNvPicPr>
          <p:nvPr>
            <p:ph type="clipArt" sz="half" idx="1"/>
          </p:nvPr>
        </p:nvPicPr>
        <p:blipFill>
          <a:blip r:embed="rId2" cstate="print">
            <a:extLst>
              <a:ext uri="{28A0092B-C50C-407E-A947-70E740481C1C}">
                <a14:useLocalDpi xmlns:a14="http://schemas.microsoft.com/office/drawing/2010/main" val="0"/>
              </a:ext>
            </a:extLst>
          </a:blip>
          <a:srcRect/>
          <a:stretch>
            <a:fillRect/>
          </a:stretch>
        </p:blipFill>
        <p:spPr>
          <a:xfrm>
            <a:off x="0" y="2971800"/>
            <a:ext cx="3810000" cy="1670050"/>
          </a:xfrm>
        </p:spPr>
      </p:pic>
      <p:sp>
        <p:nvSpPr>
          <p:cNvPr id="161795" name="Rectangle 2"/>
          <p:cNvSpPr>
            <a:spLocks noGrp="1" noChangeArrowheads="1"/>
          </p:cNvSpPr>
          <p:nvPr>
            <p:ph type="title"/>
          </p:nvPr>
        </p:nvSpPr>
        <p:spPr/>
        <p:txBody>
          <a:bodyPr/>
          <a:lstStyle/>
          <a:p>
            <a:r>
              <a:rPr lang="en-US" smtClean="0">
                <a:solidFill>
                  <a:srgbClr val="5336CC"/>
                </a:solidFill>
              </a:rPr>
              <a:t>And counter arguments:</a:t>
            </a:r>
          </a:p>
        </p:txBody>
      </p:sp>
      <p:sp>
        <p:nvSpPr>
          <p:cNvPr id="161796" name="Rectangle 4"/>
          <p:cNvSpPr>
            <a:spLocks noGrp="1" noChangeArrowheads="1"/>
          </p:cNvSpPr>
          <p:nvPr>
            <p:ph type="body" sz="half" idx="2"/>
          </p:nvPr>
        </p:nvSpPr>
        <p:spPr>
          <a:xfrm>
            <a:off x="3733800" y="1295400"/>
            <a:ext cx="5029200" cy="4114800"/>
          </a:xfrm>
        </p:spPr>
        <p:txBody>
          <a:bodyPr/>
          <a:lstStyle/>
          <a:p>
            <a:pPr>
              <a:lnSpc>
                <a:spcPct val="90000"/>
              </a:lnSpc>
            </a:pPr>
            <a:r>
              <a:rPr lang="en-US" sz="2400" smtClean="0">
                <a:solidFill>
                  <a:srgbClr val="990099"/>
                </a:solidFill>
              </a:rPr>
              <a:t>Professor William Lyon Phelps counters that teachers who disapproved of these kinds of books didn’t begin by reading the classics but by reading books that were aimed at young people.</a:t>
            </a:r>
          </a:p>
          <a:p>
            <a:pPr>
              <a:lnSpc>
                <a:spcPct val="90000"/>
              </a:lnSpc>
            </a:pPr>
            <a:endParaRPr lang="en-US" sz="2400" smtClean="0">
              <a:solidFill>
                <a:srgbClr val="990099"/>
              </a:solidFill>
            </a:endParaRPr>
          </a:p>
          <a:p>
            <a:pPr>
              <a:lnSpc>
                <a:spcPct val="90000"/>
              </a:lnSpc>
            </a:pPr>
            <a:r>
              <a:rPr lang="en-US" sz="2400" smtClean="0">
                <a:solidFill>
                  <a:srgbClr val="009900"/>
                </a:solidFill>
              </a:rPr>
              <a:t>He called it “The delight of reading. Once a taste for reading is formed, it can be improved.” But if kids never enjoyed anything they read, he doubted they would move on to “stories by good artists later.”</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Rectangle 2"/>
          <p:cNvSpPr>
            <a:spLocks noGrp="1" noChangeArrowheads="1"/>
          </p:cNvSpPr>
          <p:nvPr>
            <p:ph type="title"/>
          </p:nvPr>
        </p:nvSpPr>
        <p:spPr>
          <a:xfrm>
            <a:off x="76200" y="1143000"/>
            <a:ext cx="9067800" cy="1143000"/>
          </a:xfrm>
        </p:spPr>
        <p:txBody>
          <a:bodyPr/>
          <a:lstStyle/>
          <a:p>
            <a:r>
              <a:rPr lang="en-US" dirty="0" smtClean="0">
                <a:solidFill>
                  <a:srgbClr val="5336CC"/>
                </a:solidFill>
              </a:rPr>
              <a:t>Dora Smith (University of Minnesota 1928-1958) was probably the first professor who separated out YA lit and began its legitimization as a genre.</a:t>
            </a:r>
          </a:p>
        </p:txBody>
      </p:sp>
      <p:sp>
        <p:nvSpPr>
          <p:cNvPr id="162820" name="Rectangle 4"/>
          <p:cNvSpPr>
            <a:spLocks noGrp="1" noChangeArrowheads="1"/>
          </p:cNvSpPr>
          <p:nvPr>
            <p:ph type="body" sz="half" idx="2"/>
          </p:nvPr>
        </p:nvSpPr>
        <p:spPr/>
        <p:txBody>
          <a:bodyPr/>
          <a:lstStyle/>
          <a:p>
            <a:endParaRPr lang="en-US" sz="2800" smtClean="0"/>
          </a:p>
        </p:txBody>
      </p:sp>
      <p:sp>
        <p:nvSpPr>
          <p:cNvPr id="2" name="ClipArt Placeholder 1"/>
          <p:cNvSpPr>
            <a:spLocks noGrp="1"/>
          </p:cNvSpPr>
          <p:nvPr>
            <p:ph type="clipArt" sz="half" idx="1"/>
          </p:nvPr>
        </p:nvSpPr>
        <p:spPr/>
      </p:sp>
      <p:pic>
        <p:nvPicPr>
          <p:cNvPr id="328706" name="Picture 2" descr="http://umedia.lib.umn.edu/adore-djatoka/resolver?url_ver=Z39.88-2004&amp;rft_id=http://umedia.lib.umn.edu/sites/default/files/reference/60/image/jp2/4c45a3733ba24.jp2&amp;svc_id=info:lanl-repo/svc/getRegion&amp;svc_val_fmt=info:ofi/fmt:kev:mtx:jpeg2000&amp;svc.format=image/jpeg&amp;svc.level=3&amp;svc.rotate=0&amp;svc.region=0,0,391,2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3149260"/>
            <a:ext cx="2705100" cy="3724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2706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a:hlinkClick r:id="rId2"/>
              </a:rPr>
              <a:t>http://</a:t>
            </a:r>
            <a:r>
              <a:rPr lang="en-US" sz="1200" dirty="0" smtClean="0">
                <a:hlinkClick r:id="rId2"/>
              </a:rPr>
              <a:t>vhss.oddcast.com/vhssplayer.php?acc=3818225&amp;ss=2328684&amp;sl=0&amp;l=0&amp;h=450&amp;w=600&amp;bc=Transparent&amp;mid=119908&amp;t=1</a:t>
            </a:r>
            <a:r>
              <a:rPr lang="en-US" dirty="0" smtClean="0"/>
              <a:t/>
            </a:r>
            <a:br>
              <a:rPr lang="en-US" dirty="0" smtClean="0"/>
            </a:br>
            <a:endParaRPr lang="en-US" dirty="0"/>
          </a:p>
        </p:txBody>
      </p:sp>
      <p:sp>
        <p:nvSpPr>
          <p:cNvPr id="3" name="ClipArt Placeholder 2"/>
          <p:cNvSpPr>
            <a:spLocks noGrp="1"/>
          </p:cNvSpPr>
          <p:nvPr>
            <p:ph type="clipArt" sz="half" idx="1"/>
          </p:nvPr>
        </p:nvSpPr>
        <p:spPr>
          <a:xfrm>
            <a:off x="1581150" y="2514600"/>
            <a:ext cx="4038600" cy="4530725"/>
          </a:xfrm>
        </p:spPr>
      </p:sp>
      <p:sp>
        <p:nvSpPr>
          <p:cNvPr id="4" name="Text Placeholder 3"/>
          <p:cNvSpPr>
            <a:spLocks noGrp="1"/>
          </p:cNvSpPr>
          <p:nvPr>
            <p:ph type="body" sz="half" idx="2"/>
          </p:nvPr>
        </p:nvSpPr>
        <p:spPr/>
        <p:txBody>
          <a:bodyPr/>
          <a:lstStyle/>
          <a:p>
            <a:endParaRPr lang="en-US"/>
          </a:p>
        </p:txBody>
      </p:sp>
      <p:pic>
        <p:nvPicPr>
          <p:cNvPr id="335874" name="Picture 2" descr="https://vhss.oddcast.com/ccs2/vhss/user/959/3818225/thumbs/show_2326815.jpg?13771910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112885"/>
            <a:ext cx="312420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07432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r>
              <a:rPr lang="en-US" smtClean="0">
                <a:solidFill>
                  <a:srgbClr val="009900"/>
                </a:solidFill>
              </a:rPr>
              <a:t>1946, right after WWII---</a:t>
            </a:r>
          </a:p>
        </p:txBody>
      </p:sp>
      <p:sp>
        <p:nvSpPr>
          <p:cNvPr id="163843" name="Rectangle 4"/>
          <p:cNvSpPr>
            <a:spLocks noGrp="1" noChangeArrowheads="1"/>
          </p:cNvSpPr>
          <p:nvPr>
            <p:ph type="body" sz="half" idx="2"/>
          </p:nvPr>
        </p:nvSpPr>
        <p:spPr>
          <a:xfrm>
            <a:off x="3886200" y="1981200"/>
            <a:ext cx="4572000" cy="4114800"/>
          </a:xfrm>
        </p:spPr>
        <p:txBody>
          <a:bodyPr/>
          <a:lstStyle/>
          <a:p>
            <a:pPr>
              <a:lnSpc>
                <a:spcPct val="90000"/>
              </a:lnSpc>
            </a:pPr>
            <a:r>
              <a:rPr lang="en-US" sz="2400" smtClean="0"/>
              <a:t>George W. Norvell study:</a:t>
            </a:r>
          </a:p>
          <a:p>
            <a:pPr>
              <a:lnSpc>
                <a:spcPct val="90000"/>
              </a:lnSpc>
            </a:pPr>
            <a:r>
              <a:rPr lang="en-US" sz="2400" smtClean="0"/>
              <a:t>Let students choose some of their reading</a:t>
            </a:r>
          </a:p>
          <a:p>
            <a:pPr>
              <a:lnSpc>
                <a:spcPct val="90000"/>
              </a:lnSpc>
            </a:pPr>
            <a:r>
              <a:rPr lang="en-US" sz="2400" smtClean="0"/>
              <a:t>Try to increase interest in reading</a:t>
            </a:r>
          </a:p>
          <a:p>
            <a:pPr>
              <a:lnSpc>
                <a:spcPct val="90000"/>
              </a:lnSpc>
            </a:pPr>
            <a:r>
              <a:rPr lang="en-US" sz="2400" smtClean="0"/>
              <a:t>Try to create a reading habit</a:t>
            </a:r>
          </a:p>
          <a:p>
            <a:pPr>
              <a:lnSpc>
                <a:spcPct val="90000"/>
              </a:lnSpc>
            </a:pPr>
            <a:r>
              <a:rPr lang="en-US" sz="2400" smtClean="0"/>
              <a:t>Too much of what students read in school was beyond their ability to understand or enjoy.</a:t>
            </a:r>
          </a:p>
          <a:p>
            <a:pPr lvl="2">
              <a:lnSpc>
                <a:spcPct val="90000"/>
              </a:lnSpc>
            </a:pPr>
            <a:r>
              <a:rPr lang="en-US" sz="1800" smtClean="0"/>
              <a:t>Too mature</a:t>
            </a:r>
          </a:p>
          <a:p>
            <a:pPr lvl="2">
              <a:lnSpc>
                <a:spcPct val="90000"/>
              </a:lnSpc>
            </a:pPr>
            <a:r>
              <a:rPr lang="en-US" sz="1800" smtClean="0"/>
              <a:t>Too subtle</a:t>
            </a:r>
          </a:p>
          <a:p>
            <a:pPr lvl="2">
              <a:lnSpc>
                <a:spcPct val="90000"/>
              </a:lnSpc>
            </a:pPr>
            <a:r>
              <a:rPr lang="en-US" sz="1800" smtClean="0"/>
              <a:t>Too erudite</a:t>
            </a:r>
          </a:p>
          <a:p>
            <a:pPr lvl="2">
              <a:lnSpc>
                <a:spcPct val="90000"/>
              </a:lnSpc>
              <a:buFontTx/>
              <a:buNone/>
            </a:pPr>
            <a:r>
              <a:rPr lang="en-US" sz="1800" smtClean="0"/>
              <a:t> </a:t>
            </a:r>
          </a:p>
        </p:txBody>
      </p:sp>
      <p:pic>
        <p:nvPicPr>
          <p:cNvPr id="163844" name="Picture 5" descr="ED00207_"/>
          <p:cNvPicPr>
            <a:picLocks noGrp="1" noChangeAspect="1" noChangeArrowheads="1"/>
          </p:cNvPicPr>
          <p:nvPr>
            <p:ph type="clipArt" sz="half" idx="1"/>
          </p:nvPr>
        </p:nvPicPr>
        <p:blipFill>
          <a:blip r:embed="rId2" cstate="print">
            <a:extLst>
              <a:ext uri="{28A0092B-C50C-407E-A947-70E740481C1C}">
                <a14:useLocalDpi xmlns:a14="http://schemas.microsoft.com/office/drawing/2010/main" val="0"/>
              </a:ext>
            </a:extLst>
          </a:blip>
          <a:srcRect/>
          <a:stretch>
            <a:fillRect/>
          </a:stretch>
        </p:blipFill>
        <p:spPr>
          <a:xfrm>
            <a:off x="611188" y="1905000"/>
            <a:ext cx="3502025" cy="4114800"/>
          </a:xfrm>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r>
              <a:rPr lang="en-US" smtClean="0">
                <a:solidFill>
                  <a:srgbClr val="009900"/>
                </a:solidFill>
              </a:rPr>
              <a:t>What were kids reading right after WWII?</a:t>
            </a:r>
          </a:p>
        </p:txBody>
      </p:sp>
      <p:sp>
        <p:nvSpPr>
          <p:cNvPr id="164867" name="Rectangle 4"/>
          <p:cNvSpPr>
            <a:spLocks noGrp="1" noChangeArrowheads="1"/>
          </p:cNvSpPr>
          <p:nvPr>
            <p:ph type="body" sz="half" idx="2"/>
          </p:nvPr>
        </p:nvSpPr>
        <p:spPr/>
        <p:txBody>
          <a:bodyPr/>
          <a:lstStyle/>
          <a:p>
            <a:pPr>
              <a:lnSpc>
                <a:spcPct val="90000"/>
              </a:lnSpc>
            </a:pPr>
            <a:r>
              <a:rPr lang="en-US" sz="4400" smtClean="0">
                <a:solidFill>
                  <a:srgbClr val="CC0000"/>
                </a:solidFill>
              </a:rPr>
              <a:t>Hotrod</a:t>
            </a:r>
          </a:p>
          <a:p>
            <a:pPr>
              <a:lnSpc>
                <a:spcPct val="90000"/>
              </a:lnSpc>
            </a:pPr>
            <a:r>
              <a:rPr lang="en-US" sz="4400" smtClean="0"/>
              <a:t>The Black Stallion</a:t>
            </a:r>
          </a:p>
          <a:p>
            <a:pPr>
              <a:lnSpc>
                <a:spcPct val="90000"/>
              </a:lnSpc>
            </a:pPr>
            <a:r>
              <a:rPr lang="en-US" sz="4400" smtClean="0">
                <a:solidFill>
                  <a:srgbClr val="990099"/>
                </a:solidFill>
              </a:rPr>
              <a:t>Seventeenth Summer</a:t>
            </a:r>
          </a:p>
          <a:p>
            <a:pPr>
              <a:lnSpc>
                <a:spcPct val="90000"/>
              </a:lnSpc>
            </a:pPr>
            <a:r>
              <a:rPr lang="en-US" sz="4400" smtClean="0">
                <a:solidFill>
                  <a:srgbClr val="FF6600"/>
                </a:solidFill>
              </a:rPr>
              <a:t>Double Date</a:t>
            </a:r>
          </a:p>
        </p:txBody>
      </p:sp>
      <p:pic>
        <p:nvPicPr>
          <p:cNvPr id="164868" name="Picture 5" descr="j0158891"/>
          <p:cNvPicPr>
            <a:picLocks noGrp="1" noChangeAspect="1" noChangeArrowheads="1"/>
          </p:cNvPicPr>
          <p:nvPr>
            <p:ph type="clipArt" sz="half" idx="1"/>
          </p:nvPr>
        </p:nvPicPr>
        <p:blipFill>
          <a:blip r:embed="rId2" cstate="print">
            <a:extLst>
              <a:ext uri="{28A0092B-C50C-407E-A947-70E740481C1C}">
                <a14:useLocalDpi xmlns:a14="http://schemas.microsoft.com/office/drawing/2010/main" val="0"/>
              </a:ext>
            </a:extLst>
          </a:blip>
          <a:srcRect/>
          <a:stretch>
            <a:fillRect/>
          </a:stretch>
        </p:blipFill>
        <p:spPr>
          <a:xfrm>
            <a:off x="1376363" y="1981200"/>
            <a:ext cx="2427287" cy="4114800"/>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4" descr="http://www.impawards.com/2003/posters/ho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0862" y="1524000"/>
            <a:ext cx="3005137"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Title 1"/>
          <p:cNvSpPr>
            <a:spLocks noGrp="1"/>
          </p:cNvSpPr>
          <p:nvPr>
            <p:ph type="title"/>
          </p:nvPr>
        </p:nvSpPr>
        <p:spPr/>
        <p:txBody>
          <a:bodyPr/>
          <a:lstStyle/>
          <a:p>
            <a:pPr eaLnBrk="1" hangingPunct="1"/>
            <a:r>
              <a:rPr lang="en-US" sz="9600" i="1" dirty="0" smtClean="0">
                <a:solidFill>
                  <a:srgbClr val="CC00CC"/>
                </a:solidFill>
              </a:rPr>
              <a:t>Holes</a:t>
            </a:r>
          </a:p>
        </p:txBody>
      </p:sp>
      <p:sp>
        <p:nvSpPr>
          <p:cNvPr id="116740" name="Content Placeholder 2"/>
          <p:cNvSpPr>
            <a:spLocks noGrp="1"/>
          </p:cNvSpPr>
          <p:nvPr>
            <p:ph idx="1"/>
          </p:nvPr>
        </p:nvSpPr>
        <p:spPr>
          <a:xfrm>
            <a:off x="0" y="5876925"/>
            <a:ext cx="9144000" cy="828675"/>
          </a:xfrm>
        </p:spPr>
        <p:txBody>
          <a:bodyPr/>
          <a:lstStyle/>
          <a:p>
            <a:pPr marL="0" indent="0" eaLnBrk="1" hangingPunct="1">
              <a:buFontTx/>
              <a:buNone/>
            </a:pPr>
            <a:endParaRPr lang="en-US" dirty="0" smtClean="0">
              <a:solidFill>
                <a:srgbClr val="CC0000"/>
              </a:solidFill>
            </a:endParaRPr>
          </a:p>
        </p:txBody>
      </p:sp>
      <p:pic>
        <p:nvPicPr>
          <p:cNvPr id="116741" name="Picture 2" descr="http://ettc.lrhsd.org/archives/Pictures/hol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70762">
            <a:off x="5820978" y="1721840"/>
            <a:ext cx="28956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2" name="Picture 6" descr="http://www.ebertfest.com/nine/photos/Holes_KhleoThomas_ShiaLeBe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775241">
            <a:off x="-137117" y="2247899"/>
            <a:ext cx="4008438"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831058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609600" y="1066800"/>
            <a:ext cx="7772400" cy="1143000"/>
          </a:xfrm>
        </p:spPr>
        <p:txBody>
          <a:bodyPr/>
          <a:lstStyle/>
          <a:p>
            <a:r>
              <a:rPr lang="en-US" dirty="0" smtClean="0">
                <a:solidFill>
                  <a:srgbClr val="FF6600"/>
                </a:solidFill>
              </a:rPr>
              <a:t>Robert </a:t>
            </a:r>
            <a:r>
              <a:rPr lang="en-US" dirty="0" err="1" smtClean="0">
                <a:solidFill>
                  <a:srgbClr val="FF6600"/>
                </a:solidFill>
              </a:rPr>
              <a:t>Carlsen</a:t>
            </a:r>
            <a:r>
              <a:rPr lang="en-US" dirty="0" smtClean="0">
                <a:solidFill>
                  <a:srgbClr val="FF6600"/>
                </a:solidFill>
              </a:rPr>
              <a:t> (University of Iowa), into the 1960’s and beyond.</a:t>
            </a:r>
            <a:r>
              <a:rPr lang="en-US" dirty="0" smtClean="0"/>
              <a:t>   </a:t>
            </a:r>
            <a:br>
              <a:rPr lang="en-US" dirty="0" smtClean="0"/>
            </a:br>
            <a:endParaRPr lang="en-US" dirty="0" smtClean="0"/>
          </a:p>
        </p:txBody>
      </p:sp>
      <p:sp>
        <p:nvSpPr>
          <p:cNvPr id="165891" name="Rectangle 3"/>
          <p:cNvSpPr>
            <a:spLocks noGrp="1" noChangeArrowheads="1"/>
          </p:cNvSpPr>
          <p:nvPr>
            <p:ph type="body" idx="1"/>
          </p:nvPr>
        </p:nvSpPr>
        <p:spPr>
          <a:xfrm>
            <a:off x="533400" y="2095500"/>
            <a:ext cx="5029200" cy="4114800"/>
          </a:xfrm>
        </p:spPr>
        <p:txBody>
          <a:bodyPr/>
          <a:lstStyle/>
          <a:p>
            <a:r>
              <a:rPr lang="en-US" dirty="0" smtClean="0"/>
              <a:t>Young people’s reading interests are largely tied in to their developmental process, and in adolescence they read “to reassure themselves about their normality and their status as human beings.”</a:t>
            </a:r>
          </a:p>
        </p:txBody>
      </p:sp>
      <p:pic>
        <p:nvPicPr>
          <p:cNvPr id="329730" name="Picture 2" descr="http://scholar.lib.vt.edu/ejournals/ALAN/v31n2/images/broz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2895600"/>
            <a:ext cx="2857500" cy="33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21319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4"/>
          <p:cNvSpPr>
            <a:spLocks noGrp="1" noChangeArrowheads="1"/>
          </p:cNvSpPr>
          <p:nvPr>
            <p:ph type="title"/>
          </p:nvPr>
        </p:nvSpPr>
        <p:spPr>
          <a:xfrm>
            <a:off x="0" y="3200400"/>
            <a:ext cx="9144000" cy="1143000"/>
          </a:xfrm>
        </p:spPr>
        <p:txBody>
          <a:bodyPr/>
          <a:lstStyle/>
          <a:p>
            <a:r>
              <a:rPr lang="en-US" sz="3200" dirty="0" smtClean="0">
                <a:solidFill>
                  <a:srgbClr val="CC00CC"/>
                </a:solidFill>
              </a:rPr>
              <a:t>“With the developing of their personalities through adolescence, they come to a partially integrated picture of themselves as human beings. They want to test this picture of themselves in the many roles that it is possible for a human being to play and through testing to see what roles they may fit into and what roles are uncongenial.” </a:t>
            </a:r>
            <a:r>
              <a:rPr lang="en-US" dirty="0" smtClean="0">
                <a:solidFill>
                  <a:srgbClr val="CC00CC"/>
                </a:solidFill>
              </a:rPr>
              <a:t>(69)  </a:t>
            </a:r>
          </a:p>
        </p:txBody>
      </p:sp>
      <p:sp>
        <p:nvSpPr>
          <p:cNvPr id="166915" name="Rectangle 6"/>
          <p:cNvSpPr>
            <a:spLocks noGrp="1" noChangeArrowheads="1"/>
          </p:cNvSpPr>
          <p:nvPr>
            <p:ph type="body" sz="half" idx="2"/>
          </p:nvPr>
        </p:nvSpPr>
        <p:spPr>
          <a:xfrm>
            <a:off x="4724400" y="5791200"/>
            <a:ext cx="4038600" cy="1025525"/>
          </a:xfrm>
        </p:spPr>
        <p:txBody>
          <a:bodyPr/>
          <a:lstStyle/>
          <a:p>
            <a:endParaRPr lang="en-US" sz="2800" dirty="0" smtClean="0"/>
          </a:p>
        </p:txBody>
      </p:sp>
      <p:sp>
        <p:nvSpPr>
          <p:cNvPr id="166916" name="Rectangle 8"/>
          <p:cNvSpPr>
            <a:spLocks noGrp="1" noChangeArrowheads="1" noTextEdit="1"/>
          </p:cNvSpPr>
          <p:nvPr>
            <p:ph type="clipArt" sz="half" idx="1"/>
          </p:nvPr>
        </p:nvSpPr>
        <p:spPr/>
      </p:sp>
    </p:spTree>
    <p:extLst>
      <p:ext uri="{BB962C8B-B14F-4D97-AF65-F5344CB8AC3E}">
        <p14:creationId xmlns:p14="http://schemas.microsoft.com/office/powerpoint/2010/main" val="202281066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4"/>
          <p:cNvSpPr>
            <a:spLocks noGrp="1" noChangeArrowheads="1"/>
          </p:cNvSpPr>
          <p:nvPr>
            <p:ph type="title"/>
          </p:nvPr>
        </p:nvSpPr>
        <p:spPr>
          <a:xfrm>
            <a:off x="0" y="457200"/>
            <a:ext cx="4191000" cy="2743200"/>
          </a:xfrm>
        </p:spPr>
        <p:txBody>
          <a:bodyPr/>
          <a:lstStyle/>
          <a:p>
            <a:pPr algn="l"/>
            <a:r>
              <a:rPr lang="en-US" smtClean="0">
                <a:solidFill>
                  <a:srgbClr val="5336CC"/>
                </a:solidFill>
              </a:rPr>
              <a:t>Up until the 1960’s certain topics were </a:t>
            </a:r>
            <a:br>
              <a:rPr lang="en-US" smtClean="0">
                <a:solidFill>
                  <a:srgbClr val="5336CC"/>
                </a:solidFill>
              </a:rPr>
            </a:br>
            <a:r>
              <a:rPr lang="en-US" smtClean="0">
                <a:solidFill>
                  <a:srgbClr val="5336CC"/>
                </a:solidFill>
              </a:rPr>
              <a:t>taboo </a:t>
            </a:r>
            <a:br>
              <a:rPr lang="en-US" smtClean="0">
                <a:solidFill>
                  <a:srgbClr val="5336CC"/>
                </a:solidFill>
              </a:rPr>
            </a:br>
            <a:r>
              <a:rPr lang="en-US" smtClean="0">
                <a:solidFill>
                  <a:srgbClr val="5336CC"/>
                </a:solidFill>
              </a:rPr>
              <a:t>in YA </a:t>
            </a:r>
            <a:br>
              <a:rPr lang="en-US" smtClean="0">
                <a:solidFill>
                  <a:srgbClr val="5336CC"/>
                </a:solidFill>
              </a:rPr>
            </a:br>
            <a:r>
              <a:rPr lang="en-US" smtClean="0">
                <a:solidFill>
                  <a:srgbClr val="5336CC"/>
                </a:solidFill>
              </a:rPr>
              <a:t>lit:</a:t>
            </a:r>
          </a:p>
        </p:txBody>
      </p:sp>
      <p:sp>
        <p:nvSpPr>
          <p:cNvPr id="167939" name="Rectangle 6"/>
          <p:cNvSpPr>
            <a:spLocks noGrp="1" noChangeArrowheads="1"/>
          </p:cNvSpPr>
          <p:nvPr>
            <p:ph type="body" sz="half" idx="2"/>
          </p:nvPr>
        </p:nvSpPr>
        <p:spPr>
          <a:xfrm>
            <a:off x="4648200" y="304800"/>
            <a:ext cx="6705600" cy="5029200"/>
          </a:xfrm>
        </p:spPr>
        <p:txBody>
          <a:bodyPr/>
          <a:lstStyle/>
          <a:p>
            <a:pPr>
              <a:lnSpc>
                <a:spcPct val="90000"/>
              </a:lnSpc>
            </a:pPr>
            <a:r>
              <a:rPr lang="en-US" sz="2400" dirty="0" smtClean="0">
                <a:solidFill>
                  <a:srgbClr val="CC00CC"/>
                </a:solidFill>
              </a:rPr>
              <a:t>obscenity</a:t>
            </a:r>
          </a:p>
          <a:p>
            <a:pPr>
              <a:lnSpc>
                <a:spcPct val="90000"/>
              </a:lnSpc>
            </a:pPr>
            <a:r>
              <a:rPr lang="en-US" sz="2400" dirty="0" smtClean="0">
                <a:solidFill>
                  <a:schemeClr val="accent2"/>
                </a:solidFill>
              </a:rPr>
              <a:t>suicide</a:t>
            </a:r>
          </a:p>
          <a:p>
            <a:pPr>
              <a:lnSpc>
                <a:spcPct val="90000"/>
              </a:lnSpc>
            </a:pPr>
            <a:r>
              <a:rPr lang="en-US" sz="2400" dirty="0" smtClean="0">
                <a:solidFill>
                  <a:srgbClr val="FF6600"/>
                </a:solidFill>
              </a:rPr>
              <a:t>sexuality</a:t>
            </a:r>
          </a:p>
          <a:p>
            <a:pPr>
              <a:lnSpc>
                <a:spcPct val="90000"/>
              </a:lnSpc>
            </a:pPr>
            <a:r>
              <a:rPr lang="en-US" sz="2400" dirty="0" smtClean="0"/>
              <a:t>homosexuality</a:t>
            </a:r>
          </a:p>
          <a:p>
            <a:pPr>
              <a:lnSpc>
                <a:spcPct val="90000"/>
              </a:lnSpc>
            </a:pPr>
            <a:r>
              <a:rPr lang="en-US" sz="2400" dirty="0" smtClean="0">
                <a:solidFill>
                  <a:srgbClr val="009900"/>
                </a:solidFill>
              </a:rPr>
              <a:t>protests against anything </a:t>
            </a:r>
          </a:p>
          <a:p>
            <a:pPr lvl="1">
              <a:lnSpc>
                <a:spcPct val="90000"/>
              </a:lnSpc>
              <a:buFontTx/>
              <a:buNone/>
            </a:pPr>
            <a:r>
              <a:rPr lang="en-US" sz="2400" dirty="0" smtClean="0">
                <a:solidFill>
                  <a:srgbClr val="009900"/>
                </a:solidFill>
              </a:rPr>
              <a:t>significant</a:t>
            </a:r>
          </a:p>
          <a:p>
            <a:pPr>
              <a:lnSpc>
                <a:spcPct val="90000"/>
              </a:lnSpc>
            </a:pPr>
            <a:r>
              <a:rPr lang="en-US" sz="2400" dirty="0" smtClean="0">
                <a:solidFill>
                  <a:srgbClr val="CC6600"/>
                </a:solidFill>
              </a:rPr>
              <a:t>social or racial injustice</a:t>
            </a:r>
          </a:p>
          <a:p>
            <a:pPr>
              <a:lnSpc>
                <a:spcPct val="90000"/>
              </a:lnSpc>
              <a:buFontTx/>
              <a:buNone/>
            </a:pPr>
            <a:r>
              <a:rPr lang="en-US" dirty="0" smtClean="0"/>
              <a:t>Or as bad examples:</a:t>
            </a:r>
          </a:p>
          <a:p>
            <a:pPr>
              <a:lnSpc>
                <a:spcPct val="90000"/>
              </a:lnSpc>
            </a:pPr>
            <a:r>
              <a:rPr lang="en-US" dirty="0" smtClean="0">
                <a:latin typeface="Theatre Antoine"/>
              </a:rPr>
              <a:t>pregnancy</a:t>
            </a:r>
          </a:p>
          <a:p>
            <a:pPr>
              <a:lnSpc>
                <a:spcPct val="90000"/>
              </a:lnSpc>
            </a:pPr>
            <a:r>
              <a:rPr lang="en-US" dirty="0" smtClean="0">
                <a:latin typeface="Theatre Antoine"/>
              </a:rPr>
              <a:t>early marriage</a:t>
            </a:r>
          </a:p>
          <a:p>
            <a:pPr>
              <a:lnSpc>
                <a:spcPct val="90000"/>
              </a:lnSpc>
            </a:pPr>
            <a:r>
              <a:rPr lang="en-US" dirty="0" smtClean="0">
                <a:latin typeface="Theatre Antoine"/>
              </a:rPr>
              <a:t>drugs, smoking, alcohol</a:t>
            </a:r>
          </a:p>
          <a:p>
            <a:pPr>
              <a:lnSpc>
                <a:spcPct val="90000"/>
              </a:lnSpc>
            </a:pPr>
            <a:r>
              <a:rPr lang="en-US" dirty="0" smtClean="0">
                <a:latin typeface="Theatre Antoine"/>
              </a:rPr>
              <a:t>divorce</a:t>
            </a:r>
          </a:p>
          <a:p>
            <a:pPr>
              <a:lnSpc>
                <a:spcPct val="90000"/>
              </a:lnSpc>
            </a:pPr>
            <a:r>
              <a:rPr lang="en-US" dirty="0" smtClean="0">
                <a:latin typeface="Theatre Antoine"/>
              </a:rPr>
              <a:t>school dropouts</a:t>
            </a:r>
          </a:p>
        </p:txBody>
      </p:sp>
      <p:sp>
        <p:nvSpPr>
          <p:cNvPr id="167940" name="ClipArt Placeholder 4"/>
          <p:cNvSpPr>
            <a:spLocks noGrp="1" noTextEdit="1"/>
          </p:cNvSpPr>
          <p:nvPr>
            <p:ph type="clipArt" sz="half" idx="1"/>
          </p:nvPr>
        </p:nvSpPr>
        <p:spPr/>
      </p:sp>
      <p:pic>
        <p:nvPicPr>
          <p:cNvPr id="167941" name="Picture 6" descr="http://clutchmagonline.com/wp-content/uploads/5104kaf0y3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209800"/>
            <a:ext cx="271462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r>
              <a:rPr lang="en-US" smtClean="0">
                <a:solidFill>
                  <a:srgbClr val="5336CC"/>
                </a:solidFill>
              </a:rPr>
              <a:t>In 1967</a:t>
            </a:r>
          </a:p>
        </p:txBody>
      </p:sp>
      <p:sp>
        <p:nvSpPr>
          <p:cNvPr id="168963" name="Rectangle 5"/>
          <p:cNvSpPr>
            <a:spLocks noGrp="1" noChangeArrowheads="1"/>
          </p:cNvSpPr>
          <p:nvPr>
            <p:ph type="body" sz="half" idx="2"/>
          </p:nvPr>
        </p:nvSpPr>
        <p:spPr>
          <a:xfrm>
            <a:off x="3810000" y="1295400"/>
            <a:ext cx="5257800" cy="4530725"/>
          </a:xfrm>
        </p:spPr>
        <p:txBody>
          <a:bodyPr/>
          <a:lstStyle/>
          <a:p>
            <a:pPr marL="0" indent="0">
              <a:buNone/>
            </a:pPr>
            <a:r>
              <a:rPr lang="en-US" sz="2800" dirty="0" smtClean="0"/>
              <a:t>And then in her senior year at Will Rogers High School in Tulsa, Oklahoma, Susan Eloise Hinton wrote a book inspired by two rival gangs at her school, and some of the most famous characters in literature were born, </a:t>
            </a:r>
            <a:r>
              <a:rPr lang="en-US" sz="2800" dirty="0" err="1" smtClean="0"/>
              <a:t>Ponyboy</a:t>
            </a:r>
            <a:r>
              <a:rPr lang="en-US" sz="2800" dirty="0" smtClean="0"/>
              <a:t> Curtis, Johnny, </a:t>
            </a:r>
            <a:r>
              <a:rPr lang="en-US" sz="2800" dirty="0" err="1" smtClean="0"/>
              <a:t>Sodapop</a:t>
            </a:r>
            <a:r>
              <a:rPr lang="en-US" sz="2800" dirty="0" smtClean="0"/>
              <a:t>, and Cherry Valance, to name a few.  This book even had teen on teen violence and homicide. </a:t>
            </a:r>
          </a:p>
        </p:txBody>
      </p:sp>
      <p:sp>
        <p:nvSpPr>
          <p:cNvPr id="2" name="ClipArt Placeholder 1"/>
          <p:cNvSpPr>
            <a:spLocks noGrp="1"/>
          </p:cNvSpPr>
          <p:nvPr>
            <p:ph type="clipArt" sz="half" idx="1"/>
          </p:nvPr>
        </p:nvSpPr>
        <p:spPr/>
      </p:sp>
      <p:pic>
        <p:nvPicPr>
          <p:cNvPr id="330754" name="Picture 2" descr="http://crunchingsandmunchings.files.wordpress.com/2012/05/outsiders2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371600"/>
            <a:ext cx="3214983" cy="511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84049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4"/>
          <p:cNvSpPr>
            <a:spLocks noGrp="1" noChangeArrowheads="1"/>
          </p:cNvSpPr>
          <p:nvPr>
            <p:ph type="title"/>
          </p:nvPr>
        </p:nvSpPr>
        <p:spPr/>
        <p:txBody>
          <a:bodyPr/>
          <a:lstStyle/>
          <a:p>
            <a:r>
              <a:rPr lang="en-US" dirty="0" smtClean="0">
                <a:solidFill>
                  <a:srgbClr val="5336CC"/>
                </a:solidFill>
              </a:rPr>
              <a:t>Also in 1967</a:t>
            </a:r>
          </a:p>
        </p:txBody>
      </p:sp>
      <p:sp>
        <p:nvSpPr>
          <p:cNvPr id="169987" name="Rectangle 6"/>
          <p:cNvSpPr>
            <a:spLocks noGrp="1" noChangeArrowheads="1"/>
          </p:cNvSpPr>
          <p:nvPr>
            <p:ph type="body" sz="half" idx="2"/>
          </p:nvPr>
        </p:nvSpPr>
        <p:spPr/>
        <p:txBody>
          <a:bodyPr/>
          <a:lstStyle/>
          <a:p>
            <a:r>
              <a:rPr lang="en-US" sz="2800" dirty="0" smtClean="0"/>
              <a:t>Putnam published the story of a high school football star, Bo Jo Jones, and his girlfriend, July, who become parents after things </a:t>
            </a:r>
            <a:r>
              <a:rPr lang="en-US" sz="2800" dirty="0"/>
              <a:t>g</a:t>
            </a:r>
            <a:r>
              <a:rPr lang="en-US" sz="2800" dirty="0" smtClean="0"/>
              <a:t>o farther than planned on the night of the prom.</a:t>
            </a:r>
          </a:p>
        </p:txBody>
      </p:sp>
      <p:sp>
        <p:nvSpPr>
          <p:cNvPr id="2" name="ClipArt Placeholder 1"/>
          <p:cNvSpPr>
            <a:spLocks noGrp="1"/>
          </p:cNvSpPr>
          <p:nvPr>
            <p:ph type="clipArt" sz="half" idx="1"/>
          </p:nvPr>
        </p:nvSpPr>
        <p:spPr/>
      </p:sp>
      <p:pic>
        <p:nvPicPr>
          <p:cNvPr id="331778" name="Picture 2" descr="http://media-cache-ec5.pinterest.com/upload/12314598950585277_JterR47n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752600"/>
            <a:ext cx="2590800" cy="4344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23207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4"/>
          <p:cNvSpPr>
            <a:spLocks noGrp="1" noChangeArrowheads="1"/>
          </p:cNvSpPr>
          <p:nvPr>
            <p:ph type="title"/>
          </p:nvPr>
        </p:nvSpPr>
        <p:spPr>
          <a:xfrm>
            <a:off x="76200" y="277813"/>
            <a:ext cx="8915400" cy="1139825"/>
          </a:xfrm>
        </p:spPr>
        <p:txBody>
          <a:bodyPr/>
          <a:lstStyle/>
          <a:p>
            <a:r>
              <a:rPr lang="en-US" dirty="0" smtClean="0">
                <a:solidFill>
                  <a:srgbClr val="5336CC"/>
                </a:solidFill>
              </a:rPr>
              <a:t>Sports writer Robert </a:t>
            </a:r>
            <a:r>
              <a:rPr lang="en-US" dirty="0" err="1" smtClean="0">
                <a:solidFill>
                  <a:srgbClr val="5336CC"/>
                </a:solidFill>
              </a:rPr>
              <a:t>Lipsyte</a:t>
            </a:r>
            <a:r>
              <a:rPr lang="en-US" dirty="0" smtClean="0">
                <a:solidFill>
                  <a:srgbClr val="5336CC"/>
                </a:solidFill>
              </a:rPr>
              <a:t> added </a:t>
            </a:r>
            <a:r>
              <a:rPr lang="en-US" i="1" dirty="0" smtClean="0">
                <a:solidFill>
                  <a:srgbClr val="5336CC"/>
                </a:solidFill>
              </a:rPr>
              <a:t>The Contender </a:t>
            </a:r>
            <a:r>
              <a:rPr lang="en-US" dirty="0" smtClean="0">
                <a:solidFill>
                  <a:srgbClr val="5336CC"/>
                </a:solidFill>
              </a:rPr>
              <a:t>in 1967.</a:t>
            </a:r>
          </a:p>
        </p:txBody>
      </p:sp>
      <p:sp>
        <p:nvSpPr>
          <p:cNvPr id="171011" name="Rectangle 6"/>
          <p:cNvSpPr>
            <a:spLocks noGrp="1" noChangeArrowheads="1"/>
          </p:cNvSpPr>
          <p:nvPr>
            <p:ph type="body" sz="half" idx="2"/>
          </p:nvPr>
        </p:nvSpPr>
        <p:spPr>
          <a:xfrm>
            <a:off x="4572000" y="1905000"/>
            <a:ext cx="4038600" cy="4530725"/>
          </a:xfrm>
        </p:spPr>
        <p:txBody>
          <a:bodyPr/>
          <a:lstStyle/>
          <a:p>
            <a:pPr marL="0" indent="0">
              <a:buNone/>
            </a:pPr>
            <a:r>
              <a:rPr lang="en-US" sz="2800" dirty="0" smtClean="0"/>
              <a:t>Alfred Brooks is on the verge of drug addiction and possible incarceration when he takes up boxing.  Will he survive and rise above the problems of life on the streets of New York City?</a:t>
            </a:r>
          </a:p>
        </p:txBody>
      </p:sp>
      <p:pic>
        <p:nvPicPr>
          <p:cNvPr id="171012" name="Picture 7" descr="contende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33400" y="2209800"/>
            <a:ext cx="3081338" cy="3962400"/>
          </a:xfrm>
        </p:spPr>
      </p:pic>
    </p:spTree>
    <p:extLst>
      <p:ext uri="{BB962C8B-B14F-4D97-AF65-F5344CB8AC3E}">
        <p14:creationId xmlns:p14="http://schemas.microsoft.com/office/powerpoint/2010/main" val="153165918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ctr">
              <a:buNone/>
            </a:pPr>
            <a:r>
              <a:rPr lang="en-US" sz="9600" b="1" dirty="0" smtClean="0">
                <a:solidFill>
                  <a:srgbClr val="5336CC"/>
                </a:solidFill>
              </a:rPr>
              <a:t>See you </a:t>
            </a:r>
            <a:r>
              <a:rPr lang="en-US" sz="9600" b="1" smtClean="0">
                <a:solidFill>
                  <a:srgbClr val="5336CC"/>
                </a:solidFill>
              </a:rPr>
              <a:t>on Thursday.</a:t>
            </a:r>
            <a:endParaRPr lang="en-US" sz="9600" b="1" dirty="0">
              <a:solidFill>
                <a:srgbClr val="5336CC"/>
              </a:solidFill>
            </a:endParaRPr>
          </a:p>
        </p:txBody>
      </p:sp>
    </p:spTree>
    <p:extLst>
      <p:ext uri="{BB962C8B-B14F-4D97-AF65-F5344CB8AC3E}">
        <p14:creationId xmlns:p14="http://schemas.microsoft.com/office/powerpoint/2010/main" val="233295998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4"/>
          <p:cNvSpPr>
            <a:spLocks noGrp="1"/>
          </p:cNvSpPr>
          <p:nvPr>
            <p:ph type="title"/>
          </p:nvPr>
        </p:nvSpPr>
        <p:spPr>
          <a:xfrm>
            <a:off x="533400" y="106363"/>
            <a:ext cx="8077200" cy="884237"/>
          </a:xfrm>
        </p:spPr>
        <p:txBody>
          <a:bodyPr/>
          <a:lstStyle/>
          <a:p>
            <a:r>
              <a:rPr lang="en-US" sz="3600" dirty="0" smtClean="0">
                <a:solidFill>
                  <a:srgbClr val="9900CC"/>
                </a:solidFill>
              </a:rPr>
              <a:t>ENG 471/540</a:t>
            </a:r>
          </a:p>
        </p:txBody>
      </p:sp>
      <p:sp>
        <p:nvSpPr>
          <p:cNvPr id="95235" name="Content Placeholder 5"/>
          <p:cNvSpPr>
            <a:spLocks noGrp="1"/>
          </p:cNvSpPr>
          <p:nvPr>
            <p:ph idx="1"/>
          </p:nvPr>
        </p:nvSpPr>
        <p:spPr>
          <a:xfrm>
            <a:off x="0" y="1143000"/>
            <a:ext cx="9144000" cy="5562600"/>
          </a:xfrm>
        </p:spPr>
        <p:txBody>
          <a:bodyPr/>
          <a:lstStyle/>
          <a:p>
            <a:pPr>
              <a:buFontTx/>
              <a:buNone/>
            </a:pPr>
            <a:r>
              <a:rPr lang="en-US" dirty="0" smtClean="0"/>
              <a:t>I. Opening Poem: “Television,” by Todd Alcott. </a:t>
            </a:r>
          </a:p>
          <a:p>
            <a:pPr>
              <a:buFontTx/>
              <a:buNone/>
            </a:pPr>
            <a:r>
              <a:rPr lang="en-US" dirty="0" smtClean="0"/>
              <a:t>II. Book Recommendations</a:t>
            </a:r>
            <a:r>
              <a:rPr lang="en-US" i="1" dirty="0" smtClean="0"/>
              <a:t>: </a:t>
            </a:r>
          </a:p>
          <a:p>
            <a:pPr>
              <a:buFontTx/>
              <a:buNone/>
            </a:pPr>
            <a:r>
              <a:rPr lang="en-US" dirty="0" smtClean="0"/>
              <a:t>III. AETA </a:t>
            </a:r>
            <a:r>
              <a:rPr lang="en-US" dirty="0" err="1" smtClean="0"/>
              <a:t>Webquest</a:t>
            </a:r>
            <a:r>
              <a:rPr lang="en-US" dirty="0" smtClean="0"/>
              <a:t> group</a:t>
            </a:r>
          </a:p>
          <a:p>
            <a:pPr>
              <a:buFontTx/>
              <a:buNone/>
            </a:pPr>
            <a:r>
              <a:rPr lang="en-US" dirty="0" smtClean="0"/>
              <a:t>IV. Literature Circles (pages 1-58)</a:t>
            </a:r>
          </a:p>
          <a:p>
            <a:pPr>
              <a:buFontTx/>
              <a:buNone/>
            </a:pPr>
            <a:r>
              <a:rPr lang="en-US" dirty="0" smtClean="0"/>
              <a:t>V. </a:t>
            </a:r>
            <a:r>
              <a:rPr lang="en-US" b="1" dirty="0" smtClean="0">
                <a:solidFill>
                  <a:srgbClr val="FF0000"/>
                </a:solidFill>
              </a:rPr>
              <a:t>For Tuesday:   </a:t>
            </a:r>
            <a:r>
              <a:rPr lang="en-US" b="1" i="1" dirty="0" smtClean="0">
                <a:solidFill>
                  <a:srgbClr val="FF0000"/>
                </a:solidFill>
              </a:rPr>
              <a:t>Holes</a:t>
            </a:r>
            <a:r>
              <a:rPr lang="en-US" b="1" dirty="0" smtClean="0">
                <a:solidFill>
                  <a:srgbClr val="FF0000"/>
                </a:solidFill>
              </a:rPr>
              <a:t> lit. circles </a:t>
            </a:r>
            <a:r>
              <a:rPr lang="en-US" dirty="0" smtClean="0">
                <a:solidFill>
                  <a:srgbClr val="FF0000"/>
                </a:solidFill>
              </a:rPr>
              <a:t>59-119</a:t>
            </a:r>
            <a:r>
              <a:rPr lang="en-US" b="1" dirty="0" smtClean="0">
                <a:solidFill>
                  <a:srgbClr val="FF0000"/>
                </a:solidFill>
              </a:rPr>
              <a:t> and be ready with new roles</a:t>
            </a:r>
          </a:p>
          <a:p>
            <a:pPr>
              <a:buFontTx/>
              <a:buNone/>
            </a:pPr>
            <a:r>
              <a:rPr lang="en-US" dirty="0" smtClean="0"/>
              <a:t> </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900CC"/>
                </a:solidFill>
              </a:rPr>
              <a:t>For today’s attendance, answer this question:</a:t>
            </a:r>
            <a:endParaRPr lang="en-US" dirty="0">
              <a:solidFill>
                <a:srgbClr val="9900CC"/>
              </a:solidFill>
            </a:endParaRPr>
          </a:p>
        </p:txBody>
      </p:sp>
      <p:sp>
        <p:nvSpPr>
          <p:cNvPr id="3" name="Content Placeholder 2"/>
          <p:cNvSpPr>
            <a:spLocks noGrp="1"/>
          </p:cNvSpPr>
          <p:nvPr>
            <p:ph idx="1"/>
          </p:nvPr>
        </p:nvSpPr>
        <p:spPr>
          <a:xfrm>
            <a:off x="533400" y="3124200"/>
            <a:ext cx="8077200" cy="3048000"/>
          </a:xfrm>
        </p:spPr>
        <p:txBody>
          <a:bodyPr/>
          <a:lstStyle/>
          <a:p>
            <a:r>
              <a:rPr lang="en-US" dirty="0" smtClean="0"/>
              <a:t>What role do you think television plays in a teenager’s life?  You can choose any teenager, from any walk of life.</a:t>
            </a:r>
            <a:endParaRPr lang="en-US" dirty="0"/>
          </a:p>
        </p:txBody>
      </p:sp>
    </p:spTree>
    <p:extLst>
      <p:ext uri="{BB962C8B-B14F-4D97-AF65-F5344CB8AC3E}">
        <p14:creationId xmlns:p14="http://schemas.microsoft.com/office/powerpoint/2010/main" val="234693340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4"/>
          <p:cNvSpPr>
            <a:spLocks noGrp="1" noChangeArrowheads="1"/>
          </p:cNvSpPr>
          <p:nvPr>
            <p:ph type="title"/>
          </p:nvPr>
        </p:nvSpPr>
        <p:spPr>
          <a:xfrm>
            <a:off x="0" y="838200"/>
            <a:ext cx="9144000" cy="1143000"/>
          </a:xfrm>
        </p:spPr>
        <p:txBody>
          <a:bodyPr/>
          <a:lstStyle/>
          <a:p>
            <a:pPr algn="l" eaLnBrk="1" hangingPunct="1"/>
            <a:r>
              <a:rPr lang="en-US" sz="2800" dirty="0" smtClean="0"/>
              <a:t>	     </a:t>
            </a:r>
            <a:r>
              <a:rPr lang="en-US" sz="2800" dirty="0" smtClean="0">
                <a:latin typeface="Times New Roman" pitchFamily="18" charset="0"/>
              </a:rPr>
              <a:t>Look at me. Look at me. Look at me, look at me,</a:t>
            </a:r>
            <a:br>
              <a:rPr lang="en-US" sz="2800" dirty="0" smtClean="0">
                <a:latin typeface="Times New Roman" pitchFamily="18" charset="0"/>
              </a:rPr>
            </a:br>
            <a:r>
              <a:rPr lang="en-US" sz="2800" dirty="0" smtClean="0">
                <a:latin typeface="Times New Roman" pitchFamily="18" charset="0"/>
              </a:rPr>
              <a:t>		look at me. Look at me. No </a:t>
            </a:r>
            <a:r>
              <a:rPr lang="en-US" sz="2800" dirty="0" err="1" smtClean="0">
                <a:latin typeface="Times New Roman" pitchFamily="18" charset="0"/>
              </a:rPr>
              <a:t>no</a:t>
            </a:r>
            <a:r>
              <a:rPr lang="en-US" sz="2800" dirty="0" smtClean="0">
                <a:latin typeface="Times New Roman" pitchFamily="18" charset="0"/>
              </a:rPr>
              <a:t> </a:t>
            </a:r>
            <a:r>
              <a:rPr lang="en-US" sz="2800" dirty="0" err="1" smtClean="0">
                <a:latin typeface="Times New Roman" pitchFamily="18" charset="0"/>
              </a:rPr>
              <a:t>no</a:t>
            </a:r>
            <a:r>
              <a:rPr lang="en-US" sz="2800" dirty="0" smtClean="0">
                <a:latin typeface="Times New Roman" pitchFamily="18" charset="0"/>
              </a:rPr>
              <a:t>, don't look </a:t>
            </a:r>
            <a:br>
              <a:rPr lang="en-US" sz="2800" dirty="0" smtClean="0">
                <a:latin typeface="Times New Roman" pitchFamily="18" charset="0"/>
              </a:rPr>
            </a:br>
            <a:r>
              <a:rPr lang="en-US" sz="2800" dirty="0" smtClean="0">
                <a:latin typeface="Times New Roman" pitchFamily="18" charset="0"/>
              </a:rPr>
              <a:t>		over there, there's nothing to look at over </a:t>
            </a:r>
            <a:br>
              <a:rPr lang="en-US" sz="2800" dirty="0" smtClean="0">
                <a:latin typeface="Times New Roman" pitchFamily="18" charset="0"/>
              </a:rPr>
            </a:br>
            <a:r>
              <a:rPr lang="en-US" sz="2800" dirty="0" smtClean="0">
                <a:latin typeface="Times New Roman" pitchFamily="18" charset="0"/>
              </a:rPr>
              <a:t>		there, look at me, look at me, look at me. </a:t>
            </a:r>
            <a:br>
              <a:rPr lang="en-US" sz="2800" dirty="0" smtClean="0">
                <a:latin typeface="Times New Roman" pitchFamily="18" charset="0"/>
              </a:rPr>
            </a:br>
            <a:r>
              <a:rPr lang="en-US" sz="2800" dirty="0" smtClean="0">
                <a:latin typeface="Times New Roman" pitchFamily="18" charset="0"/>
              </a:rPr>
              <a:t>	    Are you looking at me? Is everybody looking at </a:t>
            </a:r>
            <a:br>
              <a:rPr lang="en-US" sz="2800" dirty="0" smtClean="0">
                <a:latin typeface="Times New Roman" pitchFamily="18" charset="0"/>
              </a:rPr>
            </a:br>
            <a:r>
              <a:rPr lang="en-US" sz="2800" dirty="0" smtClean="0">
                <a:latin typeface="Times New Roman" pitchFamily="18" charset="0"/>
              </a:rPr>
              <a:t>		me? Do I have your attention? Good.</a:t>
            </a:r>
            <a:r>
              <a:rPr lang="en-US" sz="900" dirty="0" smtClean="0"/>
              <a:t> </a:t>
            </a:r>
          </a:p>
        </p:txBody>
      </p:sp>
      <p:sp>
        <p:nvSpPr>
          <p:cNvPr id="96259" name="Rectangle 5"/>
          <p:cNvSpPr>
            <a:spLocks noGrp="1" noChangeArrowheads="1"/>
          </p:cNvSpPr>
          <p:nvPr>
            <p:ph type="body" sz="half" idx="1"/>
          </p:nvPr>
        </p:nvSpPr>
        <p:spPr>
          <a:xfrm>
            <a:off x="381000" y="3581400"/>
            <a:ext cx="4038600" cy="4525963"/>
          </a:xfrm>
        </p:spPr>
        <p:txBody>
          <a:bodyPr/>
          <a:lstStyle/>
          <a:p>
            <a:pPr eaLnBrk="1" hangingPunct="1"/>
            <a:endParaRPr lang="en-US" sz="2800" smtClean="0"/>
          </a:p>
        </p:txBody>
      </p:sp>
      <p:sp>
        <p:nvSpPr>
          <p:cNvPr id="96260" name="Rectangle 6"/>
          <p:cNvSpPr>
            <a:spLocks noGrp="1" noChangeArrowheads="1" noTextEdit="1"/>
          </p:cNvSpPr>
          <p:nvPr>
            <p:ph type="media" sz="half" idx="2"/>
          </p:nvPr>
        </p:nvSpPr>
        <p:spPr>
          <a:xfrm>
            <a:off x="4572000" y="3733800"/>
            <a:ext cx="4038600" cy="4525963"/>
          </a:xfrm>
        </p:spPr>
      </p:sp>
      <p:pic>
        <p:nvPicPr>
          <p:cNvPr id="96261" name="Picture 8" descr="j0336366"/>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3124200"/>
            <a:ext cx="3657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9600" dirty="0" smtClean="0">
                <a:solidFill>
                  <a:srgbClr val="9900CC"/>
                </a:solidFill>
              </a:rPr>
              <a:t>Nicknames!</a:t>
            </a:r>
            <a:endParaRPr lang="en-US" sz="9600" dirty="0">
              <a:solidFill>
                <a:srgbClr val="9900CC"/>
              </a:solidFill>
            </a:endParaRPr>
          </a:p>
        </p:txBody>
      </p:sp>
      <p:sp>
        <p:nvSpPr>
          <p:cNvPr id="3" name="Content Placeholder 2"/>
          <p:cNvSpPr>
            <a:spLocks noGrp="1"/>
          </p:cNvSpPr>
          <p:nvPr>
            <p:ph idx="1"/>
          </p:nvPr>
        </p:nvSpPr>
        <p:spPr>
          <a:xfrm>
            <a:off x="533400" y="6019800"/>
            <a:ext cx="8077200" cy="685800"/>
          </a:xfrm>
        </p:spPr>
        <p:txBody>
          <a:bodyPr/>
          <a:lstStyle/>
          <a:p>
            <a:pPr marL="0" indent="0" algn="ctr">
              <a:buNone/>
            </a:pPr>
            <a:r>
              <a:rPr lang="en-US" dirty="0" smtClean="0"/>
              <a:t>Zero, Armpit, X-Ray, Magnet, Zigzag</a:t>
            </a:r>
            <a:endParaRPr lang="en-US" dirty="0"/>
          </a:p>
        </p:txBody>
      </p:sp>
      <p:pic>
        <p:nvPicPr>
          <p:cNvPr id="332802" name="Picture 2" descr="http://thecia.com.au/reviews/h/images/holes-9.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417" y="1407848"/>
            <a:ext cx="6800850" cy="4476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05010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4"/>
          <p:cNvSpPr>
            <a:spLocks noGrp="1" noChangeArrowheads="1"/>
          </p:cNvSpPr>
          <p:nvPr>
            <p:ph type="title"/>
          </p:nvPr>
        </p:nvSpPr>
        <p:spPr/>
        <p:txBody>
          <a:bodyPr/>
          <a:lstStyle/>
          <a:p>
            <a:pPr eaLnBrk="1" hangingPunct="1"/>
            <a:endParaRPr lang="en-US" smtClean="0"/>
          </a:p>
        </p:txBody>
      </p:sp>
      <p:sp>
        <p:nvSpPr>
          <p:cNvPr id="97283" name="Rectangle 5"/>
          <p:cNvSpPr>
            <a:spLocks noGrp="1" noChangeArrowheads="1"/>
          </p:cNvSpPr>
          <p:nvPr>
            <p:ph type="body" sz="half" idx="1"/>
          </p:nvPr>
        </p:nvSpPr>
        <p:spPr>
          <a:xfrm>
            <a:off x="1143000" y="228600"/>
            <a:ext cx="7086600" cy="5897563"/>
          </a:xfrm>
        </p:spPr>
        <p:txBody>
          <a:bodyPr/>
          <a:lstStyle/>
          <a:p>
            <a:pPr eaLnBrk="1" hangingPunct="1">
              <a:buFontTx/>
              <a:buNone/>
            </a:pPr>
            <a:r>
              <a:rPr lang="en-US" sz="2400" dirty="0" smtClean="0">
                <a:latin typeface="Times New Roman" pitchFamily="18" charset="0"/>
              </a:rPr>
              <a:t>Don't get the wrong idea. I'm</a:t>
            </a:r>
            <a:r>
              <a:rPr lang="en-US" sz="2400" b="1" dirty="0" smtClean="0">
                <a:latin typeface="Times New Roman" pitchFamily="18" charset="0"/>
              </a:rPr>
              <a:t> </a:t>
            </a:r>
            <a:r>
              <a:rPr lang="en-US" sz="2400" dirty="0" smtClean="0">
                <a:latin typeface="Times New Roman" pitchFamily="18" charset="0"/>
              </a:rPr>
              <a:t>not trying to take</a:t>
            </a:r>
          </a:p>
          <a:p>
            <a:pPr eaLnBrk="1" hangingPunct="1">
              <a:buFontTx/>
              <a:buNone/>
            </a:pPr>
            <a:r>
              <a:rPr lang="en-US" sz="2400" dirty="0" smtClean="0">
                <a:latin typeface="Times New Roman" pitchFamily="18" charset="0"/>
              </a:rPr>
              <a:t>	over your life. You need, what? What do you </a:t>
            </a:r>
          </a:p>
          <a:p>
            <a:pPr eaLnBrk="1" hangingPunct="1">
              <a:buFontTx/>
              <a:buNone/>
            </a:pPr>
            <a:r>
              <a:rPr lang="en-US" sz="2400" dirty="0" smtClean="0">
                <a:latin typeface="Times New Roman" pitchFamily="18" charset="0"/>
              </a:rPr>
              <a:t>	need? You need to, what? Go to the bathroom? </a:t>
            </a:r>
          </a:p>
          <a:p>
            <a:pPr eaLnBrk="1" hangingPunct="1">
              <a:buFontTx/>
              <a:buNone/>
            </a:pPr>
            <a:r>
              <a:rPr lang="en-US" sz="2400" dirty="0" smtClean="0">
                <a:latin typeface="Times New Roman" pitchFamily="18" charset="0"/>
              </a:rPr>
              <a:t>	Fine. Get up, go to the bathroom, come </a:t>
            </a:r>
          </a:p>
          <a:p>
            <a:pPr eaLnBrk="1" hangingPunct="1">
              <a:buFontTx/>
              <a:buNone/>
            </a:pPr>
            <a:r>
              <a:rPr lang="en-US" sz="2400" dirty="0" smtClean="0">
                <a:latin typeface="Times New Roman" pitchFamily="18" charset="0"/>
              </a:rPr>
              <a:t>	back, look at me. You need, what? You need </a:t>
            </a:r>
          </a:p>
          <a:p>
            <a:pPr eaLnBrk="1" hangingPunct="1">
              <a:buFontTx/>
              <a:buNone/>
            </a:pPr>
            <a:r>
              <a:rPr lang="en-US" sz="2400" dirty="0" smtClean="0">
                <a:latin typeface="Times New Roman" pitchFamily="18" charset="0"/>
              </a:rPr>
              <a:t>	to get something to eat? Fine. Get up, go to</a:t>
            </a:r>
          </a:p>
          <a:p>
            <a:pPr eaLnBrk="1" hangingPunct="1">
              <a:buFontTx/>
              <a:buNone/>
            </a:pPr>
            <a:r>
              <a:rPr lang="en-US" sz="2400" dirty="0" smtClean="0">
                <a:latin typeface="Times New Roman" pitchFamily="18" charset="0"/>
              </a:rPr>
              <a:t>	the kitchen, get something to eat, come back,</a:t>
            </a:r>
          </a:p>
          <a:p>
            <a:pPr eaLnBrk="1" hangingPunct="1">
              <a:buFontTx/>
              <a:buNone/>
            </a:pPr>
            <a:r>
              <a:rPr lang="en-US" sz="2400" dirty="0" smtClean="0">
                <a:latin typeface="Times New Roman" pitchFamily="18" charset="0"/>
              </a:rPr>
              <a:t>	look at me. You need to, what, sleep? Fine, </a:t>
            </a:r>
          </a:p>
          <a:p>
            <a:pPr eaLnBrk="1" hangingPunct="1">
              <a:buFontTx/>
              <a:buNone/>
            </a:pPr>
            <a:r>
              <a:rPr lang="en-US" sz="2400" dirty="0" smtClean="0">
                <a:latin typeface="Times New Roman" pitchFamily="18" charset="0"/>
              </a:rPr>
              <a:t>	get up, go to bed, go to sleep, get up, come </a:t>
            </a:r>
          </a:p>
          <a:p>
            <a:pPr eaLnBrk="1" hangingPunct="1">
              <a:buFontTx/>
              <a:buNone/>
            </a:pPr>
            <a:r>
              <a:rPr lang="en-US" sz="2400" dirty="0" smtClean="0">
                <a:latin typeface="Times New Roman" pitchFamily="18" charset="0"/>
              </a:rPr>
              <a:t>	back, look at me.</a:t>
            </a:r>
            <a:r>
              <a:rPr lang="en-US" sz="2400" dirty="0" smtClean="0"/>
              <a:t> </a:t>
            </a:r>
          </a:p>
        </p:txBody>
      </p:sp>
      <p:sp>
        <p:nvSpPr>
          <p:cNvPr id="97284" name="Rectangle 6"/>
          <p:cNvSpPr>
            <a:spLocks noGrp="1" noChangeArrowheads="1" noTextEdit="1"/>
          </p:cNvSpPr>
          <p:nvPr>
            <p:ph type="media" sz="half" idx="2"/>
          </p:nvPr>
        </p:nvSpPr>
        <p:spPr/>
      </p:sp>
      <p:pic>
        <p:nvPicPr>
          <p:cNvPr id="97285" name="Picture 7" descr="j0336366"/>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4724400"/>
            <a:ext cx="2819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4"/>
          <p:cNvSpPr>
            <a:spLocks noGrp="1" noChangeArrowheads="1"/>
          </p:cNvSpPr>
          <p:nvPr>
            <p:ph type="title"/>
          </p:nvPr>
        </p:nvSpPr>
        <p:spPr/>
        <p:txBody>
          <a:bodyPr/>
          <a:lstStyle/>
          <a:p>
            <a:pPr eaLnBrk="1" hangingPunct="1"/>
            <a:endParaRPr lang="en-US" smtClean="0"/>
          </a:p>
        </p:txBody>
      </p:sp>
      <p:sp>
        <p:nvSpPr>
          <p:cNvPr id="98307" name="Rectangle 5"/>
          <p:cNvSpPr>
            <a:spLocks noGrp="1" noChangeArrowheads="1"/>
          </p:cNvSpPr>
          <p:nvPr>
            <p:ph type="body" sz="half" idx="1"/>
          </p:nvPr>
        </p:nvSpPr>
        <p:spPr>
          <a:xfrm>
            <a:off x="457200" y="457200"/>
            <a:ext cx="8458200" cy="5668963"/>
          </a:xfrm>
        </p:spPr>
        <p:txBody>
          <a:bodyPr/>
          <a:lstStyle/>
          <a:p>
            <a:pPr eaLnBrk="1" hangingPunct="1">
              <a:buFontTx/>
              <a:buNone/>
            </a:pPr>
            <a:r>
              <a:rPr lang="en-US" sz="2800" smtClean="0"/>
              <a:t>Okay. So we have an agreement. You will do what </a:t>
            </a:r>
          </a:p>
          <a:p>
            <a:pPr eaLnBrk="1" hangingPunct="1">
              <a:buFontTx/>
              <a:buNone/>
            </a:pPr>
            <a:r>
              <a:rPr lang="en-US" sz="2800" smtClean="0"/>
              <a:t>	you </a:t>
            </a:r>
            <a:r>
              <a:rPr lang="en-US" sz="2800" b="1" i="1" smtClean="0"/>
              <a:t>absolutely need to do</a:t>
            </a:r>
            <a:r>
              <a:rPr lang="en-US" sz="2800" i="1" smtClean="0"/>
              <a:t>, </a:t>
            </a:r>
            <a:r>
              <a:rPr lang="en-US" sz="2800" smtClean="0"/>
              <a:t>and when you're</a:t>
            </a:r>
          </a:p>
          <a:p>
            <a:pPr eaLnBrk="1" hangingPunct="1">
              <a:buFontTx/>
              <a:buNone/>
            </a:pPr>
            <a:r>
              <a:rPr lang="en-US" sz="2800" smtClean="0"/>
              <a:t>	done, you will come back and look at me. </a:t>
            </a:r>
          </a:p>
        </p:txBody>
      </p:sp>
      <p:sp>
        <p:nvSpPr>
          <p:cNvPr id="98308" name="Rectangle 6"/>
          <p:cNvSpPr>
            <a:spLocks noGrp="1" noChangeArrowheads="1" noTextEdit="1"/>
          </p:cNvSpPr>
          <p:nvPr>
            <p:ph type="media" sz="half" idx="2"/>
          </p:nvPr>
        </p:nvSpPr>
        <p:spPr/>
      </p:sp>
      <p:pic>
        <p:nvPicPr>
          <p:cNvPr id="98309" name="Picture 7" descr="j0336366"/>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667000"/>
            <a:ext cx="3048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4"/>
          <p:cNvSpPr>
            <a:spLocks noGrp="1" noChangeArrowheads="1"/>
          </p:cNvSpPr>
          <p:nvPr>
            <p:ph type="title"/>
          </p:nvPr>
        </p:nvSpPr>
        <p:spPr/>
        <p:txBody>
          <a:bodyPr/>
          <a:lstStyle/>
          <a:p>
            <a:pPr eaLnBrk="1" hangingPunct="1"/>
            <a:endParaRPr lang="en-US" smtClean="0"/>
          </a:p>
        </p:txBody>
      </p:sp>
      <p:sp>
        <p:nvSpPr>
          <p:cNvPr id="99331" name="Rectangle 5"/>
          <p:cNvSpPr>
            <a:spLocks noGrp="1" noChangeArrowheads="1"/>
          </p:cNvSpPr>
          <p:nvPr>
            <p:ph type="body" sz="half" idx="1"/>
          </p:nvPr>
        </p:nvSpPr>
        <p:spPr>
          <a:xfrm>
            <a:off x="1447800" y="304800"/>
            <a:ext cx="6400800" cy="5745163"/>
          </a:xfrm>
        </p:spPr>
        <p:txBody>
          <a:bodyPr/>
          <a:lstStyle/>
          <a:p>
            <a:pPr eaLnBrk="1" hangingPunct="1">
              <a:buFontTx/>
              <a:buNone/>
            </a:pPr>
            <a:r>
              <a:rPr lang="en-US" sz="2000" smtClean="0"/>
              <a:t>Don't worry about your schedule. I am here for </a:t>
            </a:r>
          </a:p>
          <a:p>
            <a:pPr eaLnBrk="1" hangingPunct="1">
              <a:buFontTx/>
              <a:buNone/>
            </a:pPr>
            <a:r>
              <a:rPr lang="en-US" sz="2000" smtClean="0"/>
              <a:t>	you. I am here for you. Twenty-four hours a </a:t>
            </a:r>
          </a:p>
          <a:p>
            <a:pPr eaLnBrk="1" hangingPunct="1">
              <a:buFontTx/>
              <a:buNone/>
            </a:pPr>
            <a:r>
              <a:rPr lang="en-US" sz="2000" smtClean="0"/>
              <a:t>	day, seven days a week, I am here for you. </a:t>
            </a:r>
          </a:p>
          <a:p>
            <a:pPr eaLnBrk="1" hangingPunct="1">
              <a:buFontTx/>
              <a:buNone/>
            </a:pPr>
            <a:r>
              <a:rPr lang="en-US" sz="2000" smtClean="0"/>
              <a:t>	I am here for you. You need me, I'm here. Fair </a:t>
            </a:r>
          </a:p>
          <a:p>
            <a:pPr eaLnBrk="1" hangingPunct="1">
              <a:buFontTx/>
              <a:buNone/>
            </a:pPr>
            <a:r>
              <a:rPr lang="en-US" sz="2000" smtClean="0"/>
              <a:t>	and foul, thick and thin, I am here for you. I </a:t>
            </a:r>
          </a:p>
          <a:p>
            <a:pPr eaLnBrk="1" hangingPunct="1">
              <a:buFontTx/>
              <a:buNone/>
            </a:pPr>
            <a:r>
              <a:rPr lang="en-US" sz="2000" smtClean="0"/>
              <a:t>	am here for you. People try to tell you I'm 	</a:t>
            </a:r>
          </a:p>
          <a:p>
            <a:pPr eaLnBrk="1" hangingPunct="1">
              <a:buFontTx/>
              <a:buNone/>
            </a:pPr>
            <a:r>
              <a:rPr lang="en-US" sz="2000" smtClean="0"/>
              <a:t>	bad? You tell them that I am here for you. </a:t>
            </a:r>
          </a:p>
          <a:p>
            <a:pPr eaLnBrk="1" hangingPunct="1">
              <a:buFontTx/>
              <a:buNone/>
            </a:pPr>
            <a:r>
              <a:rPr lang="en-US" sz="2000" smtClean="0"/>
              <a:t>	Twenty-four hours a day, fair and foul, thick</a:t>
            </a:r>
          </a:p>
          <a:p>
            <a:pPr eaLnBrk="1" hangingPunct="1">
              <a:buFontTx/>
              <a:buNone/>
            </a:pPr>
            <a:r>
              <a:rPr lang="en-US" sz="2000" smtClean="0"/>
              <a:t>	and thin, I am here for you. I am here for you. </a:t>
            </a:r>
          </a:p>
          <a:p>
            <a:pPr eaLnBrk="1" hangingPunct="1">
              <a:buFontTx/>
              <a:buNone/>
            </a:pPr>
            <a:r>
              <a:rPr lang="en-US" sz="2000" smtClean="0"/>
              <a:t>	People try to tell you I'm bad, know what it </a:t>
            </a:r>
          </a:p>
          <a:p>
            <a:pPr eaLnBrk="1" hangingPunct="1">
              <a:buFontTx/>
              <a:buNone/>
            </a:pPr>
            <a:r>
              <a:rPr lang="en-US" sz="2000" smtClean="0"/>
              <a:t>	sounds like to me?</a:t>
            </a:r>
            <a:r>
              <a:rPr lang="en-US" sz="2400" smtClean="0"/>
              <a:t> </a:t>
            </a:r>
            <a:endParaRPr lang="en-US" sz="2800" smtClean="0"/>
          </a:p>
        </p:txBody>
      </p:sp>
      <p:sp>
        <p:nvSpPr>
          <p:cNvPr id="99332" name="Rectangle 6"/>
          <p:cNvSpPr>
            <a:spLocks noGrp="1" noChangeArrowheads="1" noTextEdit="1"/>
          </p:cNvSpPr>
          <p:nvPr>
            <p:ph type="media" sz="half" idx="2"/>
          </p:nvPr>
        </p:nvSpPr>
        <p:spPr/>
      </p:sp>
      <p:pic>
        <p:nvPicPr>
          <p:cNvPr id="99333" name="Picture 7" descr="j0336366"/>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45720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4"/>
          <p:cNvSpPr>
            <a:spLocks noGrp="1" noChangeArrowheads="1"/>
          </p:cNvSpPr>
          <p:nvPr>
            <p:ph type="title"/>
          </p:nvPr>
        </p:nvSpPr>
        <p:spPr/>
        <p:txBody>
          <a:bodyPr/>
          <a:lstStyle/>
          <a:p>
            <a:pPr eaLnBrk="1" hangingPunct="1"/>
            <a:r>
              <a:rPr lang="en-US" sz="8800" smtClean="0">
                <a:solidFill>
                  <a:srgbClr val="7030A0"/>
                </a:solidFill>
              </a:rPr>
              <a:t>Sour grapes.</a:t>
            </a:r>
          </a:p>
        </p:txBody>
      </p:sp>
      <p:sp>
        <p:nvSpPr>
          <p:cNvPr id="100355" name="Rectangle 8"/>
          <p:cNvSpPr>
            <a:spLocks noGrp="1" noChangeArrowheads="1"/>
          </p:cNvSpPr>
          <p:nvPr>
            <p:ph type="body" sz="half" idx="1"/>
          </p:nvPr>
        </p:nvSpPr>
        <p:spPr/>
        <p:txBody>
          <a:bodyPr/>
          <a:lstStyle/>
          <a:p>
            <a:pPr eaLnBrk="1" hangingPunct="1"/>
            <a:endParaRPr lang="en-US" sz="2800" smtClean="0"/>
          </a:p>
        </p:txBody>
      </p:sp>
      <p:sp>
        <p:nvSpPr>
          <p:cNvPr id="100356" name="Rectangle 9"/>
          <p:cNvSpPr>
            <a:spLocks noGrp="1" noChangeArrowheads="1" noTextEdit="1"/>
          </p:cNvSpPr>
          <p:nvPr>
            <p:ph type="clipArt" sz="half" idx="2"/>
          </p:nvPr>
        </p:nvSpPr>
        <p:spPr/>
      </p:sp>
      <p:pic>
        <p:nvPicPr>
          <p:cNvPr id="100357" name="Picture 7" descr="j021551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0" y="1524000"/>
            <a:ext cx="21336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4"/>
          <p:cNvSpPr>
            <a:spLocks noGrp="1" noChangeArrowheads="1"/>
          </p:cNvSpPr>
          <p:nvPr>
            <p:ph type="title"/>
          </p:nvPr>
        </p:nvSpPr>
        <p:spPr/>
        <p:txBody>
          <a:bodyPr/>
          <a:lstStyle/>
          <a:p>
            <a:pPr eaLnBrk="1" hangingPunct="1"/>
            <a:endParaRPr lang="en-US" smtClean="0"/>
          </a:p>
        </p:txBody>
      </p:sp>
      <p:sp>
        <p:nvSpPr>
          <p:cNvPr id="101379" name="Rectangle 5"/>
          <p:cNvSpPr>
            <a:spLocks noGrp="1" noChangeArrowheads="1"/>
          </p:cNvSpPr>
          <p:nvPr>
            <p:ph type="body" sz="half" idx="1"/>
          </p:nvPr>
        </p:nvSpPr>
        <p:spPr>
          <a:xfrm>
            <a:off x="609600" y="914400"/>
            <a:ext cx="8305800" cy="5181600"/>
          </a:xfrm>
        </p:spPr>
        <p:txBody>
          <a:bodyPr/>
          <a:lstStyle/>
          <a:p>
            <a:pPr eaLnBrk="1" hangingPunct="1">
              <a:buFontTx/>
              <a:buNone/>
            </a:pPr>
            <a:r>
              <a:rPr lang="en-US" sz="2800" smtClean="0"/>
              <a:t>You see what I- hey, hey, hey, hey, hey, no, don't </a:t>
            </a:r>
          </a:p>
          <a:p>
            <a:pPr eaLnBrk="1" hangingPunct="1">
              <a:buFontTx/>
              <a:buNone/>
            </a:pPr>
            <a:r>
              <a:rPr lang="en-US" sz="2800" smtClean="0"/>
              <a:t>	look over there, there's nothing going on over </a:t>
            </a:r>
          </a:p>
          <a:p>
            <a:pPr eaLnBrk="1" hangingPunct="1">
              <a:buFontTx/>
              <a:buNone/>
            </a:pPr>
            <a:r>
              <a:rPr lang="en-US" sz="2800" smtClean="0"/>
              <a:t>	there, look at me, look at me, look at me.</a:t>
            </a:r>
          </a:p>
        </p:txBody>
      </p:sp>
      <p:sp>
        <p:nvSpPr>
          <p:cNvPr id="101380" name="Rectangle 6"/>
          <p:cNvSpPr>
            <a:spLocks noGrp="1" noChangeArrowheads="1" noTextEdit="1"/>
          </p:cNvSpPr>
          <p:nvPr>
            <p:ph type="media" sz="half" idx="2"/>
          </p:nvPr>
        </p:nvSpPr>
        <p:spPr>
          <a:xfrm>
            <a:off x="5105400" y="1600200"/>
            <a:ext cx="4038600" cy="4525963"/>
          </a:xfrm>
        </p:spPr>
      </p:sp>
      <p:pic>
        <p:nvPicPr>
          <p:cNvPr id="101381" name="Picture 7" descr="j0336366"/>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3048000"/>
            <a:ext cx="3048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4"/>
          <p:cNvSpPr>
            <a:spLocks noGrp="1" noChangeArrowheads="1"/>
          </p:cNvSpPr>
          <p:nvPr>
            <p:ph type="title"/>
          </p:nvPr>
        </p:nvSpPr>
        <p:spPr/>
        <p:txBody>
          <a:bodyPr/>
          <a:lstStyle/>
          <a:p>
            <a:pPr eaLnBrk="1" hangingPunct="1"/>
            <a:endParaRPr lang="en-US" smtClean="0"/>
          </a:p>
        </p:txBody>
      </p:sp>
      <p:sp>
        <p:nvSpPr>
          <p:cNvPr id="102403" name="Rectangle 5"/>
          <p:cNvSpPr>
            <a:spLocks noGrp="1" noChangeArrowheads="1"/>
          </p:cNvSpPr>
          <p:nvPr>
            <p:ph type="body" sz="half" idx="1"/>
          </p:nvPr>
        </p:nvSpPr>
        <p:spPr>
          <a:xfrm>
            <a:off x="685800" y="304800"/>
            <a:ext cx="7924800" cy="4525963"/>
          </a:xfrm>
        </p:spPr>
        <p:txBody>
          <a:bodyPr/>
          <a:lstStyle/>
          <a:p>
            <a:pPr eaLnBrk="1" hangingPunct="1">
              <a:buFontTx/>
              <a:buNone/>
            </a:pPr>
            <a:r>
              <a:rPr lang="en-US" sz="2800" smtClean="0"/>
              <a:t>I've got stuff you wouldn't believe. Danger? Sex? </a:t>
            </a:r>
          </a:p>
          <a:p>
            <a:pPr eaLnBrk="1" hangingPunct="1">
              <a:buFontTx/>
              <a:buNone/>
            </a:pPr>
            <a:r>
              <a:rPr lang="en-US" sz="2800" smtClean="0"/>
              <a:t>	Action? Death? Thrills? Comedy? All here, </a:t>
            </a:r>
          </a:p>
          <a:p>
            <a:pPr eaLnBrk="1" hangingPunct="1">
              <a:buFontTx/>
              <a:buNone/>
            </a:pPr>
            <a:r>
              <a:rPr lang="en-US" sz="2800" smtClean="0"/>
              <a:t>	all in the next eight minutes. </a:t>
            </a:r>
          </a:p>
        </p:txBody>
      </p:sp>
      <p:sp>
        <p:nvSpPr>
          <p:cNvPr id="102404" name="Rectangle 6"/>
          <p:cNvSpPr>
            <a:spLocks noGrp="1" noChangeArrowheads="1" noTextEdit="1"/>
          </p:cNvSpPr>
          <p:nvPr>
            <p:ph type="media" sz="half" idx="2"/>
          </p:nvPr>
        </p:nvSpPr>
        <p:spPr/>
      </p:sp>
      <p:pic>
        <p:nvPicPr>
          <p:cNvPr id="10240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2514600"/>
            <a:ext cx="2895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4"/>
          <p:cNvSpPr>
            <a:spLocks noGrp="1" noChangeArrowheads="1"/>
          </p:cNvSpPr>
          <p:nvPr>
            <p:ph type="title"/>
          </p:nvPr>
        </p:nvSpPr>
        <p:spPr/>
        <p:txBody>
          <a:bodyPr/>
          <a:lstStyle/>
          <a:p>
            <a:pPr eaLnBrk="1" hangingPunct="1"/>
            <a:endParaRPr lang="en-US" smtClean="0"/>
          </a:p>
        </p:txBody>
      </p:sp>
      <p:sp>
        <p:nvSpPr>
          <p:cNvPr id="103427" name="Rectangle 5"/>
          <p:cNvSpPr>
            <a:spLocks noGrp="1" noChangeArrowheads="1"/>
          </p:cNvSpPr>
          <p:nvPr>
            <p:ph type="body" sz="half" idx="1"/>
          </p:nvPr>
        </p:nvSpPr>
        <p:spPr>
          <a:xfrm>
            <a:off x="838200" y="762000"/>
            <a:ext cx="7696200" cy="2438400"/>
          </a:xfrm>
        </p:spPr>
        <p:txBody>
          <a:bodyPr/>
          <a:lstStyle/>
          <a:p>
            <a:pPr eaLnBrk="1" hangingPunct="1">
              <a:buFontTx/>
              <a:buNone/>
            </a:pPr>
            <a:r>
              <a:rPr lang="en-US" sz="2800" smtClean="0"/>
              <a:t>Can you believe it? You can't. It's unbelievable. </a:t>
            </a:r>
          </a:p>
          <a:p>
            <a:pPr eaLnBrk="1" hangingPunct="1">
              <a:buFontTx/>
              <a:buNone/>
            </a:pPr>
            <a:r>
              <a:rPr lang="en-US" sz="2800" smtClean="0"/>
              <a:t>	You can't believe it because it’s unbelievable! </a:t>
            </a:r>
          </a:p>
          <a:p>
            <a:pPr eaLnBrk="1" hangingPunct="1">
              <a:buFontTx/>
              <a:buNone/>
            </a:pPr>
            <a:r>
              <a:rPr lang="en-US" sz="2800" smtClean="0"/>
              <a:t>	It's a miracle. </a:t>
            </a:r>
          </a:p>
        </p:txBody>
      </p:sp>
      <p:sp>
        <p:nvSpPr>
          <p:cNvPr id="103428" name="Rectangle 6"/>
          <p:cNvSpPr>
            <a:spLocks noGrp="1" noChangeArrowheads="1" noTextEdit="1"/>
          </p:cNvSpPr>
          <p:nvPr>
            <p:ph type="media" sz="half" idx="2"/>
          </p:nvPr>
        </p:nvSpPr>
        <p:spPr>
          <a:xfrm>
            <a:off x="4953000" y="1524000"/>
            <a:ext cx="4038600" cy="4525963"/>
          </a:xfrm>
        </p:spPr>
      </p:sp>
      <p:pic>
        <p:nvPicPr>
          <p:cNvPr id="103429" name="Picture 8" descr="INSERT DESCRIP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895600"/>
            <a:ext cx="507682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4"/>
          <p:cNvSpPr>
            <a:spLocks noGrp="1" noChangeArrowheads="1"/>
          </p:cNvSpPr>
          <p:nvPr>
            <p:ph type="title"/>
          </p:nvPr>
        </p:nvSpPr>
        <p:spPr/>
        <p:txBody>
          <a:bodyPr/>
          <a:lstStyle/>
          <a:p>
            <a:pPr eaLnBrk="1" hangingPunct="1"/>
            <a:r>
              <a:rPr lang="en-US" smtClean="0"/>
              <a:t>SO</a:t>
            </a:r>
          </a:p>
        </p:txBody>
      </p:sp>
      <p:sp>
        <p:nvSpPr>
          <p:cNvPr id="104451" name="Rectangle 5"/>
          <p:cNvSpPr>
            <a:spLocks noGrp="1" noChangeArrowheads="1"/>
          </p:cNvSpPr>
          <p:nvPr>
            <p:ph type="body" sz="half" idx="1"/>
          </p:nvPr>
        </p:nvSpPr>
        <p:spPr>
          <a:xfrm>
            <a:off x="457200" y="1600200"/>
            <a:ext cx="8153400" cy="4525963"/>
          </a:xfrm>
        </p:spPr>
        <p:txBody>
          <a:bodyPr/>
          <a:lstStyle/>
          <a:p>
            <a:pPr eaLnBrk="1" hangingPunct="1">
              <a:buFontTx/>
              <a:buNone/>
            </a:pPr>
            <a:r>
              <a:rPr lang="en-US" sz="2800" dirty="0" smtClean="0"/>
              <a:t>Just keep looking at me. Just keep looking at me. </a:t>
            </a:r>
          </a:p>
          <a:p>
            <a:pPr eaLnBrk="1" hangingPunct="1">
              <a:buFontTx/>
              <a:buNone/>
            </a:pPr>
            <a:r>
              <a:rPr lang="en-US" sz="2800" dirty="0" smtClean="0"/>
              <a:t>	Just keep looking at me. Look at me, look at </a:t>
            </a:r>
          </a:p>
          <a:p>
            <a:pPr eaLnBrk="1" hangingPunct="1">
              <a:buFontTx/>
              <a:buNone/>
            </a:pPr>
            <a:r>
              <a:rPr lang="en-US" sz="2800" dirty="0" smtClean="0"/>
              <a:t>	me, look al me, look at me, look at me. </a:t>
            </a:r>
          </a:p>
        </p:txBody>
      </p:sp>
      <p:pic>
        <p:nvPicPr>
          <p:cNvPr id="104452" name="Picture 7"/>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505200" y="3429000"/>
            <a:ext cx="2438400" cy="2362200"/>
          </a:xfrm>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3465513" cy="1435100"/>
          </a:xfrm>
        </p:spPr>
        <p:txBody>
          <a:bodyPr>
            <a:normAutofit/>
          </a:bodyPr>
          <a:lstStyle/>
          <a:p>
            <a:r>
              <a:rPr lang="en-US" sz="2800" dirty="0" smtClean="0">
                <a:latin typeface="Gill Sans MT"/>
                <a:cs typeface="Gill Sans MT"/>
              </a:rPr>
              <a:t>The Skin I’m In</a:t>
            </a:r>
            <a:br>
              <a:rPr lang="en-US" sz="2800" dirty="0" smtClean="0">
                <a:latin typeface="Gill Sans MT"/>
                <a:cs typeface="Gill Sans MT"/>
              </a:rPr>
            </a:br>
            <a:r>
              <a:rPr lang="en-US" sz="2800" dirty="0" smtClean="0">
                <a:latin typeface="Gill Sans MT"/>
                <a:cs typeface="Gill Sans MT"/>
              </a:rPr>
              <a:t>By:  Sharon Flake</a:t>
            </a:r>
            <a:r>
              <a:rPr lang="en-US" sz="2800" dirty="0" smtClean="0"/>
              <a:t>	</a:t>
            </a:r>
            <a:endParaRPr lang="en-US" sz="2800" dirty="0"/>
          </a:p>
        </p:txBody>
      </p:sp>
      <p:sp>
        <p:nvSpPr>
          <p:cNvPr id="8" name="Content Placeholder 7"/>
          <p:cNvSpPr>
            <a:spLocks noGrp="1"/>
          </p:cNvSpPr>
          <p:nvPr>
            <p:ph idx="1"/>
          </p:nvPr>
        </p:nvSpPr>
        <p:spPr/>
        <p:txBody>
          <a:bodyPr/>
          <a:lstStyle/>
          <a:p>
            <a:endParaRPr lang="en-US" dirty="0"/>
          </a:p>
        </p:txBody>
      </p:sp>
      <p:sp>
        <p:nvSpPr>
          <p:cNvPr id="9" name="Text Placeholder 8"/>
          <p:cNvSpPr>
            <a:spLocks noGrp="1"/>
          </p:cNvSpPr>
          <p:nvPr>
            <p:ph type="body" sz="half" idx="2"/>
          </p:nvPr>
        </p:nvSpPr>
        <p:spPr>
          <a:xfrm>
            <a:off x="0" y="1219200"/>
            <a:ext cx="3581400" cy="5638800"/>
          </a:xfrm>
        </p:spPr>
        <p:txBody>
          <a:bodyPr anchor="t">
            <a:normAutofit fontScale="92500" lnSpcReduction="10000"/>
          </a:bodyPr>
          <a:lstStyle/>
          <a:p>
            <a:r>
              <a:rPr lang="en-US" sz="2162" dirty="0" smtClean="0">
                <a:latin typeface="Gill Sans MT"/>
                <a:cs typeface="Gill Sans MT"/>
              </a:rPr>
              <a:t>	</a:t>
            </a:r>
            <a:r>
              <a:rPr lang="en-US" sz="2162" dirty="0" err="1" smtClean="0">
                <a:latin typeface="Gill Sans MT"/>
                <a:cs typeface="Gill Sans MT"/>
              </a:rPr>
              <a:t>Maleeka</a:t>
            </a:r>
            <a:r>
              <a:rPr lang="en-US" sz="2162" dirty="0" smtClean="0">
                <a:latin typeface="Gill Sans MT"/>
                <a:cs typeface="Gill Sans MT"/>
              </a:rPr>
              <a:t> is constantly taunted because of her dark skin and homemade clothes.  She has a group of “friends” who use her and treat her like garbage, but it is better than being alone.</a:t>
            </a:r>
          </a:p>
          <a:p>
            <a:r>
              <a:rPr lang="en-US" sz="2162" dirty="0" smtClean="0">
                <a:latin typeface="Gill Sans MT"/>
                <a:cs typeface="Gill Sans MT"/>
              </a:rPr>
              <a:t>	In step, Miss Saunders,</a:t>
            </a:r>
          </a:p>
          <a:p>
            <a:r>
              <a:rPr lang="en-US" sz="2162" dirty="0" smtClean="0">
                <a:latin typeface="Gill Sans MT"/>
                <a:cs typeface="Gill Sans MT"/>
              </a:rPr>
              <a:t>a new teacher, despite a</a:t>
            </a:r>
          </a:p>
          <a:p>
            <a:r>
              <a:rPr lang="en-US" sz="2162" dirty="0" smtClean="0">
                <a:latin typeface="Gill Sans MT"/>
                <a:cs typeface="Gill Sans MT"/>
              </a:rPr>
              <a:t>a large birthmark on </a:t>
            </a:r>
          </a:p>
          <a:p>
            <a:r>
              <a:rPr lang="en-US" sz="2162" dirty="0" smtClean="0">
                <a:latin typeface="Gill Sans MT"/>
                <a:cs typeface="Gill Sans MT"/>
              </a:rPr>
              <a:t>her face, loves the </a:t>
            </a:r>
          </a:p>
          <a:p>
            <a:r>
              <a:rPr lang="en-US" sz="2162" dirty="0" smtClean="0">
                <a:latin typeface="Gill Sans MT"/>
                <a:cs typeface="Gill Sans MT"/>
              </a:rPr>
              <a:t>skin she in.  She sees</a:t>
            </a:r>
          </a:p>
          <a:p>
            <a:r>
              <a:rPr lang="en-US" sz="2162" dirty="0" err="1" smtClean="0">
                <a:latin typeface="Gill Sans MT"/>
                <a:cs typeface="Gill Sans MT"/>
              </a:rPr>
              <a:t>Maleeka</a:t>
            </a:r>
            <a:r>
              <a:rPr lang="en-US" sz="2162" dirty="0" smtClean="0">
                <a:latin typeface="Gill Sans MT"/>
                <a:cs typeface="Gill Sans MT"/>
              </a:rPr>
              <a:t> and all her </a:t>
            </a:r>
          </a:p>
          <a:p>
            <a:r>
              <a:rPr lang="en-US" sz="2162" dirty="0" smtClean="0">
                <a:latin typeface="Gill Sans MT"/>
                <a:cs typeface="Gill Sans MT"/>
              </a:rPr>
              <a:t>gifts and talents, </a:t>
            </a:r>
          </a:p>
          <a:p>
            <a:r>
              <a:rPr lang="en-US" sz="2162" dirty="0" smtClean="0">
                <a:latin typeface="Gill Sans MT"/>
                <a:cs typeface="Gill Sans MT"/>
              </a:rPr>
              <a:t>her to overcome</a:t>
            </a:r>
          </a:p>
          <a:p>
            <a:r>
              <a:rPr lang="en-US" sz="2162" dirty="0" smtClean="0">
                <a:latin typeface="Gill Sans MT"/>
                <a:cs typeface="Gill Sans MT"/>
              </a:rPr>
              <a:t>negative image she </a:t>
            </a:r>
          </a:p>
          <a:p>
            <a:r>
              <a:rPr lang="en-US" sz="2162" dirty="0" smtClean="0">
                <a:latin typeface="Gill Sans MT"/>
                <a:cs typeface="Gill Sans MT"/>
              </a:rPr>
              <a:t>has</a:t>
            </a:r>
          </a:p>
          <a:p>
            <a:r>
              <a:rPr lang="en-US" sz="2162" dirty="0" smtClean="0">
                <a:latin typeface="Gill Sans MT"/>
                <a:cs typeface="Gill Sans MT"/>
              </a:rPr>
              <a:t>of herself.</a:t>
            </a:r>
          </a:p>
          <a:p>
            <a:endParaRPr lang="en-US" sz="1800" dirty="0" smtClean="0">
              <a:latin typeface="Gill Sans MT"/>
              <a:cs typeface="Gill Sans MT"/>
            </a:endParaRPr>
          </a:p>
          <a:p>
            <a:endParaRPr lang="en-US" sz="1800" dirty="0">
              <a:latin typeface="Gill Sans MT"/>
              <a:cs typeface="Gill Sans MT"/>
            </a:endParaRPr>
          </a:p>
        </p:txBody>
      </p:sp>
      <p:pic>
        <p:nvPicPr>
          <p:cNvPr id="10" name="Picture 9"/>
          <p:cNvPicPr>
            <a:picLocks noChangeAspect="1"/>
          </p:cNvPicPr>
          <p:nvPr/>
        </p:nvPicPr>
        <p:blipFill>
          <a:blip r:embed="rId2"/>
          <a:stretch>
            <a:fillRect/>
          </a:stretch>
        </p:blipFill>
        <p:spPr>
          <a:xfrm>
            <a:off x="4724400" y="228599"/>
            <a:ext cx="3810000" cy="5846885"/>
          </a:xfrm>
          <a:prstGeom prst="rect">
            <a:avLst/>
          </a:prstGeom>
        </p:spPr>
      </p:pic>
      <p:sp>
        <p:nvSpPr>
          <p:cNvPr id="13" name="TextBox 12"/>
          <p:cNvSpPr txBox="1"/>
          <p:nvPr/>
        </p:nvSpPr>
        <p:spPr>
          <a:xfrm>
            <a:off x="4572000" y="6248400"/>
            <a:ext cx="4038600" cy="369332"/>
          </a:xfrm>
          <a:prstGeom prst="rect">
            <a:avLst/>
          </a:prstGeom>
          <a:noFill/>
        </p:spPr>
        <p:txBody>
          <a:bodyPr wrap="square" rtlCol="0">
            <a:spAutoFit/>
          </a:bodyPr>
          <a:lstStyle/>
          <a:p>
            <a:pPr algn="ctr"/>
            <a:r>
              <a:rPr lang="en-US" dirty="0" smtClean="0"/>
              <a:t>http://</a:t>
            </a:r>
            <a:r>
              <a:rPr lang="en-US" dirty="0" err="1" smtClean="0"/>
              <a:t>www.sharongflake.com</a:t>
            </a:r>
            <a:r>
              <a:rPr lang="en-US" dirty="0" smtClean="0"/>
              <a:t>/bio/</a:t>
            </a:r>
            <a:endParaRPr lang="en-US" dirty="0"/>
          </a:p>
        </p:txBody>
      </p:sp>
      <p:pic>
        <p:nvPicPr>
          <p:cNvPr id="14" name="Picture 13"/>
          <p:cNvPicPr>
            <a:picLocks noChangeAspect="1"/>
          </p:cNvPicPr>
          <p:nvPr/>
        </p:nvPicPr>
        <p:blipFill>
          <a:blip r:embed="rId3"/>
          <a:stretch>
            <a:fillRect/>
          </a:stretch>
        </p:blipFill>
        <p:spPr>
          <a:xfrm>
            <a:off x="2362200" y="3581400"/>
            <a:ext cx="2478633" cy="2895600"/>
          </a:xfrm>
          <a:prstGeom prst="rect">
            <a:avLst/>
          </a:prstGeom>
        </p:spPr>
      </p:pic>
    </p:spTree>
    <p:extLst>
      <p:ext uri="{BB962C8B-B14F-4D97-AF65-F5344CB8AC3E}">
        <p14:creationId xmlns:p14="http://schemas.microsoft.com/office/powerpoint/2010/main" val="292633295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1219200"/>
          </a:xfrm>
        </p:spPr>
        <p:txBody>
          <a:bodyPr>
            <a:normAutofit fontScale="90000"/>
          </a:bodyPr>
          <a:lstStyle/>
          <a:p>
            <a:r>
              <a:rPr lang="en-US" dirty="0" smtClean="0">
                <a:latin typeface="Gill Sans MT"/>
                <a:cs typeface="Gill Sans MT"/>
              </a:rPr>
              <a:t>Local News </a:t>
            </a:r>
            <a:br>
              <a:rPr lang="en-US" dirty="0" smtClean="0">
                <a:latin typeface="Gill Sans MT"/>
                <a:cs typeface="Gill Sans MT"/>
              </a:rPr>
            </a:br>
            <a:r>
              <a:rPr lang="en-US" dirty="0" smtClean="0">
                <a:latin typeface="Gill Sans MT"/>
                <a:cs typeface="Gill Sans MT"/>
              </a:rPr>
              <a:t>By:  Gary Soto </a:t>
            </a:r>
            <a:endParaRPr lang="en-US" dirty="0">
              <a:latin typeface="Gill Sans MT"/>
              <a:cs typeface="Gill Sans MT"/>
            </a:endParaRPr>
          </a:p>
        </p:txBody>
      </p:sp>
      <p:sp>
        <p:nvSpPr>
          <p:cNvPr id="9" name="Content Placeholder 8"/>
          <p:cNvSpPr>
            <a:spLocks noGrp="1"/>
          </p:cNvSpPr>
          <p:nvPr>
            <p:ph idx="1"/>
          </p:nvPr>
        </p:nvSpPr>
        <p:spPr>
          <a:xfrm>
            <a:off x="228600" y="1447800"/>
            <a:ext cx="8458200" cy="4678363"/>
          </a:xfrm>
        </p:spPr>
        <p:txBody>
          <a:bodyPr>
            <a:normAutofit/>
          </a:bodyPr>
          <a:lstStyle/>
          <a:p>
            <a:pPr>
              <a:buNone/>
            </a:pPr>
            <a:r>
              <a:rPr lang="en-US" sz="2400" dirty="0" smtClean="0">
                <a:latin typeface="Gill Sans MT"/>
                <a:cs typeface="Gill Sans MT"/>
              </a:rPr>
              <a:t>Thirteen stories about growing up told</a:t>
            </a:r>
          </a:p>
          <a:p>
            <a:pPr>
              <a:buNone/>
            </a:pPr>
            <a:r>
              <a:rPr lang="en-US" sz="2400" dirty="0" smtClean="0">
                <a:latin typeface="Gill Sans MT"/>
                <a:cs typeface="Gill Sans MT"/>
              </a:rPr>
              <a:t> from a teenager’s point of view.  </a:t>
            </a:r>
          </a:p>
          <a:p>
            <a:pPr>
              <a:buNone/>
            </a:pPr>
            <a:r>
              <a:rPr lang="en-US" sz="2400" dirty="0" smtClean="0">
                <a:latin typeface="Gill Sans MT"/>
                <a:cs typeface="Gill Sans MT"/>
              </a:rPr>
              <a:t>Written with humor, wit, and honesty </a:t>
            </a:r>
          </a:p>
          <a:p>
            <a:pPr>
              <a:buNone/>
            </a:pPr>
            <a:r>
              <a:rPr lang="en-US" sz="2400" dirty="0" smtClean="0">
                <a:latin typeface="Gill Sans MT"/>
                <a:cs typeface="Gill Sans MT"/>
              </a:rPr>
              <a:t>only the way Gary can write them.</a:t>
            </a:r>
            <a:endParaRPr lang="en-US" sz="2400" dirty="0">
              <a:latin typeface="Gill Sans MT"/>
              <a:cs typeface="Gill Sans MT"/>
            </a:endParaRPr>
          </a:p>
        </p:txBody>
      </p:sp>
      <p:pic>
        <p:nvPicPr>
          <p:cNvPr id="8" name="Picture 7"/>
          <p:cNvPicPr>
            <a:picLocks noChangeAspect="1"/>
          </p:cNvPicPr>
          <p:nvPr/>
        </p:nvPicPr>
        <p:blipFill>
          <a:blip r:embed="rId2"/>
          <a:stretch>
            <a:fillRect/>
          </a:stretch>
        </p:blipFill>
        <p:spPr>
          <a:xfrm>
            <a:off x="5278582" y="1447800"/>
            <a:ext cx="3639589" cy="5410200"/>
          </a:xfrm>
          <a:prstGeom prst="rect">
            <a:avLst/>
          </a:prstGeom>
        </p:spPr>
      </p:pic>
      <p:pic>
        <p:nvPicPr>
          <p:cNvPr id="10" name="Picture 9"/>
          <p:cNvPicPr>
            <a:picLocks noChangeAspect="1"/>
          </p:cNvPicPr>
          <p:nvPr/>
        </p:nvPicPr>
        <p:blipFill>
          <a:blip r:embed="rId3"/>
          <a:stretch>
            <a:fillRect/>
          </a:stretch>
        </p:blipFill>
        <p:spPr>
          <a:xfrm>
            <a:off x="1295400" y="3344140"/>
            <a:ext cx="2918883" cy="3513859"/>
          </a:xfrm>
          <a:prstGeom prst="rect">
            <a:avLst/>
          </a:prstGeom>
        </p:spPr>
      </p:pic>
    </p:spTree>
    <p:extLst>
      <p:ext uri="{BB962C8B-B14F-4D97-AF65-F5344CB8AC3E}">
        <p14:creationId xmlns:p14="http://schemas.microsoft.com/office/powerpoint/2010/main" val="28340159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900CC"/>
                </a:solidFill>
              </a:rPr>
              <a:t>Ms. Marathon and Dr. Ice</a:t>
            </a:r>
            <a:endParaRPr lang="en-US" dirty="0">
              <a:solidFill>
                <a:srgbClr val="9900CC"/>
              </a:solidFill>
            </a:endParaRPr>
          </a:p>
        </p:txBody>
      </p:sp>
      <p:sp>
        <p:nvSpPr>
          <p:cNvPr id="3" name="Content Placeholder 2"/>
          <p:cNvSpPr>
            <a:spLocks noGrp="1"/>
          </p:cNvSpPr>
          <p:nvPr>
            <p:ph idx="1"/>
          </p:nvPr>
        </p:nvSpPr>
        <p:spPr/>
        <p:txBody>
          <a:bodyPr/>
          <a:lstStyle/>
          <a:p>
            <a:endParaRPr lang="en-US"/>
          </a:p>
        </p:txBody>
      </p:sp>
      <p:pic>
        <p:nvPicPr>
          <p:cNvPr id="4" name="ClipAr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752600" y="1524000"/>
            <a:ext cx="5562600" cy="4176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096995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fontScale="90000"/>
          </a:bodyPr>
          <a:lstStyle/>
          <a:p>
            <a:r>
              <a:rPr lang="en-US" dirty="0" smtClean="0">
                <a:latin typeface="Gill Sans MT"/>
                <a:cs typeface="Gill Sans MT"/>
              </a:rPr>
              <a:t>Following our students in their reading journey…</a:t>
            </a:r>
            <a:endParaRPr lang="en-US" dirty="0">
              <a:latin typeface="Gill Sans MT"/>
              <a:cs typeface="Gill Sans MT"/>
            </a:endParaRPr>
          </a:p>
        </p:txBody>
      </p:sp>
      <p:sp>
        <p:nvSpPr>
          <p:cNvPr id="3" name="Content Placeholder 2"/>
          <p:cNvSpPr>
            <a:spLocks noGrp="1"/>
          </p:cNvSpPr>
          <p:nvPr>
            <p:ph idx="1"/>
          </p:nvPr>
        </p:nvSpPr>
        <p:spPr/>
        <p:txBody>
          <a:bodyPr/>
          <a:lstStyle/>
          <a:p>
            <a:pPr>
              <a:buNone/>
            </a:pPr>
            <a:endParaRPr lang="en-US" dirty="0"/>
          </a:p>
        </p:txBody>
      </p:sp>
      <p:pic>
        <p:nvPicPr>
          <p:cNvPr id="4" name="Picture 3"/>
          <p:cNvPicPr>
            <a:picLocks noChangeAspect="1"/>
          </p:cNvPicPr>
          <p:nvPr/>
        </p:nvPicPr>
        <p:blipFill>
          <a:blip r:embed="rId2"/>
          <a:stretch>
            <a:fillRect/>
          </a:stretch>
        </p:blipFill>
        <p:spPr>
          <a:xfrm>
            <a:off x="228600" y="1143000"/>
            <a:ext cx="2719294" cy="3467100"/>
          </a:xfrm>
          <a:prstGeom prst="rect">
            <a:avLst/>
          </a:prstGeom>
        </p:spPr>
      </p:pic>
      <p:pic>
        <p:nvPicPr>
          <p:cNvPr id="5" name="Picture 4"/>
          <p:cNvPicPr>
            <a:picLocks noChangeAspect="1"/>
          </p:cNvPicPr>
          <p:nvPr/>
        </p:nvPicPr>
        <p:blipFill>
          <a:blip r:embed="rId3"/>
          <a:stretch>
            <a:fillRect/>
          </a:stretch>
        </p:blipFill>
        <p:spPr>
          <a:xfrm>
            <a:off x="2743200" y="3048000"/>
            <a:ext cx="2667000" cy="3556000"/>
          </a:xfrm>
          <a:prstGeom prst="rect">
            <a:avLst/>
          </a:prstGeom>
        </p:spPr>
      </p:pic>
      <p:pic>
        <p:nvPicPr>
          <p:cNvPr id="7" name="Picture 6"/>
          <p:cNvPicPr>
            <a:picLocks noChangeAspect="1"/>
          </p:cNvPicPr>
          <p:nvPr/>
        </p:nvPicPr>
        <p:blipFill>
          <a:blip r:embed="rId4"/>
          <a:stretch>
            <a:fillRect/>
          </a:stretch>
        </p:blipFill>
        <p:spPr>
          <a:xfrm>
            <a:off x="6705600" y="3200400"/>
            <a:ext cx="1968500" cy="3225800"/>
          </a:xfrm>
          <a:prstGeom prst="rect">
            <a:avLst/>
          </a:prstGeom>
        </p:spPr>
      </p:pic>
      <p:pic>
        <p:nvPicPr>
          <p:cNvPr id="8" name="Picture 7"/>
          <p:cNvPicPr>
            <a:picLocks noChangeAspect="1"/>
          </p:cNvPicPr>
          <p:nvPr/>
        </p:nvPicPr>
        <p:blipFill>
          <a:blip r:embed="rId5"/>
          <a:stretch>
            <a:fillRect/>
          </a:stretch>
        </p:blipFill>
        <p:spPr>
          <a:xfrm>
            <a:off x="5105400" y="1219200"/>
            <a:ext cx="2194560" cy="2743200"/>
          </a:xfrm>
          <a:prstGeom prst="rect">
            <a:avLst/>
          </a:prstGeom>
        </p:spPr>
      </p:pic>
    </p:spTree>
    <p:extLst>
      <p:ext uri="{BB962C8B-B14F-4D97-AF65-F5344CB8AC3E}">
        <p14:creationId xmlns:p14="http://schemas.microsoft.com/office/powerpoint/2010/main" val="1191935565"/>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533400" y="2057400"/>
            <a:ext cx="3942185" cy="1828800"/>
          </a:xfrm>
        </p:spPr>
        <p:txBody>
          <a:bodyPr/>
          <a:lstStyle/>
          <a:p>
            <a:endParaRPr lang="en-US" dirty="0"/>
          </a:p>
        </p:txBody>
      </p:sp>
      <p:pic>
        <p:nvPicPr>
          <p:cNvPr id="343042" name="Picture 2" descr="https://ebooks-imgs.eb.sonynei.com/product/400/000/000/000/000/379/871/400000000000000379871_s4.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69637">
            <a:off x="956680" y="825017"/>
            <a:ext cx="3171825" cy="4762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606031" y="2276993"/>
            <a:ext cx="4572000" cy="2585323"/>
          </a:xfrm>
          <a:prstGeom prst="rect">
            <a:avLst/>
          </a:prstGeom>
        </p:spPr>
        <p:txBody>
          <a:bodyPr>
            <a:spAutoFit/>
          </a:bodyPr>
          <a:lstStyle/>
          <a:p>
            <a:r>
              <a:rPr lang="en-US" b="1" dirty="0"/>
              <a:t>Step one:  Read the book</a:t>
            </a:r>
          </a:p>
          <a:p>
            <a:r>
              <a:rPr lang="en-US" b="1" dirty="0"/>
              <a:t>Step two: peruse </a:t>
            </a:r>
            <a:r>
              <a:rPr lang="en-US" b="1" u="sng" dirty="0">
                <a:hlinkClick r:id="rId4"/>
              </a:rPr>
              <a:t>www.asuwintergirls.com</a:t>
            </a:r>
            <a:endParaRPr lang="en-US" b="1" dirty="0"/>
          </a:p>
          <a:p>
            <a:r>
              <a:rPr lang="en-US" b="1" dirty="0"/>
              <a:t>Step three: Meet as a group and divide up responsibilities</a:t>
            </a:r>
          </a:p>
          <a:p>
            <a:r>
              <a:rPr lang="en-US" b="1" dirty="0"/>
              <a:t>Step four: show to Dr. B</a:t>
            </a:r>
          </a:p>
          <a:p>
            <a:r>
              <a:rPr lang="en-US" b="1" dirty="0"/>
              <a:t>Step Five: Premier presentation to the class</a:t>
            </a:r>
          </a:p>
          <a:p>
            <a:r>
              <a:rPr lang="en-US" b="1" dirty="0"/>
              <a:t>Step Six: be superstars at AETA</a:t>
            </a:r>
          </a:p>
        </p:txBody>
      </p:sp>
    </p:spTree>
    <p:extLst>
      <p:ext uri="{BB962C8B-B14F-4D97-AF65-F5344CB8AC3E}">
        <p14:creationId xmlns:p14="http://schemas.microsoft.com/office/powerpoint/2010/main" val="2945003635"/>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0" y="277813"/>
            <a:ext cx="9067800" cy="1139825"/>
          </a:xfrm>
        </p:spPr>
        <p:txBody>
          <a:bodyPr/>
          <a:lstStyle/>
          <a:p>
            <a:r>
              <a:rPr lang="en-US" dirty="0">
                <a:solidFill>
                  <a:srgbClr val="5336CC"/>
                </a:solidFill>
                <a:hlinkClick r:id="rId2"/>
              </a:rPr>
              <a:t>http://</a:t>
            </a:r>
            <a:r>
              <a:rPr lang="en-US" dirty="0" smtClean="0">
                <a:solidFill>
                  <a:srgbClr val="5336CC"/>
                </a:solidFill>
                <a:hlinkClick r:id="rId2"/>
              </a:rPr>
              <a:t>www.asuwintergirls.com</a:t>
            </a:r>
            <a:r>
              <a:rPr lang="en-US" dirty="0" smtClean="0">
                <a:solidFill>
                  <a:srgbClr val="5336CC"/>
                </a:solidFill>
              </a:rPr>
              <a:t/>
            </a:r>
            <a:br>
              <a:rPr lang="en-US" dirty="0" smtClean="0">
                <a:solidFill>
                  <a:srgbClr val="5336CC"/>
                </a:solidFill>
              </a:rPr>
            </a:br>
            <a:endParaRPr lang="en-US" dirty="0" smtClean="0">
              <a:solidFill>
                <a:srgbClr val="5336CC"/>
              </a:solidFill>
            </a:endParaRPr>
          </a:p>
        </p:txBody>
      </p:sp>
      <p:sp>
        <p:nvSpPr>
          <p:cNvPr id="81923" name="ClipArt Placeholder 2"/>
          <p:cNvSpPr>
            <a:spLocks noGrp="1" noTextEdit="1"/>
          </p:cNvSpPr>
          <p:nvPr>
            <p:ph type="clipArt" sz="half" idx="1"/>
          </p:nvPr>
        </p:nvSpPr>
        <p:spPr/>
      </p:sp>
      <p:sp>
        <p:nvSpPr>
          <p:cNvPr id="81924" name="Text Placeholder 3"/>
          <p:cNvSpPr>
            <a:spLocks noGrp="1"/>
          </p:cNvSpPr>
          <p:nvPr>
            <p:ph type="body" sz="half" idx="2"/>
          </p:nvPr>
        </p:nvSpPr>
        <p:spPr/>
        <p:txBody>
          <a:bodyPr/>
          <a:lstStyle/>
          <a:p>
            <a:endParaRPr lang="en-US" smtClean="0"/>
          </a:p>
        </p:txBody>
      </p:sp>
      <p:pic>
        <p:nvPicPr>
          <p:cNvPr id="328706" name="Picture 2" descr="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447800"/>
            <a:ext cx="3038475" cy="4593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30589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752600"/>
            <a:ext cx="8229600" cy="579438"/>
          </a:xfrm>
        </p:spPr>
        <p:txBody>
          <a:bodyPr/>
          <a:lstStyle/>
          <a:p>
            <a:r>
              <a:rPr lang="en-US" dirty="0" smtClean="0">
                <a:solidFill>
                  <a:srgbClr val="CC00CC"/>
                </a:solidFill>
                <a:hlinkClick r:id="rId2"/>
              </a:rPr>
              <a:t>www.Yalittech.com</a:t>
            </a:r>
            <a:r>
              <a:rPr lang="en-US" dirty="0" smtClean="0">
                <a:solidFill>
                  <a:srgbClr val="CC00CC"/>
                </a:solidFill>
              </a:rPr>
              <a:t/>
            </a:r>
            <a:br>
              <a:rPr lang="en-US" dirty="0" smtClean="0">
                <a:solidFill>
                  <a:srgbClr val="CC00CC"/>
                </a:solidFill>
              </a:rPr>
            </a:br>
            <a:r>
              <a:rPr lang="en-US" dirty="0">
                <a:solidFill>
                  <a:srgbClr val="CC00CC"/>
                </a:solidFill>
              </a:rPr>
              <a:t/>
            </a:r>
            <a:br>
              <a:rPr lang="en-US" dirty="0">
                <a:solidFill>
                  <a:srgbClr val="CC00CC"/>
                </a:solidFill>
              </a:rPr>
            </a:br>
            <a:r>
              <a:rPr lang="en-US" dirty="0">
                <a:solidFill>
                  <a:srgbClr val="CC00CC"/>
                </a:solidFill>
                <a:hlinkClick r:id="rId3"/>
              </a:rPr>
              <a:t>http://</a:t>
            </a:r>
            <a:r>
              <a:rPr lang="en-US" dirty="0" smtClean="0">
                <a:solidFill>
                  <a:srgbClr val="CC00CC"/>
                </a:solidFill>
                <a:hlinkClick r:id="rId3"/>
              </a:rPr>
              <a:t>www.yalittech.com/illuminated-texts.html</a:t>
            </a:r>
            <a:r>
              <a:rPr lang="en-US" dirty="0" smtClean="0">
                <a:solidFill>
                  <a:srgbClr val="CC00CC"/>
                </a:solidFill>
              </a:rPr>
              <a:t/>
            </a:r>
            <a:br>
              <a:rPr lang="en-US" dirty="0" smtClean="0">
                <a:solidFill>
                  <a:srgbClr val="CC00CC"/>
                </a:solidFill>
              </a:rPr>
            </a:br>
            <a:r>
              <a:rPr lang="en-US" dirty="0" smtClean="0">
                <a:solidFill>
                  <a:srgbClr val="CC00CC"/>
                </a:solidFill>
              </a:rPr>
              <a:t/>
            </a:r>
            <a:br>
              <a:rPr lang="en-US" dirty="0" smtClean="0">
                <a:solidFill>
                  <a:srgbClr val="CC00CC"/>
                </a:solidFill>
              </a:rPr>
            </a:br>
            <a:endParaRPr lang="en-US" dirty="0">
              <a:solidFill>
                <a:srgbClr val="CC00CC"/>
              </a:solidFill>
            </a:endParaRPr>
          </a:p>
        </p:txBody>
      </p:sp>
      <p:sp>
        <p:nvSpPr>
          <p:cNvPr id="3" name="ClipArt Placeholder 2"/>
          <p:cNvSpPr>
            <a:spLocks noGrp="1"/>
          </p:cNvSpPr>
          <p:nvPr>
            <p:ph type="clipArt" sz="half" idx="1"/>
          </p:nvPr>
        </p:nvSpPr>
        <p:spPr/>
      </p:sp>
      <p:sp>
        <p:nvSpPr>
          <p:cNvPr id="4" name="Text Placeholder 3"/>
          <p:cNvSpPr>
            <a:spLocks noGrp="1"/>
          </p:cNvSpPr>
          <p:nvPr>
            <p:ph type="body" sz="half" idx="2"/>
          </p:nvPr>
        </p:nvSpPr>
        <p:spPr/>
        <p:txBody>
          <a:bodyPr/>
          <a:lstStyle/>
          <a:p>
            <a:endParaRPr lang="en-US"/>
          </a:p>
        </p:txBody>
      </p:sp>
      <p:pic>
        <p:nvPicPr>
          <p:cNvPr id="5" name="Picture 2" descr="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2782220"/>
            <a:ext cx="2609388" cy="3944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18075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lipArt Placeholder 2"/>
          <p:cNvSpPr>
            <a:spLocks noGrp="1"/>
          </p:cNvSpPr>
          <p:nvPr>
            <p:ph type="clipArt" sz="half" idx="1"/>
          </p:nvPr>
        </p:nvSpPr>
        <p:spPr/>
      </p:sp>
      <p:sp>
        <p:nvSpPr>
          <p:cNvPr id="4" name="Text Placeholder 3"/>
          <p:cNvSpPr>
            <a:spLocks noGrp="1"/>
          </p:cNvSpPr>
          <p:nvPr>
            <p:ph type="body" sz="half" idx="2"/>
          </p:nvPr>
        </p:nvSpPr>
        <p:spPr/>
        <p:txBody>
          <a:bodyPr/>
          <a:lstStyle/>
          <a:p>
            <a:endParaRPr lang="en-US"/>
          </a:p>
        </p:txBody>
      </p:sp>
      <p:pic>
        <p:nvPicPr>
          <p:cNvPr id="3440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0" y="-4343400"/>
            <a:ext cx="24384000" cy="1263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113001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http://evergreen-rentals.com/images/shov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52400"/>
            <a:ext cx="65532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4" descr="http://www.impawards.com/2003/posters/ho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0863" y="1524000"/>
            <a:ext cx="3005137"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Title 1"/>
          <p:cNvSpPr>
            <a:spLocks noGrp="1"/>
          </p:cNvSpPr>
          <p:nvPr>
            <p:ph type="title"/>
          </p:nvPr>
        </p:nvSpPr>
        <p:spPr/>
        <p:txBody>
          <a:bodyPr/>
          <a:lstStyle/>
          <a:p>
            <a:pPr eaLnBrk="1" hangingPunct="1"/>
            <a:r>
              <a:rPr lang="en-US" smtClean="0">
                <a:solidFill>
                  <a:srgbClr val="CC00CC"/>
                </a:solidFill>
              </a:rPr>
              <a:t>Literature Circles!!</a:t>
            </a:r>
            <a:br>
              <a:rPr lang="en-US" smtClean="0">
                <a:solidFill>
                  <a:srgbClr val="CC00CC"/>
                </a:solidFill>
              </a:rPr>
            </a:br>
            <a:r>
              <a:rPr lang="en-US" smtClean="0">
                <a:solidFill>
                  <a:srgbClr val="CC00CC"/>
                </a:solidFill>
              </a:rPr>
              <a:t>Hurray! 1-58</a:t>
            </a:r>
          </a:p>
        </p:txBody>
      </p:sp>
      <p:sp>
        <p:nvSpPr>
          <p:cNvPr id="116740" name="Content Placeholder 2"/>
          <p:cNvSpPr>
            <a:spLocks noGrp="1"/>
          </p:cNvSpPr>
          <p:nvPr>
            <p:ph idx="1"/>
          </p:nvPr>
        </p:nvSpPr>
        <p:spPr>
          <a:xfrm>
            <a:off x="0" y="5876925"/>
            <a:ext cx="9144000" cy="828675"/>
          </a:xfrm>
        </p:spPr>
        <p:txBody>
          <a:bodyPr/>
          <a:lstStyle/>
          <a:p>
            <a:pPr marL="0" indent="0" eaLnBrk="1" hangingPunct="1">
              <a:buFontTx/>
              <a:buNone/>
            </a:pPr>
            <a:r>
              <a:rPr lang="en-US" smtClean="0">
                <a:solidFill>
                  <a:srgbClr val="FF0000"/>
                </a:solidFill>
              </a:rPr>
              <a:t>    Choose roles for pages 59-119 for tomorrow.</a:t>
            </a:r>
            <a:endParaRPr lang="en-US" smtClean="0">
              <a:solidFill>
                <a:srgbClr val="CC0000"/>
              </a:solidFill>
            </a:endParaRPr>
          </a:p>
        </p:txBody>
      </p:sp>
      <p:pic>
        <p:nvPicPr>
          <p:cNvPr id="116741" name="Picture 2" descr="http://ettc.lrhsd.org/archives/Pictures/hol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37463">
            <a:off x="5918200" y="1352550"/>
            <a:ext cx="28956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2" name="Picture 6" descr="http://www.ebertfest.com/nine/photos/Holes_KhleoThomas_ShiaLeBe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775241">
            <a:off x="243682" y="2110581"/>
            <a:ext cx="4008438"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ctr">
              <a:buNone/>
            </a:pPr>
            <a:r>
              <a:rPr lang="en-US" sz="8800" dirty="0" smtClean="0">
                <a:solidFill>
                  <a:srgbClr val="CC00CC"/>
                </a:solidFill>
              </a:rPr>
              <a:t>See you on Tuesday!!</a:t>
            </a:r>
            <a:endParaRPr lang="en-US" sz="8800" dirty="0">
              <a:solidFill>
                <a:srgbClr val="CC00CC"/>
              </a:solidFill>
            </a:endParaRPr>
          </a:p>
        </p:txBody>
      </p:sp>
    </p:spTree>
    <p:extLst>
      <p:ext uri="{BB962C8B-B14F-4D97-AF65-F5344CB8AC3E}">
        <p14:creationId xmlns:p14="http://schemas.microsoft.com/office/powerpoint/2010/main" val="164647350"/>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r>
              <a:rPr lang="en-US" dirty="0" smtClean="0">
                <a:solidFill>
                  <a:srgbClr val="5336CC"/>
                </a:solidFill>
              </a:rPr>
              <a:t>ENG 471</a:t>
            </a:r>
            <a:br>
              <a:rPr lang="en-US" dirty="0" smtClean="0">
                <a:solidFill>
                  <a:srgbClr val="5336CC"/>
                </a:solidFill>
              </a:rPr>
            </a:br>
            <a:r>
              <a:rPr lang="en-US" sz="2400" dirty="0" smtClean="0">
                <a:solidFill>
                  <a:srgbClr val="5336CC"/>
                </a:solidFill>
              </a:rPr>
              <a:t>9/10/2013</a:t>
            </a:r>
          </a:p>
        </p:txBody>
      </p:sp>
      <p:sp>
        <p:nvSpPr>
          <p:cNvPr id="110595" name="Content Placeholder 2"/>
          <p:cNvSpPr>
            <a:spLocks noGrp="1"/>
          </p:cNvSpPr>
          <p:nvPr>
            <p:ph idx="1"/>
          </p:nvPr>
        </p:nvSpPr>
        <p:spPr/>
        <p:txBody>
          <a:bodyPr/>
          <a:lstStyle/>
          <a:p>
            <a:pPr marL="514350" indent="-514350">
              <a:buFontTx/>
              <a:buAutoNum type="romanUcPeriod"/>
            </a:pPr>
            <a:r>
              <a:rPr lang="en-US" sz="2400" dirty="0" smtClean="0"/>
              <a:t>Opening Poem: “Love Letter to Albuquerque Schools,” by Miguel Figueroa, Reed </a:t>
            </a:r>
            <a:r>
              <a:rPr lang="en-US" sz="2400" dirty="0" err="1" smtClean="0"/>
              <a:t>Bobroff</a:t>
            </a:r>
            <a:r>
              <a:rPr lang="en-US" sz="2400" dirty="0" smtClean="0"/>
              <a:t>, Olivia </a:t>
            </a:r>
            <a:r>
              <a:rPr lang="en-US" sz="2400" dirty="0" err="1" smtClean="0"/>
              <a:t>Gatwood</a:t>
            </a:r>
            <a:r>
              <a:rPr lang="en-US" sz="2400" dirty="0" smtClean="0"/>
              <a:t>, and Khalid </a:t>
            </a:r>
            <a:r>
              <a:rPr lang="en-US" sz="2400" dirty="0" err="1" smtClean="0"/>
              <a:t>Binsunni</a:t>
            </a:r>
            <a:r>
              <a:rPr lang="en-US" sz="2400" dirty="0" smtClean="0"/>
              <a:t> </a:t>
            </a:r>
          </a:p>
          <a:p>
            <a:pPr marL="514350" indent="-514350">
              <a:buFontTx/>
              <a:buAutoNum type="romanUcPeriod"/>
            </a:pPr>
            <a:r>
              <a:rPr lang="en-US" sz="2400" dirty="0" smtClean="0"/>
              <a:t>Book Recommendations: </a:t>
            </a:r>
            <a:r>
              <a:rPr lang="en-US" sz="2400" i="1" dirty="0" smtClean="0"/>
              <a:t>Flight</a:t>
            </a:r>
            <a:r>
              <a:rPr lang="en-US" sz="2400" dirty="0" smtClean="0"/>
              <a:t>, by Sherman Alexie; </a:t>
            </a:r>
            <a:r>
              <a:rPr lang="en-US" sz="2400" i="1" dirty="0" smtClean="0"/>
              <a:t>The Circuit, Reaching Through, Breaking Out, La Mariposa,</a:t>
            </a:r>
            <a:r>
              <a:rPr lang="en-US" sz="2400" dirty="0" smtClean="0"/>
              <a:t> and </a:t>
            </a:r>
            <a:r>
              <a:rPr lang="en-US" sz="2400" i="1" dirty="0" smtClean="0"/>
              <a:t>The Christmas Gift,</a:t>
            </a:r>
            <a:r>
              <a:rPr lang="en-US" sz="2400" dirty="0" smtClean="0"/>
              <a:t> by </a:t>
            </a:r>
            <a:r>
              <a:rPr lang="en-US" sz="2400" dirty="0"/>
              <a:t>Francisco </a:t>
            </a:r>
            <a:r>
              <a:rPr lang="en-US" sz="2400" dirty="0" smtClean="0"/>
              <a:t>Jiménez</a:t>
            </a:r>
          </a:p>
          <a:p>
            <a:pPr marL="514350" indent="-514350">
              <a:buFontTx/>
              <a:buAutoNum type="romanUcPeriod"/>
            </a:pPr>
            <a:r>
              <a:rPr lang="en-US" sz="2400" dirty="0"/>
              <a:t>Literature Circles 59-119 </a:t>
            </a:r>
            <a:r>
              <a:rPr lang="en-US" sz="2400" dirty="0">
                <a:solidFill>
                  <a:srgbClr val="FF0000"/>
                </a:solidFill>
              </a:rPr>
              <a:t>(and prepare for 120-181</a:t>
            </a:r>
            <a:r>
              <a:rPr lang="en-US" sz="2400" dirty="0" smtClean="0">
                <a:solidFill>
                  <a:srgbClr val="FF0000"/>
                </a:solidFill>
              </a:rPr>
              <a:t>)</a:t>
            </a:r>
            <a:endParaRPr lang="en-US" sz="2400" dirty="0" smtClean="0"/>
          </a:p>
          <a:p>
            <a:pPr marL="514350" indent="-514350">
              <a:buFontTx/>
              <a:buAutoNum type="romanUcPeriod"/>
            </a:pPr>
            <a:r>
              <a:rPr lang="en-US" sz="2400" dirty="0" smtClean="0"/>
              <a:t>Dialogic Approach to Literacy Instruction from Arthur Applebee and Team</a:t>
            </a:r>
          </a:p>
          <a:p>
            <a:pPr marL="514350" indent="-514350">
              <a:buFontTx/>
              <a:buAutoNum type="romanUcPeriod"/>
            </a:pPr>
            <a:r>
              <a:rPr lang="en-US" sz="2400" dirty="0" smtClean="0"/>
              <a:t>Reader Response Journals from Linda Berger</a:t>
            </a:r>
          </a:p>
          <a:p>
            <a:pPr marL="514350" indent="-514350">
              <a:buFontTx/>
              <a:buAutoNum type="romanUcPeriod"/>
            </a:pPr>
            <a:endParaRPr lang="en-US" sz="2400" dirty="0" smtClean="0">
              <a:solidFill>
                <a:srgbClr val="FF0000"/>
              </a:solidFill>
            </a:endParaRPr>
          </a:p>
          <a:p>
            <a:pPr marL="514350" indent="-514350">
              <a:buFontTx/>
              <a:buAutoNum type="romanUcPeriod"/>
            </a:pPr>
            <a:endParaRPr lang="en-US" sz="2400" dirty="0" smtClean="0"/>
          </a:p>
          <a:p>
            <a:pPr marL="514350" indent="-514350">
              <a:buFontTx/>
              <a:buAutoNum type="romanUcPeriod"/>
            </a:pPr>
            <a:endParaRPr lang="en-US" sz="2400" dirty="0" smtClean="0"/>
          </a:p>
          <a:p>
            <a:pPr marL="514350" indent="-514350">
              <a:buFontTx/>
              <a:buAutoNum type="romanUcPeriod"/>
            </a:pPr>
            <a:endParaRPr lang="en-US" sz="2400" dirty="0" smtClean="0"/>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900CC"/>
                </a:solidFill>
              </a:rPr>
              <a:t>For today’s attendance:</a:t>
            </a:r>
            <a:endParaRPr lang="en-US" dirty="0">
              <a:solidFill>
                <a:srgbClr val="9900CC"/>
              </a:solidFill>
            </a:endParaRPr>
          </a:p>
        </p:txBody>
      </p:sp>
      <p:sp>
        <p:nvSpPr>
          <p:cNvPr id="3" name="Content Placeholder 2"/>
          <p:cNvSpPr>
            <a:spLocks noGrp="1"/>
          </p:cNvSpPr>
          <p:nvPr>
            <p:ph idx="1"/>
          </p:nvPr>
        </p:nvSpPr>
        <p:spPr/>
        <p:txBody>
          <a:bodyPr/>
          <a:lstStyle/>
          <a:p>
            <a:r>
              <a:rPr lang="en-US" dirty="0" smtClean="0"/>
              <a:t>Number one to three</a:t>
            </a:r>
          </a:p>
          <a:p>
            <a:r>
              <a:rPr lang="en-US" dirty="0" smtClean="0"/>
              <a:t>One: List one of the complaints of the Albuquerque students</a:t>
            </a:r>
          </a:p>
          <a:p>
            <a:r>
              <a:rPr lang="en-US" dirty="0" smtClean="0"/>
              <a:t>Two:</a:t>
            </a:r>
          </a:p>
          <a:p>
            <a:r>
              <a:rPr lang="en-US" dirty="0" smtClean="0"/>
              <a:t>Three:</a:t>
            </a:r>
            <a:endParaRPr lang="en-US" dirty="0"/>
          </a:p>
        </p:txBody>
      </p:sp>
    </p:spTree>
    <p:extLst>
      <p:ext uri="{BB962C8B-B14F-4D97-AF65-F5344CB8AC3E}">
        <p14:creationId xmlns:p14="http://schemas.microsoft.com/office/powerpoint/2010/main" val="3284817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106363"/>
            <a:ext cx="4572000" cy="6294437"/>
          </a:xfrm>
        </p:spPr>
        <p:txBody>
          <a:bodyPr/>
          <a:lstStyle/>
          <a:p>
            <a:pPr algn="l"/>
            <a:r>
              <a:rPr lang="en-US" dirty="0" smtClean="0">
                <a:solidFill>
                  <a:srgbClr val="9900CC"/>
                </a:solidFill>
              </a:rPr>
              <a:t>Dr. Ice says, “Nicknames are cool!” Watch for how things are changing when Stanley gets his very first nickname</a:t>
            </a:r>
            <a:r>
              <a:rPr lang="en-US" dirty="0">
                <a:solidFill>
                  <a:srgbClr val="9900CC"/>
                </a:solidFill>
              </a:rPr>
              <a: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952978" y="1105378"/>
            <a:ext cx="6325556" cy="4572000"/>
          </a:xfrm>
        </p:spPr>
      </p:pic>
    </p:spTree>
    <p:extLst>
      <p:ext uri="{BB962C8B-B14F-4D97-AF65-F5344CB8AC3E}">
        <p14:creationId xmlns:p14="http://schemas.microsoft.com/office/powerpoint/2010/main" val="2600312170"/>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r>
              <a:rPr lang="en-US" sz="2000" smtClean="0">
                <a:hlinkClick r:id="rId2"/>
              </a:rPr>
              <a:t>http://www.youtube.com/watch?v=z4A6e8Rk8Oo</a:t>
            </a:r>
            <a:r>
              <a:rPr lang="en-US" smtClean="0"/>
              <a:t/>
            </a:r>
            <a:br>
              <a:rPr lang="en-US" smtClean="0"/>
            </a:br>
            <a:endParaRPr lang="en-US" smtClean="0"/>
          </a:p>
        </p:txBody>
      </p:sp>
      <p:sp>
        <p:nvSpPr>
          <p:cNvPr id="111619" name="Content Placeholder 2"/>
          <p:cNvSpPr>
            <a:spLocks noGrp="1"/>
          </p:cNvSpPr>
          <p:nvPr>
            <p:ph idx="1"/>
          </p:nvPr>
        </p:nvSpPr>
        <p:spPr/>
        <p:txBody>
          <a:bodyPr/>
          <a:lstStyle/>
          <a:p>
            <a:endParaRPr lang="en-US" smtClean="0"/>
          </a:p>
        </p:txBody>
      </p:sp>
      <p:pic>
        <p:nvPicPr>
          <p:cNvPr id="111620" name="Picture 2" descr="http://i3.ytimg.com/vi/z4A6e8Rk8Oo/mq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67640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152400"/>
            <a:ext cx="3505200" cy="1371600"/>
          </a:xfrm>
        </p:spPr>
        <p:style>
          <a:lnRef idx="2">
            <a:schemeClr val="accent6"/>
          </a:lnRef>
          <a:fillRef idx="1">
            <a:schemeClr val="lt1"/>
          </a:fillRef>
          <a:effectRef idx="0">
            <a:schemeClr val="accent6"/>
          </a:effectRef>
          <a:fontRef idx="minor">
            <a:schemeClr val="dk1"/>
          </a:fontRef>
        </p:style>
        <p:txBody>
          <a:bodyPr>
            <a:noAutofit/>
          </a:bodyPr>
          <a:lstStyle/>
          <a:p>
            <a:r>
              <a:rPr lang="en-US" sz="3200" dirty="0" smtClean="0">
                <a:latin typeface="Gill Sans MT" pitchFamily="34" charset="0"/>
              </a:rPr>
              <a:t>The Circuit  </a:t>
            </a:r>
            <a:br>
              <a:rPr lang="en-US" sz="3200" dirty="0" smtClean="0">
                <a:latin typeface="Gill Sans MT" pitchFamily="34" charset="0"/>
              </a:rPr>
            </a:br>
            <a:r>
              <a:rPr lang="en-US" sz="3200" dirty="0" smtClean="0">
                <a:latin typeface="Gill Sans MT" pitchFamily="34" charset="0"/>
              </a:rPr>
              <a:t>By:</a:t>
            </a:r>
            <a:r>
              <a:rPr lang="en-US" sz="3000" dirty="0" smtClean="0">
                <a:latin typeface="Gill Sans MT" pitchFamily="34" charset="0"/>
              </a:rPr>
              <a:t/>
            </a:r>
            <a:br>
              <a:rPr lang="en-US" sz="3000" dirty="0" smtClean="0">
                <a:latin typeface="Gill Sans MT" pitchFamily="34" charset="0"/>
              </a:rPr>
            </a:br>
            <a:r>
              <a:rPr lang="en-US" sz="3000" dirty="0" smtClean="0">
                <a:latin typeface="Gill Sans MT" pitchFamily="34" charset="0"/>
              </a:rPr>
              <a:t>Francisco Jimenez</a:t>
            </a:r>
            <a:endParaRPr lang="en-US" sz="3000" dirty="0">
              <a:latin typeface="Gill Sans MT" pitchFamily="34" charset="0"/>
            </a:endParaRPr>
          </a:p>
        </p:txBody>
      </p:sp>
      <p:sp>
        <p:nvSpPr>
          <p:cNvPr id="5" name="Content Placeholder 4"/>
          <p:cNvSpPr>
            <a:spLocks noGrp="1"/>
          </p:cNvSpPr>
          <p:nvPr>
            <p:ph idx="1"/>
          </p:nvPr>
        </p:nvSpPr>
        <p:spPr>
          <a:xfrm>
            <a:off x="3733800" y="273050"/>
            <a:ext cx="5105400" cy="6280150"/>
          </a:xfrm>
        </p:spPr>
        <p:txBody>
          <a:bodyPr>
            <a:normAutofit/>
          </a:bodyPr>
          <a:lstStyle/>
          <a:p>
            <a:pPr marL="0" indent="0">
              <a:buNone/>
            </a:pPr>
            <a:r>
              <a:rPr lang="en-US" sz="1200" dirty="0" smtClean="0"/>
              <a:t>http</a:t>
            </a:r>
            <a:r>
              <a:rPr lang="en-US" sz="1200" dirty="0"/>
              <a:t>://www.teachingbooks.net/author_collection.cgi?id=27&amp;a=1</a:t>
            </a:r>
          </a:p>
          <a:p>
            <a:pPr marL="0" indent="0">
              <a:buNone/>
            </a:pPr>
            <a:endParaRPr lang="en-US" sz="1200" dirty="0"/>
          </a:p>
        </p:txBody>
      </p:sp>
      <p:sp>
        <p:nvSpPr>
          <p:cNvPr id="6" name="Text Placeholder 5"/>
          <p:cNvSpPr>
            <a:spLocks noGrp="1"/>
          </p:cNvSpPr>
          <p:nvPr>
            <p:ph type="body" sz="half" idx="2"/>
          </p:nvPr>
        </p:nvSpPr>
        <p:spPr>
          <a:xfrm>
            <a:off x="228600" y="1435100"/>
            <a:ext cx="3276600" cy="5346700"/>
          </a:xfrm>
        </p:spPr>
        <p:style>
          <a:lnRef idx="2">
            <a:schemeClr val="accent3"/>
          </a:lnRef>
          <a:fillRef idx="1">
            <a:schemeClr val="lt1"/>
          </a:fillRef>
          <a:effectRef idx="0">
            <a:schemeClr val="accent3"/>
          </a:effectRef>
          <a:fontRef idx="minor">
            <a:schemeClr val="dk1"/>
          </a:fontRef>
        </p:style>
        <p:txBody>
          <a:bodyPr>
            <a:normAutofit/>
          </a:bodyPr>
          <a:lstStyle/>
          <a:p>
            <a:r>
              <a:rPr lang="en-US" sz="2000" dirty="0" smtClean="0">
                <a:latin typeface="Gill Sans MT" pitchFamily="34" charset="0"/>
              </a:rPr>
              <a:t>	</a:t>
            </a:r>
          </a:p>
          <a:p>
            <a:r>
              <a:rPr lang="en-US" sz="2000" dirty="0" smtClean="0">
                <a:latin typeface="Gill Sans MT" pitchFamily="34" charset="0"/>
              </a:rPr>
              <a:t>	“</a:t>
            </a:r>
            <a:r>
              <a:rPr lang="en-US" sz="2000" i="1" dirty="0" smtClean="0">
                <a:latin typeface="Gill Sans MT" pitchFamily="34" charset="0"/>
              </a:rPr>
              <a:t>La </a:t>
            </a:r>
            <a:r>
              <a:rPr lang="en-US" sz="2000" i="1" dirty="0" err="1" smtClean="0">
                <a:latin typeface="Gill Sans MT" pitchFamily="34" charset="0"/>
              </a:rPr>
              <a:t>frontera</a:t>
            </a:r>
            <a:r>
              <a:rPr lang="en-US" sz="2000" dirty="0" smtClean="0">
                <a:latin typeface="Gill Sans MT" pitchFamily="34" charset="0"/>
              </a:rPr>
              <a:t>” …I heard it for the first time back in the late 1940s when Papa and Mama told me and Roberto, my older brother, that someday we would take a long trip north, cross </a:t>
            </a:r>
            <a:r>
              <a:rPr lang="en-US" sz="2000" i="1" dirty="0" smtClean="0">
                <a:latin typeface="Gill Sans MT" pitchFamily="34" charset="0"/>
              </a:rPr>
              <a:t>la </a:t>
            </a:r>
            <a:r>
              <a:rPr lang="en-US" sz="2000" i="1" dirty="0" err="1" smtClean="0">
                <a:latin typeface="Gill Sans MT" pitchFamily="34" charset="0"/>
              </a:rPr>
              <a:t>frontera</a:t>
            </a:r>
            <a:r>
              <a:rPr lang="en-US" sz="2000" dirty="0" smtClean="0">
                <a:latin typeface="Gill Sans MT" pitchFamily="34" charset="0"/>
              </a:rPr>
              <a:t>, enter California and leave our poverty behind” (1).  </a:t>
            </a:r>
            <a:endParaRPr lang="en-US" sz="2000" dirty="0">
              <a:latin typeface="Gill Sans MT" pitchFamily="34" charset="0"/>
            </a:endParaRPr>
          </a:p>
        </p:txBody>
      </p:sp>
      <p:pic>
        <p:nvPicPr>
          <p:cNvPr id="1026" name="Picture 2" descr="C:\Users\ttflore\Desktop\the-circuit-by-francisco-jimenez[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990600"/>
            <a:ext cx="3429000" cy="5131593"/>
          </a:xfrm>
          <a:prstGeom prst="rect">
            <a:avLst/>
          </a:prstGeom>
          <a:extLst/>
        </p:spPr>
        <p:style>
          <a:lnRef idx="2">
            <a:schemeClr val="accent4"/>
          </a:lnRef>
          <a:fillRef idx="1">
            <a:schemeClr val="lt1"/>
          </a:fillRef>
          <a:effectRef idx="0">
            <a:schemeClr val="accent4"/>
          </a:effectRef>
          <a:fontRef idx="minor">
            <a:schemeClr val="dk1"/>
          </a:fontRef>
        </p:style>
      </p:pic>
      <p:pic>
        <p:nvPicPr>
          <p:cNvPr id="1027" name="Picture 3" descr="C:\Users\ttflore\Desktop\homejimenez[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7581" y="4800600"/>
            <a:ext cx="2476500" cy="1790700"/>
          </a:xfrm>
          <a:prstGeom prst="rect">
            <a:avLst/>
          </a:prstGeom>
          <a:extLst/>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299039689"/>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62000" y="1295400"/>
            <a:ext cx="2743200" cy="3832412"/>
          </a:xfrm>
          <a:prstGeom prst="rect">
            <a:avLst/>
          </a:prstGeom>
        </p:spPr>
      </p:pic>
      <p:pic>
        <p:nvPicPr>
          <p:cNvPr id="6" name="Picture 5"/>
          <p:cNvPicPr>
            <a:picLocks noChangeAspect="1"/>
          </p:cNvPicPr>
          <p:nvPr/>
        </p:nvPicPr>
        <p:blipFill>
          <a:blip r:embed="rId3"/>
          <a:stretch>
            <a:fillRect/>
          </a:stretch>
        </p:blipFill>
        <p:spPr>
          <a:xfrm>
            <a:off x="2667000" y="2895600"/>
            <a:ext cx="2732049" cy="3733800"/>
          </a:xfrm>
          <a:prstGeom prst="rect">
            <a:avLst/>
          </a:prstGeom>
        </p:spPr>
      </p:pic>
      <p:pic>
        <p:nvPicPr>
          <p:cNvPr id="7" name="Picture 6"/>
          <p:cNvPicPr>
            <a:picLocks noChangeAspect="1"/>
          </p:cNvPicPr>
          <p:nvPr/>
        </p:nvPicPr>
        <p:blipFill>
          <a:blip r:embed="rId4"/>
          <a:stretch>
            <a:fillRect/>
          </a:stretch>
        </p:blipFill>
        <p:spPr>
          <a:xfrm>
            <a:off x="6324600" y="304800"/>
            <a:ext cx="2391156" cy="3200400"/>
          </a:xfrm>
          <a:prstGeom prst="rect">
            <a:avLst/>
          </a:prstGeom>
        </p:spPr>
      </p:pic>
      <p:pic>
        <p:nvPicPr>
          <p:cNvPr id="8" name="Picture 7"/>
          <p:cNvPicPr>
            <a:picLocks noChangeAspect="1"/>
          </p:cNvPicPr>
          <p:nvPr/>
        </p:nvPicPr>
        <p:blipFill>
          <a:blip r:embed="rId5"/>
          <a:stretch>
            <a:fillRect/>
          </a:stretch>
        </p:blipFill>
        <p:spPr>
          <a:xfrm>
            <a:off x="6553200" y="3886200"/>
            <a:ext cx="2240280" cy="2667000"/>
          </a:xfrm>
          <a:prstGeom prst="rect">
            <a:avLst/>
          </a:prstGeom>
        </p:spPr>
      </p:pic>
      <p:sp>
        <p:nvSpPr>
          <p:cNvPr id="9" name="TextBox 8"/>
          <p:cNvSpPr txBox="1"/>
          <p:nvPr/>
        </p:nvSpPr>
        <p:spPr>
          <a:xfrm flipH="1">
            <a:off x="0" y="0"/>
            <a:ext cx="5257800" cy="1200329"/>
          </a:xfrm>
          <a:prstGeom prst="rect">
            <a:avLst/>
          </a:prstGeom>
          <a:noFill/>
        </p:spPr>
        <p:txBody>
          <a:bodyPr wrap="square" rtlCol="0">
            <a:spAutoFit/>
          </a:bodyPr>
          <a:lstStyle/>
          <a:p>
            <a:r>
              <a:rPr lang="en-US" sz="3600" dirty="0" smtClean="0">
                <a:latin typeface="Gill Sans MT"/>
                <a:cs typeface="Gill Sans MT"/>
              </a:rPr>
              <a:t>Follow Francisco’s </a:t>
            </a:r>
          </a:p>
          <a:p>
            <a:r>
              <a:rPr lang="en-US" sz="3600" dirty="0" smtClean="0">
                <a:latin typeface="Gill Sans MT"/>
                <a:cs typeface="Gill Sans MT"/>
              </a:rPr>
              <a:t>	inspiring journey…</a:t>
            </a:r>
            <a:endParaRPr lang="en-US" sz="3600" dirty="0">
              <a:latin typeface="Gill Sans MT"/>
              <a:cs typeface="Gill Sans MT"/>
            </a:endParaRPr>
          </a:p>
        </p:txBody>
      </p:sp>
      <p:sp>
        <p:nvSpPr>
          <p:cNvPr id="10" name="TextBox 9"/>
          <p:cNvSpPr txBox="1"/>
          <p:nvPr/>
        </p:nvSpPr>
        <p:spPr>
          <a:xfrm>
            <a:off x="0" y="5867400"/>
            <a:ext cx="2743200" cy="369332"/>
          </a:xfrm>
          <a:prstGeom prst="rect">
            <a:avLst/>
          </a:prstGeom>
          <a:noFill/>
        </p:spPr>
        <p:txBody>
          <a:bodyPr wrap="square" rtlCol="0">
            <a:spAutoFit/>
          </a:bodyPr>
          <a:lstStyle/>
          <a:p>
            <a:r>
              <a:rPr lang="en-US" i="1" dirty="0" smtClean="0"/>
              <a:t>**Also available in Spanish</a:t>
            </a:r>
            <a:endParaRPr lang="en-US" i="1" dirty="0"/>
          </a:p>
        </p:txBody>
      </p:sp>
    </p:spTree>
    <p:extLst>
      <p:ext uri="{BB962C8B-B14F-4D97-AF65-F5344CB8AC3E}">
        <p14:creationId xmlns:p14="http://schemas.microsoft.com/office/powerpoint/2010/main" val="313685184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341899"/>
            <a:ext cx="3236913" cy="1130300"/>
          </a:xfrm>
        </p:spPr>
        <p:txBody>
          <a:bodyPr>
            <a:noAutofit/>
          </a:bodyPr>
          <a:lstStyle/>
          <a:p>
            <a:r>
              <a:rPr lang="en-US" sz="3200" i="1" dirty="0" smtClean="0">
                <a:solidFill>
                  <a:srgbClr val="9900CC"/>
                </a:solidFill>
              </a:rPr>
              <a:t>Flight</a:t>
            </a:r>
            <a:r>
              <a:rPr lang="en-US" sz="3200" dirty="0" smtClean="0">
                <a:solidFill>
                  <a:srgbClr val="9900CC"/>
                </a:solidFill>
              </a:rPr>
              <a:t/>
            </a:r>
            <a:br>
              <a:rPr lang="en-US" sz="3200" dirty="0" smtClean="0">
                <a:solidFill>
                  <a:srgbClr val="9900CC"/>
                </a:solidFill>
              </a:rPr>
            </a:br>
            <a:r>
              <a:rPr lang="en-US" sz="3200" dirty="0" smtClean="0">
                <a:solidFill>
                  <a:srgbClr val="9900CC"/>
                </a:solidFill>
              </a:rPr>
              <a:t>By:  </a:t>
            </a:r>
            <a:br>
              <a:rPr lang="en-US" sz="3200" dirty="0" smtClean="0">
                <a:solidFill>
                  <a:srgbClr val="9900CC"/>
                </a:solidFill>
              </a:rPr>
            </a:br>
            <a:r>
              <a:rPr lang="en-US" sz="3200" dirty="0" smtClean="0">
                <a:solidFill>
                  <a:srgbClr val="9900CC"/>
                </a:solidFill>
              </a:rPr>
              <a:t>Sherman </a:t>
            </a:r>
            <a:r>
              <a:rPr lang="en-US" sz="3200" dirty="0" err="1" smtClean="0">
                <a:solidFill>
                  <a:srgbClr val="9900CC"/>
                </a:solidFill>
              </a:rPr>
              <a:t>Alexie</a:t>
            </a:r>
            <a:endParaRPr lang="en-US" sz="3200" dirty="0">
              <a:solidFill>
                <a:srgbClr val="9900CC"/>
              </a:solidFill>
            </a:endParaRPr>
          </a:p>
        </p:txBody>
      </p:sp>
      <p:sp>
        <p:nvSpPr>
          <p:cNvPr id="6" name="Content Placeholder 5"/>
          <p:cNvSpPr>
            <a:spLocks noGrp="1"/>
          </p:cNvSpPr>
          <p:nvPr>
            <p:ph idx="1"/>
          </p:nvPr>
        </p:nvSpPr>
        <p:spPr/>
        <p:txBody>
          <a:bodyPr/>
          <a:lstStyle/>
          <a:p>
            <a:endParaRPr lang="en-US"/>
          </a:p>
        </p:txBody>
      </p:sp>
      <p:sp>
        <p:nvSpPr>
          <p:cNvPr id="7" name="Text Placeholder 6"/>
          <p:cNvSpPr>
            <a:spLocks noGrp="1"/>
          </p:cNvSpPr>
          <p:nvPr>
            <p:ph type="body" sz="half" idx="2"/>
          </p:nvPr>
        </p:nvSpPr>
        <p:spPr>
          <a:xfrm>
            <a:off x="152400" y="2209800"/>
            <a:ext cx="3313113" cy="4439529"/>
          </a:xfrm>
        </p:spPr>
        <p:txBody>
          <a:bodyPr/>
          <a:lstStyle/>
          <a:p>
            <a:endParaRPr lang="en-US" dirty="0"/>
          </a:p>
        </p:txBody>
      </p:sp>
      <p:pic>
        <p:nvPicPr>
          <p:cNvPr id="2050" name="Picture 2" descr="C:\Users\ttflore\Desktop\fligh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892126"/>
            <a:ext cx="3398282" cy="51054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ttflore\Desktop\Sherman Alexi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5393" y="4134729"/>
            <a:ext cx="1697355"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01166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4" descr="http://www.impawards.com/2003/posters/ho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371600"/>
            <a:ext cx="2889250"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Title 1"/>
          <p:cNvSpPr>
            <a:spLocks noGrp="1"/>
          </p:cNvSpPr>
          <p:nvPr>
            <p:ph type="title"/>
          </p:nvPr>
        </p:nvSpPr>
        <p:spPr>
          <a:xfrm>
            <a:off x="0" y="106363"/>
            <a:ext cx="9144000" cy="1311275"/>
          </a:xfrm>
        </p:spPr>
        <p:txBody>
          <a:bodyPr/>
          <a:lstStyle/>
          <a:p>
            <a:pPr eaLnBrk="1" hangingPunct="1"/>
            <a:r>
              <a:rPr lang="en-US" smtClean="0">
                <a:solidFill>
                  <a:srgbClr val="CC00CC"/>
                </a:solidFill>
              </a:rPr>
              <a:t>Literature Circles!! Hurray! Pages 59-119</a:t>
            </a:r>
          </a:p>
        </p:txBody>
      </p:sp>
      <p:sp>
        <p:nvSpPr>
          <p:cNvPr id="124932" name="Content Placeholder 2"/>
          <p:cNvSpPr>
            <a:spLocks noGrp="1"/>
          </p:cNvSpPr>
          <p:nvPr>
            <p:ph idx="1"/>
          </p:nvPr>
        </p:nvSpPr>
        <p:spPr>
          <a:xfrm>
            <a:off x="0" y="2743200"/>
            <a:ext cx="9144000" cy="3886200"/>
          </a:xfrm>
        </p:spPr>
        <p:txBody>
          <a:bodyPr/>
          <a:lstStyle/>
          <a:p>
            <a:pPr eaLnBrk="1" hangingPunct="1"/>
            <a:endParaRPr lang="en-US" smtClean="0"/>
          </a:p>
          <a:p>
            <a:pPr eaLnBrk="1" hangingPunct="1"/>
            <a:endParaRPr lang="en-US" smtClean="0"/>
          </a:p>
          <a:p>
            <a:pPr eaLnBrk="1" hangingPunct="1"/>
            <a:endParaRPr lang="en-US" smtClean="0"/>
          </a:p>
          <a:p>
            <a:pPr eaLnBrk="1" hangingPunct="1"/>
            <a:endParaRPr lang="en-US" smtClean="0"/>
          </a:p>
          <a:p>
            <a:pPr eaLnBrk="1" hangingPunct="1"/>
            <a:endParaRPr lang="en-US" smtClean="0"/>
          </a:p>
          <a:p>
            <a:pPr eaLnBrk="1" hangingPunct="1">
              <a:buFontTx/>
              <a:buNone/>
            </a:pPr>
            <a:r>
              <a:rPr lang="en-US" smtClean="0"/>
              <a:t>Decide on new roles for next reading (120-181).  Hand in role sheets to discussion leader.</a:t>
            </a:r>
          </a:p>
        </p:txBody>
      </p:sp>
      <p:pic>
        <p:nvPicPr>
          <p:cNvPr id="124933" name="Picture 2" descr="http://ettc.lrhsd.org/archives/Pictures/hol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17965">
            <a:off x="5883275" y="1558925"/>
            <a:ext cx="2435225"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4" name="Picture 6" descr="http://www.ebertfest.com/nine/photos/Holes_KhleoThomas_ShiaLeBe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775241">
            <a:off x="215106" y="2148682"/>
            <a:ext cx="3538537"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2177016"/>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public.asu.edu/~jblasin/aeta/images/AETA3.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133600"/>
            <a:ext cx="4562475" cy="4080926"/>
          </a:xfrm>
          <a:prstGeom prst="rect">
            <a:avLst/>
          </a:prstGeom>
          <a:noFill/>
          <a:extLst>
            <a:ext uri="{909E8E84-426E-40DD-AFC4-6F175D3DCCD1}">
              <a14:hiddenFill xmlns:a14="http://schemas.microsoft.com/office/drawing/2010/main">
                <a:solidFill>
                  <a:srgbClr val="FFFFFF"/>
                </a:solidFill>
              </a14:hiddenFill>
            </a:ext>
          </a:extLst>
        </p:spPr>
      </p:pic>
      <p:pic>
        <p:nvPicPr>
          <p:cNvPr id="332802" name="Picture 2" descr="http://ecx.images-amazon.com/images/I/5183zNcgebL._SY346_PJlook-inside-v2,TopRight,1,0_SH20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84149">
            <a:off x="495405" y="2817911"/>
            <a:ext cx="2168235" cy="32903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066800"/>
            <a:ext cx="8229600" cy="1139825"/>
          </a:xfrm>
        </p:spPr>
        <p:txBody>
          <a:bodyPr/>
          <a:lstStyle/>
          <a:p>
            <a:r>
              <a:rPr lang="en-US" b="1" dirty="0">
                <a:solidFill>
                  <a:srgbClr val="9900CC"/>
                </a:solidFill>
              </a:rPr>
              <a:t>Rachel Dominy, Elizabeth Holden, Shannon Murray</a:t>
            </a:r>
            <a:r>
              <a:rPr lang="en-US" b="1" dirty="0" smtClean="0">
                <a:solidFill>
                  <a:srgbClr val="9900CC"/>
                </a:solidFill>
              </a:rPr>
              <a:t>, Kelsey </a:t>
            </a:r>
            <a:r>
              <a:rPr lang="en-US" b="1" dirty="0" err="1" smtClean="0">
                <a:solidFill>
                  <a:srgbClr val="9900CC"/>
                </a:solidFill>
              </a:rPr>
              <a:t>Zubikoff</a:t>
            </a:r>
            <a:r>
              <a:rPr lang="en-US" b="1" dirty="0" smtClean="0">
                <a:solidFill>
                  <a:srgbClr val="9900CC"/>
                </a:solidFill>
              </a:rPr>
              <a:t>, </a:t>
            </a:r>
            <a:r>
              <a:rPr lang="en-US" b="1" dirty="0">
                <a:solidFill>
                  <a:srgbClr val="9900CC"/>
                </a:solidFill>
              </a:rPr>
              <a:t>Elizabeth </a:t>
            </a:r>
            <a:r>
              <a:rPr lang="en-US" b="1" dirty="0" err="1" smtClean="0">
                <a:solidFill>
                  <a:srgbClr val="9900CC"/>
                </a:solidFill>
              </a:rPr>
              <a:t>Monnig</a:t>
            </a:r>
            <a:r>
              <a:rPr lang="en-US" b="1" dirty="0" smtClean="0">
                <a:solidFill>
                  <a:srgbClr val="9900CC"/>
                </a:solidFill>
              </a:rPr>
              <a:t>, Bonnie Miller. </a:t>
            </a:r>
            <a:r>
              <a:rPr lang="en-US" dirty="0">
                <a:solidFill>
                  <a:srgbClr val="9900CC"/>
                </a:solidFill>
              </a:rPr>
              <a:t/>
            </a:r>
            <a:br>
              <a:rPr lang="en-US" dirty="0">
                <a:solidFill>
                  <a:srgbClr val="9900CC"/>
                </a:solidFill>
              </a:rPr>
            </a:br>
            <a:endParaRPr lang="en-US" dirty="0">
              <a:solidFill>
                <a:srgbClr val="9900CC"/>
              </a:solidFill>
            </a:endParaRPr>
          </a:p>
        </p:txBody>
      </p:sp>
      <p:sp>
        <p:nvSpPr>
          <p:cNvPr id="3" name="ClipArt Placeholder 2"/>
          <p:cNvSpPr>
            <a:spLocks noGrp="1"/>
          </p:cNvSpPr>
          <p:nvPr>
            <p:ph type="clipArt" sz="half" idx="1"/>
          </p:nvPr>
        </p:nvSpPr>
        <p:spPr>
          <a:xfrm>
            <a:off x="448682" y="5943600"/>
            <a:ext cx="8877300" cy="1025525"/>
          </a:xfrm>
        </p:spPr>
      </p:sp>
      <p:sp>
        <p:nvSpPr>
          <p:cNvPr id="4" name="Text Placeholder 3"/>
          <p:cNvSpPr>
            <a:spLocks noGrp="1"/>
          </p:cNvSpPr>
          <p:nvPr>
            <p:ph type="body" sz="half" idx="2"/>
          </p:nvPr>
        </p:nvSpPr>
        <p:spPr>
          <a:xfrm>
            <a:off x="4648200" y="5638800"/>
            <a:ext cx="4038600" cy="685800"/>
          </a:xfrm>
        </p:spPr>
        <p:txBody>
          <a:bodyPr/>
          <a:lstStyle/>
          <a:p>
            <a:pPr marL="0" indent="0">
              <a:buNone/>
            </a:pPr>
            <a:r>
              <a:rPr lang="en-US" sz="1400" dirty="0" smtClean="0"/>
              <a:t>Registration forms for presenters!!</a:t>
            </a:r>
            <a:endParaRPr lang="en-US" sz="1400" dirty="0"/>
          </a:p>
        </p:txBody>
      </p:sp>
      <p:pic>
        <p:nvPicPr>
          <p:cNvPr id="332804" name="Picture 4" descr="http://kickedoutanthology.com/wp-content/uploads/2010/01/image025.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3429000"/>
            <a:ext cx="1924050" cy="2354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545065"/>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a:xfrm>
            <a:off x="533400" y="381000"/>
            <a:ext cx="8077200" cy="1311275"/>
          </a:xfrm>
        </p:spPr>
        <p:txBody>
          <a:bodyPr/>
          <a:lstStyle/>
          <a:p>
            <a:r>
              <a:rPr lang="en-US" smtClean="0">
                <a:solidFill>
                  <a:srgbClr val="9900CC"/>
                </a:solidFill>
              </a:rPr>
              <a:t>Edward Applebee’s</a:t>
            </a:r>
            <a:br>
              <a:rPr lang="en-US" smtClean="0">
                <a:solidFill>
                  <a:srgbClr val="9900CC"/>
                </a:solidFill>
              </a:rPr>
            </a:br>
            <a:r>
              <a:rPr lang="en-US" smtClean="0">
                <a:solidFill>
                  <a:srgbClr val="9900CC"/>
                </a:solidFill>
              </a:rPr>
              <a:t>“Dialogic Approach”</a:t>
            </a:r>
          </a:p>
        </p:txBody>
      </p:sp>
      <p:sp>
        <p:nvSpPr>
          <p:cNvPr id="3" name="Content Placeholder 2"/>
          <p:cNvSpPr>
            <a:spLocks noGrp="1"/>
          </p:cNvSpPr>
          <p:nvPr>
            <p:ph idx="1"/>
          </p:nvPr>
        </p:nvSpPr>
        <p:spPr>
          <a:xfrm>
            <a:off x="533400" y="4572000"/>
            <a:ext cx="8077200" cy="1600200"/>
          </a:xfrm>
        </p:spPr>
        <p:txBody>
          <a:bodyPr/>
          <a:lstStyle/>
          <a:p>
            <a:pPr>
              <a:defRPr/>
            </a:pPr>
            <a:r>
              <a:rPr lang="en-US" dirty="0" smtClean="0"/>
              <a:t>For Thursday, be ready to answer this question and give three details in support:</a:t>
            </a:r>
          </a:p>
          <a:p>
            <a:pPr marL="0" indent="0">
              <a:buFontTx/>
              <a:buNone/>
              <a:defRPr/>
            </a:pPr>
            <a:r>
              <a:rPr lang="en-US" dirty="0" smtClean="0"/>
              <a:t>How should teachers approach literature study instead of the “I-R-E” approach? </a:t>
            </a:r>
            <a:endParaRPr lang="en-US" dirty="0"/>
          </a:p>
        </p:txBody>
      </p:sp>
      <p:pic>
        <p:nvPicPr>
          <p:cNvPr id="131076" name="Picture 10" descr="Dr. Arthur Applebe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286000"/>
            <a:ext cx="30940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1988"/>
            <a:ext cx="8229600" cy="1139825"/>
          </a:xfrm>
        </p:spPr>
        <p:txBody>
          <a:bodyPr/>
          <a:lstStyle/>
          <a:p>
            <a:r>
              <a:rPr lang="en-US" dirty="0" smtClean="0"/>
              <a:t/>
            </a:r>
            <a:br>
              <a:rPr lang="en-US" dirty="0" smtClean="0"/>
            </a:br>
            <a:r>
              <a:rPr lang="en-US" sz="1400" dirty="0">
                <a:hlinkClick r:id="rId2"/>
              </a:rPr>
              <a:t>http://vhss.oddcast.com/vhssplayer.php?acc=3818225&amp;ss=2329720&amp;sl=0&amp;l=0&amp;h=300&amp;w=400&amp;bc=FFFFFF&amp;mid=119934&amp;t=1</a:t>
            </a:r>
            <a:r>
              <a:rPr lang="en-US" dirty="0" smtClean="0"/>
              <a:t/>
            </a:r>
            <a:br>
              <a:rPr lang="en-US" dirty="0" smtClean="0"/>
            </a:br>
            <a:endParaRPr lang="en-US" dirty="0"/>
          </a:p>
        </p:txBody>
      </p:sp>
      <p:sp>
        <p:nvSpPr>
          <p:cNvPr id="3" name="ClipArt Placeholder 2"/>
          <p:cNvSpPr>
            <a:spLocks noGrp="1"/>
          </p:cNvSpPr>
          <p:nvPr>
            <p:ph type="clipArt" sz="half" idx="1"/>
          </p:nvPr>
        </p:nvSpPr>
        <p:spPr>
          <a:xfrm>
            <a:off x="1581150" y="2514600"/>
            <a:ext cx="4038600" cy="4530725"/>
          </a:xfrm>
        </p:spPr>
      </p:sp>
      <p:sp>
        <p:nvSpPr>
          <p:cNvPr id="4" name="Text Placeholder 3"/>
          <p:cNvSpPr>
            <a:spLocks noGrp="1"/>
          </p:cNvSpPr>
          <p:nvPr>
            <p:ph type="body" sz="half" idx="2"/>
          </p:nvPr>
        </p:nvSpPr>
        <p:spPr/>
        <p:txBody>
          <a:bodyPr/>
          <a:lstStyle/>
          <a:p>
            <a:endParaRPr lang="en-US"/>
          </a:p>
        </p:txBody>
      </p:sp>
      <p:pic>
        <p:nvPicPr>
          <p:cNvPr id="335874" name="Picture 2" descr="https://vhss.oddcast.com/ccs2/vhss/user/959/3818225/thumbs/show_2326815.jpg?13771910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112885"/>
            <a:ext cx="312420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628744"/>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0" y="609600"/>
            <a:ext cx="9144000" cy="1311275"/>
          </a:xfrm>
        </p:spPr>
        <p:txBody>
          <a:bodyPr/>
          <a:lstStyle/>
          <a:p>
            <a:r>
              <a:rPr lang="en-US" sz="2800" smtClean="0">
                <a:solidFill>
                  <a:schemeClr val="tx1"/>
                </a:solidFill>
              </a:rPr>
              <a:t>As Linda Berger points out in “Reader Response Journals: You Make the Meaning … and How,” (Journal of Adolescent and Adult Literacy 39.5: 380-385)</a:t>
            </a:r>
          </a:p>
        </p:txBody>
      </p:sp>
      <p:sp>
        <p:nvSpPr>
          <p:cNvPr id="132099" name="Rectangle 3"/>
          <p:cNvSpPr>
            <a:spLocks noGrp="1" noChangeArrowheads="1"/>
          </p:cNvSpPr>
          <p:nvPr>
            <p:ph type="body" idx="1"/>
          </p:nvPr>
        </p:nvSpPr>
        <p:spPr>
          <a:xfrm>
            <a:off x="0" y="2438400"/>
            <a:ext cx="9144000" cy="3733800"/>
          </a:xfrm>
        </p:spPr>
        <p:txBody>
          <a:bodyPr/>
          <a:lstStyle/>
          <a:p>
            <a:r>
              <a:rPr lang="en-US" sz="2400" b="1" dirty="0" smtClean="0">
                <a:solidFill>
                  <a:srgbClr val="CC0099"/>
                </a:solidFill>
                <a:latin typeface="Times New Roman" pitchFamily="18" charset="0"/>
              </a:rPr>
              <a:t>Asking students to respond to literature with no guided instruction or modeling, can have disappointing results.  The same thing is true of asking students to respond to other students’ writing (or their own).</a:t>
            </a:r>
          </a:p>
        </p:txBody>
      </p:sp>
      <p:pic>
        <p:nvPicPr>
          <p:cNvPr id="132100" name="Picture 7" descr="confused-student-147x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657600"/>
            <a:ext cx="14001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endParaRPr lang="en-US" smtClean="0"/>
          </a:p>
        </p:txBody>
      </p:sp>
      <p:sp>
        <p:nvSpPr>
          <p:cNvPr id="133123" name="Rectangle 3"/>
          <p:cNvSpPr>
            <a:spLocks noGrp="1" noChangeArrowheads="1"/>
          </p:cNvSpPr>
          <p:nvPr>
            <p:ph type="body" idx="1"/>
          </p:nvPr>
        </p:nvSpPr>
        <p:spPr>
          <a:xfrm>
            <a:off x="533400" y="304800"/>
            <a:ext cx="8077200" cy="5867400"/>
          </a:xfrm>
        </p:spPr>
        <p:txBody>
          <a:bodyPr/>
          <a:lstStyle/>
          <a:p>
            <a:r>
              <a:rPr lang="en-US" b="1" smtClean="0">
                <a:solidFill>
                  <a:srgbClr val="006600"/>
                </a:solidFill>
                <a:latin typeface="Times New Roman" pitchFamily="18" charset="0"/>
              </a:rPr>
              <a:t>Although we do want to teach our students how to make meaning of their reading, we must provide appropriate scaffolding to enable them to do develop skills of responding and interpreting. </a:t>
            </a:r>
          </a:p>
          <a:p>
            <a:endParaRPr lang="en-US" smtClean="0"/>
          </a:p>
        </p:txBody>
      </p:sp>
      <p:pic>
        <p:nvPicPr>
          <p:cNvPr id="133124" name="Picture 5" descr="confused_student_square_2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2971800"/>
            <a:ext cx="2809875"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900CC"/>
                </a:solidFill>
              </a:rPr>
              <a:t>Stanley </a:t>
            </a:r>
            <a:r>
              <a:rPr lang="en-US" dirty="0" err="1" smtClean="0">
                <a:solidFill>
                  <a:srgbClr val="9900CC"/>
                </a:solidFill>
              </a:rPr>
              <a:t>Yelnats</a:t>
            </a:r>
            <a:endParaRPr lang="en-US" dirty="0">
              <a:solidFill>
                <a:srgbClr val="9900CC"/>
              </a:solidFill>
            </a:endParaRPr>
          </a:p>
        </p:txBody>
      </p:sp>
      <p:sp>
        <p:nvSpPr>
          <p:cNvPr id="3" name="Content Placeholder 2"/>
          <p:cNvSpPr>
            <a:spLocks noGrp="1"/>
          </p:cNvSpPr>
          <p:nvPr>
            <p:ph idx="1"/>
          </p:nvPr>
        </p:nvSpPr>
        <p:spPr>
          <a:xfrm>
            <a:off x="528636" y="6153150"/>
            <a:ext cx="8077200" cy="552450"/>
          </a:xfrm>
        </p:spPr>
        <p:txBody>
          <a:bodyPr/>
          <a:lstStyle/>
          <a:p>
            <a:pPr marL="0" indent="0" algn="ctr">
              <a:buNone/>
            </a:pPr>
            <a:r>
              <a:rPr lang="en-US" dirty="0" smtClean="0"/>
              <a:t>AKA: Caveman”</a:t>
            </a:r>
            <a:endParaRPr lang="en-US" dirty="0"/>
          </a:p>
        </p:txBody>
      </p:sp>
      <p:pic>
        <p:nvPicPr>
          <p:cNvPr id="331778" name="Picture 2" descr="http://www.blogofmanly.com/wp-content/uploads/2012/04/caveman.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599" y="1066800"/>
            <a:ext cx="7153275" cy="508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53442"/>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0" y="609600"/>
            <a:ext cx="9144000" cy="1311275"/>
          </a:xfrm>
        </p:spPr>
        <p:txBody>
          <a:bodyPr/>
          <a:lstStyle/>
          <a:p>
            <a:r>
              <a:rPr lang="en-US" sz="3600" smtClean="0">
                <a:solidFill>
                  <a:srgbClr val="006600"/>
                </a:solidFill>
              </a:rPr>
              <a:t>Linda Berger arrived at a set of questions designed to help students respond with their own ideas.</a:t>
            </a:r>
            <a:r>
              <a:rPr lang="en-US" sz="3600" smtClean="0"/>
              <a:t>  </a:t>
            </a:r>
          </a:p>
        </p:txBody>
      </p:sp>
      <p:sp>
        <p:nvSpPr>
          <p:cNvPr id="134147" name="Rectangle 3"/>
          <p:cNvSpPr>
            <a:spLocks noGrp="1" noChangeArrowheads="1"/>
          </p:cNvSpPr>
          <p:nvPr>
            <p:ph type="body" idx="1"/>
          </p:nvPr>
        </p:nvSpPr>
        <p:spPr>
          <a:xfrm>
            <a:off x="457200" y="2895600"/>
            <a:ext cx="8077200" cy="3733800"/>
          </a:xfrm>
        </p:spPr>
        <p:txBody>
          <a:bodyPr/>
          <a:lstStyle/>
          <a:p>
            <a:r>
              <a:rPr lang="en-US" b="1" dirty="0" smtClean="0">
                <a:solidFill>
                  <a:srgbClr val="9900CC"/>
                </a:solidFill>
              </a:rPr>
              <a:t>1.</a:t>
            </a:r>
            <a:r>
              <a:rPr lang="en-US" dirty="0" smtClean="0"/>
              <a:t> </a:t>
            </a:r>
            <a:r>
              <a:rPr lang="en-US" b="1" dirty="0" smtClean="0">
                <a:solidFill>
                  <a:srgbClr val="9900CC"/>
                </a:solidFill>
                <a:latin typeface="Times New Roman" pitchFamily="18" charset="0"/>
              </a:rPr>
              <a:t>What do you notice?</a:t>
            </a:r>
          </a:p>
          <a:p>
            <a:r>
              <a:rPr lang="en-US" b="1" dirty="0" smtClean="0">
                <a:solidFill>
                  <a:srgbClr val="2020DE"/>
                </a:solidFill>
                <a:latin typeface="Times New Roman" pitchFamily="18" charset="0"/>
              </a:rPr>
              <a:t>2. What do you question?</a:t>
            </a:r>
          </a:p>
          <a:p>
            <a:r>
              <a:rPr lang="en-US" b="1" dirty="0" smtClean="0">
                <a:solidFill>
                  <a:srgbClr val="F15237"/>
                </a:solidFill>
                <a:latin typeface="Times New Roman" pitchFamily="18" charset="0"/>
              </a:rPr>
              <a:t>3. What do you feel?</a:t>
            </a:r>
          </a:p>
          <a:p>
            <a:r>
              <a:rPr lang="en-US" b="1" dirty="0" smtClean="0">
                <a:solidFill>
                  <a:srgbClr val="006600"/>
                </a:solidFill>
                <a:latin typeface="Times New Roman" pitchFamily="18" charset="0"/>
              </a:rPr>
              <a:t>4. What do you relate to?</a:t>
            </a:r>
          </a:p>
        </p:txBody>
      </p:sp>
      <p:pic>
        <p:nvPicPr>
          <p:cNvPr id="134148" name="Picture 5" descr="question-mark3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2514600"/>
            <a:ext cx="28575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0" y="381000"/>
            <a:ext cx="9144000" cy="1311275"/>
          </a:xfrm>
        </p:spPr>
        <p:txBody>
          <a:bodyPr/>
          <a:lstStyle/>
          <a:p>
            <a:r>
              <a:rPr lang="en-US" sz="3600" smtClean="0">
                <a:solidFill>
                  <a:srgbClr val="006600"/>
                </a:solidFill>
              </a:rPr>
              <a:t>And she gave them some examples:</a:t>
            </a:r>
            <a:br>
              <a:rPr lang="en-US" sz="3600" smtClean="0">
                <a:solidFill>
                  <a:srgbClr val="006600"/>
                </a:solidFill>
              </a:rPr>
            </a:br>
            <a:endParaRPr lang="en-US" sz="3600" smtClean="0">
              <a:solidFill>
                <a:srgbClr val="006600"/>
              </a:solidFill>
            </a:endParaRPr>
          </a:p>
        </p:txBody>
      </p:sp>
      <p:sp>
        <p:nvSpPr>
          <p:cNvPr id="135171" name="Rectangle 3"/>
          <p:cNvSpPr>
            <a:spLocks noGrp="1" noChangeArrowheads="1"/>
          </p:cNvSpPr>
          <p:nvPr>
            <p:ph type="body" idx="1"/>
          </p:nvPr>
        </p:nvSpPr>
        <p:spPr>
          <a:xfrm>
            <a:off x="533400" y="2286000"/>
            <a:ext cx="8077200" cy="3886200"/>
          </a:xfrm>
        </p:spPr>
        <p:txBody>
          <a:bodyPr/>
          <a:lstStyle/>
          <a:p>
            <a:pPr>
              <a:lnSpc>
                <a:spcPct val="90000"/>
              </a:lnSpc>
            </a:pPr>
            <a:r>
              <a:rPr lang="en-US" sz="2800" smtClean="0">
                <a:solidFill>
                  <a:srgbClr val="2020DE"/>
                </a:solidFill>
              </a:rPr>
              <a:t>What do you notice: Do you notice any changes in the personality of your protagonist or antagonist? Do you notice any emphasis on an object or minor character that might later be important?  Do you notice any repeating patterns in the book?  Do you notice the significance of the title in the chapter you’re reading?  Is there anything unusual about the book’s beginning or ending?</a:t>
            </a: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endParaRPr lang="en-US" smtClean="0"/>
          </a:p>
        </p:txBody>
      </p:sp>
      <p:sp>
        <p:nvSpPr>
          <p:cNvPr id="136195" name="Rectangle 3"/>
          <p:cNvSpPr>
            <a:spLocks noGrp="1" noChangeArrowheads="1"/>
          </p:cNvSpPr>
          <p:nvPr>
            <p:ph type="body" idx="1"/>
          </p:nvPr>
        </p:nvSpPr>
        <p:spPr>
          <a:xfrm>
            <a:off x="533400" y="990600"/>
            <a:ext cx="8077200" cy="5181600"/>
          </a:xfrm>
        </p:spPr>
        <p:txBody>
          <a:bodyPr/>
          <a:lstStyle/>
          <a:p>
            <a:pPr>
              <a:lnSpc>
                <a:spcPct val="90000"/>
              </a:lnSpc>
            </a:pPr>
            <a:r>
              <a:rPr lang="en-US" b="1" smtClean="0">
                <a:solidFill>
                  <a:srgbClr val="CC00CC"/>
                </a:solidFill>
              </a:rPr>
              <a:t>What do you question: Do you question any of the decisions made by the protagonist or other character?  Do you wonder what a certain passage might mean?  Do you question whether or not the author realistically presented a certain part of the book?  Do you question if something that happened in the author’s life might have influenced the writing of this novel?</a:t>
            </a: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endParaRPr lang="en-US" smtClean="0"/>
          </a:p>
        </p:txBody>
      </p:sp>
      <p:sp>
        <p:nvSpPr>
          <p:cNvPr id="137219" name="Rectangle 3"/>
          <p:cNvSpPr>
            <a:spLocks noGrp="1" noChangeArrowheads="1"/>
          </p:cNvSpPr>
          <p:nvPr>
            <p:ph type="body" idx="1"/>
          </p:nvPr>
        </p:nvSpPr>
        <p:spPr>
          <a:xfrm>
            <a:off x="533400" y="1219200"/>
            <a:ext cx="8077200" cy="5029200"/>
          </a:xfrm>
        </p:spPr>
        <p:txBody>
          <a:bodyPr/>
          <a:lstStyle/>
          <a:p>
            <a:r>
              <a:rPr lang="en-US" b="1" smtClean="0">
                <a:solidFill>
                  <a:srgbClr val="006600"/>
                </a:solidFill>
                <a:latin typeface="Times New Roman" pitchFamily="18" charset="0"/>
              </a:rPr>
              <a:t>What do you feel: Does any part of the book make you feel scared, annoyed, sad, frustrated, happy, or horrified?  Which part and why?  Do you feel differently about a character or situation in the novel than you did earlier? Why have your feelings changed?  Do you want to read another novel by this author?  Why or why not?</a:t>
            </a: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p:txBody>
          <a:bodyPr/>
          <a:lstStyle/>
          <a:p>
            <a:endParaRPr lang="en-US" smtClean="0"/>
          </a:p>
        </p:txBody>
      </p:sp>
      <p:sp>
        <p:nvSpPr>
          <p:cNvPr id="304131" name="Rectangle 3"/>
          <p:cNvSpPr>
            <a:spLocks noGrp="1" noChangeArrowheads="1"/>
          </p:cNvSpPr>
          <p:nvPr>
            <p:ph type="body" idx="1"/>
          </p:nvPr>
        </p:nvSpPr>
        <p:spPr/>
        <p:txBody>
          <a:bodyPr/>
          <a:lstStyle/>
          <a:p>
            <a:r>
              <a:rPr lang="en-US" b="1" dirty="0" smtClean="0">
                <a:solidFill>
                  <a:srgbClr val="F15237"/>
                </a:solidFill>
                <a:latin typeface="Times New Roman" pitchFamily="18" charset="0"/>
              </a:rPr>
              <a:t>What do you relate to:  Does anything in the book remind you of something from your own experience, or a movie, or television, or another book?  Tell about the similarities an differences.</a:t>
            </a:r>
            <a:r>
              <a:rPr lang="en-US" dirty="0" smtClean="0"/>
              <a:t> </a:t>
            </a:r>
          </a:p>
        </p:txBody>
      </p:sp>
    </p:spTree>
    <p:extLst>
      <p:ext uri="{BB962C8B-B14F-4D97-AF65-F5344CB8AC3E}">
        <p14:creationId xmlns:p14="http://schemas.microsoft.com/office/powerpoint/2010/main" val="606629969"/>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09800"/>
            <a:ext cx="8077200" cy="1311275"/>
          </a:xfrm>
        </p:spPr>
        <p:txBody>
          <a:bodyPr/>
          <a:lstStyle/>
          <a:p>
            <a:r>
              <a:rPr lang="en-US" dirty="0" smtClean="0">
                <a:solidFill>
                  <a:srgbClr val="9900CC"/>
                </a:solidFill>
              </a:rPr>
              <a:t>See You Thursday!</a:t>
            </a:r>
            <a:endParaRPr lang="en-US" dirty="0">
              <a:solidFill>
                <a:srgbClr val="9900CC"/>
              </a:solidFill>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686427993"/>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900CC"/>
                </a:solidFill>
              </a:rPr>
              <a:t>ENG 471</a:t>
            </a:r>
            <a:br>
              <a:rPr lang="en-US" dirty="0" smtClean="0">
                <a:solidFill>
                  <a:srgbClr val="9900CC"/>
                </a:solidFill>
              </a:rPr>
            </a:br>
            <a:r>
              <a:rPr lang="en-US" sz="2000" dirty="0" smtClean="0">
                <a:solidFill>
                  <a:srgbClr val="9900CC"/>
                </a:solidFill>
              </a:rPr>
              <a:t>9/12/2013</a:t>
            </a:r>
            <a:endParaRPr lang="en-US" sz="2000" dirty="0">
              <a:solidFill>
                <a:srgbClr val="9900CC"/>
              </a:solidFill>
            </a:endParaRPr>
          </a:p>
        </p:txBody>
      </p:sp>
      <p:sp>
        <p:nvSpPr>
          <p:cNvPr id="3" name="Content Placeholder 2"/>
          <p:cNvSpPr>
            <a:spLocks noGrp="1"/>
          </p:cNvSpPr>
          <p:nvPr>
            <p:ph idx="1"/>
          </p:nvPr>
        </p:nvSpPr>
        <p:spPr/>
        <p:txBody>
          <a:bodyPr/>
          <a:lstStyle/>
          <a:p>
            <a:pPr marL="571500" indent="-571500">
              <a:buAutoNum type="romanUcPeriod"/>
            </a:pPr>
            <a:r>
              <a:rPr lang="en-US" dirty="0" smtClean="0"/>
              <a:t>Opening Poem: “Touchscreen,” by</a:t>
            </a:r>
          </a:p>
          <a:p>
            <a:pPr marL="0" indent="0">
              <a:buNone/>
            </a:pPr>
            <a:r>
              <a:rPr lang="en-US" dirty="0" smtClean="0"/>
              <a:t> 	Marshall Davis Jones</a:t>
            </a:r>
          </a:p>
          <a:p>
            <a:pPr marL="0" indent="0">
              <a:buNone/>
            </a:pPr>
            <a:r>
              <a:rPr lang="en-US" dirty="0" smtClean="0"/>
              <a:t>II. Book Recommendations: </a:t>
            </a:r>
            <a:r>
              <a:rPr lang="en-US" i="1" dirty="0"/>
              <a:t>Party</a:t>
            </a:r>
            <a:r>
              <a:rPr lang="en-US" dirty="0"/>
              <a:t>, by </a:t>
            </a:r>
            <a:r>
              <a:rPr lang="en-US" dirty="0" smtClean="0"/>
              <a:t>Tom</a:t>
            </a:r>
          </a:p>
          <a:p>
            <a:pPr marL="0" indent="0">
              <a:buNone/>
            </a:pPr>
            <a:r>
              <a:rPr lang="en-US" dirty="0" smtClean="0"/>
              <a:t> 	Leveen; </a:t>
            </a:r>
            <a:r>
              <a:rPr lang="en-US" i="1" dirty="0" smtClean="0"/>
              <a:t>Heir Apparent, </a:t>
            </a:r>
            <a:r>
              <a:rPr lang="en-US" dirty="0" smtClean="0"/>
              <a:t>by Vivian 	</a:t>
            </a:r>
            <a:r>
              <a:rPr lang="en-US" dirty="0" err="1" smtClean="0"/>
              <a:t>Vande</a:t>
            </a:r>
            <a:r>
              <a:rPr lang="en-US" dirty="0" smtClean="0"/>
              <a:t> </a:t>
            </a:r>
            <a:r>
              <a:rPr lang="en-US" dirty="0" err="1" smtClean="0"/>
              <a:t>Velde</a:t>
            </a:r>
            <a:r>
              <a:rPr lang="en-US" dirty="0" smtClean="0"/>
              <a:t> (</a:t>
            </a:r>
            <a:r>
              <a:rPr lang="en-US" dirty="0" err="1" smtClean="0"/>
              <a:t>Chrystina</a:t>
            </a:r>
            <a:r>
              <a:rPr lang="en-US" dirty="0" smtClean="0"/>
              <a:t> Ball); </a:t>
            </a:r>
          </a:p>
          <a:p>
            <a:pPr marL="0" indent="0">
              <a:buNone/>
            </a:pPr>
            <a:r>
              <a:rPr lang="en-US" dirty="0" smtClean="0"/>
              <a:t>III. </a:t>
            </a:r>
            <a:r>
              <a:rPr lang="en-US" dirty="0"/>
              <a:t>Holes Literature Circles (120-181)</a:t>
            </a:r>
          </a:p>
          <a:p>
            <a:pPr marL="0" indent="0">
              <a:buNone/>
            </a:pPr>
            <a:endParaRPr lang="en-US" dirty="0" smtClean="0"/>
          </a:p>
          <a:p>
            <a:pPr marL="0" indent="0">
              <a:buNone/>
            </a:pPr>
            <a:r>
              <a:rPr lang="en-US" dirty="0" smtClean="0"/>
              <a:t>IV. The New Realism</a:t>
            </a:r>
          </a:p>
          <a:p>
            <a:pPr marL="0" indent="0">
              <a:buNone/>
            </a:pPr>
            <a:r>
              <a:rPr lang="en-US" dirty="0" smtClean="0"/>
              <a:t>V. </a:t>
            </a:r>
            <a:endParaRPr lang="en-US" dirty="0"/>
          </a:p>
        </p:txBody>
      </p:sp>
    </p:spTree>
    <p:extLst>
      <p:ext uri="{BB962C8B-B14F-4D97-AF65-F5344CB8AC3E}">
        <p14:creationId xmlns:p14="http://schemas.microsoft.com/office/powerpoint/2010/main" val="311146201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7813"/>
            <a:ext cx="8991600" cy="636587"/>
          </a:xfrm>
        </p:spPr>
        <p:txBody>
          <a:bodyPr/>
          <a:lstStyle/>
          <a:p>
            <a:r>
              <a:rPr lang="en-US" dirty="0" smtClean="0">
                <a:solidFill>
                  <a:srgbClr val="9900CC"/>
                </a:solidFill>
              </a:rPr>
              <a:t/>
            </a:r>
            <a:br>
              <a:rPr lang="en-US" dirty="0" smtClean="0">
                <a:solidFill>
                  <a:srgbClr val="9900CC"/>
                </a:solidFill>
              </a:rPr>
            </a:br>
            <a:r>
              <a:rPr lang="en-US" sz="8000" dirty="0" smtClean="0">
                <a:solidFill>
                  <a:srgbClr val="9900CC"/>
                </a:solidFill>
              </a:rPr>
              <a:t>“Touchscreen”</a:t>
            </a:r>
            <a:r>
              <a:rPr lang="en-US" dirty="0" smtClean="0">
                <a:solidFill>
                  <a:srgbClr val="9900CC"/>
                </a:solidFill>
              </a:rPr>
              <a:t/>
            </a:r>
            <a:br>
              <a:rPr lang="en-US" dirty="0" smtClean="0">
                <a:solidFill>
                  <a:srgbClr val="9900CC"/>
                </a:solidFill>
              </a:rPr>
            </a:br>
            <a:r>
              <a:rPr lang="en-US" sz="2000" dirty="0">
                <a:solidFill>
                  <a:srgbClr val="9900CC"/>
                </a:solidFill>
                <a:hlinkClick r:id="rId2"/>
              </a:rPr>
              <a:t>http://www.youtube.com/watch?v=GAx845QaOck</a:t>
            </a:r>
            <a:endParaRPr lang="en-US" sz="2000" dirty="0">
              <a:solidFill>
                <a:srgbClr val="9900CC"/>
              </a:solidFill>
            </a:endParaRPr>
          </a:p>
        </p:txBody>
      </p:sp>
      <p:sp>
        <p:nvSpPr>
          <p:cNvPr id="3" name="ClipArt Placeholder 2"/>
          <p:cNvSpPr>
            <a:spLocks noGrp="1"/>
          </p:cNvSpPr>
          <p:nvPr>
            <p:ph type="clipArt" sz="half" idx="1"/>
          </p:nvPr>
        </p:nvSpPr>
        <p:spPr/>
      </p:sp>
      <p:sp>
        <p:nvSpPr>
          <p:cNvPr id="4" name="Text Placeholder 3"/>
          <p:cNvSpPr>
            <a:spLocks noGrp="1"/>
          </p:cNvSpPr>
          <p:nvPr>
            <p:ph type="body" sz="half" idx="2"/>
          </p:nvPr>
        </p:nvSpPr>
        <p:spPr>
          <a:xfrm>
            <a:off x="304800" y="4876800"/>
            <a:ext cx="8534400" cy="1254125"/>
          </a:xfrm>
        </p:spPr>
        <p:txBody>
          <a:bodyPr/>
          <a:lstStyle/>
          <a:p>
            <a:r>
              <a:rPr lang="en-US" sz="1800" dirty="0" smtClean="0"/>
              <a:t>Marshall Jones make a number of rapid-fire arguments for turning away from social media. Let’s try making a few notes to ourselves about this poem using Linda Berger’s reader response questions: </a:t>
            </a:r>
            <a:r>
              <a:rPr lang="en-US" sz="1800" b="1" dirty="0">
                <a:solidFill>
                  <a:srgbClr val="9900CC"/>
                </a:solidFill>
              </a:rPr>
              <a:t>1.</a:t>
            </a:r>
            <a:r>
              <a:rPr lang="en-US" sz="1800" dirty="0"/>
              <a:t> </a:t>
            </a:r>
            <a:r>
              <a:rPr lang="en-US" sz="1800" b="1" dirty="0">
                <a:solidFill>
                  <a:srgbClr val="9900CC"/>
                </a:solidFill>
                <a:latin typeface="Times New Roman" pitchFamily="18" charset="0"/>
              </a:rPr>
              <a:t>What do you notice</a:t>
            </a:r>
            <a:r>
              <a:rPr lang="en-US" sz="1800" b="1" dirty="0" smtClean="0">
                <a:solidFill>
                  <a:srgbClr val="9900CC"/>
                </a:solidFill>
                <a:latin typeface="Times New Roman" pitchFamily="18" charset="0"/>
              </a:rPr>
              <a:t>? </a:t>
            </a:r>
            <a:r>
              <a:rPr lang="en-US" sz="1800" b="1" dirty="0" smtClean="0">
                <a:solidFill>
                  <a:srgbClr val="2020DE"/>
                </a:solidFill>
                <a:latin typeface="Times New Roman" pitchFamily="18" charset="0"/>
              </a:rPr>
              <a:t>2</a:t>
            </a:r>
            <a:r>
              <a:rPr lang="en-US" sz="1800" b="1" dirty="0">
                <a:solidFill>
                  <a:srgbClr val="2020DE"/>
                </a:solidFill>
                <a:latin typeface="Times New Roman" pitchFamily="18" charset="0"/>
              </a:rPr>
              <a:t>. What do you question</a:t>
            </a:r>
            <a:r>
              <a:rPr lang="en-US" sz="1800" b="1" dirty="0" smtClean="0">
                <a:solidFill>
                  <a:srgbClr val="2020DE"/>
                </a:solidFill>
                <a:latin typeface="Times New Roman" pitchFamily="18" charset="0"/>
              </a:rPr>
              <a:t>? </a:t>
            </a:r>
            <a:r>
              <a:rPr lang="en-US" sz="1800" b="1" dirty="0" smtClean="0">
                <a:solidFill>
                  <a:srgbClr val="F15237"/>
                </a:solidFill>
                <a:latin typeface="Times New Roman" pitchFamily="18" charset="0"/>
              </a:rPr>
              <a:t>3</a:t>
            </a:r>
            <a:r>
              <a:rPr lang="en-US" sz="1800" b="1" dirty="0">
                <a:solidFill>
                  <a:srgbClr val="F15237"/>
                </a:solidFill>
                <a:latin typeface="Times New Roman" pitchFamily="18" charset="0"/>
              </a:rPr>
              <a:t>. What do you feel</a:t>
            </a:r>
            <a:r>
              <a:rPr lang="en-US" sz="1800" b="1" dirty="0" smtClean="0">
                <a:solidFill>
                  <a:srgbClr val="F15237"/>
                </a:solidFill>
                <a:latin typeface="Times New Roman" pitchFamily="18" charset="0"/>
              </a:rPr>
              <a:t>? </a:t>
            </a:r>
            <a:r>
              <a:rPr lang="en-US" sz="1800" b="1" dirty="0" smtClean="0">
                <a:solidFill>
                  <a:srgbClr val="006600"/>
                </a:solidFill>
                <a:latin typeface="Times New Roman" pitchFamily="18" charset="0"/>
              </a:rPr>
              <a:t>4</a:t>
            </a:r>
            <a:r>
              <a:rPr lang="en-US" sz="1800" b="1" dirty="0">
                <a:solidFill>
                  <a:srgbClr val="006600"/>
                </a:solidFill>
                <a:latin typeface="Times New Roman" pitchFamily="18" charset="0"/>
              </a:rPr>
              <a:t>. What do you relate to</a:t>
            </a:r>
            <a:r>
              <a:rPr lang="en-US" sz="1800" b="1" dirty="0" smtClean="0">
                <a:solidFill>
                  <a:srgbClr val="006600"/>
                </a:solidFill>
                <a:latin typeface="Times New Roman" pitchFamily="18" charset="0"/>
              </a:rPr>
              <a:t>? We will start our lit circle group with a voluntary sharing of your responses to the poem. See how well you can interact as a group.</a:t>
            </a:r>
            <a:endParaRPr lang="en-US" sz="1800" b="1" dirty="0">
              <a:solidFill>
                <a:srgbClr val="006600"/>
              </a:solidFill>
              <a:latin typeface="Times New Roman" pitchFamily="18" charset="0"/>
            </a:endParaRPr>
          </a:p>
          <a:p>
            <a:endParaRPr lang="en-US" sz="1800" dirty="0"/>
          </a:p>
        </p:txBody>
      </p:sp>
      <p:pic>
        <p:nvPicPr>
          <p:cNvPr id="332802" name="Picture 2" descr="http://sphotos-a.xx.fbcdn.net/hphotos-ash3/c0.109.851.315/p851x315/522812_4350453633102_636541397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807" y="1828800"/>
            <a:ext cx="8105775" cy="3000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648887"/>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9318" y="273049"/>
            <a:ext cx="3236195" cy="1521883"/>
          </a:xfrm>
        </p:spPr>
        <p:txBody>
          <a:bodyPr>
            <a:normAutofit fontScale="90000"/>
          </a:bodyPr>
          <a:lstStyle/>
          <a:p>
            <a:r>
              <a:rPr lang="en-US" sz="4444" dirty="0" smtClean="0">
                <a:latin typeface="Gill Sans MT"/>
                <a:cs typeface="Gill Sans MT"/>
              </a:rPr>
              <a:t>Party</a:t>
            </a:r>
            <a:r>
              <a:rPr lang="en-US" sz="3556" dirty="0" smtClean="0">
                <a:latin typeface="Gill Sans MT"/>
                <a:cs typeface="Gill Sans MT"/>
              </a:rPr>
              <a:t/>
            </a:r>
            <a:br>
              <a:rPr lang="en-US" sz="3556" dirty="0" smtClean="0">
                <a:latin typeface="Gill Sans MT"/>
                <a:cs typeface="Gill Sans MT"/>
              </a:rPr>
            </a:br>
            <a:r>
              <a:rPr lang="en-US" sz="3556" dirty="0" smtClean="0">
                <a:latin typeface="Gill Sans MT"/>
                <a:cs typeface="Gill Sans MT"/>
              </a:rPr>
              <a:t>By:  Tom </a:t>
            </a:r>
            <a:r>
              <a:rPr lang="en-US" sz="3556" dirty="0" err="1" smtClean="0">
                <a:latin typeface="Gill Sans MT"/>
                <a:cs typeface="Gill Sans MT"/>
              </a:rPr>
              <a:t>Leveen</a:t>
            </a:r>
            <a:r>
              <a:rPr lang="en-US" dirty="0" smtClean="0"/>
              <a:t/>
            </a:r>
            <a:br>
              <a:rPr lang="en-US" dirty="0" smtClean="0"/>
            </a:br>
            <a:endParaRPr lang="en-US" dirty="0"/>
          </a:p>
        </p:txBody>
      </p:sp>
      <p:sp>
        <p:nvSpPr>
          <p:cNvPr id="5" name="Content Placeholder 4"/>
          <p:cNvSpPr>
            <a:spLocks noGrp="1"/>
          </p:cNvSpPr>
          <p:nvPr>
            <p:ph idx="1"/>
          </p:nvPr>
        </p:nvSpPr>
        <p:spPr/>
        <p:txBody>
          <a:bodyPr/>
          <a:lstStyle/>
          <a:p>
            <a:endParaRPr lang="en-US"/>
          </a:p>
        </p:txBody>
      </p:sp>
      <p:sp>
        <p:nvSpPr>
          <p:cNvPr id="6" name="Text Placeholder 5"/>
          <p:cNvSpPr>
            <a:spLocks noGrp="1"/>
          </p:cNvSpPr>
          <p:nvPr>
            <p:ph type="body" sz="half" idx="2"/>
          </p:nvPr>
        </p:nvSpPr>
        <p:spPr>
          <a:xfrm>
            <a:off x="229318" y="2082800"/>
            <a:ext cx="3236196" cy="4043363"/>
          </a:xfrm>
        </p:spPr>
        <p:txBody>
          <a:bodyPr>
            <a:normAutofit/>
          </a:bodyPr>
          <a:lstStyle/>
          <a:p>
            <a:r>
              <a:rPr lang="en-US" sz="3600" dirty="0" smtClean="0">
                <a:latin typeface="Gill Sans MT"/>
                <a:cs typeface="Gill Sans MT"/>
              </a:rPr>
              <a:t>“SAY WORDS”</a:t>
            </a:r>
            <a:endParaRPr lang="en-US" sz="3600" dirty="0">
              <a:latin typeface="Gill Sans MT"/>
              <a:cs typeface="Gill Sans MT"/>
            </a:endParaRPr>
          </a:p>
        </p:txBody>
      </p:sp>
      <p:pic>
        <p:nvPicPr>
          <p:cNvPr id="7" name="Picture 6"/>
          <p:cNvPicPr>
            <a:picLocks noChangeAspect="1"/>
          </p:cNvPicPr>
          <p:nvPr/>
        </p:nvPicPr>
        <p:blipFill>
          <a:blip r:embed="rId2"/>
          <a:stretch>
            <a:fillRect/>
          </a:stretch>
        </p:blipFill>
        <p:spPr>
          <a:xfrm>
            <a:off x="4097867" y="164048"/>
            <a:ext cx="4104909" cy="6200769"/>
          </a:xfrm>
          <a:prstGeom prst="rect">
            <a:avLst/>
          </a:prstGeom>
        </p:spPr>
      </p:pic>
      <p:pic>
        <p:nvPicPr>
          <p:cNvPr id="10" name="Picture 9"/>
          <p:cNvPicPr>
            <a:picLocks noChangeAspect="1"/>
          </p:cNvPicPr>
          <p:nvPr/>
        </p:nvPicPr>
        <p:blipFill>
          <a:blip r:embed="rId3"/>
          <a:stretch>
            <a:fillRect/>
          </a:stretch>
        </p:blipFill>
        <p:spPr>
          <a:xfrm>
            <a:off x="432517" y="3242490"/>
            <a:ext cx="2750949" cy="3122327"/>
          </a:xfrm>
          <a:prstGeom prst="rect">
            <a:avLst/>
          </a:prstGeom>
        </p:spPr>
      </p:pic>
    </p:spTree>
    <p:extLst>
      <p:ext uri="{BB962C8B-B14F-4D97-AF65-F5344CB8AC3E}">
        <p14:creationId xmlns:p14="http://schemas.microsoft.com/office/powerpoint/2010/main" val="4248857572"/>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46881.jpg"/>
          <p:cNvPicPr>
            <a:picLocks noChangeAspect="1"/>
          </p:cNvPicPr>
          <p:nvPr/>
        </p:nvPicPr>
        <p:blipFill>
          <a:blip r:embed="rId2"/>
          <a:stretch>
            <a:fillRect/>
          </a:stretch>
        </p:blipFill>
        <p:spPr>
          <a:xfrm>
            <a:off x="5410200" y="609600"/>
            <a:ext cx="2669727" cy="4038600"/>
          </a:xfrm>
          <a:prstGeom prst="rect">
            <a:avLst/>
          </a:prstGeom>
        </p:spPr>
      </p:pic>
      <p:sp>
        <p:nvSpPr>
          <p:cNvPr id="3" name="TextBox 2"/>
          <p:cNvSpPr txBox="1"/>
          <p:nvPr/>
        </p:nvSpPr>
        <p:spPr>
          <a:xfrm>
            <a:off x="381000" y="304800"/>
            <a:ext cx="3733800" cy="2492990"/>
          </a:xfrm>
          <a:prstGeom prst="rect">
            <a:avLst/>
          </a:prstGeom>
          <a:noFill/>
        </p:spPr>
        <p:txBody>
          <a:bodyPr wrap="square" rtlCol="0">
            <a:spAutoFit/>
          </a:bodyPr>
          <a:lstStyle/>
          <a:p>
            <a:r>
              <a:rPr lang="en-US" sz="1200" dirty="0" smtClean="0">
                <a:solidFill>
                  <a:schemeClr val="accent1"/>
                </a:solidFill>
              </a:rPr>
              <a:t>“I asked, “You mean like”– I paused to remember--- “ ‘Listen, my children and you shall hear / Of the midnight ride of Paul Revere’?”</a:t>
            </a:r>
          </a:p>
          <a:p>
            <a:r>
              <a:rPr lang="en-US" sz="1200" dirty="0">
                <a:solidFill>
                  <a:schemeClr val="accent1"/>
                </a:solidFill>
              </a:rPr>
              <a:t>	</a:t>
            </a:r>
            <a:r>
              <a:rPr lang="en-US" sz="1200" dirty="0" smtClean="0">
                <a:solidFill>
                  <a:schemeClr val="accent1"/>
                </a:solidFill>
              </a:rPr>
              <a:t>“Cute,” She said, “though a bit short”</a:t>
            </a:r>
          </a:p>
          <a:p>
            <a:r>
              <a:rPr lang="en-US" sz="1200" dirty="0">
                <a:solidFill>
                  <a:schemeClr val="accent1"/>
                </a:solidFill>
              </a:rPr>
              <a:t>	</a:t>
            </a:r>
            <a:r>
              <a:rPr lang="en-US" sz="1200" dirty="0" smtClean="0">
                <a:solidFill>
                  <a:schemeClr val="accent1"/>
                </a:solidFill>
              </a:rPr>
              <a:t>“No, that wasn’t the whole thing.” I started panicking because I didn’t know the whole thing. I’d just said all I remembered. Did I know any poem in its entirety?</a:t>
            </a:r>
          </a:p>
          <a:p>
            <a:r>
              <a:rPr lang="en-US" sz="1200" dirty="0">
                <a:solidFill>
                  <a:schemeClr val="accent1"/>
                </a:solidFill>
              </a:rPr>
              <a:t>	</a:t>
            </a:r>
            <a:r>
              <a:rPr lang="en-US" sz="1200" dirty="0" smtClean="0">
                <a:solidFill>
                  <a:schemeClr val="accent1"/>
                </a:solidFill>
              </a:rPr>
              <a:t>No matter, for she said, “But it has to be a poem of your own making.”</a:t>
            </a:r>
          </a:p>
          <a:p>
            <a:r>
              <a:rPr lang="en-US" sz="1200" dirty="0">
                <a:solidFill>
                  <a:schemeClr val="accent1"/>
                </a:solidFill>
              </a:rPr>
              <a:t>	</a:t>
            </a:r>
            <a:r>
              <a:rPr lang="en-US" sz="1200" dirty="0" smtClean="0">
                <a:solidFill>
                  <a:schemeClr val="accent1"/>
                </a:solidFill>
              </a:rPr>
              <a:t>“Oh,” I said. How hard could that be?</a:t>
            </a:r>
          </a:p>
          <a:p>
            <a:r>
              <a:rPr lang="en-US" sz="1200" dirty="0">
                <a:solidFill>
                  <a:schemeClr val="accent1"/>
                </a:solidFill>
              </a:rPr>
              <a:t>	</a:t>
            </a:r>
            <a:r>
              <a:rPr lang="en-US" sz="1200" dirty="0" smtClean="0">
                <a:solidFill>
                  <a:schemeClr val="accent1"/>
                </a:solidFill>
              </a:rPr>
              <a:t>“Of course,” </a:t>
            </a:r>
            <a:r>
              <a:rPr lang="en-US" sz="1200" dirty="0" err="1" smtClean="0">
                <a:solidFill>
                  <a:schemeClr val="accent1"/>
                </a:solidFill>
              </a:rPr>
              <a:t>Feordina</a:t>
            </a:r>
            <a:r>
              <a:rPr lang="en-US" sz="1200" dirty="0" smtClean="0">
                <a:solidFill>
                  <a:schemeClr val="accent1"/>
                </a:solidFill>
              </a:rPr>
              <a:t> said, “if Saint Bruce doesn’t like your poem, he chops your head off.”</a:t>
            </a:r>
            <a:endParaRPr lang="en-US" sz="1200" dirty="0">
              <a:solidFill>
                <a:schemeClr val="accent1"/>
              </a:solidFill>
            </a:endParaRPr>
          </a:p>
        </p:txBody>
      </p:sp>
      <p:pic>
        <p:nvPicPr>
          <p:cNvPr id="4" name="Picture 3" descr="4551.jpg"/>
          <p:cNvPicPr>
            <a:picLocks noChangeAspect="1"/>
          </p:cNvPicPr>
          <p:nvPr/>
        </p:nvPicPr>
        <p:blipFill>
          <a:blip r:embed="rId3"/>
          <a:stretch>
            <a:fillRect/>
          </a:stretch>
        </p:blipFill>
        <p:spPr>
          <a:xfrm>
            <a:off x="762000" y="3581400"/>
            <a:ext cx="2767724" cy="2286000"/>
          </a:xfrm>
          <a:prstGeom prst="rect">
            <a:avLst/>
          </a:prstGeom>
        </p:spPr>
      </p:pic>
    </p:spTree>
    <p:extLst>
      <p:ext uri="{BB962C8B-B14F-4D97-AF65-F5344CB8AC3E}">
        <p14:creationId xmlns:p14="http://schemas.microsoft.com/office/powerpoint/2010/main" val="2820962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dirty="0"/>
          </a:p>
        </p:txBody>
      </p:sp>
      <p:sp>
        <p:nvSpPr>
          <p:cNvPr id="3" name="ClipArt Placeholder 2"/>
          <p:cNvSpPr>
            <a:spLocks noGrp="1"/>
          </p:cNvSpPr>
          <p:nvPr>
            <p:ph type="clipArt" sz="half" idx="1"/>
          </p:nvPr>
        </p:nvSpPr>
        <p:spPr/>
      </p:sp>
      <p:sp>
        <p:nvSpPr>
          <p:cNvPr id="4" name="Text Placeholder 3"/>
          <p:cNvSpPr>
            <a:spLocks noGrp="1"/>
          </p:cNvSpPr>
          <p:nvPr>
            <p:ph type="body" sz="half" idx="2"/>
          </p:nvPr>
        </p:nvSpPr>
        <p:spPr>
          <a:xfrm>
            <a:off x="152400" y="4724400"/>
            <a:ext cx="8991600" cy="4530725"/>
          </a:xfrm>
        </p:spPr>
        <p:txBody>
          <a:bodyPr/>
          <a:lstStyle/>
          <a:p>
            <a:pPr marL="0" indent="0" algn="ctr">
              <a:buNone/>
            </a:pPr>
            <a:r>
              <a:rPr lang="en-US" dirty="0" smtClean="0"/>
              <a:t>This YA class is bogus!!  How can I get closer to the bone, feel the real deal, get down with my YA peeps, meet real authors?</a:t>
            </a:r>
            <a:endParaRPr lang="en-US" dirty="0"/>
          </a:p>
        </p:txBody>
      </p:sp>
      <p:pic>
        <p:nvPicPr>
          <p:cNvPr id="329730" name="Picture 2" descr="C:\Users\jblasin\Local Settings\Temporary Internet Files\Content.Outlook\ULNMCTU3\photo (3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10718"/>
            <a:ext cx="7315200" cy="5008245"/>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92071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4" descr="http://www.impawards.com/2003/posters/ho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371600"/>
            <a:ext cx="2889250"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Title 1"/>
          <p:cNvSpPr>
            <a:spLocks noGrp="1"/>
          </p:cNvSpPr>
          <p:nvPr>
            <p:ph type="title"/>
          </p:nvPr>
        </p:nvSpPr>
        <p:spPr>
          <a:xfrm>
            <a:off x="0" y="106363"/>
            <a:ext cx="9144000" cy="1311275"/>
          </a:xfrm>
        </p:spPr>
        <p:txBody>
          <a:bodyPr/>
          <a:lstStyle/>
          <a:p>
            <a:pPr eaLnBrk="1" hangingPunct="1"/>
            <a:r>
              <a:rPr lang="en-US" dirty="0" smtClean="0">
                <a:solidFill>
                  <a:srgbClr val="CC00CC"/>
                </a:solidFill>
              </a:rPr>
              <a:t>Literature Circles!! Hurray! Pages 120-181)</a:t>
            </a:r>
          </a:p>
        </p:txBody>
      </p:sp>
      <p:sp>
        <p:nvSpPr>
          <p:cNvPr id="124932" name="Content Placeholder 2"/>
          <p:cNvSpPr>
            <a:spLocks noGrp="1"/>
          </p:cNvSpPr>
          <p:nvPr>
            <p:ph idx="1"/>
          </p:nvPr>
        </p:nvSpPr>
        <p:spPr>
          <a:xfrm>
            <a:off x="0" y="2743200"/>
            <a:ext cx="9144000" cy="3886200"/>
          </a:xfrm>
        </p:spPr>
        <p:txBody>
          <a:bodyPr/>
          <a:lstStyle/>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buFontTx/>
              <a:buNone/>
            </a:pPr>
            <a:r>
              <a:rPr lang="en-US" dirty="0" smtClean="0"/>
              <a:t>Decide on new roles for next reading </a:t>
            </a:r>
            <a:r>
              <a:rPr lang="en-US" dirty="0"/>
              <a:t>(182-233).  </a:t>
            </a:r>
            <a:endParaRPr lang="en-US" dirty="0" smtClean="0"/>
          </a:p>
        </p:txBody>
      </p:sp>
      <p:pic>
        <p:nvPicPr>
          <p:cNvPr id="124933" name="Picture 2" descr="http://ettc.lrhsd.org/archives/Pictures/hol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17965">
            <a:off x="5883275" y="1558925"/>
            <a:ext cx="2435225"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4" name="Picture 6" descr="http://www.ebertfest.com/nine/photos/Holes_KhleoThomas_ShiaLeBe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775241">
            <a:off x="215106" y="2148682"/>
            <a:ext cx="3538537"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3612810"/>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public.asu.edu/~jblasin/aeta/images/AETA3.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133600"/>
            <a:ext cx="4562475" cy="4080926"/>
          </a:xfrm>
          <a:prstGeom prst="rect">
            <a:avLst/>
          </a:prstGeom>
          <a:noFill/>
          <a:extLst>
            <a:ext uri="{909E8E84-426E-40DD-AFC4-6F175D3DCCD1}">
              <a14:hiddenFill xmlns:a14="http://schemas.microsoft.com/office/drawing/2010/main">
                <a:solidFill>
                  <a:srgbClr val="FFFFFF"/>
                </a:solidFill>
              </a14:hiddenFill>
            </a:ext>
          </a:extLst>
        </p:spPr>
      </p:pic>
      <p:pic>
        <p:nvPicPr>
          <p:cNvPr id="332802" name="Picture 2" descr="http://ecx.images-amazon.com/images/I/5183zNcgebL._SY346_PJlook-inside-v2,TopRight,1,0_SH20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84149">
            <a:off x="495405" y="2817911"/>
            <a:ext cx="2168235" cy="32903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066800"/>
            <a:ext cx="8229600" cy="1139825"/>
          </a:xfrm>
        </p:spPr>
        <p:txBody>
          <a:bodyPr/>
          <a:lstStyle/>
          <a:p>
            <a:r>
              <a:rPr lang="en-US" b="1" dirty="0">
                <a:solidFill>
                  <a:srgbClr val="9900CC"/>
                </a:solidFill>
              </a:rPr>
              <a:t>Rachel Dominy, Elizabeth Holden, Shannon Murray</a:t>
            </a:r>
            <a:r>
              <a:rPr lang="en-US" b="1" dirty="0" smtClean="0">
                <a:solidFill>
                  <a:srgbClr val="9900CC"/>
                </a:solidFill>
              </a:rPr>
              <a:t>, Kelsey </a:t>
            </a:r>
            <a:r>
              <a:rPr lang="en-US" b="1" dirty="0" err="1" smtClean="0">
                <a:solidFill>
                  <a:srgbClr val="9900CC"/>
                </a:solidFill>
              </a:rPr>
              <a:t>Zubikoff</a:t>
            </a:r>
            <a:r>
              <a:rPr lang="en-US" b="1" dirty="0" smtClean="0">
                <a:solidFill>
                  <a:srgbClr val="9900CC"/>
                </a:solidFill>
              </a:rPr>
              <a:t>, </a:t>
            </a:r>
            <a:r>
              <a:rPr lang="en-US" b="1" dirty="0">
                <a:solidFill>
                  <a:srgbClr val="9900CC"/>
                </a:solidFill>
              </a:rPr>
              <a:t>Elizabeth </a:t>
            </a:r>
            <a:r>
              <a:rPr lang="en-US" b="1" dirty="0" err="1" smtClean="0">
                <a:solidFill>
                  <a:srgbClr val="9900CC"/>
                </a:solidFill>
              </a:rPr>
              <a:t>Monnig</a:t>
            </a:r>
            <a:r>
              <a:rPr lang="en-US" b="1" dirty="0" smtClean="0">
                <a:solidFill>
                  <a:srgbClr val="9900CC"/>
                </a:solidFill>
              </a:rPr>
              <a:t>, Bonnie Miller. </a:t>
            </a:r>
            <a:r>
              <a:rPr lang="en-US" dirty="0">
                <a:solidFill>
                  <a:srgbClr val="9900CC"/>
                </a:solidFill>
              </a:rPr>
              <a:t/>
            </a:r>
            <a:br>
              <a:rPr lang="en-US" dirty="0">
                <a:solidFill>
                  <a:srgbClr val="9900CC"/>
                </a:solidFill>
              </a:rPr>
            </a:br>
            <a:endParaRPr lang="en-US" dirty="0">
              <a:solidFill>
                <a:srgbClr val="9900CC"/>
              </a:solidFill>
            </a:endParaRPr>
          </a:p>
        </p:txBody>
      </p:sp>
      <p:sp>
        <p:nvSpPr>
          <p:cNvPr id="3" name="ClipArt Placeholder 2"/>
          <p:cNvSpPr>
            <a:spLocks noGrp="1"/>
          </p:cNvSpPr>
          <p:nvPr>
            <p:ph type="clipArt" sz="half" idx="1"/>
          </p:nvPr>
        </p:nvSpPr>
        <p:spPr>
          <a:xfrm>
            <a:off x="448682" y="5943600"/>
            <a:ext cx="8877300" cy="1025525"/>
          </a:xfrm>
        </p:spPr>
      </p:sp>
      <p:sp>
        <p:nvSpPr>
          <p:cNvPr id="4" name="Text Placeholder 3"/>
          <p:cNvSpPr>
            <a:spLocks noGrp="1"/>
          </p:cNvSpPr>
          <p:nvPr>
            <p:ph type="body" sz="half" idx="2"/>
          </p:nvPr>
        </p:nvSpPr>
        <p:spPr>
          <a:xfrm>
            <a:off x="4648200" y="5638800"/>
            <a:ext cx="4038600" cy="685800"/>
          </a:xfrm>
        </p:spPr>
        <p:txBody>
          <a:bodyPr/>
          <a:lstStyle/>
          <a:p>
            <a:pPr marL="0" indent="0">
              <a:buNone/>
            </a:pPr>
            <a:r>
              <a:rPr lang="en-US" sz="1400" dirty="0" smtClean="0"/>
              <a:t>Registration forms for presenters!!</a:t>
            </a:r>
            <a:endParaRPr lang="en-US" sz="1400" dirty="0"/>
          </a:p>
        </p:txBody>
      </p:sp>
      <p:pic>
        <p:nvPicPr>
          <p:cNvPr id="332804" name="Picture 4" descr="http://kickedoutanthology.com/wp-content/uploads/2010/01/image025.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3429000"/>
            <a:ext cx="1924050" cy="2354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572500"/>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p:txBody>
          <a:bodyPr/>
          <a:lstStyle/>
          <a:p>
            <a:r>
              <a:rPr lang="en-US" sz="4800" b="1" smtClean="0">
                <a:solidFill>
                  <a:srgbClr val="9900CC"/>
                </a:solidFill>
              </a:rPr>
              <a:t>The New Realism in Young Adult Literature</a:t>
            </a:r>
            <a:endParaRPr lang="en-US" smtClean="0"/>
          </a:p>
        </p:txBody>
      </p:sp>
      <p:sp>
        <p:nvSpPr>
          <p:cNvPr id="232451" name="Rectangle 3"/>
          <p:cNvSpPr>
            <a:spLocks noGrp="1" noChangeArrowheads="1"/>
          </p:cNvSpPr>
          <p:nvPr>
            <p:ph type="body" sz="half" idx="1"/>
          </p:nvPr>
        </p:nvSpPr>
        <p:spPr/>
        <p:txBody>
          <a:bodyPr/>
          <a:lstStyle/>
          <a:p>
            <a:r>
              <a:rPr lang="en-US" sz="2800" smtClean="0"/>
              <a:t>With the explosion in young adult literature that happened in the late sixties, a new genre evolved that was different from the coming-of-age or initiation story common in British and American literature.</a:t>
            </a:r>
          </a:p>
        </p:txBody>
      </p:sp>
      <p:graphicFrame>
        <p:nvGraphicFramePr>
          <p:cNvPr id="232452" name="Object 2"/>
          <p:cNvGraphicFramePr>
            <a:graphicFrameLocks noGrp="1" noChangeAspect="1"/>
          </p:cNvGraphicFramePr>
          <p:nvPr>
            <p:ph type="clipArt" sz="half" idx="2"/>
          </p:nvPr>
        </p:nvGraphicFramePr>
        <p:xfrm>
          <a:off x="4648200" y="2244725"/>
          <a:ext cx="3810000" cy="3586163"/>
        </p:xfrm>
        <a:graphic>
          <a:graphicData uri="http://schemas.openxmlformats.org/presentationml/2006/ole">
            <mc:AlternateContent xmlns:mc="http://schemas.openxmlformats.org/markup-compatibility/2006">
              <mc:Choice xmlns:v="urn:schemas-microsoft-com:vml" Requires="v">
                <p:oleObj spid="_x0000_s318728" name="Clip" r:id="rId3" imgW="1815084" imgH="1709014" progId="">
                  <p:embed/>
                </p:oleObj>
              </mc:Choice>
              <mc:Fallback>
                <p:oleObj name="Clip" r:id="rId3" imgW="1815084" imgH="1709014"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244725"/>
                        <a:ext cx="3810000"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558018236"/>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3474" name="Object 2"/>
          <p:cNvGraphicFramePr>
            <a:graphicFrameLocks noGrp="1" noChangeAspect="1"/>
          </p:cNvGraphicFramePr>
          <p:nvPr>
            <p:ph type="clipArt" sz="half" idx="2"/>
          </p:nvPr>
        </p:nvGraphicFramePr>
        <p:xfrm>
          <a:off x="0" y="1752600"/>
          <a:ext cx="8839200" cy="3810000"/>
        </p:xfrm>
        <a:graphic>
          <a:graphicData uri="http://schemas.openxmlformats.org/presentationml/2006/ole">
            <mc:AlternateContent xmlns:mc="http://schemas.openxmlformats.org/markup-compatibility/2006">
              <mc:Choice xmlns:v="urn:schemas-microsoft-com:vml" Requires="v">
                <p:oleObj spid="_x0000_s319752" name="Clip" r:id="rId3" imgW="1798625" imgH="781812" progId="">
                  <p:embed/>
                </p:oleObj>
              </mc:Choice>
              <mc:Fallback>
                <p:oleObj name="Clip" r:id="rId3" imgW="1798625" imgH="781812" progId="">
                  <p:embed/>
                  <p:pic>
                    <p:nvPicPr>
                      <p:cNvPr id="0" name=""/>
                      <p:cNvPicPr>
                        <a:picLocks noGrp="1" noChangeAspect="1" noChangeArrowheads="1"/>
                      </p:cNvPicPr>
                      <p:nvPr/>
                    </p:nvPicPr>
                    <p:blipFill>
                      <a:blip r:embed="rId4">
                        <a:lum bright="90000"/>
                        <a:extLst>
                          <a:ext uri="{28A0092B-C50C-407E-A947-70E740481C1C}">
                            <a14:useLocalDpi xmlns:a14="http://schemas.microsoft.com/office/drawing/2010/main" val="0"/>
                          </a:ext>
                        </a:extLst>
                      </a:blip>
                      <a:srcRect/>
                      <a:stretch>
                        <a:fillRect/>
                      </a:stretch>
                    </p:blipFill>
                    <p:spPr bwMode="auto">
                      <a:xfrm>
                        <a:off x="0" y="1752600"/>
                        <a:ext cx="88392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3475" name="Rectangle 2"/>
          <p:cNvSpPr>
            <a:spLocks noGrp="1" noChangeArrowheads="1"/>
          </p:cNvSpPr>
          <p:nvPr>
            <p:ph type="title"/>
          </p:nvPr>
        </p:nvSpPr>
        <p:spPr>
          <a:xfrm>
            <a:off x="0" y="152400"/>
            <a:ext cx="9144000" cy="1143000"/>
          </a:xfrm>
        </p:spPr>
        <p:txBody>
          <a:bodyPr/>
          <a:lstStyle/>
          <a:p>
            <a:r>
              <a:rPr lang="en-US" sz="3200" dirty="0" smtClean="0">
                <a:solidFill>
                  <a:srgbClr val="5336CC"/>
                </a:solidFill>
              </a:rPr>
              <a:t>This “New Realism” involved much more realistic conflict, characters and settings.</a:t>
            </a:r>
          </a:p>
        </p:txBody>
      </p:sp>
      <p:sp>
        <p:nvSpPr>
          <p:cNvPr id="233476" name="Rectangle 3"/>
          <p:cNvSpPr>
            <a:spLocks noGrp="1" noChangeArrowheads="1"/>
          </p:cNvSpPr>
          <p:nvPr>
            <p:ph type="body" sz="half" idx="1"/>
          </p:nvPr>
        </p:nvSpPr>
        <p:spPr>
          <a:xfrm>
            <a:off x="1371600" y="1295400"/>
            <a:ext cx="6324600" cy="5105400"/>
          </a:xfrm>
        </p:spPr>
        <p:txBody>
          <a:bodyPr/>
          <a:lstStyle/>
          <a:p>
            <a:r>
              <a:rPr lang="en-US" sz="3600" b="1" smtClean="0">
                <a:solidFill>
                  <a:srgbClr val="CC0066"/>
                </a:solidFill>
              </a:rPr>
              <a:t>Characters</a:t>
            </a:r>
            <a:r>
              <a:rPr lang="en-US" sz="2800" smtClean="0">
                <a:solidFill>
                  <a:srgbClr val="CC0066"/>
                </a:solidFill>
              </a:rPr>
              <a:t> were more like real people.</a:t>
            </a:r>
          </a:p>
          <a:p>
            <a:pPr lvl="1"/>
            <a:r>
              <a:rPr lang="en-US" sz="2400" smtClean="0">
                <a:solidFill>
                  <a:srgbClr val="CC0066"/>
                </a:solidFill>
              </a:rPr>
              <a:t>Could come from any walk of life.</a:t>
            </a:r>
          </a:p>
          <a:p>
            <a:pPr lvl="1"/>
            <a:r>
              <a:rPr lang="en-US" sz="2400" smtClean="0">
                <a:solidFill>
                  <a:srgbClr val="CC0066"/>
                </a:solidFill>
              </a:rPr>
              <a:t>Were not all good or all bad.</a:t>
            </a:r>
          </a:p>
          <a:p>
            <a:r>
              <a:rPr lang="en-US" sz="3600" b="1" smtClean="0">
                <a:solidFill>
                  <a:srgbClr val="6600FF"/>
                </a:solidFill>
              </a:rPr>
              <a:t>Settings</a:t>
            </a:r>
            <a:r>
              <a:rPr lang="en-US" sz="2800" smtClean="0">
                <a:solidFill>
                  <a:srgbClr val="6600FF"/>
                </a:solidFill>
              </a:rPr>
              <a:t> were more familiar to readers.</a:t>
            </a:r>
          </a:p>
          <a:p>
            <a:r>
              <a:rPr lang="en-US" sz="3600" b="1" smtClean="0">
                <a:solidFill>
                  <a:srgbClr val="009900"/>
                </a:solidFill>
              </a:rPr>
              <a:t>Language</a:t>
            </a:r>
            <a:r>
              <a:rPr lang="en-US" sz="2800" smtClean="0">
                <a:solidFill>
                  <a:srgbClr val="009900"/>
                </a:solidFill>
              </a:rPr>
              <a:t> more closely resembled that of the real world.</a:t>
            </a:r>
          </a:p>
          <a:p>
            <a:r>
              <a:rPr lang="en-US" sz="3600" b="1" smtClean="0">
                <a:solidFill>
                  <a:srgbClr val="9900CC"/>
                </a:solidFill>
              </a:rPr>
              <a:t>Protagonists</a:t>
            </a:r>
            <a:r>
              <a:rPr lang="en-US" sz="2800" smtClean="0">
                <a:solidFill>
                  <a:srgbClr val="9900CC"/>
                </a:solidFill>
              </a:rPr>
              <a:t> didn’t automatically live happily ever after.</a:t>
            </a:r>
            <a:endParaRPr lang="en-US" sz="2800" smtClean="0"/>
          </a:p>
          <a:p>
            <a:endParaRPr lang="en-US" sz="2800" smtClean="0"/>
          </a:p>
        </p:txBody>
      </p:sp>
    </p:spTree>
    <p:extLst>
      <p:ext uri="{BB962C8B-B14F-4D97-AF65-F5344CB8AC3E}">
        <p14:creationId xmlns:p14="http://schemas.microsoft.com/office/powerpoint/2010/main" val="3642410770"/>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0" y="304800"/>
            <a:ext cx="9144000" cy="1143000"/>
          </a:xfrm>
        </p:spPr>
        <p:txBody>
          <a:bodyPr/>
          <a:lstStyle/>
          <a:p>
            <a:r>
              <a:rPr lang="en-US" sz="3200" dirty="0" smtClean="0">
                <a:solidFill>
                  <a:schemeClr val="tx1"/>
                </a:solidFill>
              </a:rPr>
              <a:t>Young readers were perceived with a new respect for their maturity and intelligence.</a:t>
            </a:r>
          </a:p>
        </p:txBody>
      </p:sp>
      <p:sp>
        <p:nvSpPr>
          <p:cNvPr id="234499" name="Rectangle 3"/>
          <p:cNvSpPr>
            <a:spLocks noGrp="1" noChangeArrowheads="1"/>
          </p:cNvSpPr>
          <p:nvPr>
            <p:ph type="body" sz="half" idx="1"/>
          </p:nvPr>
        </p:nvSpPr>
        <p:spPr/>
        <p:txBody>
          <a:bodyPr/>
          <a:lstStyle/>
          <a:p>
            <a:r>
              <a:rPr lang="en-US" sz="2800" smtClean="0">
                <a:solidFill>
                  <a:srgbClr val="9900CC"/>
                </a:solidFill>
              </a:rPr>
              <a:t>Young readers could handle seeing the world portrayed with all its ugliness unhidden.</a:t>
            </a:r>
            <a:endParaRPr lang="en-US" sz="2800" smtClean="0"/>
          </a:p>
          <a:p>
            <a:r>
              <a:rPr lang="en-US" sz="2800" smtClean="0">
                <a:solidFill>
                  <a:srgbClr val="FF6600"/>
                </a:solidFill>
              </a:rPr>
              <a:t>Young people would be better equipped to live in the real world if they had realistic expectations</a:t>
            </a:r>
            <a:r>
              <a:rPr lang="en-US" sz="2800" smtClean="0">
                <a:solidFill>
                  <a:srgbClr val="6600CC"/>
                </a:solidFill>
              </a:rPr>
              <a:t>.</a:t>
            </a:r>
          </a:p>
        </p:txBody>
      </p:sp>
      <p:graphicFrame>
        <p:nvGraphicFramePr>
          <p:cNvPr id="234500" name="Object 2"/>
          <p:cNvGraphicFramePr>
            <a:graphicFrameLocks noGrp="1" noChangeAspect="1"/>
          </p:cNvGraphicFramePr>
          <p:nvPr>
            <p:ph type="clipArt" sz="half" idx="2"/>
          </p:nvPr>
        </p:nvGraphicFramePr>
        <p:xfrm>
          <a:off x="4648200" y="2249488"/>
          <a:ext cx="3810000" cy="3578225"/>
        </p:xfrm>
        <a:graphic>
          <a:graphicData uri="http://schemas.openxmlformats.org/presentationml/2006/ole">
            <mc:AlternateContent xmlns:mc="http://schemas.openxmlformats.org/markup-compatibility/2006">
              <mc:Choice xmlns:v="urn:schemas-microsoft-com:vml" Requires="v">
                <p:oleObj spid="_x0000_s330953" name="Clip" r:id="rId3" imgW="2862404" imgH="2687370" progId="">
                  <p:embed/>
                </p:oleObj>
              </mc:Choice>
              <mc:Fallback>
                <p:oleObj name="Clip" r:id="rId3" imgW="2862404" imgH="2687370"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249488"/>
                        <a:ext cx="3810000"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386181513"/>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r>
              <a:rPr lang="en-US" smtClean="0">
                <a:solidFill>
                  <a:srgbClr val="009900"/>
                </a:solidFill>
              </a:rPr>
              <a:t>The protagonist was easier for readers to identify with.</a:t>
            </a:r>
            <a:endParaRPr lang="en-US" smtClean="0"/>
          </a:p>
        </p:txBody>
      </p:sp>
      <p:sp>
        <p:nvSpPr>
          <p:cNvPr id="235523" name="Rectangle 3"/>
          <p:cNvSpPr>
            <a:spLocks noGrp="1" noChangeArrowheads="1"/>
          </p:cNvSpPr>
          <p:nvPr>
            <p:ph type="body" sz="half" idx="1"/>
          </p:nvPr>
        </p:nvSpPr>
        <p:spPr/>
        <p:txBody>
          <a:bodyPr/>
          <a:lstStyle/>
          <a:p>
            <a:r>
              <a:rPr lang="en-US" sz="2800" smtClean="0"/>
              <a:t>Not a superstar.</a:t>
            </a:r>
          </a:p>
          <a:p>
            <a:endParaRPr lang="en-US" sz="2800" smtClean="0"/>
          </a:p>
          <a:p>
            <a:r>
              <a:rPr lang="en-US" sz="2800" smtClean="0"/>
              <a:t>Not blessed with amazing talent.</a:t>
            </a:r>
          </a:p>
          <a:p>
            <a:endParaRPr lang="en-US" sz="2800" smtClean="0"/>
          </a:p>
          <a:p>
            <a:r>
              <a:rPr lang="en-US" sz="2800" smtClean="0"/>
              <a:t>Not especially lucky.</a:t>
            </a:r>
          </a:p>
          <a:p>
            <a:endParaRPr lang="en-US" sz="2800" smtClean="0"/>
          </a:p>
          <a:p>
            <a:r>
              <a:rPr lang="en-US" sz="2800" smtClean="0"/>
              <a:t>Sometimes even an antihero type.</a:t>
            </a:r>
          </a:p>
        </p:txBody>
      </p:sp>
      <p:graphicFrame>
        <p:nvGraphicFramePr>
          <p:cNvPr id="235524" name="Object 2"/>
          <p:cNvGraphicFramePr>
            <a:graphicFrameLocks noGrp="1" noChangeAspect="1"/>
          </p:cNvGraphicFramePr>
          <p:nvPr>
            <p:ph type="clipArt" sz="half" idx="2"/>
          </p:nvPr>
        </p:nvGraphicFramePr>
        <p:xfrm>
          <a:off x="4892675" y="1981200"/>
          <a:ext cx="3319463" cy="4114800"/>
        </p:xfrm>
        <a:graphic>
          <a:graphicData uri="http://schemas.openxmlformats.org/presentationml/2006/ole">
            <mc:AlternateContent xmlns:mc="http://schemas.openxmlformats.org/markup-compatibility/2006">
              <mc:Choice xmlns:v="urn:schemas-microsoft-com:vml" Requires="v">
                <p:oleObj spid="_x0000_s321800" name="Clip" r:id="rId3" imgW="1470355" imgH="1823314" progId="">
                  <p:embed/>
                </p:oleObj>
              </mc:Choice>
              <mc:Fallback>
                <p:oleObj name="Clip" r:id="rId3" imgW="1470355" imgH="1823314"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2675" y="1981200"/>
                        <a:ext cx="331946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254515595"/>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a:xfrm>
            <a:off x="0" y="609600"/>
            <a:ext cx="9144000" cy="1143000"/>
          </a:xfrm>
        </p:spPr>
        <p:txBody>
          <a:bodyPr/>
          <a:lstStyle/>
          <a:p>
            <a:r>
              <a:rPr lang="en-US" sz="3200" dirty="0" smtClean="0">
                <a:solidFill>
                  <a:srgbClr val="9900CC"/>
                </a:solidFill>
              </a:rPr>
              <a:t>In fact, a sort of comfort could come from following a protagonist for whom the world was not a bowl of cherries.</a:t>
            </a:r>
          </a:p>
        </p:txBody>
      </p:sp>
      <p:sp>
        <p:nvSpPr>
          <p:cNvPr id="236547" name="Rectangle 3"/>
          <p:cNvSpPr>
            <a:spLocks noGrp="1" noChangeArrowheads="1"/>
          </p:cNvSpPr>
          <p:nvPr>
            <p:ph type="body" sz="half" idx="1"/>
          </p:nvPr>
        </p:nvSpPr>
        <p:spPr/>
        <p:txBody>
          <a:bodyPr/>
          <a:lstStyle/>
          <a:p>
            <a:endParaRPr lang="en-US" sz="2800" smtClean="0"/>
          </a:p>
        </p:txBody>
      </p:sp>
      <p:pic>
        <p:nvPicPr>
          <p:cNvPr id="236548" name="Picture 7" descr="first part"/>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819400" y="2209800"/>
            <a:ext cx="3276600" cy="4267200"/>
          </a:xfrm>
        </p:spPr>
      </p:pic>
    </p:spTree>
    <p:extLst>
      <p:ext uri="{BB962C8B-B14F-4D97-AF65-F5344CB8AC3E}">
        <p14:creationId xmlns:p14="http://schemas.microsoft.com/office/powerpoint/2010/main" val="1418934078"/>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a:xfrm>
            <a:off x="0" y="304800"/>
            <a:ext cx="9144000" cy="1143000"/>
          </a:xfrm>
        </p:spPr>
        <p:txBody>
          <a:bodyPr/>
          <a:lstStyle/>
          <a:p>
            <a:r>
              <a:rPr lang="en-US" sz="3200" dirty="0" smtClean="0">
                <a:solidFill>
                  <a:srgbClr val="9900CC"/>
                </a:solidFill>
              </a:rPr>
              <a:t>The reader experiences the protagonist’s thoughts and feelings almost as if they were his/her own.</a:t>
            </a:r>
          </a:p>
        </p:txBody>
      </p:sp>
      <p:graphicFrame>
        <p:nvGraphicFramePr>
          <p:cNvPr id="237571" name="Object 2"/>
          <p:cNvGraphicFramePr>
            <a:graphicFrameLocks noGrp="1" noChangeAspect="1"/>
          </p:cNvGraphicFramePr>
          <p:nvPr>
            <p:ph type="clipArt" sz="half" idx="2"/>
          </p:nvPr>
        </p:nvGraphicFramePr>
        <p:xfrm>
          <a:off x="5486400" y="1981200"/>
          <a:ext cx="3397250" cy="4114800"/>
        </p:xfrm>
        <a:graphic>
          <a:graphicData uri="http://schemas.openxmlformats.org/presentationml/2006/ole">
            <mc:AlternateContent xmlns:mc="http://schemas.openxmlformats.org/markup-compatibility/2006">
              <mc:Choice xmlns:v="urn:schemas-microsoft-com:vml" Requires="v">
                <p:oleObj spid="_x0000_s322824" name="Clip" r:id="rId3" imgW="2863913" imgH="3468986" progId="">
                  <p:embed/>
                </p:oleObj>
              </mc:Choice>
              <mc:Fallback>
                <p:oleObj name="Clip" r:id="rId3" imgW="2863913" imgH="3468986"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981200"/>
                        <a:ext cx="33972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7572" name="Rectangle 3"/>
          <p:cNvSpPr>
            <a:spLocks noGrp="1" noChangeArrowheads="1"/>
          </p:cNvSpPr>
          <p:nvPr>
            <p:ph type="body" sz="half" idx="1"/>
          </p:nvPr>
        </p:nvSpPr>
        <p:spPr>
          <a:xfrm>
            <a:off x="0" y="1905000"/>
            <a:ext cx="6400800" cy="4953000"/>
          </a:xfrm>
        </p:spPr>
        <p:txBody>
          <a:bodyPr/>
          <a:lstStyle/>
          <a:p>
            <a:r>
              <a:rPr lang="en-US" sz="2800" dirty="0" smtClean="0">
                <a:solidFill>
                  <a:srgbClr val="009900"/>
                </a:solidFill>
              </a:rPr>
              <a:t>As the main character moves through the conflict, the reader lives vicariously through him/her without actual risk.</a:t>
            </a:r>
          </a:p>
          <a:p>
            <a:r>
              <a:rPr lang="en-US" sz="2800" dirty="0" smtClean="0">
                <a:solidFill>
                  <a:srgbClr val="9900CC"/>
                </a:solidFill>
              </a:rPr>
              <a:t>Seeing the protagonist struggle may help the reader to feel less hopeless about his/her own problems.</a:t>
            </a:r>
            <a:endParaRPr lang="en-US" sz="2800" dirty="0" smtClean="0"/>
          </a:p>
          <a:p>
            <a:r>
              <a:rPr lang="en-US" sz="2800" dirty="0" smtClean="0">
                <a:solidFill>
                  <a:srgbClr val="CC6600"/>
                </a:solidFill>
              </a:rPr>
              <a:t>The reader may even gain insights into the real world from approaches the main character uses (or fails to use).</a:t>
            </a:r>
            <a:endParaRPr lang="en-US" sz="2400" dirty="0" smtClean="0"/>
          </a:p>
        </p:txBody>
      </p:sp>
    </p:spTree>
    <p:extLst>
      <p:ext uri="{BB962C8B-B14F-4D97-AF65-F5344CB8AC3E}">
        <p14:creationId xmlns:p14="http://schemas.microsoft.com/office/powerpoint/2010/main" val="1386855316"/>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dirty="0"/>
          </a:p>
        </p:txBody>
      </p:sp>
      <p:sp>
        <p:nvSpPr>
          <p:cNvPr id="3" name="ClipArt Placeholder 2"/>
          <p:cNvSpPr>
            <a:spLocks noGrp="1"/>
          </p:cNvSpPr>
          <p:nvPr>
            <p:ph type="clipArt" sz="half" idx="1"/>
          </p:nvPr>
        </p:nvSpPr>
        <p:spPr/>
      </p:sp>
      <p:sp>
        <p:nvSpPr>
          <p:cNvPr id="4" name="Text Placeholder 3"/>
          <p:cNvSpPr>
            <a:spLocks noGrp="1"/>
          </p:cNvSpPr>
          <p:nvPr>
            <p:ph type="body" sz="half" idx="2"/>
          </p:nvPr>
        </p:nvSpPr>
        <p:spPr>
          <a:xfrm>
            <a:off x="152400" y="4724400"/>
            <a:ext cx="8991600" cy="4530725"/>
          </a:xfrm>
        </p:spPr>
        <p:txBody>
          <a:bodyPr/>
          <a:lstStyle/>
          <a:p>
            <a:pPr marL="0" indent="0">
              <a:buNone/>
            </a:pPr>
            <a:endParaRPr lang="en-US" dirty="0"/>
          </a:p>
        </p:txBody>
      </p:sp>
      <p:pic>
        <p:nvPicPr>
          <p:cNvPr id="329730" name="Picture 2" descr="C:\Users\jblasin\Local Settings\Temporary Internet Files\Content.Outlook\ULNMCTU3\photo (3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33400"/>
            <a:ext cx="8630659" cy="5908855"/>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09956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lipArt Placeholder 2"/>
          <p:cNvSpPr>
            <a:spLocks noGrp="1"/>
          </p:cNvSpPr>
          <p:nvPr>
            <p:ph type="clipArt" sz="half" idx="1"/>
          </p:nvPr>
        </p:nvSpPr>
        <p:spPr/>
      </p:sp>
      <p:sp>
        <p:nvSpPr>
          <p:cNvPr id="4" name="Text Placeholder 3"/>
          <p:cNvSpPr>
            <a:spLocks noGrp="1"/>
          </p:cNvSpPr>
          <p:nvPr>
            <p:ph type="body" sz="half" idx="2"/>
          </p:nvPr>
        </p:nvSpPr>
        <p:spPr/>
        <p:txBody>
          <a:bodyPr/>
          <a:lstStyle/>
          <a:p>
            <a:endParaRPr lang="en-US"/>
          </a:p>
        </p:txBody>
      </p:sp>
      <p:pic>
        <p:nvPicPr>
          <p:cNvPr id="332802" name="Picture 2" descr="C:\Users\jblasin\Local Settings\Temporary Internet Files\Content.Outlook\ULNMCTU3\photo (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093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381000"/>
            <a:ext cx="8229600" cy="914400"/>
          </a:xfrm>
        </p:spPr>
        <p:txBody>
          <a:bodyPr/>
          <a:lstStyle/>
          <a:p>
            <a:r>
              <a:rPr lang="en-US" sz="1800" dirty="0">
                <a:solidFill>
                  <a:srgbClr val="9900CC"/>
                </a:solidFill>
                <a:hlinkClick r:id="rId2"/>
              </a:rPr>
              <a:t>http://</a:t>
            </a:r>
            <a:r>
              <a:rPr lang="en-US" sz="1800" dirty="0" smtClean="0">
                <a:solidFill>
                  <a:srgbClr val="9900CC"/>
                </a:solidFill>
                <a:hlinkClick r:id="rId2"/>
              </a:rPr>
              <a:t>www.changinghands.com/event/young-aug13</a:t>
            </a:r>
            <a:r>
              <a:rPr lang="en-US" sz="1800" dirty="0" smtClean="0">
                <a:solidFill>
                  <a:srgbClr val="9900CC"/>
                </a:solidFill>
              </a:rPr>
              <a:t/>
            </a:r>
            <a:br>
              <a:rPr lang="en-US" sz="1800" dirty="0" smtClean="0">
                <a:solidFill>
                  <a:srgbClr val="9900CC"/>
                </a:solidFill>
              </a:rPr>
            </a:br>
            <a:r>
              <a:rPr lang="en-US" dirty="0" smtClean="0"/>
              <a:t/>
            </a:r>
            <a:br>
              <a:rPr lang="en-US" dirty="0" smtClean="0"/>
            </a:br>
            <a:endParaRPr lang="en-US" dirty="0" smtClean="0"/>
          </a:p>
        </p:txBody>
      </p:sp>
      <p:sp>
        <p:nvSpPr>
          <p:cNvPr id="16387" name="ClipArt Placeholder 2"/>
          <p:cNvSpPr>
            <a:spLocks noGrp="1" noTextEdit="1"/>
          </p:cNvSpPr>
          <p:nvPr>
            <p:ph type="clipArt" sz="half" idx="1"/>
          </p:nvPr>
        </p:nvSpPr>
        <p:spPr>
          <a:xfrm flipH="1">
            <a:off x="381000" y="5715000"/>
            <a:ext cx="76200" cy="862779"/>
          </a:xfrm>
        </p:spPr>
      </p:sp>
      <p:sp>
        <p:nvSpPr>
          <p:cNvPr id="16388" name="Text Placeholder 3"/>
          <p:cNvSpPr>
            <a:spLocks noGrp="1"/>
          </p:cNvSpPr>
          <p:nvPr>
            <p:ph type="body" sz="half" idx="2"/>
          </p:nvPr>
        </p:nvSpPr>
        <p:spPr>
          <a:xfrm>
            <a:off x="533400" y="6019800"/>
            <a:ext cx="8077200" cy="720725"/>
          </a:xfrm>
        </p:spPr>
        <p:txBody>
          <a:bodyPr/>
          <a:lstStyle/>
          <a:p>
            <a:pPr marL="0" indent="0" algn="ctr">
              <a:buNone/>
            </a:pPr>
            <a:r>
              <a:rPr lang="en-US" dirty="0" smtClean="0"/>
              <a:t>Extra Credit Points?</a:t>
            </a:r>
          </a:p>
        </p:txBody>
      </p:sp>
      <p:pic>
        <p:nvPicPr>
          <p:cNvPr id="323592" name="Picture 8" descr="http://www.changinghands.com/files/changinghands/chb-2011hd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333826" name="Picture 2" descr="Suzanne You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251229"/>
            <a:ext cx="2771775" cy="3533738"/>
          </a:xfrm>
          <a:prstGeom prst="rect">
            <a:avLst/>
          </a:prstGeom>
          <a:noFill/>
          <a:extLst>
            <a:ext uri="{909E8E84-426E-40DD-AFC4-6F175D3DCCD1}">
              <a14:hiddenFill xmlns:a14="http://schemas.microsoft.com/office/drawing/2010/main">
                <a:solidFill>
                  <a:srgbClr val="FFFFFF"/>
                </a:solidFill>
              </a14:hiddenFill>
            </a:ext>
          </a:extLst>
        </p:spPr>
      </p:pic>
      <p:pic>
        <p:nvPicPr>
          <p:cNvPr id="333828" name="Picture 4" descr="Just Like Fa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2286000"/>
            <a:ext cx="2524125"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5"/>
          <p:cNvSpPr>
            <a:spLocks noChangeArrowheads="1"/>
          </p:cNvSpPr>
          <p:nvPr/>
        </p:nvSpPr>
        <p:spPr bwMode="auto">
          <a:xfrm>
            <a:off x="3067979" y="4419600"/>
            <a:ext cx="3180421" cy="1215717"/>
          </a:xfrm>
          <a:prstGeom prst="rect">
            <a:avLst/>
          </a:prstGeom>
          <a:solidFill>
            <a:srgbClr val="FFFF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8E6126"/>
                </a:solidFill>
                <a:effectLst/>
                <a:latin typeface="Arial" pitchFamily="34" charset="0"/>
                <a:cs typeface="Arial" pitchFamily="34" charset="0"/>
              </a:rPr>
              <a:t>Teen Event | Suzanne Young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8E6126"/>
                </a:solidFill>
                <a:effectLst/>
                <a:latin typeface="Arial" pitchFamily="34" charset="0"/>
                <a:cs typeface="Arial" pitchFamily="34" charset="0"/>
              </a:rPr>
              <a:t>Just Like Fate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pitchFamily="34" charset="0"/>
                <a:cs typeface="Arial" pitchFamily="34" charset="0"/>
              </a:rPr>
              <a:t>Start: </a:t>
            </a:r>
            <a:r>
              <a:rPr kumimoji="0" lang="en-US" sz="1800" b="0" i="0" u="none" strike="noStrike" cap="none" normalizeH="0" baseline="0" dirty="0" smtClean="0">
                <a:ln>
                  <a:noFill/>
                </a:ln>
                <a:solidFill>
                  <a:srgbClr val="000000"/>
                </a:solidFill>
                <a:effectLst/>
                <a:latin typeface="Arial" pitchFamily="34" charset="0"/>
                <a:cs typeface="Arial" pitchFamily="34" charset="0"/>
              </a:rPr>
              <a:t>08/27/2013 7:00 pm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990000"/>
                </a:solidFill>
                <a:effectLst/>
                <a:latin typeface="Arial" pitchFamily="34" charset="0"/>
                <a:cs typeface="Arial" pitchFamily="34" charset="0"/>
              </a:rPr>
              <a:t>7PM TUESDAY, AUGUST 27</a:t>
            </a:r>
            <a:r>
              <a:rPr kumimoji="0" lang="en-US" sz="1300" b="0" i="0" u="none" strike="noStrike" cap="none" normalizeH="0" baseline="0" dirty="0" smtClean="0">
                <a:ln>
                  <a:noFill/>
                </a:ln>
                <a:solidFill>
                  <a:srgbClr val="000000"/>
                </a:solidFill>
                <a:effectLst/>
                <a:latin typeface="Arial" pitchFamily="34" charset="0"/>
                <a:cs typeface="Arial" pitchFamily="34" charset="0"/>
              </a:rPr>
              <a:t/>
            </a:r>
            <a:br>
              <a:rPr kumimoji="0" lang="en-US" sz="1300" b="0" i="0" u="none" strike="noStrike" cap="none" normalizeH="0" baseline="0" dirty="0" smtClean="0">
                <a:ln>
                  <a:noFill/>
                </a:ln>
                <a:solidFill>
                  <a:srgbClr val="000000"/>
                </a:solidFill>
                <a:effectLst/>
                <a:latin typeface="Arial" pitchFamily="34" charset="0"/>
                <a:cs typeface="Arial" pitchFamily="34" charset="0"/>
              </a:rPr>
            </a:br>
            <a:r>
              <a:rPr kumimoji="0" lang="en-US" sz="1300" b="1" i="0" u="none" strike="noStrike" cap="none" normalizeH="0" baseline="0" dirty="0" smtClean="0">
                <a:ln>
                  <a:noFill/>
                </a:ln>
                <a:solidFill>
                  <a:srgbClr val="000000"/>
                </a:solidFill>
                <a:effectLst/>
                <a:latin typeface="Arial" pitchFamily="34" charset="0"/>
                <a:cs typeface="Arial" pitchFamily="34" charset="0"/>
              </a:rPr>
              <a:t>Suzanne Young: </a:t>
            </a:r>
            <a:r>
              <a:rPr kumimoji="0" lang="en-US" sz="1300" b="1" i="1" u="none" strike="noStrike" cap="none" normalizeH="0" baseline="0" dirty="0" smtClean="0">
                <a:ln>
                  <a:noFill/>
                </a:ln>
                <a:solidFill>
                  <a:srgbClr val="000000"/>
                </a:solidFill>
                <a:effectLst/>
                <a:latin typeface="Arial" pitchFamily="34" charset="0"/>
                <a:cs typeface="Arial" pitchFamily="34" charset="0"/>
              </a:rPr>
              <a:t>Just Like Fate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lipArt Placeholder 2"/>
          <p:cNvSpPr>
            <a:spLocks noGrp="1"/>
          </p:cNvSpPr>
          <p:nvPr>
            <p:ph type="clipArt" sz="half" idx="1"/>
          </p:nvPr>
        </p:nvSpPr>
        <p:spPr/>
      </p:sp>
      <p:sp>
        <p:nvSpPr>
          <p:cNvPr id="4" name="Text Placeholder 3"/>
          <p:cNvSpPr>
            <a:spLocks noGrp="1"/>
          </p:cNvSpPr>
          <p:nvPr>
            <p:ph type="body" sz="half" idx="2"/>
          </p:nvPr>
        </p:nvSpPr>
        <p:spPr/>
        <p:txBody>
          <a:bodyPr/>
          <a:lstStyle/>
          <a:p>
            <a:endParaRPr lang="en-US"/>
          </a:p>
        </p:txBody>
      </p:sp>
      <p:pic>
        <p:nvPicPr>
          <p:cNvPr id="333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81000"/>
            <a:ext cx="8128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9686072"/>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178899" y="521241"/>
            <a:ext cx="8938601" cy="938719"/>
          </a:xfrm>
          <a:prstGeom prst="rect">
            <a:avLst/>
          </a:prstGeom>
          <a:solidFill>
            <a:srgbClr val="FFFF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8E6126"/>
                </a:solidFill>
                <a:effectLst/>
                <a:latin typeface="Arial" pitchFamily="34" charset="0"/>
                <a:cs typeface="Arial" pitchFamily="34" charset="0"/>
              </a:rPr>
              <a:t>Teen Event | Openly YA Tour | David </a:t>
            </a:r>
            <a:r>
              <a:rPr kumimoji="0" lang="en-US" altLang="en-US" b="1" i="0" u="none" strike="noStrike" cap="none" normalizeH="0" baseline="0" dirty="0" err="1" smtClean="0">
                <a:ln>
                  <a:noFill/>
                </a:ln>
                <a:solidFill>
                  <a:srgbClr val="8E6126"/>
                </a:solidFill>
                <a:effectLst/>
                <a:latin typeface="Arial" pitchFamily="34" charset="0"/>
                <a:cs typeface="Arial" pitchFamily="34" charset="0"/>
              </a:rPr>
              <a:t>Levithan</a:t>
            </a:r>
            <a:r>
              <a:rPr kumimoji="0" lang="en-US" altLang="en-US" b="1" i="0" u="none" strike="noStrike" cap="none" normalizeH="0" baseline="0" dirty="0" smtClean="0">
                <a:ln>
                  <a:noFill/>
                </a:ln>
                <a:solidFill>
                  <a:srgbClr val="8E6126"/>
                </a:solidFill>
                <a:effectLst/>
                <a:latin typeface="Arial" pitchFamily="34" charset="0"/>
                <a:cs typeface="Arial" pitchFamily="34" charset="0"/>
              </a:rPr>
              <a:t>, Aaron </a:t>
            </a:r>
            <a:r>
              <a:rPr kumimoji="0" lang="en-US" altLang="en-US" b="1" i="0" u="none" strike="noStrike" cap="none" normalizeH="0" baseline="0" dirty="0" err="1" smtClean="0">
                <a:ln>
                  <a:noFill/>
                </a:ln>
                <a:solidFill>
                  <a:srgbClr val="8E6126"/>
                </a:solidFill>
                <a:effectLst/>
                <a:latin typeface="Arial" pitchFamily="34" charset="0"/>
                <a:cs typeface="Arial" pitchFamily="34" charset="0"/>
              </a:rPr>
              <a:t>Hartzler</a:t>
            </a:r>
            <a:r>
              <a:rPr kumimoji="0" lang="en-US" altLang="en-US" b="1" i="0" u="none" strike="noStrike" cap="none" normalizeH="0" baseline="0" dirty="0" smtClean="0">
                <a:ln>
                  <a:noFill/>
                </a:ln>
                <a:solidFill>
                  <a:srgbClr val="8E6126"/>
                </a:solidFill>
                <a:effectLst/>
                <a:latin typeface="Arial" pitchFamily="34" charset="0"/>
                <a:cs typeface="Arial" pitchFamily="34" charset="0"/>
              </a:rPr>
              <a:t>, and Bill Konigsberg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Arial" pitchFamily="34" charset="0"/>
                <a:cs typeface="Arial" pitchFamily="34" charset="0"/>
              </a:rPr>
              <a:t>Start: </a:t>
            </a:r>
            <a:r>
              <a:rPr kumimoji="0" lang="en-US" altLang="en-US" sz="1800" b="0" i="0" u="none" strike="noStrike" cap="none" normalizeH="0" baseline="0" dirty="0" smtClean="0">
                <a:ln>
                  <a:noFill/>
                </a:ln>
                <a:solidFill>
                  <a:srgbClr val="000000"/>
                </a:solidFill>
                <a:effectLst/>
                <a:latin typeface="Arial" pitchFamily="34" charset="0"/>
                <a:cs typeface="Arial" pitchFamily="34" charset="0"/>
              </a:rPr>
              <a:t>09/15/2013 2:00 pm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990000"/>
                </a:solidFill>
                <a:effectLst/>
                <a:latin typeface="Arial" pitchFamily="34" charset="0"/>
                <a:cs typeface="Arial" pitchFamily="34" charset="0"/>
              </a:rPr>
              <a:t>2PM SUNDAY, SEPTEMBER 15</a:t>
            </a:r>
            <a:r>
              <a:rPr kumimoji="0" lang="en-US" altLang="en-US" sz="1300" b="0" i="0" u="none" strike="noStrike" cap="none" normalizeH="0" baseline="0" dirty="0" smtClean="0">
                <a:ln>
                  <a:noFill/>
                </a:ln>
                <a:solidFill>
                  <a:srgbClr val="000000"/>
                </a:solidFill>
                <a:effectLst/>
                <a:latin typeface="Arial" pitchFamily="34" charset="0"/>
                <a:cs typeface="Arial" pitchFamily="34" charset="0"/>
              </a:rPr>
              <a:t/>
            </a:r>
            <a:br>
              <a:rPr kumimoji="0" lang="en-US" altLang="en-US" sz="1300" b="0" i="0" u="none" strike="noStrike" cap="none" normalizeH="0" baseline="0" dirty="0" smtClean="0">
                <a:ln>
                  <a:noFill/>
                </a:ln>
                <a:solidFill>
                  <a:srgbClr val="000000"/>
                </a:solidFill>
                <a:effectLst/>
                <a:latin typeface="Arial" pitchFamily="34" charset="0"/>
                <a:cs typeface="Arial" pitchFamily="34" charset="0"/>
              </a:rPr>
            </a:br>
            <a:r>
              <a:rPr kumimoji="0" lang="en-US" altLang="en-US" sz="1300" b="1" i="0" u="none" strike="noStrike" cap="none" normalizeH="0" baseline="0" dirty="0" smtClean="0">
                <a:ln>
                  <a:noFill/>
                </a:ln>
                <a:solidFill>
                  <a:srgbClr val="000000"/>
                </a:solidFill>
                <a:effectLst/>
                <a:latin typeface="Arial" pitchFamily="34" charset="0"/>
                <a:cs typeface="Arial" pitchFamily="34" charset="0"/>
              </a:rPr>
              <a:t>Openly YA Tour: David </a:t>
            </a:r>
            <a:r>
              <a:rPr kumimoji="0" lang="en-US" altLang="en-US" sz="1300" b="1" i="0" u="none" strike="noStrike" cap="none" normalizeH="0" baseline="0" dirty="0" err="1" smtClean="0">
                <a:ln>
                  <a:noFill/>
                </a:ln>
                <a:solidFill>
                  <a:srgbClr val="000000"/>
                </a:solidFill>
                <a:effectLst/>
                <a:latin typeface="Arial" pitchFamily="34" charset="0"/>
                <a:cs typeface="Arial" pitchFamily="34" charset="0"/>
              </a:rPr>
              <a:t>Levithan</a:t>
            </a:r>
            <a:r>
              <a:rPr kumimoji="0" lang="en-US" altLang="en-US" sz="1300" b="1" i="0" u="none" strike="noStrike" cap="none" normalizeH="0" baseline="0" dirty="0" smtClean="0">
                <a:ln>
                  <a:noFill/>
                </a:ln>
                <a:solidFill>
                  <a:srgbClr val="000000"/>
                </a:solidFill>
                <a:effectLst/>
                <a:latin typeface="Arial" pitchFamily="34" charset="0"/>
                <a:cs typeface="Arial" pitchFamily="34" charset="0"/>
              </a:rPr>
              <a:t>, Aaron </a:t>
            </a:r>
            <a:r>
              <a:rPr kumimoji="0" lang="en-US" altLang="en-US" sz="1300" b="1" i="0" u="none" strike="noStrike" cap="none" normalizeH="0" baseline="0" dirty="0" err="1" smtClean="0">
                <a:ln>
                  <a:noFill/>
                </a:ln>
                <a:solidFill>
                  <a:srgbClr val="000000"/>
                </a:solidFill>
                <a:effectLst/>
                <a:latin typeface="Arial" pitchFamily="34" charset="0"/>
                <a:cs typeface="Arial" pitchFamily="34" charset="0"/>
              </a:rPr>
              <a:t>Hartzler</a:t>
            </a:r>
            <a:r>
              <a:rPr kumimoji="0" lang="en-US" altLang="en-US" sz="1300" b="1" i="0" u="none" strike="noStrike" cap="none" normalizeH="0" baseline="0" dirty="0" smtClean="0">
                <a:ln>
                  <a:noFill/>
                </a:ln>
                <a:solidFill>
                  <a:srgbClr val="000000"/>
                </a:solidFill>
                <a:effectLst/>
                <a:latin typeface="Arial" pitchFamily="34" charset="0"/>
                <a:cs typeface="Arial" pitchFamily="34" charset="0"/>
              </a:rPr>
              <a:t>, and Bill Konigsberg</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990600" y="2403072"/>
            <a:ext cx="2590800" cy="3139321"/>
          </a:xfrm>
          <a:prstGeom prst="rect">
            <a:avLst/>
          </a:prstGeom>
        </p:spPr>
        <p:txBody>
          <a:bodyPr wrap="square">
            <a:spAutoFit/>
          </a:bodyPr>
          <a:lstStyle/>
          <a:p>
            <a:r>
              <a:rPr lang="en-US" b="1" dirty="0"/>
              <a:t>Three authors visit Changing Hands to present the story of a record-breaking gay kiss, a memoir of growing up evangelically, and a tale of what happens when you go back in the closet. </a:t>
            </a:r>
            <a:r>
              <a:rPr lang="en-US" i="1" dirty="0"/>
              <a:t/>
            </a:r>
            <a:br>
              <a:rPr lang="en-US" i="1" dirty="0"/>
            </a:br>
            <a:endParaRPr lang="en-US" dirty="0"/>
          </a:p>
        </p:txBody>
      </p:sp>
      <p:pic>
        <p:nvPicPr>
          <p:cNvPr id="331779" name="Picture 3" descr="Aaron Hartlzer Bill Konigsberg David Levith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2133600"/>
            <a:ext cx="4381500" cy="371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13151"/>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a:xfrm>
            <a:off x="457200" y="381000"/>
            <a:ext cx="8229600" cy="1139825"/>
          </a:xfrm>
        </p:spPr>
        <p:txBody>
          <a:bodyPr/>
          <a:lstStyle/>
          <a:p>
            <a:r>
              <a:rPr lang="en-US" dirty="0" smtClean="0">
                <a:solidFill>
                  <a:srgbClr val="9900CC"/>
                </a:solidFill>
              </a:rPr>
              <a:t>Robert Cormier’s </a:t>
            </a:r>
            <a:r>
              <a:rPr lang="en-US" i="1" dirty="0" smtClean="0">
                <a:solidFill>
                  <a:srgbClr val="9900CC"/>
                </a:solidFill>
              </a:rPr>
              <a:t>The Chocolate War</a:t>
            </a:r>
            <a:r>
              <a:rPr lang="en-US" dirty="0" smtClean="0">
                <a:solidFill>
                  <a:srgbClr val="9900CC"/>
                </a:solidFill>
              </a:rPr>
              <a:t> is a good example.</a:t>
            </a:r>
          </a:p>
        </p:txBody>
      </p:sp>
      <p:sp>
        <p:nvSpPr>
          <p:cNvPr id="238595" name="Rectangle 3"/>
          <p:cNvSpPr>
            <a:spLocks noGrp="1" noChangeArrowheads="1"/>
          </p:cNvSpPr>
          <p:nvPr>
            <p:ph type="body" sz="half" idx="1"/>
          </p:nvPr>
        </p:nvSpPr>
        <p:spPr>
          <a:xfrm>
            <a:off x="0" y="1981200"/>
            <a:ext cx="5257800" cy="4114800"/>
          </a:xfrm>
        </p:spPr>
        <p:txBody>
          <a:bodyPr/>
          <a:lstStyle/>
          <a:p>
            <a:pPr>
              <a:lnSpc>
                <a:spcPct val="90000"/>
              </a:lnSpc>
            </a:pPr>
            <a:endParaRPr lang="en-US" sz="2400" smtClean="0"/>
          </a:p>
        </p:txBody>
      </p:sp>
      <p:pic>
        <p:nvPicPr>
          <p:cNvPr id="238596" name="Picture 5" descr="j0088990"/>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4800600" y="2133600"/>
            <a:ext cx="2784475" cy="4114800"/>
          </a:xfrm>
        </p:spPr>
      </p:pic>
      <p:pic>
        <p:nvPicPr>
          <p:cNvPr id="323586" name="Picture 2" descr="http://www.ipl.org/div/images/askauthor/photos/cormie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286000"/>
            <a:ext cx="2590800" cy="3405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898176"/>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4"/>
          <p:cNvSpPr>
            <a:spLocks noGrp="1" noChangeArrowheads="1"/>
          </p:cNvSpPr>
          <p:nvPr>
            <p:ph type="title"/>
          </p:nvPr>
        </p:nvSpPr>
        <p:spPr>
          <a:xfrm>
            <a:off x="685800" y="0"/>
            <a:ext cx="7772400" cy="1143000"/>
          </a:xfrm>
        </p:spPr>
        <p:txBody>
          <a:bodyPr/>
          <a:lstStyle/>
          <a:p>
            <a:r>
              <a:rPr lang="en-US" sz="7200" smtClean="0">
                <a:solidFill>
                  <a:srgbClr val="9900CC"/>
                </a:solidFill>
              </a:rPr>
              <a:t>Jerry Renault,</a:t>
            </a:r>
          </a:p>
        </p:txBody>
      </p:sp>
      <p:sp>
        <p:nvSpPr>
          <p:cNvPr id="239619" name="Rectangle 6"/>
          <p:cNvSpPr>
            <a:spLocks noGrp="1" noChangeArrowheads="1"/>
          </p:cNvSpPr>
          <p:nvPr>
            <p:ph type="body" sz="half" idx="2"/>
          </p:nvPr>
        </p:nvSpPr>
        <p:spPr>
          <a:xfrm>
            <a:off x="4191000" y="1143000"/>
            <a:ext cx="4953000" cy="4953000"/>
          </a:xfrm>
        </p:spPr>
        <p:txBody>
          <a:bodyPr/>
          <a:lstStyle/>
          <a:p>
            <a:pPr>
              <a:buFontTx/>
              <a:buNone/>
            </a:pPr>
            <a:r>
              <a:rPr lang="en-US" sz="4000" dirty="0" smtClean="0">
                <a:solidFill>
                  <a:srgbClr val="00B050"/>
                </a:solidFill>
              </a:rPr>
              <a:t>the main character, is no one special, just an average kid (although he goes to a parochial school).</a:t>
            </a:r>
          </a:p>
          <a:p>
            <a:endParaRPr lang="en-US" sz="4800" dirty="0" smtClean="0"/>
          </a:p>
        </p:txBody>
      </p:sp>
      <p:pic>
        <p:nvPicPr>
          <p:cNvPr id="239620" name="Picture 7" descr="Chocolate War"/>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838200" y="1447800"/>
            <a:ext cx="2819400" cy="4038600"/>
          </a:xfrm>
        </p:spPr>
      </p:pic>
    </p:spTree>
    <p:extLst>
      <p:ext uri="{BB962C8B-B14F-4D97-AF65-F5344CB8AC3E}">
        <p14:creationId xmlns:p14="http://schemas.microsoft.com/office/powerpoint/2010/main" val="3359853820"/>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4"/>
          <p:cNvSpPr>
            <a:spLocks noGrp="1" noChangeArrowheads="1"/>
          </p:cNvSpPr>
          <p:nvPr>
            <p:ph type="title"/>
          </p:nvPr>
        </p:nvSpPr>
        <p:spPr/>
        <p:txBody>
          <a:bodyPr/>
          <a:lstStyle/>
          <a:p>
            <a:endParaRPr lang="en-US" smtClean="0"/>
          </a:p>
        </p:txBody>
      </p:sp>
      <p:sp>
        <p:nvSpPr>
          <p:cNvPr id="240643" name="Rectangle 6"/>
          <p:cNvSpPr>
            <a:spLocks noGrp="1" noChangeArrowheads="1"/>
          </p:cNvSpPr>
          <p:nvPr>
            <p:ph type="body" sz="half" idx="2"/>
          </p:nvPr>
        </p:nvSpPr>
        <p:spPr/>
        <p:txBody>
          <a:bodyPr/>
          <a:lstStyle/>
          <a:p>
            <a:r>
              <a:rPr lang="en-US" sz="2800" smtClean="0"/>
              <a:t>The school is an inhospitable place where the strong (Brother Leon, the chocolate sales sponsor; and Archie Costello, the leader of the Vigils quasi-gang) control everyone.</a:t>
            </a:r>
          </a:p>
          <a:p>
            <a:endParaRPr lang="en-US" sz="2800" smtClean="0"/>
          </a:p>
        </p:txBody>
      </p:sp>
      <p:pic>
        <p:nvPicPr>
          <p:cNvPr id="240644" name="Picture 7" descr="j0297431"/>
          <p:cNvPicPr>
            <a:picLocks noGrp="1" noChangeAspect="1" noChangeArrowheads="1"/>
          </p:cNvPicPr>
          <p:nvPr>
            <p:ph type="clipArt" sz="half" idx="1"/>
          </p:nvPr>
        </p:nvPicPr>
        <p:blipFill>
          <a:blip r:embed="rId2" cstate="print">
            <a:extLst>
              <a:ext uri="{28A0092B-C50C-407E-A947-70E740481C1C}">
                <a14:useLocalDpi xmlns:a14="http://schemas.microsoft.com/office/drawing/2010/main" val="0"/>
              </a:ext>
            </a:extLst>
          </a:blip>
          <a:srcRect/>
          <a:stretch>
            <a:fillRect/>
          </a:stretch>
        </p:blipFill>
        <p:spPr>
          <a:xfrm>
            <a:off x="1751013" y="2057400"/>
            <a:ext cx="2973387" cy="3581400"/>
          </a:xfrm>
        </p:spPr>
      </p:pic>
    </p:spTree>
    <p:extLst>
      <p:ext uri="{BB962C8B-B14F-4D97-AF65-F5344CB8AC3E}">
        <p14:creationId xmlns:p14="http://schemas.microsoft.com/office/powerpoint/2010/main" val="3949144165"/>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4"/>
          <p:cNvSpPr>
            <a:spLocks noGrp="1" noChangeArrowheads="1"/>
          </p:cNvSpPr>
          <p:nvPr>
            <p:ph type="title"/>
          </p:nvPr>
        </p:nvSpPr>
        <p:spPr/>
        <p:txBody>
          <a:bodyPr/>
          <a:lstStyle/>
          <a:p>
            <a:endParaRPr lang="en-US" smtClean="0"/>
          </a:p>
        </p:txBody>
      </p:sp>
      <p:sp>
        <p:nvSpPr>
          <p:cNvPr id="241667" name="Rectangle 6"/>
          <p:cNvSpPr>
            <a:spLocks noGrp="1" noChangeArrowheads="1"/>
          </p:cNvSpPr>
          <p:nvPr>
            <p:ph type="body" sz="half" idx="2"/>
          </p:nvPr>
        </p:nvSpPr>
        <p:spPr/>
        <p:txBody>
          <a:bodyPr/>
          <a:lstStyle/>
          <a:p>
            <a:r>
              <a:rPr lang="en-US" sz="2800" smtClean="0"/>
              <a:t>About the only way that Jerry can really win is by not cooperating with either power center, but right will hardly triumph at Trinity School. </a:t>
            </a:r>
          </a:p>
          <a:p>
            <a:endParaRPr lang="en-US" sz="2800" smtClean="0"/>
          </a:p>
        </p:txBody>
      </p:sp>
      <p:pic>
        <p:nvPicPr>
          <p:cNvPr id="241668" name="Picture 9" descr="Chocolate Wa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600200" y="2514600"/>
            <a:ext cx="1561171" cy="2133600"/>
          </a:xfrm>
        </p:spPr>
      </p:pic>
    </p:spTree>
    <p:extLst>
      <p:ext uri="{BB962C8B-B14F-4D97-AF65-F5344CB8AC3E}">
        <p14:creationId xmlns:p14="http://schemas.microsoft.com/office/powerpoint/2010/main" val="1697582737"/>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0" y="609600"/>
            <a:ext cx="9144000" cy="1143000"/>
          </a:xfrm>
        </p:spPr>
        <p:txBody>
          <a:bodyPr/>
          <a:lstStyle/>
          <a:p>
            <a:r>
              <a:rPr lang="en-US" sz="2800" dirty="0" smtClean="0">
                <a:solidFill>
                  <a:srgbClr val="9900CC"/>
                </a:solidFill>
              </a:rPr>
              <a:t>Some other aspects of the realistic/problem novel that help make it a step forward in the evolution of YA lit (and probably more popular with young readers):</a:t>
            </a:r>
          </a:p>
        </p:txBody>
      </p:sp>
      <p:sp>
        <p:nvSpPr>
          <p:cNvPr id="242691" name="Rectangle 3"/>
          <p:cNvSpPr>
            <a:spLocks noGrp="1" noChangeArrowheads="1"/>
          </p:cNvSpPr>
          <p:nvPr>
            <p:ph type="body" sz="half" idx="1"/>
          </p:nvPr>
        </p:nvSpPr>
        <p:spPr>
          <a:xfrm>
            <a:off x="304800" y="2057400"/>
            <a:ext cx="3810000" cy="4114800"/>
          </a:xfrm>
        </p:spPr>
        <p:txBody>
          <a:bodyPr/>
          <a:lstStyle/>
          <a:p>
            <a:pPr>
              <a:lnSpc>
                <a:spcPct val="90000"/>
              </a:lnSpc>
            </a:pPr>
            <a:r>
              <a:rPr lang="en-US" sz="2400" dirty="0" smtClean="0">
                <a:solidFill>
                  <a:srgbClr val="FF6600"/>
                </a:solidFill>
              </a:rPr>
              <a:t>Authentic sounding dialogue.</a:t>
            </a:r>
          </a:p>
          <a:p>
            <a:pPr>
              <a:lnSpc>
                <a:spcPct val="90000"/>
              </a:lnSpc>
            </a:pPr>
            <a:r>
              <a:rPr lang="en-US" sz="2400" dirty="0" smtClean="0">
                <a:solidFill>
                  <a:srgbClr val="6600FF"/>
                </a:solidFill>
              </a:rPr>
              <a:t>The presence of a theme but not a preachy moral.</a:t>
            </a:r>
          </a:p>
          <a:p>
            <a:pPr>
              <a:lnSpc>
                <a:spcPct val="90000"/>
              </a:lnSpc>
            </a:pPr>
            <a:r>
              <a:rPr lang="en-US" sz="2400" dirty="0" smtClean="0">
                <a:solidFill>
                  <a:srgbClr val="009900"/>
                </a:solidFill>
              </a:rPr>
              <a:t>The absence of predictability.</a:t>
            </a:r>
          </a:p>
          <a:p>
            <a:pPr>
              <a:lnSpc>
                <a:spcPct val="90000"/>
              </a:lnSpc>
            </a:pPr>
            <a:r>
              <a:rPr lang="en-US" sz="2400" dirty="0" smtClean="0">
                <a:solidFill>
                  <a:srgbClr val="9900CC"/>
                </a:solidFill>
              </a:rPr>
              <a:t>A realistic problem(s), often one that many teens experience.</a:t>
            </a:r>
          </a:p>
          <a:p>
            <a:pPr>
              <a:lnSpc>
                <a:spcPct val="90000"/>
              </a:lnSpc>
            </a:pPr>
            <a:r>
              <a:rPr lang="en-US" sz="2400" dirty="0" smtClean="0">
                <a:solidFill>
                  <a:srgbClr val="CC0066"/>
                </a:solidFill>
              </a:rPr>
              <a:t>Something true to say about life, the world or society.</a:t>
            </a:r>
          </a:p>
          <a:p>
            <a:pPr>
              <a:lnSpc>
                <a:spcPct val="90000"/>
              </a:lnSpc>
            </a:pPr>
            <a:endParaRPr lang="en-US" sz="2400" dirty="0" smtClean="0">
              <a:solidFill>
                <a:srgbClr val="CC0066"/>
              </a:solidFill>
            </a:endParaRPr>
          </a:p>
        </p:txBody>
      </p:sp>
      <p:pic>
        <p:nvPicPr>
          <p:cNvPr id="242692" name="Picture 5" descr="PE02648_"/>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4648200" y="2438400"/>
            <a:ext cx="3810000" cy="3708400"/>
          </a:xfrm>
        </p:spPr>
      </p:pic>
    </p:spTree>
    <p:extLst>
      <p:ext uri="{BB962C8B-B14F-4D97-AF65-F5344CB8AC3E}">
        <p14:creationId xmlns:p14="http://schemas.microsoft.com/office/powerpoint/2010/main" val="2834197232"/>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0" y="609600"/>
            <a:ext cx="9448800" cy="1143000"/>
          </a:xfrm>
        </p:spPr>
        <p:txBody>
          <a:bodyPr/>
          <a:lstStyle/>
          <a:p>
            <a:r>
              <a:rPr lang="en-US" sz="3200" dirty="0" smtClean="0">
                <a:solidFill>
                  <a:srgbClr val="9900CC"/>
                </a:solidFill>
              </a:rPr>
              <a:t>The realistic/problem novel admits that life for young people is not carefree as previously portrayed but rather involves some serious issues.</a:t>
            </a:r>
          </a:p>
        </p:txBody>
      </p:sp>
      <p:sp>
        <p:nvSpPr>
          <p:cNvPr id="243715" name="Rectangle 3"/>
          <p:cNvSpPr>
            <a:spLocks noGrp="1" noChangeArrowheads="1"/>
          </p:cNvSpPr>
          <p:nvPr>
            <p:ph type="body" sz="half" idx="1"/>
          </p:nvPr>
        </p:nvSpPr>
        <p:spPr>
          <a:xfrm>
            <a:off x="457200" y="2057400"/>
            <a:ext cx="4038600" cy="4530725"/>
          </a:xfrm>
        </p:spPr>
        <p:txBody>
          <a:bodyPr/>
          <a:lstStyle/>
          <a:p>
            <a:pPr>
              <a:lnSpc>
                <a:spcPct val="90000"/>
              </a:lnSpc>
            </a:pPr>
            <a:r>
              <a:rPr lang="en-US" sz="2400" dirty="0" smtClean="0"/>
              <a:t>Sex</a:t>
            </a:r>
          </a:p>
          <a:p>
            <a:pPr>
              <a:lnSpc>
                <a:spcPct val="90000"/>
              </a:lnSpc>
            </a:pPr>
            <a:r>
              <a:rPr lang="en-US" sz="2400" dirty="0" smtClean="0"/>
              <a:t>Substance abuse</a:t>
            </a:r>
          </a:p>
          <a:p>
            <a:pPr>
              <a:lnSpc>
                <a:spcPct val="90000"/>
              </a:lnSpc>
            </a:pPr>
            <a:r>
              <a:rPr lang="en-US" sz="2400" dirty="0" smtClean="0"/>
              <a:t>Physical/sexual abuse</a:t>
            </a:r>
          </a:p>
          <a:p>
            <a:pPr>
              <a:lnSpc>
                <a:spcPct val="90000"/>
              </a:lnSpc>
            </a:pPr>
            <a:r>
              <a:rPr lang="en-US" sz="2400" dirty="0" smtClean="0"/>
              <a:t>Dysfunctional families</a:t>
            </a:r>
          </a:p>
          <a:p>
            <a:pPr>
              <a:lnSpc>
                <a:spcPct val="90000"/>
              </a:lnSpc>
            </a:pPr>
            <a:r>
              <a:rPr lang="en-US" sz="2400" dirty="0" smtClean="0"/>
              <a:t>Peer pressure</a:t>
            </a:r>
          </a:p>
          <a:p>
            <a:pPr>
              <a:lnSpc>
                <a:spcPct val="90000"/>
              </a:lnSpc>
            </a:pPr>
            <a:r>
              <a:rPr lang="en-US" sz="2400" dirty="0" smtClean="0"/>
              <a:t>Psychological and physical health</a:t>
            </a:r>
          </a:p>
          <a:p>
            <a:pPr>
              <a:lnSpc>
                <a:spcPct val="90000"/>
              </a:lnSpc>
            </a:pPr>
            <a:r>
              <a:rPr lang="en-US" sz="2400" dirty="0" smtClean="0"/>
              <a:t>New and previously unheard of problems</a:t>
            </a:r>
          </a:p>
          <a:p>
            <a:pPr>
              <a:lnSpc>
                <a:spcPct val="90000"/>
              </a:lnSpc>
            </a:pPr>
            <a:endParaRPr lang="en-US" sz="2800" dirty="0" smtClean="0"/>
          </a:p>
        </p:txBody>
      </p:sp>
      <p:pic>
        <p:nvPicPr>
          <p:cNvPr id="243716" name="Picture 5" descr="SO01660_"/>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4648200" y="2146300"/>
            <a:ext cx="3810000" cy="3784600"/>
          </a:xfrm>
        </p:spPr>
      </p:pic>
    </p:spTree>
    <p:extLst>
      <p:ext uri="{BB962C8B-B14F-4D97-AF65-F5344CB8AC3E}">
        <p14:creationId xmlns:p14="http://schemas.microsoft.com/office/powerpoint/2010/main" val="4143872117"/>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a:xfrm>
            <a:off x="76200" y="457200"/>
            <a:ext cx="9067800" cy="1143000"/>
          </a:xfrm>
        </p:spPr>
        <p:txBody>
          <a:bodyPr/>
          <a:lstStyle/>
          <a:p>
            <a:r>
              <a:rPr lang="en-US" sz="2400" dirty="0" smtClean="0">
                <a:solidFill>
                  <a:srgbClr val="9900CC"/>
                </a:solidFill>
              </a:rPr>
              <a:t>Sylvia Plath (</a:t>
            </a:r>
            <a:r>
              <a:rPr lang="en-US" sz="2400" i="1" dirty="0" smtClean="0">
                <a:solidFill>
                  <a:srgbClr val="9900CC"/>
                </a:solidFill>
              </a:rPr>
              <a:t>The Bell Jar</a:t>
            </a:r>
            <a:r>
              <a:rPr lang="en-US" sz="2400" dirty="0" smtClean="0">
                <a:solidFill>
                  <a:srgbClr val="9900CC"/>
                </a:solidFill>
              </a:rPr>
              <a:t>) may have been the first, but regardless of which book began it, the realistic problem novel did not turn away from mental problems, whether of internal, external or a combination of causes.</a:t>
            </a:r>
          </a:p>
        </p:txBody>
      </p:sp>
      <p:sp>
        <p:nvSpPr>
          <p:cNvPr id="244739" name="Rectangle 3"/>
          <p:cNvSpPr>
            <a:spLocks noGrp="1" noChangeArrowheads="1"/>
          </p:cNvSpPr>
          <p:nvPr>
            <p:ph type="body" sz="half" idx="1"/>
          </p:nvPr>
        </p:nvSpPr>
        <p:spPr>
          <a:xfrm>
            <a:off x="304800" y="2209800"/>
            <a:ext cx="3810000" cy="4114800"/>
          </a:xfrm>
        </p:spPr>
        <p:txBody>
          <a:bodyPr/>
          <a:lstStyle/>
          <a:p>
            <a:r>
              <a:rPr lang="en-US" sz="2800" dirty="0" smtClean="0">
                <a:solidFill>
                  <a:srgbClr val="9900CC"/>
                </a:solidFill>
              </a:rPr>
              <a:t>Protagonists in juvenile detention centers exploring their past with counselor/therapists</a:t>
            </a:r>
          </a:p>
          <a:p>
            <a:r>
              <a:rPr lang="en-US" sz="2800" dirty="0" smtClean="0">
                <a:solidFill>
                  <a:srgbClr val="009900"/>
                </a:solidFill>
              </a:rPr>
              <a:t>Victims of abuse trapped in self-destructive behaviors</a:t>
            </a:r>
          </a:p>
        </p:txBody>
      </p:sp>
      <p:pic>
        <p:nvPicPr>
          <p:cNvPr id="244740" name="Picture 5" descr="j0216682"/>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4572000" y="2590800"/>
            <a:ext cx="3810000" cy="3487738"/>
          </a:xfrm>
        </p:spPr>
      </p:pic>
    </p:spTree>
    <p:extLst>
      <p:ext uri="{BB962C8B-B14F-4D97-AF65-F5344CB8AC3E}">
        <p14:creationId xmlns:p14="http://schemas.microsoft.com/office/powerpoint/2010/main" val="863673908"/>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p:txBody>
          <a:bodyPr/>
          <a:lstStyle/>
          <a:p>
            <a:r>
              <a:rPr lang="en-US" dirty="0" smtClean="0">
                <a:solidFill>
                  <a:srgbClr val="00B050"/>
                </a:solidFill>
              </a:rPr>
              <a:t>Violence was no longer off limits.</a:t>
            </a:r>
          </a:p>
        </p:txBody>
      </p:sp>
      <p:sp>
        <p:nvSpPr>
          <p:cNvPr id="245763" name="Rectangle 3"/>
          <p:cNvSpPr>
            <a:spLocks noGrp="1" noChangeArrowheads="1"/>
          </p:cNvSpPr>
          <p:nvPr>
            <p:ph type="body" sz="half" idx="1"/>
          </p:nvPr>
        </p:nvSpPr>
        <p:spPr>
          <a:xfrm>
            <a:off x="609600" y="2209800"/>
            <a:ext cx="3810000" cy="4114800"/>
          </a:xfrm>
        </p:spPr>
        <p:txBody>
          <a:bodyPr/>
          <a:lstStyle/>
          <a:p>
            <a:r>
              <a:rPr lang="en-US" sz="2400" dirty="0" smtClean="0"/>
              <a:t>Violence in the streets</a:t>
            </a:r>
          </a:p>
          <a:p>
            <a:r>
              <a:rPr lang="en-US" sz="2400" dirty="0" smtClean="0"/>
              <a:t>Violence in school</a:t>
            </a:r>
          </a:p>
          <a:p>
            <a:r>
              <a:rPr lang="en-US" sz="2400" dirty="0" smtClean="0"/>
              <a:t>Domestic violence </a:t>
            </a:r>
          </a:p>
          <a:p>
            <a:r>
              <a:rPr lang="en-US" sz="2400" dirty="0" smtClean="0"/>
              <a:t>Teen on teen violence</a:t>
            </a:r>
          </a:p>
          <a:p>
            <a:endParaRPr lang="en-US" sz="2400" dirty="0" smtClean="0"/>
          </a:p>
          <a:p>
            <a:r>
              <a:rPr lang="en-US" sz="2400" dirty="0" smtClean="0"/>
              <a:t>Many young people live with violence in many forms as an every day part of their lives.</a:t>
            </a:r>
          </a:p>
        </p:txBody>
      </p:sp>
      <p:pic>
        <p:nvPicPr>
          <p:cNvPr id="245764" name="Picture 5" descr="SL00370_"/>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4648200" y="2779713"/>
            <a:ext cx="3810000" cy="2517775"/>
          </a:xfrm>
        </p:spPr>
      </p:pic>
    </p:spTree>
    <p:extLst>
      <p:ext uri="{BB962C8B-B14F-4D97-AF65-F5344CB8AC3E}">
        <p14:creationId xmlns:p14="http://schemas.microsoft.com/office/powerpoint/2010/main" val="28226610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152400"/>
            <a:ext cx="8229600" cy="46038"/>
          </a:xfrm>
        </p:spPr>
        <p:txBody>
          <a:bodyPr/>
          <a:lstStyle/>
          <a:p>
            <a:pPr eaLnBrk="1" hangingPunct="1"/>
            <a:endParaRPr lang="en-US" dirty="0" smtClean="0"/>
          </a:p>
        </p:txBody>
      </p:sp>
      <p:sp>
        <p:nvSpPr>
          <p:cNvPr id="3" name="Text Placeholder 2"/>
          <p:cNvSpPr>
            <a:spLocks noGrp="1"/>
          </p:cNvSpPr>
          <p:nvPr>
            <p:ph type="body" sz="half" idx="1"/>
          </p:nvPr>
        </p:nvSpPr>
        <p:spPr>
          <a:xfrm>
            <a:off x="0" y="0"/>
            <a:ext cx="9372600" cy="6705600"/>
          </a:xfrm>
        </p:spPr>
        <p:txBody>
          <a:bodyPr/>
          <a:lstStyle/>
          <a:p>
            <a:pPr algn="ctr" eaLnBrk="1" hangingPunct="1">
              <a:buFontTx/>
              <a:buNone/>
              <a:defRPr/>
            </a:pPr>
            <a:r>
              <a:rPr lang="en-US" b="1" dirty="0" smtClean="0"/>
              <a:t>ENG 471</a:t>
            </a:r>
          </a:p>
          <a:p>
            <a:pPr algn="ctr" eaLnBrk="1" hangingPunct="1">
              <a:buFontTx/>
              <a:buNone/>
              <a:defRPr/>
            </a:pPr>
            <a:r>
              <a:rPr lang="en-US" sz="1600" b="1" dirty="0" smtClean="0"/>
              <a:t>Fall 2013, room CDS 15 , 1:30-2:45 Tuesday and Thursday</a:t>
            </a:r>
          </a:p>
          <a:p>
            <a:pPr algn="ctr" eaLnBrk="1" hangingPunct="1">
              <a:buFontTx/>
              <a:buNone/>
              <a:defRPr/>
            </a:pPr>
            <a:r>
              <a:rPr lang="en-US" sz="1200" b="1" dirty="0" smtClean="0"/>
              <a:t>Tracey Flores and James Blasingame</a:t>
            </a:r>
          </a:p>
          <a:p>
            <a:pPr algn="ctr" eaLnBrk="1" hangingPunct="1">
              <a:buFontTx/>
              <a:buNone/>
              <a:defRPr/>
            </a:pPr>
            <a:r>
              <a:rPr lang="en-US" sz="1200" b="1" dirty="0" smtClean="0"/>
              <a:t>Office: LL 215; Phone: 965-6074; E-mail: </a:t>
            </a:r>
            <a:r>
              <a:rPr lang="en-US" sz="1200" b="1" u="sng" dirty="0" smtClean="0">
                <a:hlinkClick r:id="rId2"/>
              </a:rPr>
              <a:t>James.Blasingame@asu.edu</a:t>
            </a:r>
            <a:endParaRPr lang="en-US" sz="1200" b="1" dirty="0" smtClean="0"/>
          </a:p>
          <a:p>
            <a:pPr algn="ctr" eaLnBrk="1" hangingPunct="1">
              <a:buFontTx/>
              <a:buNone/>
              <a:defRPr/>
            </a:pPr>
            <a:r>
              <a:rPr lang="en-US" sz="1200" b="1" dirty="0" smtClean="0"/>
              <a:t>Office hours: Monday 12:00-1:00 Tuesday and Thursday and by appt.</a:t>
            </a:r>
          </a:p>
          <a:p>
            <a:pPr algn="ctr" eaLnBrk="1" hangingPunct="1">
              <a:buFontTx/>
              <a:buNone/>
              <a:defRPr/>
            </a:pPr>
            <a:r>
              <a:rPr lang="en-US" sz="1800" b="1" dirty="0" smtClean="0"/>
              <a:t>August 22, 2013</a:t>
            </a:r>
          </a:p>
          <a:p>
            <a:pPr marL="571500" indent="-571500" algn="ctr" eaLnBrk="1" hangingPunct="1">
              <a:buFont typeface="+mj-lt"/>
              <a:buAutoNum type="romanUcPeriod"/>
              <a:defRPr/>
            </a:pPr>
            <a:r>
              <a:rPr lang="en-US" dirty="0" smtClean="0"/>
              <a:t>Opening Poem: “I Never Said I Wasn’t Difficult,” by Sara Holbrook</a:t>
            </a:r>
          </a:p>
          <a:p>
            <a:pPr marL="571500" indent="-571500" eaLnBrk="1" hangingPunct="1">
              <a:buFont typeface="+mj-lt"/>
              <a:buAutoNum type="romanUcPeriod"/>
              <a:defRPr/>
            </a:pPr>
            <a:r>
              <a:rPr lang="en-US" dirty="0" smtClean="0"/>
              <a:t>Book Recommendations: </a:t>
            </a:r>
            <a:r>
              <a:rPr lang="en-US" i="1" dirty="0" smtClean="0"/>
              <a:t>Twisted</a:t>
            </a:r>
            <a:r>
              <a:rPr lang="en-US" dirty="0" smtClean="0"/>
              <a:t>, by Laurie Halse Anderson; </a:t>
            </a:r>
            <a:r>
              <a:rPr lang="en-US" i="1" dirty="0" smtClean="0"/>
              <a:t>You Haven’t Got a Clue</a:t>
            </a:r>
            <a:r>
              <a:rPr lang="en-US" dirty="0" smtClean="0"/>
              <a:t>, edited by Sarah Cortez</a:t>
            </a:r>
          </a:p>
          <a:p>
            <a:pPr marL="571500" indent="-571500" eaLnBrk="1" hangingPunct="1">
              <a:buFont typeface="+mj-lt"/>
              <a:buAutoNum type="romanUcPeriod"/>
              <a:defRPr/>
            </a:pPr>
            <a:r>
              <a:rPr lang="en-US" dirty="0"/>
              <a:t>Publishing book reviews  </a:t>
            </a:r>
            <a:endParaRPr lang="en-US" dirty="0" smtClean="0"/>
          </a:p>
          <a:p>
            <a:pPr marL="571500" indent="-571500" eaLnBrk="1" hangingPunct="1">
              <a:buFont typeface="+mj-lt"/>
              <a:buAutoNum type="romanUcPeriod"/>
              <a:defRPr/>
            </a:pPr>
            <a:r>
              <a:rPr lang="en-US" dirty="0" smtClean="0"/>
              <a:t>Introductions</a:t>
            </a:r>
          </a:p>
          <a:p>
            <a:pPr marL="571500" indent="-571500" eaLnBrk="1" hangingPunct="1">
              <a:buFontTx/>
              <a:buAutoNum type="romanUcPeriod"/>
              <a:defRPr/>
            </a:pPr>
            <a:r>
              <a:rPr lang="en-US" dirty="0" smtClean="0"/>
              <a:t>“Who’s Afraid of Virgina (</a:t>
            </a:r>
            <a:r>
              <a:rPr lang="en-US" dirty="0" err="1" smtClean="0"/>
              <a:t>Euwer</a:t>
            </a:r>
            <a:r>
              <a:rPr lang="en-US" dirty="0" smtClean="0"/>
              <a:t>) Wolf?: Choosing and Using Young Adult Literature”</a:t>
            </a:r>
          </a:p>
          <a:p>
            <a:pPr marL="571500" indent="-571500" eaLnBrk="1" hangingPunct="1">
              <a:buFontTx/>
              <a:buAutoNum type="romanUcPeriod"/>
              <a:defRPr/>
            </a:pPr>
            <a:r>
              <a:rPr lang="en-US" dirty="0" smtClean="0"/>
              <a:t>Overview of class (syllabus, </a:t>
            </a:r>
            <a:r>
              <a:rPr lang="en-US" dirty="0" err="1" smtClean="0"/>
              <a:t>MyASU</a:t>
            </a:r>
            <a:r>
              <a:rPr lang="en-US" dirty="0" smtClean="0"/>
              <a:t>, schedule)</a:t>
            </a:r>
          </a:p>
          <a:p>
            <a:pPr marL="571500" indent="-571500" eaLnBrk="1" hangingPunct="1">
              <a:buFontTx/>
              <a:buAutoNum type="romanUcPeriod"/>
              <a:defRPr/>
            </a:pPr>
            <a:r>
              <a:rPr lang="en-US" dirty="0" smtClean="0"/>
              <a:t>Publishing book reviews </a:t>
            </a:r>
          </a:p>
          <a:p>
            <a:pPr eaLnBrk="1" hangingPunct="1">
              <a:defRPr/>
            </a:pPr>
            <a:endParaRPr lang="en-US" dirty="0" smtClean="0"/>
          </a:p>
        </p:txBody>
      </p:sp>
      <p:sp>
        <p:nvSpPr>
          <p:cNvPr id="6148" name="ClipArt Placeholder 3"/>
          <p:cNvSpPr>
            <a:spLocks noGrp="1" noTextEdit="1"/>
          </p:cNvSpPr>
          <p:nvPr>
            <p:ph type="clipArt" sz="half" idx="2"/>
          </p:nvPr>
        </p:nvSpPr>
        <p:spPr>
          <a:xfrm flipH="1">
            <a:off x="8686800" y="1600200"/>
            <a:ext cx="46038" cy="4530725"/>
          </a:xfrm>
        </p:spPr>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lipArt Placeholder 2"/>
          <p:cNvSpPr>
            <a:spLocks noGrp="1"/>
          </p:cNvSpPr>
          <p:nvPr>
            <p:ph type="clipArt" sz="half" idx="1"/>
          </p:nvPr>
        </p:nvSpPr>
        <p:spPr>
          <a:xfrm>
            <a:off x="1581150" y="2514600"/>
            <a:ext cx="4038600" cy="4530725"/>
          </a:xfrm>
        </p:spPr>
      </p:sp>
      <p:sp>
        <p:nvSpPr>
          <p:cNvPr id="4" name="Text Placeholder 3"/>
          <p:cNvSpPr>
            <a:spLocks noGrp="1"/>
          </p:cNvSpPr>
          <p:nvPr>
            <p:ph type="body" sz="half" idx="2"/>
          </p:nvPr>
        </p:nvSpPr>
        <p:spPr/>
        <p:txBody>
          <a:bodyPr/>
          <a:lstStyle/>
          <a:p>
            <a:endParaRPr lang="en-US"/>
          </a:p>
        </p:txBody>
      </p:sp>
      <p:pic>
        <p:nvPicPr>
          <p:cNvPr id="335874" name="Picture 2" descr="https://vhss.oddcast.com/ccs2/vhss/user/959/3818225/thumbs/show_2326815.jpg?13771910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133600"/>
            <a:ext cx="3657600" cy="36576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918" y="228600"/>
            <a:ext cx="9138082" cy="923330"/>
          </a:xfrm>
          <a:prstGeom prst="rect">
            <a:avLst/>
          </a:prstGeom>
        </p:spPr>
        <p:txBody>
          <a:bodyPr wrap="square">
            <a:spAutoFit/>
          </a:bodyPr>
          <a:lstStyle/>
          <a:p>
            <a:pPr algn="ctr"/>
            <a:r>
              <a:rPr lang="en-US" dirty="0">
                <a:hlinkClick r:id="rId3"/>
              </a:rPr>
              <a:t>http://</a:t>
            </a:r>
            <a:r>
              <a:rPr lang="en-US" dirty="0" smtClean="0">
                <a:hlinkClick r:id="rId3"/>
              </a:rPr>
              <a:t>vhss.oddcast.com/vhssplayer.php?acc=3818225&amp;ss=2326962&amp;sl=0&amp;l=0&amp;h=300&amp;w=400&amp;bc=FFFFFF&amp;mid=119858&amp;t=1</a:t>
            </a:r>
            <a:endParaRPr lang="en-US" dirty="0" smtClean="0"/>
          </a:p>
          <a:p>
            <a:endParaRPr lang="en-US" dirty="0"/>
          </a:p>
        </p:txBody>
      </p:sp>
    </p:spTree>
    <p:extLst>
      <p:ext uri="{BB962C8B-B14F-4D97-AF65-F5344CB8AC3E}">
        <p14:creationId xmlns:p14="http://schemas.microsoft.com/office/powerpoint/2010/main" val="914125889"/>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381000" y="533400"/>
            <a:ext cx="8458200" cy="1143000"/>
          </a:xfrm>
        </p:spPr>
        <p:txBody>
          <a:bodyPr/>
          <a:lstStyle/>
          <a:p>
            <a:r>
              <a:rPr lang="en-US" dirty="0" smtClean="0">
                <a:solidFill>
                  <a:srgbClr val="5336CC"/>
                </a:solidFill>
              </a:rPr>
              <a:t>The issue of self acceptance could be front and center in a novel</a:t>
            </a:r>
            <a:r>
              <a:rPr lang="en-US" dirty="0" smtClean="0"/>
              <a:t>. </a:t>
            </a:r>
          </a:p>
        </p:txBody>
      </p:sp>
      <p:sp>
        <p:nvSpPr>
          <p:cNvPr id="246787" name="Rectangle 3"/>
          <p:cNvSpPr>
            <a:spLocks noGrp="1" noChangeArrowheads="1"/>
          </p:cNvSpPr>
          <p:nvPr>
            <p:ph type="body" sz="half" idx="1"/>
          </p:nvPr>
        </p:nvSpPr>
        <p:spPr>
          <a:xfrm>
            <a:off x="685800" y="2209800"/>
            <a:ext cx="4419600" cy="4114800"/>
          </a:xfrm>
        </p:spPr>
        <p:txBody>
          <a:bodyPr/>
          <a:lstStyle/>
          <a:p>
            <a:r>
              <a:rPr lang="en-US" sz="2400" dirty="0" smtClean="0">
                <a:solidFill>
                  <a:srgbClr val="009900"/>
                </a:solidFill>
              </a:rPr>
              <a:t>Acceptance/love of physical self</a:t>
            </a:r>
          </a:p>
          <a:p>
            <a:r>
              <a:rPr lang="en-US" sz="2400" dirty="0" smtClean="0">
                <a:solidFill>
                  <a:srgbClr val="009900"/>
                </a:solidFill>
              </a:rPr>
              <a:t>Acceptance/love of cultural and ethnic heritage</a:t>
            </a:r>
          </a:p>
          <a:p>
            <a:r>
              <a:rPr lang="en-US" sz="2400" dirty="0" smtClean="0">
                <a:solidFill>
                  <a:srgbClr val="009900"/>
                </a:solidFill>
              </a:rPr>
              <a:t>Acceptance of a less than pleasant life history</a:t>
            </a:r>
          </a:p>
          <a:p>
            <a:r>
              <a:rPr lang="en-US" sz="2400" dirty="0" smtClean="0">
                <a:solidFill>
                  <a:srgbClr val="009900"/>
                </a:solidFill>
              </a:rPr>
              <a:t>Acceptance/love of gender identity</a:t>
            </a:r>
          </a:p>
          <a:p>
            <a:r>
              <a:rPr lang="en-US" sz="2400" dirty="0" smtClean="0">
                <a:solidFill>
                  <a:srgbClr val="009900"/>
                </a:solidFill>
              </a:rPr>
              <a:t>And all that comes with self worth.</a:t>
            </a:r>
          </a:p>
        </p:txBody>
      </p:sp>
      <p:pic>
        <p:nvPicPr>
          <p:cNvPr id="246788" name="Picture 5" descr="PE00917_"/>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5141913" y="1981200"/>
            <a:ext cx="2820987" cy="4114800"/>
          </a:xfrm>
        </p:spPr>
      </p:pic>
    </p:spTree>
    <p:extLst>
      <p:ext uri="{BB962C8B-B14F-4D97-AF65-F5344CB8AC3E}">
        <p14:creationId xmlns:p14="http://schemas.microsoft.com/office/powerpoint/2010/main" val="3538581884"/>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0" y="914400"/>
            <a:ext cx="9144000" cy="1143000"/>
          </a:xfrm>
        </p:spPr>
        <p:txBody>
          <a:bodyPr/>
          <a:lstStyle/>
          <a:p>
            <a:r>
              <a:rPr lang="en-US" sz="3600" dirty="0" smtClean="0">
                <a:solidFill>
                  <a:srgbClr val="5336CC"/>
                </a:solidFill>
              </a:rPr>
              <a:t>In fact, the modern realistic/problem novel enabled the reader to embrace or celebrate many issues that were previously ignored.</a:t>
            </a:r>
          </a:p>
        </p:txBody>
      </p:sp>
      <p:sp>
        <p:nvSpPr>
          <p:cNvPr id="247811" name="Rectangle 3"/>
          <p:cNvSpPr>
            <a:spLocks noGrp="1" noChangeArrowheads="1"/>
          </p:cNvSpPr>
          <p:nvPr>
            <p:ph type="body" sz="half" idx="1"/>
          </p:nvPr>
        </p:nvSpPr>
        <p:spPr/>
        <p:txBody>
          <a:bodyPr/>
          <a:lstStyle/>
          <a:p>
            <a:endParaRPr lang="en-US" sz="2800" smtClean="0"/>
          </a:p>
        </p:txBody>
      </p:sp>
      <p:pic>
        <p:nvPicPr>
          <p:cNvPr id="247812" name="Picture 5" descr="BD05094_"/>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2362200" y="2936875"/>
            <a:ext cx="3810000" cy="3270250"/>
          </a:xfrm>
        </p:spPr>
      </p:pic>
    </p:spTree>
    <p:extLst>
      <p:ext uri="{BB962C8B-B14F-4D97-AF65-F5344CB8AC3E}">
        <p14:creationId xmlns:p14="http://schemas.microsoft.com/office/powerpoint/2010/main" val="399598629"/>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1988"/>
            <a:ext cx="8229600" cy="1139825"/>
          </a:xfrm>
        </p:spPr>
        <p:txBody>
          <a:bodyPr/>
          <a:lstStyle/>
          <a:p>
            <a:r>
              <a:rPr lang="en-US" dirty="0" smtClean="0"/>
              <a:t/>
            </a:r>
            <a:br>
              <a:rPr lang="en-US" dirty="0" smtClean="0"/>
            </a:br>
            <a:r>
              <a:rPr lang="en-US" sz="2000" dirty="0">
                <a:hlinkClick r:id="rId2"/>
              </a:rPr>
              <a:t>http://vhss.oddcast.com/vhssplayer.php?acc=3818225&amp;ss=2330025&amp;sl=0&amp;l=0&amp;h=300&amp;w=400&amp;bc=FFFFFF&amp;mid=119951&amp;t=1</a:t>
            </a:r>
            <a:r>
              <a:rPr lang="en-US" dirty="0" smtClean="0"/>
              <a:t/>
            </a:r>
            <a:br>
              <a:rPr lang="en-US" dirty="0" smtClean="0"/>
            </a:br>
            <a:endParaRPr lang="en-US" dirty="0"/>
          </a:p>
        </p:txBody>
      </p:sp>
      <p:sp>
        <p:nvSpPr>
          <p:cNvPr id="3" name="ClipArt Placeholder 2"/>
          <p:cNvSpPr>
            <a:spLocks noGrp="1"/>
          </p:cNvSpPr>
          <p:nvPr>
            <p:ph type="clipArt" sz="half" idx="1"/>
          </p:nvPr>
        </p:nvSpPr>
        <p:spPr>
          <a:xfrm>
            <a:off x="1581150" y="2514600"/>
            <a:ext cx="4038600" cy="4530725"/>
          </a:xfrm>
        </p:spPr>
      </p:sp>
      <p:sp>
        <p:nvSpPr>
          <p:cNvPr id="4" name="Text Placeholder 3"/>
          <p:cNvSpPr>
            <a:spLocks noGrp="1"/>
          </p:cNvSpPr>
          <p:nvPr>
            <p:ph type="body" sz="half" idx="2"/>
          </p:nvPr>
        </p:nvSpPr>
        <p:spPr/>
        <p:txBody>
          <a:bodyPr/>
          <a:lstStyle/>
          <a:p>
            <a:endParaRPr lang="en-US" dirty="0"/>
          </a:p>
        </p:txBody>
      </p:sp>
      <p:pic>
        <p:nvPicPr>
          <p:cNvPr id="335874" name="Picture 2" descr="https://vhss.oddcast.com/ccs2/vhss/user/959/3818225/thumbs/show_2326815.jpg?13771910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514600"/>
            <a:ext cx="312420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327660"/>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62000"/>
            <a:ext cx="9144000" cy="5693866"/>
          </a:xfrm>
          <a:prstGeom prst="rect">
            <a:avLst/>
          </a:prstGeom>
        </p:spPr>
        <p:txBody>
          <a:bodyPr>
            <a:spAutoFit/>
          </a:bodyPr>
          <a:lstStyle/>
          <a:p>
            <a:pPr marL="571500" indent="-571500" algn="ctr">
              <a:defRPr/>
            </a:pPr>
            <a:r>
              <a:rPr lang="en-US" sz="2800" dirty="0">
                <a:latin typeface="Arial" charset="0"/>
                <a:cs typeface="+mn-cs"/>
              </a:rPr>
              <a:t>ENG </a:t>
            </a:r>
            <a:r>
              <a:rPr lang="en-US" sz="2800" dirty="0" smtClean="0">
                <a:latin typeface="Arial" charset="0"/>
                <a:cs typeface="+mn-cs"/>
              </a:rPr>
              <a:t>471</a:t>
            </a:r>
            <a:endParaRPr lang="en-US" sz="2800" dirty="0">
              <a:latin typeface="Arial" charset="0"/>
              <a:cs typeface="+mn-cs"/>
            </a:endParaRPr>
          </a:p>
          <a:p>
            <a:pPr marL="571500" indent="-571500" algn="ctr">
              <a:defRPr/>
            </a:pPr>
            <a:r>
              <a:rPr lang="en-US" sz="2800" dirty="0" smtClean="0">
                <a:latin typeface="Arial" charset="0"/>
                <a:cs typeface="+mn-cs"/>
              </a:rPr>
              <a:t>September 17, 2013</a:t>
            </a:r>
          </a:p>
          <a:p>
            <a:pPr marL="571500" indent="-571500" algn="ctr">
              <a:defRPr/>
            </a:pPr>
            <a:endParaRPr lang="en-US" sz="2800" dirty="0">
              <a:latin typeface="Arial" charset="0"/>
              <a:cs typeface="+mn-cs"/>
            </a:endParaRPr>
          </a:p>
          <a:p>
            <a:pPr marL="571500" indent="-571500">
              <a:buFontTx/>
              <a:buAutoNum type="romanUcPeriod"/>
              <a:defRPr/>
            </a:pPr>
            <a:r>
              <a:rPr lang="en-US" sz="2800" dirty="0">
                <a:latin typeface="Arial" charset="0"/>
                <a:cs typeface="+mn-cs"/>
              </a:rPr>
              <a:t>Opening Poem: </a:t>
            </a:r>
            <a:r>
              <a:rPr lang="en-US" sz="2800" dirty="0" smtClean="0">
                <a:latin typeface="Arial" charset="0"/>
                <a:cs typeface="+mn-cs"/>
              </a:rPr>
              <a:t>“Richie Valens (Valenzuela),” </a:t>
            </a:r>
            <a:r>
              <a:rPr lang="en-US" sz="2800" dirty="0">
                <a:latin typeface="Arial" charset="0"/>
                <a:cs typeface="+mn-cs"/>
              </a:rPr>
              <a:t>by </a:t>
            </a:r>
            <a:r>
              <a:rPr lang="en-US" sz="2800" dirty="0" smtClean="0">
                <a:latin typeface="Arial" charset="0"/>
                <a:cs typeface="+mn-cs"/>
              </a:rPr>
              <a:t>Myrlin Hepworth</a:t>
            </a:r>
            <a:endParaRPr lang="en-US" sz="2800" i="1" dirty="0">
              <a:latin typeface="Arial" charset="0"/>
              <a:cs typeface="+mn-cs"/>
            </a:endParaRPr>
          </a:p>
          <a:p>
            <a:pPr marL="571500" indent="-571500">
              <a:buFontTx/>
              <a:buAutoNum type="romanUcPeriod"/>
              <a:defRPr/>
            </a:pPr>
            <a:r>
              <a:rPr lang="en-US" sz="2800" dirty="0">
                <a:latin typeface="Arial" charset="0"/>
                <a:cs typeface="+mn-cs"/>
              </a:rPr>
              <a:t>Book Recommendations: </a:t>
            </a:r>
            <a:r>
              <a:rPr lang="en-US" sz="2800" i="1" dirty="0" smtClean="0">
                <a:latin typeface="Arial" charset="0"/>
                <a:cs typeface="+mn-cs"/>
              </a:rPr>
              <a:t>The </a:t>
            </a:r>
            <a:r>
              <a:rPr lang="en-US" sz="2800" i="1" dirty="0" err="1" smtClean="0">
                <a:latin typeface="Arial" charset="0"/>
                <a:cs typeface="+mn-cs"/>
              </a:rPr>
              <a:t>Pigman</a:t>
            </a:r>
            <a:r>
              <a:rPr lang="en-US" sz="2800" dirty="0" smtClean="0">
                <a:latin typeface="Arial" charset="0"/>
                <a:cs typeface="+mn-cs"/>
              </a:rPr>
              <a:t>, by Paul </a:t>
            </a:r>
            <a:r>
              <a:rPr lang="en-US" sz="2800" dirty="0" err="1" smtClean="0">
                <a:latin typeface="Arial" charset="0"/>
                <a:cs typeface="+mn-cs"/>
              </a:rPr>
              <a:t>Zindel</a:t>
            </a:r>
            <a:r>
              <a:rPr lang="en-US" sz="2800" dirty="0" smtClean="0">
                <a:latin typeface="Arial" charset="0"/>
                <a:cs typeface="+mn-cs"/>
              </a:rPr>
              <a:t>; </a:t>
            </a:r>
            <a:r>
              <a:rPr lang="en-US" sz="2800" i="1" dirty="0" smtClean="0">
                <a:latin typeface="Arial" charset="0"/>
                <a:cs typeface="+mn-cs"/>
              </a:rPr>
              <a:t>Hole in My Life</a:t>
            </a:r>
            <a:r>
              <a:rPr lang="en-US" sz="2800" dirty="0" smtClean="0">
                <a:latin typeface="Arial" charset="0"/>
                <a:cs typeface="+mn-cs"/>
              </a:rPr>
              <a:t>, </a:t>
            </a:r>
            <a:r>
              <a:rPr lang="en-US" sz="2800" i="1" dirty="0" smtClean="0">
                <a:latin typeface="Arial" charset="0"/>
                <a:cs typeface="+mn-cs"/>
              </a:rPr>
              <a:t>Rotten Ralph</a:t>
            </a:r>
            <a:r>
              <a:rPr lang="en-US" sz="2800" dirty="0" smtClean="0">
                <a:latin typeface="Arial" charset="0"/>
                <a:cs typeface="+mn-cs"/>
              </a:rPr>
              <a:t>, </a:t>
            </a:r>
            <a:r>
              <a:rPr lang="en-US" sz="2800" i="1" dirty="0" smtClean="0">
                <a:latin typeface="Arial" charset="0"/>
                <a:cs typeface="+mn-cs"/>
              </a:rPr>
              <a:t>Joey </a:t>
            </a:r>
            <a:r>
              <a:rPr lang="en-US" sz="2800" i="1" dirty="0" err="1" smtClean="0">
                <a:latin typeface="Arial" charset="0"/>
                <a:cs typeface="+mn-cs"/>
              </a:rPr>
              <a:t>Pigza</a:t>
            </a:r>
            <a:r>
              <a:rPr lang="en-US" sz="2800" i="1" dirty="0">
                <a:latin typeface="Arial" charset="0"/>
                <a:cs typeface="+mn-cs"/>
              </a:rPr>
              <a:t> </a:t>
            </a:r>
            <a:r>
              <a:rPr lang="en-US" sz="2800" i="1" dirty="0" smtClean="0">
                <a:latin typeface="Arial" charset="0"/>
                <a:cs typeface="+mn-cs"/>
              </a:rPr>
              <a:t>Swallowed the Key</a:t>
            </a:r>
            <a:r>
              <a:rPr lang="en-US" sz="2800" dirty="0" smtClean="0">
                <a:latin typeface="Arial" charset="0"/>
                <a:cs typeface="+mn-cs"/>
              </a:rPr>
              <a:t>, </a:t>
            </a:r>
            <a:r>
              <a:rPr lang="en-US" sz="2800" i="1" dirty="0" smtClean="0">
                <a:latin typeface="Arial" charset="0"/>
                <a:cs typeface="+mn-cs"/>
              </a:rPr>
              <a:t>Jack’s Black Book</a:t>
            </a:r>
            <a:r>
              <a:rPr lang="en-US" sz="2800" dirty="0" smtClean="0">
                <a:latin typeface="Arial" charset="0"/>
                <a:cs typeface="+mn-cs"/>
              </a:rPr>
              <a:t>, by Jack Gantos </a:t>
            </a:r>
          </a:p>
          <a:p>
            <a:pPr marL="571500" indent="-571500">
              <a:buFontTx/>
              <a:buAutoNum type="romanUcPeriod"/>
              <a:defRPr/>
            </a:pPr>
            <a:r>
              <a:rPr lang="en-US" sz="2800" dirty="0">
                <a:latin typeface="Arial" charset="0"/>
              </a:rPr>
              <a:t>Literature Circles, final </a:t>
            </a:r>
            <a:r>
              <a:rPr lang="en-US" sz="2800" dirty="0" smtClean="0">
                <a:latin typeface="Arial" charset="0"/>
              </a:rPr>
              <a:t>pages</a:t>
            </a:r>
            <a:endParaRPr lang="en-US" sz="2800" dirty="0" smtClean="0">
              <a:latin typeface="Arial" charset="0"/>
              <a:cs typeface="+mn-cs"/>
            </a:endParaRPr>
          </a:p>
          <a:p>
            <a:pPr marL="571500" indent="-571500">
              <a:buFontTx/>
              <a:buAutoNum type="romanUcPeriod"/>
              <a:defRPr/>
            </a:pPr>
            <a:r>
              <a:rPr lang="en-US" sz="2800" dirty="0" smtClean="0">
                <a:latin typeface="Arial" charset="0"/>
                <a:cs typeface="+mn-cs"/>
              </a:rPr>
              <a:t>Dialogic </a:t>
            </a:r>
            <a:r>
              <a:rPr lang="en-US" sz="2800" dirty="0">
                <a:latin typeface="Arial" charset="0"/>
                <a:cs typeface="+mn-cs"/>
              </a:rPr>
              <a:t>Approach (Arthur Applebee)</a:t>
            </a:r>
          </a:p>
          <a:p>
            <a:pPr algn="ctr" eaLnBrk="0" hangingPunct="0">
              <a:defRPr/>
            </a:pPr>
            <a:endParaRPr lang="en-US" sz="2800" dirty="0">
              <a:solidFill>
                <a:srgbClr val="FF0000"/>
              </a:solidFill>
              <a:latin typeface="Arial" charset="0"/>
              <a:cs typeface="+mn-cs"/>
            </a:endParaRPr>
          </a:p>
          <a:p>
            <a:pPr algn="ctr" eaLnBrk="0" hangingPunct="0">
              <a:defRPr/>
            </a:pPr>
            <a:endParaRPr lang="en-US" sz="2800" dirty="0">
              <a:solidFill>
                <a:srgbClr val="00B0F0"/>
              </a:solidFill>
              <a:latin typeface="Arial" charset="0"/>
              <a:cs typeface="+mn-cs"/>
            </a:endParaRPr>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6363"/>
            <a:ext cx="9067800" cy="1311275"/>
          </a:xfrm>
        </p:spPr>
        <p:txBody>
          <a:bodyPr/>
          <a:lstStyle/>
          <a:p>
            <a:r>
              <a:rPr lang="en-US" sz="1800" dirty="0">
                <a:hlinkClick r:id="rId2"/>
              </a:rPr>
              <a:t>http://</a:t>
            </a:r>
            <a:r>
              <a:rPr lang="en-US" sz="1800" dirty="0" smtClean="0">
                <a:hlinkClick r:id="rId2"/>
              </a:rPr>
              <a:t>www.youtube.com/watch?v=AvVulbbm85s&amp;feature=relmfu</a:t>
            </a:r>
            <a:r>
              <a:rPr lang="en-US" sz="1800" dirty="0" smtClean="0"/>
              <a:t/>
            </a:r>
            <a:br>
              <a:rPr lang="en-US" sz="1800" dirty="0" smtClean="0"/>
            </a:br>
            <a:endParaRPr lang="en-US" sz="1800" dirty="0"/>
          </a:p>
        </p:txBody>
      </p:sp>
      <p:sp>
        <p:nvSpPr>
          <p:cNvPr id="3" name="Content Placeholder 2"/>
          <p:cNvSpPr>
            <a:spLocks noGrp="1"/>
          </p:cNvSpPr>
          <p:nvPr>
            <p:ph idx="1"/>
          </p:nvPr>
        </p:nvSpPr>
        <p:spPr/>
        <p:txBody>
          <a:bodyPr/>
          <a:lstStyle/>
          <a:p>
            <a:endParaRPr lang="en-US"/>
          </a:p>
        </p:txBody>
      </p:sp>
      <p:pic>
        <p:nvPicPr>
          <p:cNvPr id="315394" name="Picture 2" descr="http://a0.twimg.com/profile_images/2146087041/522225_545001601987_172600433_30778466_1756880451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295400"/>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196453"/>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hlinkClick r:id="rId2"/>
              </a:rPr>
              <a:t>http://</a:t>
            </a:r>
            <a:r>
              <a:rPr lang="en-US" sz="2400" dirty="0" smtClean="0">
                <a:hlinkClick r:id="rId2"/>
              </a:rPr>
              <a:t>www.youtube.com/watch?v=Jp6j5HJ-Cok</a:t>
            </a:r>
            <a:r>
              <a:rPr lang="en-US" sz="2400" dirty="0" smtClean="0"/>
              <a:t/>
            </a:r>
            <a:br>
              <a:rPr lang="en-US" sz="2400" dirty="0" smtClean="0"/>
            </a:br>
            <a:endParaRPr lang="en-US" sz="2400" dirty="0"/>
          </a:p>
        </p:txBody>
      </p:sp>
      <p:sp>
        <p:nvSpPr>
          <p:cNvPr id="3" name="Content Placeholder 2"/>
          <p:cNvSpPr>
            <a:spLocks noGrp="1"/>
          </p:cNvSpPr>
          <p:nvPr>
            <p:ph idx="1"/>
          </p:nvPr>
        </p:nvSpPr>
        <p:spPr/>
        <p:txBody>
          <a:bodyPr/>
          <a:lstStyle/>
          <a:p>
            <a:endParaRPr lang="en-US" dirty="0"/>
          </a:p>
        </p:txBody>
      </p:sp>
      <p:pic>
        <p:nvPicPr>
          <p:cNvPr id="331778" name="Picture 2" descr="http://upload.wikimedia.org/wikipedia/en/1/10/Ritchie_Valens_Promotional_Photo.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522238"/>
            <a:ext cx="2333625" cy="4154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586221"/>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32802" name="Picture 2" descr="http://upload.wikimedia.org/wikipedia/en/0/03/PaulZinde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8132" y="1524000"/>
            <a:ext cx="2971800" cy="3962401"/>
          </a:xfrm>
          <a:prstGeom prst="rect">
            <a:avLst/>
          </a:prstGeom>
          <a:noFill/>
          <a:extLst>
            <a:ext uri="{909E8E84-426E-40DD-AFC4-6F175D3DCCD1}">
              <a14:hiddenFill xmlns:a14="http://schemas.microsoft.com/office/drawing/2010/main">
                <a:solidFill>
                  <a:srgbClr val="FFFFFF"/>
                </a:solidFill>
              </a14:hiddenFill>
            </a:ext>
          </a:extLst>
        </p:spPr>
      </p:pic>
      <p:pic>
        <p:nvPicPr>
          <p:cNvPr id="332804" name="Picture 4" descr="http://www.paulzindel.com/images/ThePigm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35009">
            <a:off x="1349889" y="1462245"/>
            <a:ext cx="2687814"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06242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
            <a:ext cx="8229600" cy="914400"/>
          </a:xfrm>
        </p:spPr>
        <p:txBody>
          <a:bodyPr>
            <a:normAutofit/>
          </a:bodyPr>
          <a:lstStyle/>
          <a:p>
            <a:r>
              <a:rPr lang="en-US" sz="5400" dirty="0" smtClean="0">
                <a:latin typeface="Gill Sans MT" pitchFamily="34" charset="0"/>
              </a:rPr>
              <a:t>Jack </a:t>
            </a:r>
            <a:r>
              <a:rPr lang="en-US" sz="5400" dirty="0" err="1" smtClean="0">
                <a:latin typeface="Gill Sans MT" pitchFamily="34" charset="0"/>
              </a:rPr>
              <a:t>Gantos</a:t>
            </a:r>
            <a:r>
              <a:rPr lang="en-US" sz="5400" dirty="0" smtClean="0">
                <a:latin typeface="Gill Sans MT" pitchFamily="34" charset="0"/>
              </a:rPr>
              <a:t>	</a:t>
            </a:r>
            <a:endParaRPr lang="en-US" sz="5400" dirty="0">
              <a:latin typeface="Gill Sans MT" pitchFamily="34" charset="0"/>
            </a:endParaRPr>
          </a:p>
        </p:txBody>
      </p:sp>
      <p:sp>
        <p:nvSpPr>
          <p:cNvPr id="6" name="Text Placeholder 5"/>
          <p:cNvSpPr>
            <a:spLocks noGrp="1"/>
          </p:cNvSpPr>
          <p:nvPr>
            <p:ph type="body" idx="1"/>
          </p:nvPr>
        </p:nvSpPr>
        <p:spPr>
          <a:xfrm>
            <a:off x="233289" y="990601"/>
            <a:ext cx="4264099" cy="685800"/>
          </a:xfrm>
        </p:spPr>
        <p:style>
          <a:lnRef idx="2">
            <a:schemeClr val="accent4"/>
          </a:lnRef>
          <a:fillRef idx="1">
            <a:schemeClr val="lt1"/>
          </a:fillRef>
          <a:effectRef idx="0">
            <a:schemeClr val="accent4"/>
          </a:effectRef>
          <a:fontRef idx="minor">
            <a:schemeClr val="dk1"/>
          </a:fontRef>
        </p:style>
        <p:txBody>
          <a:bodyPr/>
          <a:lstStyle/>
          <a:p>
            <a:pPr algn="ctr"/>
            <a:r>
              <a:rPr lang="en-US" dirty="0" smtClean="0"/>
              <a:t>Following Young Readers…</a:t>
            </a:r>
            <a:endParaRPr lang="en-US" dirty="0"/>
          </a:p>
        </p:txBody>
      </p:sp>
      <p:sp>
        <p:nvSpPr>
          <p:cNvPr id="7" name="Content Placeholder 6"/>
          <p:cNvSpPr>
            <a:spLocks noGrp="1"/>
          </p:cNvSpPr>
          <p:nvPr>
            <p:ph sz="half" idx="2"/>
          </p:nvPr>
        </p:nvSpPr>
        <p:spPr>
          <a:xfrm>
            <a:off x="457200" y="1828800"/>
            <a:ext cx="4040188" cy="4579229"/>
          </a:xfrm>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8" name="Text Placeholder 7"/>
          <p:cNvSpPr>
            <a:spLocks noGrp="1"/>
          </p:cNvSpPr>
          <p:nvPr>
            <p:ph type="body" sz="quarter" idx="3"/>
          </p:nvPr>
        </p:nvSpPr>
        <p:spPr>
          <a:xfrm>
            <a:off x="4645025" y="990600"/>
            <a:ext cx="4119147" cy="685801"/>
          </a:xfrm>
          <a:ln>
            <a:solidFill>
              <a:schemeClr val="accent1">
                <a:lumMod val="75000"/>
              </a:schemeClr>
            </a:solidFill>
          </a:ln>
        </p:spPr>
        <p:txBody>
          <a:bodyPr/>
          <a:lstStyle/>
          <a:p>
            <a:pPr algn="ctr"/>
            <a:r>
              <a:rPr lang="en-US" dirty="0" smtClean="0"/>
              <a:t>Hole In My Life</a:t>
            </a:r>
            <a:endParaRPr lang="en-US" dirty="0"/>
          </a:p>
        </p:txBody>
      </p:sp>
      <p:sp>
        <p:nvSpPr>
          <p:cNvPr id="9" name="Content Placeholder 8"/>
          <p:cNvSpPr>
            <a:spLocks noGrp="1"/>
          </p:cNvSpPr>
          <p:nvPr>
            <p:ph sz="quarter" idx="4"/>
          </p:nvPr>
        </p:nvSpPr>
        <p:spPr>
          <a:ln>
            <a:solidFill>
              <a:srgbClr val="FF0000"/>
            </a:solidFill>
          </a:ln>
        </p:spPr>
        <p:txBody>
          <a:bodyPr/>
          <a:lstStyle/>
          <a:p>
            <a:endParaRPr lang="en-US" dirty="0"/>
          </a:p>
        </p:txBody>
      </p:sp>
      <p:pic>
        <p:nvPicPr>
          <p:cNvPr id="3074" name="Picture 2" descr="C:\Users\ttflore\Desktop\84208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0978" y="1905000"/>
            <a:ext cx="2865865" cy="4704309"/>
          </a:xfrm>
          <a:prstGeom prst="rect">
            <a:avLst/>
          </a:prstGeom>
        </p:spPr>
        <p:style>
          <a:lnRef idx="2">
            <a:schemeClr val="accent1"/>
          </a:lnRef>
          <a:fillRef idx="1">
            <a:schemeClr val="lt1"/>
          </a:fillRef>
          <a:effectRef idx="0">
            <a:schemeClr val="accent1"/>
          </a:effectRef>
          <a:fontRef idx="minor">
            <a:schemeClr val="dk1"/>
          </a:fontRef>
        </p:style>
      </p:pic>
      <p:pic>
        <p:nvPicPr>
          <p:cNvPr id="3075" name="Picture 3" descr="C:\Users\ttflore\Desktop\1480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394" y="1752600"/>
            <a:ext cx="2209800" cy="2006498"/>
          </a:xfrm>
          <a:prstGeom prst="rect">
            <a:avLst/>
          </a:prstGeom>
        </p:spPr>
        <p:style>
          <a:lnRef idx="2">
            <a:schemeClr val="accent6">
              <a:shade val="50000"/>
            </a:schemeClr>
          </a:lnRef>
          <a:fillRef idx="1">
            <a:schemeClr val="accent6"/>
          </a:fillRef>
          <a:effectRef idx="0">
            <a:schemeClr val="accent6"/>
          </a:effectRef>
          <a:fontRef idx="minor">
            <a:schemeClr val="lt1"/>
          </a:fontRef>
        </p:style>
      </p:pic>
      <p:pic>
        <p:nvPicPr>
          <p:cNvPr id="3076" name="Picture 4" descr="C:\Users\ttflore\Desktop\gantosswallowedkey[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894181"/>
            <a:ext cx="1524000" cy="2262188"/>
          </a:xfrm>
          <a:prstGeom prst="rect">
            <a:avLst/>
          </a:prstGeom>
        </p:spPr>
        <p:style>
          <a:lnRef idx="1">
            <a:schemeClr val="accent2"/>
          </a:lnRef>
          <a:fillRef idx="3">
            <a:schemeClr val="accent2"/>
          </a:fillRef>
          <a:effectRef idx="2">
            <a:schemeClr val="accent2"/>
          </a:effectRef>
          <a:fontRef idx="minor">
            <a:schemeClr val="lt1"/>
          </a:fontRef>
        </p:style>
      </p:pic>
      <p:pic>
        <p:nvPicPr>
          <p:cNvPr id="3077" name="Picture 5" descr="C:\Users\ttflore\Desktop\9780374437169[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4308736"/>
            <a:ext cx="1431925" cy="2099293"/>
          </a:xfrm>
          <a:prstGeom prst="rect">
            <a:avLst/>
          </a:prstGeom>
        </p:spPr>
        <p:style>
          <a:lnRef idx="1">
            <a:schemeClr val="accent4"/>
          </a:lnRef>
          <a:fillRef idx="3">
            <a:schemeClr val="accent4"/>
          </a:fillRef>
          <a:effectRef idx="2">
            <a:schemeClr val="accent4"/>
          </a:effectRef>
          <a:fontRef idx="minor">
            <a:schemeClr val="lt1"/>
          </a:fontRef>
        </p:style>
      </p:pic>
    </p:spTree>
    <p:extLst>
      <p:ext uri="{BB962C8B-B14F-4D97-AF65-F5344CB8AC3E}">
        <p14:creationId xmlns:p14="http://schemas.microsoft.com/office/powerpoint/2010/main" val="653781608"/>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0600"/>
            <a:ext cx="9144000" cy="1311275"/>
          </a:xfrm>
        </p:spPr>
        <p:txBody>
          <a:bodyPr/>
          <a:lstStyle/>
          <a:p>
            <a:r>
              <a:rPr lang="en-US" sz="2800" b="1" dirty="0">
                <a:solidFill>
                  <a:srgbClr val="990099"/>
                </a:solidFill>
              </a:rPr>
              <a:t>Teen Event | Suzanne </a:t>
            </a:r>
            <a:r>
              <a:rPr lang="en-US" sz="2800" b="1" dirty="0" err="1">
                <a:solidFill>
                  <a:srgbClr val="990099"/>
                </a:solidFill>
              </a:rPr>
              <a:t>Lazear</a:t>
            </a:r>
            <a:r>
              <a:rPr lang="en-US" sz="2800" b="1" dirty="0">
                <a:solidFill>
                  <a:srgbClr val="990099"/>
                </a:solidFill>
              </a:rPr>
              <a:t> | Charmed Vengeance</a:t>
            </a:r>
            <a:br>
              <a:rPr lang="en-US" sz="2800" b="1" dirty="0">
                <a:solidFill>
                  <a:srgbClr val="990099"/>
                </a:solidFill>
              </a:rPr>
            </a:br>
            <a:r>
              <a:rPr lang="en-US" sz="2800" dirty="0">
                <a:solidFill>
                  <a:srgbClr val="990099"/>
                </a:solidFill>
              </a:rPr>
              <a:t>Start: 09/21/2013 4:00 pm </a:t>
            </a:r>
            <a:br>
              <a:rPr lang="en-US" sz="2800" dirty="0">
                <a:solidFill>
                  <a:srgbClr val="990099"/>
                </a:solidFill>
              </a:rPr>
            </a:br>
            <a:r>
              <a:rPr lang="en-US" sz="2800" b="1" dirty="0">
                <a:solidFill>
                  <a:srgbClr val="990099"/>
                </a:solidFill>
              </a:rPr>
              <a:t>4PM SATURDAY, SEPTEMBER 21</a:t>
            </a:r>
            <a:r>
              <a:rPr lang="en-US" sz="2800" dirty="0">
                <a:solidFill>
                  <a:srgbClr val="990099"/>
                </a:solidFill>
              </a:rPr>
              <a:t/>
            </a:r>
            <a:br>
              <a:rPr lang="en-US" sz="2800" dirty="0">
                <a:solidFill>
                  <a:srgbClr val="990099"/>
                </a:solidFill>
              </a:rPr>
            </a:br>
            <a:r>
              <a:rPr lang="en-US" sz="2800" b="1" dirty="0">
                <a:solidFill>
                  <a:srgbClr val="990099"/>
                </a:solidFill>
              </a:rPr>
              <a:t>Suzanne </a:t>
            </a:r>
            <a:r>
              <a:rPr lang="en-US" sz="2800" b="1" dirty="0" err="1">
                <a:solidFill>
                  <a:srgbClr val="990099"/>
                </a:solidFill>
              </a:rPr>
              <a:t>Lazear</a:t>
            </a:r>
            <a:r>
              <a:rPr lang="en-US" sz="2800" b="1" dirty="0">
                <a:solidFill>
                  <a:srgbClr val="990099"/>
                </a:solidFill>
              </a:rPr>
              <a:t>: </a:t>
            </a:r>
            <a:r>
              <a:rPr lang="en-US" sz="2800" b="1" i="1" dirty="0">
                <a:solidFill>
                  <a:srgbClr val="990099"/>
                </a:solidFill>
              </a:rPr>
              <a:t>Charmed Vengeance</a:t>
            </a:r>
            <a:r>
              <a:rPr lang="en-US" dirty="0"/>
              <a:t/>
            </a:r>
            <a:br>
              <a:rPr lang="en-US" dirty="0"/>
            </a:br>
            <a:endParaRPr lang="en-US" dirty="0"/>
          </a:p>
        </p:txBody>
      </p:sp>
      <p:sp>
        <p:nvSpPr>
          <p:cNvPr id="3" name="Content Placeholder 2"/>
          <p:cNvSpPr>
            <a:spLocks noGrp="1"/>
          </p:cNvSpPr>
          <p:nvPr>
            <p:ph idx="1"/>
          </p:nvPr>
        </p:nvSpPr>
        <p:spPr>
          <a:xfrm>
            <a:off x="533400" y="3048000"/>
            <a:ext cx="5257800" cy="3124200"/>
          </a:xfrm>
        </p:spPr>
        <p:txBody>
          <a:bodyPr/>
          <a:lstStyle/>
          <a:p>
            <a:endParaRPr lang="en-US" dirty="0"/>
          </a:p>
        </p:txBody>
      </p:sp>
      <p:pic>
        <p:nvPicPr>
          <p:cNvPr id="331778" name="Picture 2" descr="Suzanne Laze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8800" y="2581183"/>
            <a:ext cx="3124200" cy="4186809"/>
          </a:xfrm>
          <a:prstGeom prst="rect">
            <a:avLst/>
          </a:prstGeom>
          <a:noFill/>
          <a:extLst>
            <a:ext uri="{909E8E84-426E-40DD-AFC4-6F175D3DCCD1}">
              <a14:hiddenFill xmlns:a14="http://schemas.microsoft.com/office/drawing/2010/main">
                <a:solidFill>
                  <a:srgbClr val="FFFFFF"/>
                </a:solidFill>
              </a14:hiddenFill>
            </a:ext>
          </a:extLst>
        </p:spPr>
      </p:pic>
      <p:pic>
        <p:nvPicPr>
          <p:cNvPr id="331780" name="Picture 4" descr="https://asunews.asu.edu/files/images/07-0404.steampunk-0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048000"/>
            <a:ext cx="3886323" cy="2590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849594"/>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4" descr="http://www.impawards.com/2003/posters/ho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371600"/>
            <a:ext cx="2889250"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Title 1"/>
          <p:cNvSpPr>
            <a:spLocks noGrp="1"/>
          </p:cNvSpPr>
          <p:nvPr>
            <p:ph type="title"/>
          </p:nvPr>
        </p:nvSpPr>
        <p:spPr>
          <a:xfrm>
            <a:off x="0" y="106363"/>
            <a:ext cx="9144000" cy="1311275"/>
          </a:xfrm>
        </p:spPr>
        <p:txBody>
          <a:bodyPr/>
          <a:lstStyle/>
          <a:p>
            <a:pPr eaLnBrk="1" hangingPunct="1"/>
            <a:r>
              <a:rPr lang="en-US" dirty="0" smtClean="0">
                <a:solidFill>
                  <a:srgbClr val="CC00CC"/>
                </a:solidFill>
              </a:rPr>
              <a:t>Literature Circles!! Hurray! Pages 182-233</a:t>
            </a:r>
          </a:p>
        </p:txBody>
      </p:sp>
      <p:sp>
        <p:nvSpPr>
          <p:cNvPr id="124932" name="Content Placeholder 2"/>
          <p:cNvSpPr>
            <a:spLocks noGrp="1"/>
          </p:cNvSpPr>
          <p:nvPr>
            <p:ph idx="1"/>
          </p:nvPr>
        </p:nvSpPr>
        <p:spPr>
          <a:xfrm>
            <a:off x="0" y="2743200"/>
            <a:ext cx="9144000" cy="3886200"/>
          </a:xfrm>
        </p:spPr>
        <p:txBody>
          <a:bodyPr/>
          <a:lstStyle/>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buFontTx/>
              <a:buNone/>
            </a:pPr>
            <a:r>
              <a:rPr lang="en-US" dirty="0" smtClean="0"/>
              <a:t> </a:t>
            </a:r>
          </a:p>
        </p:txBody>
      </p:sp>
      <p:pic>
        <p:nvPicPr>
          <p:cNvPr id="124933" name="Picture 2" descr="http://ettc.lrhsd.org/archives/Pictures/hol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17965">
            <a:off x="5883275" y="1558925"/>
            <a:ext cx="2435225"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4" name="Picture 6" descr="http://www.ebertfest.com/nine/photos/Holes_KhleoThomas_ShiaLeBe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775241">
            <a:off x="215106" y="2148682"/>
            <a:ext cx="3538537"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55853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7813"/>
            <a:ext cx="9144000" cy="1139825"/>
          </a:xfrm>
        </p:spPr>
        <p:txBody>
          <a:bodyPr/>
          <a:lstStyle/>
          <a:p>
            <a:r>
              <a:rPr lang="en-US" sz="9600" dirty="0" smtClean="0">
                <a:solidFill>
                  <a:srgbClr val="9900CC"/>
                </a:solidFill>
              </a:rPr>
              <a:t>Introductions</a:t>
            </a:r>
            <a:endParaRPr lang="en-US" sz="9600" dirty="0">
              <a:solidFill>
                <a:srgbClr val="9900CC"/>
              </a:solidFill>
            </a:endParaRPr>
          </a:p>
        </p:txBody>
      </p:sp>
      <p:sp>
        <p:nvSpPr>
          <p:cNvPr id="3" name="ClipArt Placeholder 2"/>
          <p:cNvSpPr>
            <a:spLocks noGrp="1"/>
          </p:cNvSpPr>
          <p:nvPr>
            <p:ph type="clipArt" sz="half" idx="1"/>
          </p:nvPr>
        </p:nvSpPr>
        <p:spPr/>
      </p:sp>
      <p:sp>
        <p:nvSpPr>
          <p:cNvPr id="4" name="Text Placeholder 3"/>
          <p:cNvSpPr>
            <a:spLocks noGrp="1"/>
          </p:cNvSpPr>
          <p:nvPr>
            <p:ph type="body" sz="half" idx="2"/>
          </p:nvPr>
        </p:nvSpPr>
        <p:spPr>
          <a:xfrm>
            <a:off x="5029200" y="1981200"/>
            <a:ext cx="3962400" cy="4530725"/>
          </a:xfrm>
        </p:spPr>
        <p:txBody>
          <a:bodyPr/>
          <a:lstStyle/>
          <a:p>
            <a:r>
              <a:rPr lang="en-US" dirty="0" smtClean="0"/>
              <a:t>Your name</a:t>
            </a:r>
          </a:p>
          <a:p>
            <a:r>
              <a:rPr lang="en-US" dirty="0" smtClean="0"/>
              <a:t>Your major</a:t>
            </a:r>
          </a:p>
          <a:p>
            <a:r>
              <a:rPr lang="en-US" dirty="0" smtClean="0"/>
              <a:t>Where you think of as home</a:t>
            </a:r>
            <a:endParaRPr lang="en-US" dirty="0"/>
          </a:p>
        </p:txBody>
      </p:sp>
      <p:pic>
        <p:nvPicPr>
          <p:cNvPr id="334850" name="Picture 2" descr="http://i20.photobucket.com/albums/b237/open-g/Computer/cat_meets_crawfish.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133600"/>
            <a:ext cx="4762500"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633737"/>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a:xfrm>
            <a:off x="533400" y="76201"/>
            <a:ext cx="8077200" cy="1219200"/>
          </a:xfrm>
        </p:spPr>
        <p:txBody>
          <a:bodyPr/>
          <a:lstStyle/>
          <a:p>
            <a:r>
              <a:rPr lang="en-US" dirty="0" smtClean="0">
                <a:solidFill>
                  <a:srgbClr val="9900CC"/>
                </a:solidFill>
              </a:rPr>
              <a:t>Edward Applebee’s</a:t>
            </a:r>
            <a:br>
              <a:rPr lang="en-US" dirty="0" smtClean="0">
                <a:solidFill>
                  <a:srgbClr val="9900CC"/>
                </a:solidFill>
              </a:rPr>
            </a:br>
            <a:r>
              <a:rPr lang="en-US" dirty="0" smtClean="0">
                <a:solidFill>
                  <a:srgbClr val="9900CC"/>
                </a:solidFill>
              </a:rPr>
              <a:t>“Dialogic Approach”</a:t>
            </a:r>
          </a:p>
        </p:txBody>
      </p:sp>
      <p:sp>
        <p:nvSpPr>
          <p:cNvPr id="3" name="Content Placeholder 2"/>
          <p:cNvSpPr>
            <a:spLocks noGrp="1"/>
          </p:cNvSpPr>
          <p:nvPr>
            <p:ph idx="1"/>
          </p:nvPr>
        </p:nvSpPr>
        <p:spPr>
          <a:xfrm>
            <a:off x="533400" y="3810000"/>
            <a:ext cx="8077200" cy="1828800"/>
          </a:xfrm>
        </p:spPr>
        <p:txBody>
          <a:bodyPr/>
          <a:lstStyle/>
          <a:p>
            <a:pPr>
              <a:defRPr/>
            </a:pPr>
            <a:r>
              <a:rPr lang="en-US" dirty="0" smtClean="0"/>
              <a:t>For attendance today, answer this question and give three details in support:</a:t>
            </a:r>
          </a:p>
          <a:p>
            <a:pPr marL="0" indent="0">
              <a:buFontTx/>
              <a:buNone/>
              <a:defRPr/>
            </a:pPr>
            <a:r>
              <a:rPr lang="en-US" dirty="0" smtClean="0"/>
              <a:t>How should teachers approach literature study instead of the “I-R-E” (</a:t>
            </a:r>
            <a:r>
              <a:rPr lang="en-US" dirty="0" err="1" smtClean="0"/>
              <a:t>intiation</a:t>
            </a:r>
            <a:r>
              <a:rPr lang="en-US" dirty="0" smtClean="0"/>
              <a:t> , response, evaluation) approach? </a:t>
            </a:r>
            <a:endParaRPr lang="en-US" dirty="0"/>
          </a:p>
        </p:txBody>
      </p:sp>
      <p:pic>
        <p:nvPicPr>
          <p:cNvPr id="131076" name="Picture 10" descr="Dr. Arthur Applebe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8711" y="1371600"/>
            <a:ext cx="30940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968565"/>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067800" cy="1143000"/>
          </a:xfrm>
        </p:spPr>
        <p:txBody>
          <a:bodyPr>
            <a:normAutofit fontScale="90000"/>
          </a:bodyPr>
          <a:lstStyle/>
          <a:p>
            <a:r>
              <a:rPr lang="en-US" dirty="0">
                <a:solidFill>
                  <a:srgbClr val="0066FF"/>
                </a:solidFill>
                <a:effectLst>
                  <a:outerShdw blurRad="38100" dist="38100" dir="2700000" algn="tl">
                    <a:srgbClr val="000000">
                      <a:alpha val="43137"/>
                    </a:srgbClr>
                  </a:outerShdw>
                </a:effectLst>
              </a:rPr>
              <a:t>Arthur N. Applebee; Judith A. Langer; Martin </a:t>
            </a:r>
            <a:r>
              <a:rPr lang="en-US" dirty="0" err="1">
                <a:solidFill>
                  <a:srgbClr val="0066FF"/>
                </a:solidFill>
                <a:effectLst>
                  <a:outerShdw blurRad="38100" dist="38100" dir="2700000" algn="tl">
                    <a:srgbClr val="000000">
                      <a:alpha val="43137"/>
                    </a:srgbClr>
                  </a:outerShdw>
                </a:effectLst>
              </a:rPr>
              <a:t>Nystrand</a:t>
            </a:r>
            <a:r>
              <a:rPr lang="en-US" dirty="0">
                <a:solidFill>
                  <a:srgbClr val="0066FF"/>
                </a:solidFill>
                <a:effectLst>
                  <a:outerShdw blurRad="38100" dist="38100" dir="2700000" algn="tl">
                    <a:srgbClr val="000000">
                      <a:alpha val="43137"/>
                    </a:srgbClr>
                  </a:outerShdw>
                </a:effectLst>
              </a:rPr>
              <a:t>; Adam </a:t>
            </a:r>
            <a:r>
              <a:rPr lang="en-US" dirty="0" err="1">
                <a:solidFill>
                  <a:srgbClr val="0066FF"/>
                </a:solidFill>
                <a:effectLst>
                  <a:outerShdw blurRad="38100" dist="38100" dir="2700000" algn="tl">
                    <a:srgbClr val="000000">
                      <a:alpha val="43137"/>
                    </a:srgbClr>
                  </a:outerShdw>
                </a:effectLst>
              </a:rPr>
              <a:t>Gamoran</a:t>
            </a:r>
            <a:r>
              <a:rPr lang="en-US" dirty="0">
                <a:solidFill>
                  <a:srgbClr val="0066FF"/>
                </a:solidFill>
                <a:effectLst>
                  <a:outerShdw blurRad="38100" dist="38100" dir="2700000" algn="tl">
                    <a:srgbClr val="000000">
                      <a:alpha val="43137"/>
                    </a:srgbClr>
                  </a:outerShdw>
                </a:effectLst>
              </a:rPr>
              <a:t>, 2003</a:t>
            </a:r>
            <a:r>
              <a:rPr lang="en-US" dirty="0" smtClean="0">
                <a:solidFill>
                  <a:srgbClr val="0066FF"/>
                </a:solidFill>
                <a:effectLst>
                  <a:outerShdw blurRad="38100" dist="38100" dir="2700000" algn="tl">
                    <a:srgbClr val="000000">
                      <a:alpha val="43137"/>
                    </a:srgbClr>
                  </a:outerShdw>
                </a:effectLst>
              </a:rPr>
              <a:t/>
            </a:r>
            <a:br>
              <a:rPr lang="en-US" dirty="0" smtClean="0">
                <a:solidFill>
                  <a:srgbClr val="0066FF"/>
                </a:solidFill>
                <a:effectLst>
                  <a:outerShdw blurRad="38100" dist="38100" dir="2700000" algn="tl">
                    <a:srgbClr val="000000">
                      <a:alpha val="43137"/>
                    </a:srgbClr>
                  </a:outerShdw>
                </a:effectLst>
              </a:rPr>
            </a:br>
            <a:r>
              <a:rPr lang="en-US" dirty="0" smtClean="0">
                <a:solidFill>
                  <a:srgbClr val="0066FF"/>
                </a:solidFill>
                <a:effectLst>
                  <a:outerShdw blurRad="38100" dist="38100" dir="2700000" algn="tl">
                    <a:srgbClr val="000000">
                      <a:alpha val="43137"/>
                    </a:srgbClr>
                  </a:outerShdw>
                </a:effectLst>
              </a:rPr>
              <a:t>California, New York, Florida, Texas, Wisconsin </a:t>
            </a:r>
            <a:endParaRPr lang="en-US" dirty="0">
              <a:solidFill>
                <a:srgbClr val="0066FF"/>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2514600"/>
            <a:ext cx="8229600" cy="3611563"/>
          </a:xfrm>
        </p:spPr>
        <p:txBody>
          <a:bodyPr>
            <a:normAutofit fontScale="77500" lnSpcReduction="20000"/>
          </a:bodyPr>
          <a:lstStyle/>
          <a:p>
            <a:r>
              <a:rPr lang="en-US" dirty="0" smtClean="0"/>
              <a:t>19 schools</a:t>
            </a:r>
          </a:p>
          <a:p>
            <a:r>
              <a:rPr lang="en-US" dirty="0" smtClean="0"/>
              <a:t>1412 students</a:t>
            </a:r>
          </a:p>
          <a:p>
            <a:r>
              <a:rPr lang="en-US" dirty="0" smtClean="0"/>
              <a:t>Middle and high school</a:t>
            </a:r>
          </a:p>
          <a:p>
            <a:r>
              <a:rPr lang="en-US" dirty="0" smtClean="0"/>
              <a:t>Across de facto tracking</a:t>
            </a:r>
          </a:p>
          <a:p>
            <a:endParaRPr lang="en-US" dirty="0"/>
          </a:p>
          <a:p>
            <a:r>
              <a:rPr lang="en-US" dirty="0" smtClean="0"/>
              <a:t>In addition to “high academic demands”</a:t>
            </a:r>
          </a:p>
          <a:p>
            <a:pPr lvl="1"/>
            <a:r>
              <a:rPr lang="en-US" dirty="0" smtClean="0"/>
              <a:t>Hours of homework</a:t>
            </a:r>
          </a:p>
          <a:p>
            <a:pPr lvl="1"/>
            <a:r>
              <a:rPr lang="en-US" dirty="0" smtClean="0"/>
              <a:t>Complexity of writing tasks</a:t>
            </a:r>
          </a:p>
          <a:p>
            <a:pPr lvl="2"/>
            <a:r>
              <a:rPr lang="en-US" dirty="0" smtClean="0"/>
              <a:t>“Level of abstraction”</a:t>
            </a:r>
          </a:p>
          <a:p>
            <a:pPr lvl="2"/>
            <a:r>
              <a:rPr lang="en-US" dirty="0" smtClean="0"/>
              <a:t>“Level of elaboration” </a:t>
            </a:r>
          </a:p>
          <a:p>
            <a:endParaRPr lang="en-US" dirty="0"/>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218378213"/>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067800" cy="1143000"/>
          </a:xfrm>
        </p:spPr>
        <p:txBody>
          <a:bodyPr>
            <a:normAutofit/>
          </a:bodyPr>
          <a:lstStyle/>
          <a:p>
            <a:endParaRPr lang="en-US" dirty="0"/>
          </a:p>
        </p:txBody>
      </p:sp>
      <p:sp>
        <p:nvSpPr>
          <p:cNvPr id="3" name="Content Placeholder 2"/>
          <p:cNvSpPr>
            <a:spLocks noGrp="1"/>
          </p:cNvSpPr>
          <p:nvPr>
            <p:ph idx="1"/>
          </p:nvPr>
        </p:nvSpPr>
        <p:spPr>
          <a:xfrm>
            <a:off x="228600" y="685800"/>
            <a:ext cx="8763000" cy="6096000"/>
          </a:xfrm>
        </p:spPr>
        <p:txBody>
          <a:bodyPr>
            <a:normAutofit/>
          </a:bodyPr>
          <a:lstStyle/>
          <a:p>
            <a:pPr marL="0" indent="0">
              <a:buNone/>
            </a:pPr>
            <a:r>
              <a:rPr lang="en-US" dirty="0" smtClean="0">
                <a:solidFill>
                  <a:srgbClr val="CC00CC"/>
                </a:solidFill>
                <a:effectLst>
                  <a:outerShdw blurRad="38100" dist="38100" dir="2700000" algn="tl">
                    <a:srgbClr val="000000">
                      <a:alpha val="43137"/>
                    </a:srgbClr>
                  </a:outerShdw>
                </a:effectLst>
              </a:rPr>
              <a:t>“The results converge to suggest that comprehension of difficult text can be significantly enhanced by replacing traditional I-R-E patterns of instruction with discussion-based activities in which students are invited to make predictions, summarize, link texts with one another and with background knowledge, </a:t>
            </a:r>
            <a:r>
              <a:rPr lang="en-US" b="1" u="sng" dirty="0" smtClean="0">
                <a:solidFill>
                  <a:srgbClr val="CC00CC"/>
                </a:solidFill>
                <a:effectLst>
                  <a:outerShdw blurRad="38100" dist="38100" dir="2700000" algn="tl">
                    <a:srgbClr val="000000">
                      <a:alpha val="43137"/>
                    </a:srgbClr>
                  </a:outerShdw>
                </a:effectLst>
              </a:rPr>
              <a:t>generate and answer text-related questions</a:t>
            </a:r>
            <a:r>
              <a:rPr lang="en-US" dirty="0" smtClean="0">
                <a:solidFill>
                  <a:srgbClr val="CC00CC"/>
                </a:solidFill>
                <a:effectLst>
                  <a:outerShdw blurRad="38100" dist="38100" dir="2700000" algn="tl">
                    <a:srgbClr val="000000">
                      <a:alpha val="43137"/>
                    </a:srgbClr>
                  </a:outerShdw>
                </a:effectLst>
              </a:rPr>
              <a:t>, clarify understanding, muster relevant evidence to support an interpretation, and interrelate reading, writing, and discussion.” </a:t>
            </a:r>
          </a:p>
          <a:p>
            <a:pPr marL="0" indent="0">
              <a:buNone/>
            </a:pPr>
            <a:r>
              <a:rPr lang="en-US" dirty="0" smtClean="0">
                <a:solidFill>
                  <a:srgbClr val="CC00CC"/>
                </a:solidFill>
                <a:effectLst>
                  <a:outerShdw blurRad="38100" dist="38100" dir="2700000" algn="tl">
                    <a:srgbClr val="000000">
                      <a:alpha val="43137"/>
                    </a:srgbClr>
                  </a:outerShdw>
                </a:effectLst>
              </a:rPr>
              <a:t>(693)</a:t>
            </a:r>
            <a:endParaRPr lang="en-US" dirty="0">
              <a:solidFill>
                <a:srgbClr val="CC00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09310259"/>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33CC"/>
                </a:solidFill>
                <a:effectLst>
                  <a:outerShdw blurRad="38100" dist="38100" dir="2700000" algn="tl">
                    <a:srgbClr val="000000">
                      <a:alpha val="43137"/>
                    </a:srgbClr>
                  </a:outerShdw>
                </a:effectLst>
              </a:rPr>
              <a:t>In classrooms in which students rose to “high literacy acts”</a:t>
            </a:r>
            <a:endParaRPr lang="en-US" dirty="0">
              <a:solidFill>
                <a:srgbClr val="FF33CC"/>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8686800" cy="5257800"/>
          </a:xfrm>
        </p:spPr>
        <p:txBody>
          <a:bodyPr>
            <a:normAutofit fontScale="55000" lnSpcReduction="20000"/>
          </a:bodyPr>
          <a:lstStyle/>
          <a:p>
            <a:r>
              <a:rPr lang="en-US" sz="3600" dirty="0">
                <a:solidFill>
                  <a:srgbClr val="0066FF"/>
                </a:solidFill>
                <a:effectLst>
                  <a:outerShdw blurRad="38100" dist="38100" dir="2700000" algn="tl">
                    <a:srgbClr val="000000">
                      <a:alpha val="43137"/>
                    </a:srgbClr>
                  </a:outerShdw>
                </a:effectLst>
              </a:rPr>
              <a:t>Students were allowed room to develop their own </a:t>
            </a:r>
            <a:r>
              <a:rPr lang="en-US" sz="3600" dirty="0" smtClean="0">
                <a:solidFill>
                  <a:srgbClr val="0066FF"/>
                </a:solidFill>
                <a:effectLst>
                  <a:outerShdw blurRad="38100" dist="38100" dir="2700000" algn="tl">
                    <a:srgbClr val="000000">
                      <a:alpha val="43137"/>
                    </a:srgbClr>
                  </a:outerShdw>
                </a:effectLst>
              </a:rPr>
              <a:t>understandings in </a:t>
            </a:r>
            <a:r>
              <a:rPr lang="en-US" sz="3600" dirty="0">
                <a:solidFill>
                  <a:srgbClr val="0066FF"/>
                </a:solidFill>
                <a:effectLst>
                  <a:outerShdw blurRad="38100" dist="38100" dir="2700000" algn="tl">
                    <a:srgbClr val="000000">
                      <a:alpha val="43137"/>
                    </a:srgbClr>
                  </a:outerShdw>
                </a:effectLst>
              </a:rPr>
              <a:t>reading and writing activities;</a:t>
            </a:r>
          </a:p>
          <a:p>
            <a:r>
              <a:rPr lang="en-US" sz="3600" dirty="0">
                <a:solidFill>
                  <a:srgbClr val="00CC66"/>
                </a:solidFill>
                <a:effectLst>
                  <a:outerShdw blurRad="38100" dist="38100" dir="2700000" algn="tl">
                    <a:srgbClr val="000000">
                      <a:alpha val="43137"/>
                    </a:srgbClr>
                  </a:outerShdw>
                </a:effectLst>
              </a:rPr>
              <a:t>Students spent class time in purposeful conversation with peers </a:t>
            </a:r>
            <a:r>
              <a:rPr lang="en-US" sz="3600" dirty="0" smtClean="0">
                <a:solidFill>
                  <a:srgbClr val="00CC66"/>
                </a:solidFill>
                <a:effectLst>
                  <a:outerShdw blurRad="38100" dist="38100" dir="2700000" algn="tl">
                    <a:srgbClr val="000000">
                      <a:alpha val="43137"/>
                    </a:srgbClr>
                  </a:outerShdw>
                </a:effectLst>
              </a:rPr>
              <a:t>and teachers</a:t>
            </a:r>
            <a:r>
              <a:rPr lang="en-US" sz="3600" dirty="0">
                <a:solidFill>
                  <a:srgbClr val="00CC66"/>
                </a:solidFill>
                <a:effectLst>
                  <a:outerShdw blurRad="38100" dist="38100" dir="2700000" algn="tl">
                    <a:srgbClr val="000000">
                      <a:alpha val="43137"/>
                    </a:srgbClr>
                  </a:outerShdw>
                </a:effectLst>
              </a:rPr>
              <a:t>;</a:t>
            </a:r>
          </a:p>
          <a:p>
            <a:r>
              <a:rPr lang="en-US" sz="3600" dirty="0">
                <a:solidFill>
                  <a:srgbClr val="CC00CC"/>
                </a:solidFill>
                <a:effectLst>
                  <a:outerShdw blurRad="38100" dist="38100" dir="2700000" algn="tl">
                    <a:srgbClr val="000000">
                      <a:alpha val="43137"/>
                    </a:srgbClr>
                  </a:outerShdw>
                </a:effectLst>
              </a:rPr>
              <a:t>Students were encouraged verbally or through modeling to take </a:t>
            </a:r>
            <a:r>
              <a:rPr lang="en-US" sz="3600" dirty="0" smtClean="0">
                <a:solidFill>
                  <a:srgbClr val="CC00CC"/>
                </a:solidFill>
                <a:effectLst>
                  <a:outerShdw blurRad="38100" dist="38100" dir="2700000" algn="tl">
                    <a:srgbClr val="000000">
                      <a:alpha val="43137"/>
                    </a:srgbClr>
                  </a:outerShdw>
                </a:effectLst>
              </a:rPr>
              <a:t>a position</a:t>
            </a:r>
            <a:r>
              <a:rPr lang="en-US" sz="3600" dirty="0">
                <a:solidFill>
                  <a:srgbClr val="CC00CC"/>
                </a:solidFill>
                <a:effectLst>
                  <a:outerShdw blurRad="38100" dist="38100" dir="2700000" algn="tl">
                    <a:srgbClr val="000000">
                      <a:alpha val="43137"/>
                    </a:srgbClr>
                  </a:outerShdw>
                </a:effectLst>
              </a:rPr>
              <a:t>, express opinions, or explore personal reactions;</a:t>
            </a:r>
          </a:p>
          <a:p>
            <a:r>
              <a:rPr lang="en-US" sz="3600" dirty="0">
                <a:solidFill>
                  <a:srgbClr val="C00000"/>
                </a:solidFill>
                <a:effectLst>
                  <a:outerShdw blurRad="38100" dist="38100" dir="2700000" algn="tl">
                    <a:srgbClr val="000000">
                      <a:alpha val="43137"/>
                    </a:srgbClr>
                  </a:outerShdw>
                </a:effectLst>
              </a:rPr>
              <a:t>Students asked questions that showed comprehension;</a:t>
            </a:r>
          </a:p>
          <a:p>
            <a:r>
              <a:rPr lang="en-US" sz="3600" dirty="0">
                <a:solidFill>
                  <a:srgbClr val="FF6600"/>
                </a:solidFill>
                <a:effectLst>
                  <a:outerShdw blurRad="38100" dist="38100" dir="2700000" algn="tl">
                    <a:srgbClr val="000000">
                      <a:alpha val="43137"/>
                    </a:srgbClr>
                  </a:outerShdw>
                </a:effectLst>
              </a:rPr>
              <a:t>Students asked questions that showed evaluation or analysis;</a:t>
            </a:r>
          </a:p>
          <a:p>
            <a:r>
              <a:rPr lang="en-US" sz="3600" dirty="0">
                <a:solidFill>
                  <a:srgbClr val="0070C0"/>
                </a:solidFill>
                <a:effectLst>
                  <a:outerShdw blurRad="38100" dist="38100" dir="2700000" algn="tl">
                    <a:srgbClr val="000000">
                      <a:alpha val="43137"/>
                    </a:srgbClr>
                  </a:outerShdw>
                </a:effectLst>
              </a:rPr>
              <a:t>Students were allowed to shift discussions in a new direction;</a:t>
            </a:r>
          </a:p>
          <a:p>
            <a:r>
              <a:rPr lang="en-US" sz="3600" dirty="0">
                <a:solidFill>
                  <a:srgbClr val="FF33CC"/>
                </a:solidFill>
                <a:effectLst>
                  <a:outerShdw blurRad="38100" dist="38100" dir="2700000" algn="tl">
                    <a:srgbClr val="000000">
                      <a:alpha val="43137"/>
                    </a:srgbClr>
                  </a:outerShdw>
                </a:effectLst>
              </a:rPr>
              <a:t>The teacher encouraged students to use others' questions and </a:t>
            </a:r>
            <a:r>
              <a:rPr lang="en-US" sz="3600" dirty="0" smtClean="0">
                <a:solidFill>
                  <a:srgbClr val="FF33CC"/>
                </a:solidFill>
                <a:effectLst>
                  <a:outerShdw blurRad="38100" dist="38100" dir="2700000" algn="tl">
                    <a:srgbClr val="000000">
                      <a:alpha val="43137"/>
                    </a:srgbClr>
                  </a:outerShdw>
                </a:effectLst>
              </a:rPr>
              <a:t>comments to </a:t>
            </a:r>
            <a:r>
              <a:rPr lang="en-US" sz="3600" dirty="0">
                <a:solidFill>
                  <a:srgbClr val="FF33CC"/>
                </a:solidFill>
                <a:effectLst>
                  <a:outerShdw blurRad="38100" dist="38100" dir="2700000" algn="tl">
                    <a:srgbClr val="000000">
                      <a:alpha val="43137"/>
                    </a:srgbClr>
                  </a:outerShdw>
                </a:effectLst>
              </a:rPr>
              <a:t>build discussion;</a:t>
            </a:r>
          </a:p>
          <a:p>
            <a:r>
              <a:rPr lang="en-US" sz="3600" dirty="0">
                <a:solidFill>
                  <a:srgbClr val="00B050"/>
                </a:solidFill>
                <a:effectLst>
                  <a:outerShdw blurRad="38100" dist="38100" dir="2700000" algn="tl">
                    <a:srgbClr val="000000">
                      <a:alpha val="43137"/>
                    </a:srgbClr>
                  </a:outerShdw>
                </a:effectLst>
              </a:rPr>
              <a:t>Students actually did so;</a:t>
            </a:r>
          </a:p>
          <a:p>
            <a:r>
              <a:rPr lang="en-US" sz="3600" dirty="0">
                <a:solidFill>
                  <a:srgbClr val="FFC000"/>
                </a:solidFill>
                <a:effectLst>
                  <a:outerShdw blurRad="38100" dist="38100" dir="2700000" algn="tl">
                    <a:srgbClr val="000000">
                      <a:alpha val="43137"/>
                    </a:srgbClr>
                  </a:outerShdw>
                </a:effectLst>
              </a:rPr>
              <a:t>Students responded to other students or to the teacher with challenges</a:t>
            </a:r>
            <a:r>
              <a:rPr lang="en-US" sz="3600" dirty="0" smtClean="0">
                <a:solidFill>
                  <a:srgbClr val="FFC000"/>
                </a:solidFill>
                <a:effectLst>
                  <a:outerShdw blurRad="38100" dist="38100" dir="2700000" algn="tl">
                    <a:srgbClr val="000000">
                      <a:alpha val="43137"/>
                    </a:srgbClr>
                  </a:outerShdw>
                </a:effectLst>
              </a:rPr>
              <a:t>, comments</a:t>
            </a:r>
            <a:r>
              <a:rPr lang="en-US" sz="3600" dirty="0">
                <a:solidFill>
                  <a:srgbClr val="FFC000"/>
                </a:solidFill>
                <a:effectLst>
                  <a:outerShdw blurRad="38100" dist="38100" dir="2700000" algn="tl">
                    <a:srgbClr val="000000">
                      <a:alpha val="43137"/>
                    </a:srgbClr>
                  </a:outerShdw>
                </a:effectLst>
              </a:rPr>
              <a:t>, opinions;</a:t>
            </a:r>
          </a:p>
          <a:p>
            <a:r>
              <a:rPr lang="en-US" sz="3600" dirty="0">
                <a:solidFill>
                  <a:srgbClr val="CC00CC"/>
                </a:solidFill>
                <a:effectLst>
                  <a:outerShdw blurRad="38100" dist="38100" dir="2700000" algn="tl">
                    <a:srgbClr val="000000">
                      <a:alpha val="43137"/>
                    </a:srgbClr>
                  </a:outerShdw>
                </a:effectLst>
              </a:rPr>
              <a:t>Students challenged the text (e.g., by bringing in alternative </a:t>
            </a:r>
            <a:r>
              <a:rPr lang="en-US" sz="3600" dirty="0" smtClean="0">
                <a:solidFill>
                  <a:srgbClr val="CC00CC"/>
                </a:solidFill>
                <a:effectLst>
                  <a:outerShdw blurRad="38100" dist="38100" dir="2700000" algn="tl">
                    <a:srgbClr val="000000">
                      <a:alpha val="43137"/>
                    </a:srgbClr>
                  </a:outerShdw>
                </a:effectLst>
              </a:rPr>
              <a:t>points of </a:t>
            </a:r>
            <a:r>
              <a:rPr lang="en-US" sz="3600" dirty="0">
                <a:solidFill>
                  <a:srgbClr val="CC00CC"/>
                </a:solidFill>
                <a:effectLst>
                  <a:outerShdw blurRad="38100" dist="38100" dir="2700000" algn="tl">
                    <a:srgbClr val="000000">
                      <a:alpha val="43137"/>
                    </a:srgbClr>
                  </a:outerShdw>
                </a:effectLst>
              </a:rPr>
              <a:t>view); and</a:t>
            </a:r>
          </a:p>
          <a:p>
            <a:r>
              <a:rPr lang="en-US" sz="3600" dirty="0">
                <a:effectLst>
                  <a:outerShdw blurRad="38100" dist="38100" dir="2700000" algn="tl">
                    <a:srgbClr val="000000">
                      <a:alpha val="43137"/>
                    </a:srgbClr>
                  </a:outerShdw>
                </a:effectLst>
              </a:rPr>
              <a:t>The teachers' questions required analysis</a:t>
            </a:r>
            <a:r>
              <a:rPr lang="en-US" sz="3600" dirty="0" smtClean="0">
                <a:effectLst>
                  <a:outerShdw blurRad="38100" dist="38100" dir="2700000" algn="tl">
                    <a:srgbClr val="000000">
                      <a:alpha val="43137"/>
                    </a:srgbClr>
                  </a:outerShdw>
                </a:effectLst>
              </a:rPr>
              <a:t>.</a:t>
            </a:r>
          </a:p>
          <a:p>
            <a:pPr marL="0" indent="0">
              <a:buNone/>
            </a:pPr>
            <a:r>
              <a:rPr lang="en-US" sz="3600" dirty="0" smtClean="0">
                <a:effectLst>
                  <a:outerShdw blurRad="38100" dist="38100" dir="2700000" algn="tl">
                    <a:srgbClr val="000000">
                      <a:alpha val="43137"/>
                    </a:srgbClr>
                  </a:outerShdw>
                </a:effectLst>
              </a:rPr>
              <a:t>	(701)</a:t>
            </a:r>
            <a:endParaRPr lang="en-US" sz="3600" dirty="0">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476413588"/>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5336CC"/>
                </a:solidFill>
                <a:effectLst>
                  <a:outerShdw blurRad="38100" dist="38100" dir="2700000" algn="tl">
                    <a:srgbClr val="000000">
                      <a:alpha val="43137"/>
                    </a:srgbClr>
                  </a:outerShdw>
                </a:effectLst>
              </a:rPr>
              <a:t>C</a:t>
            </a:r>
            <a:r>
              <a:rPr lang="en-US" dirty="0" smtClean="0">
                <a:solidFill>
                  <a:srgbClr val="5336CC"/>
                </a:solidFill>
                <a:effectLst>
                  <a:outerShdw blurRad="38100" dist="38100" dir="2700000" algn="tl">
                    <a:srgbClr val="000000">
                      <a:alpha val="43137"/>
                    </a:srgbClr>
                  </a:outerShdw>
                </a:effectLst>
              </a:rPr>
              <a:t>ooperative Learning, as per</a:t>
            </a:r>
            <a:r>
              <a:rPr lang="en-US" dirty="0">
                <a:solidFill>
                  <a:srgbClr val="5336CC"/>
                </a:solidFill>
                <a:effectLst>
                  <a:outerShdw blurRad="38100" dist="38100" dir="2700000" algn="tl">
                    <a:srgbClr val="000000">
                      <a:alpha val="43137"/>
                    </a:srgbClr>
                  </a:outerShdw>
                </a:effectLst>
              </a:rPr>
              <a:t/>
            </a:r>
            <a:br>
              <a:rPr lang="en-US" dirty="0">
                <a:solidFill>
                  <a:srgbClr val="5336CC"/>
                </a:solidFill>
                <a:effectLst>
                  <a:outerShdw blurRad="38100" dist="38100" dir="2700000" algn="tl">
                    <a:srgbClr val="000000">
                      <a:alpha val="43137"/>
                    </a:srgbClr>
                  </a:outerShdw>
                </a:effectLst>
              </a:rPr>
            </a:br>
            <a:r>
              <a:rPr lang="en-US" dirty="0" smtClean="0">
                <a:solidFill>
                  <a:srgbClr val="5336CC"/>
                </a:solidFill>
                <a:effectLst>
                  <a:outerShdw blurRad="38100" dist="38100" dir="2700000" algn="tl">
                    <a:srgbClr val="000000">
                      <a:alpha val="43137"/>
                    </a:srgbClr>
                  </a:outerShdw>
                </a:effectLst>
              </a:rPr>
              <a:t>Johnson and Johnson </a:t>
            </a:r>
            <a:endParaRPr lang="en-US" dirty="0">
              <a:solidFill>
                <a:srgbClr val="5336CC"/>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en-US" dirty="0"/>
          </a:p>
        </p:txBody>
      </p:sp>
      <p:pic>
        <p:nvPicPr>
          <p:cNvPr id="15362" name="Picture 2" descr="http://pedagogy21.pbworks.com/f/1194330178/PIG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676400"/>
            <a:ext cx="6618591" cy="4666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393434"/>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4" descr="http://www.impawards.com/2003/posters/ho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371600"/>
            <a:ext cx="2889250"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Title 1"/>
          <p:cNvSpPr>
            <a:spLocks noGrp="1"/>
          </p:cNvSpPr>
          <p:nvPr>
            <p:ph type="title"/>
          </p:nvPr>
        </p:nvSpPr>
        <p:spPr>
          <a:xfrm>
            <a:off x="0" y="106363"/>
            <a:ext cx="9144000" cy="1311275"/>
          </a:xfrm>
        </p:spPr>
        <p:txBody>
          <a:bodyPr/>
          <a:lstStyle/>
          <a:p>
            <a:pPr eaLnBrk="1" hangingPunct="1"/>
            <a:r>
              <a:rPr lang="en-US" dirty="0" smtClean="0">
                <a:solidFill>
                  <a:srgbClr val="CC00CC"/>
                </a:solidFill>
              </a:rPr>
              <a:t>Literature Circles!! Hurray! Pages 182-233</a:t>
            </a:r>
          </a:p>
        </p:txBody>
      </p:sp>
      <p:sp>
        <p:nvSpPr>
          <p:cNvPr id="124932" name="Content Placeholder 2"/>
          <p:cNvSpPr>
            <a:spLocks noGrp="1"/>
          </p:cNvSpPr>
          <p:nvPr>
            <p:ph idx="1"/>
          </p:nvPr>
        </p:nvSpPr>
        <p:spPr>
          <a:xfrm>
            <a:off x="0" y="2743200"/>
            <a:ext cx="9144000" cy="3886200"/>
          </a:xfrm>
        </p:spPr>
        <p:txBody>
          <a:bodyPr/>
          <a:lstStyle/>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buFontTx/>
              <a:buNone/>
            </a:pPr>
            <a:r>
              <a:rPr lang="en-US" dirty="0" smtClean="0"/>
              <a:t> </a:t>
            </a:r>
          </a:p>
        </p:txBody>
      </p:sp>
      <p:pic>
        <p:nvPicPr>
          <p:cNvPr id="124933" name="Picture 2" descr="http://ettc.lrhsd.org/archives/Pictures/hol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17965">
            <a:off x="5883275" y="1558925"/>
            <a:ext cx="2435225"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4" name="Picture 6" descr="http://www.ebertfest.com/nine/photos/Holes_KhleoThomas_ShiaLeBe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775241">
            <a:off x="215106" y="2148682"/>
            <a:ext cx="3538537"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6331938"/>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09800"/>
            <a:ext cx="8077200" cy="1311275"/>
          </a:xfrm>
        </p:spPr>
        <p:txBody>
          <a:bodyPr/>
          <a:lstStyle/>
          <a:p>
            <a:r>
              <a:rPr lang="en-US" dirty="0" smtClean="0">
                <a:solidFill>
                  <a:srgbClr val="9900CC"/>
                </a:solidFill>
              </a:rPr>
              <a:t>See You Thursday!</a:t>
            </a:r>
            <a:br>
              <a:rPr lang="en-US" dirty="0" smtClean="0">
                <a:solidFill>
                  <a:srgbClr val="9900CC"/>
                </a:solidFill>
              </a:rPr>
            </a:br>
            <a:r>
              <a:rPr lang="en-US" dirty="0" smtClean="0">
                <a:solidFill>
                  <a:srgbClr val="9900CC"/>
                </a:solidFill>
              </a:rPr>
              <a:t>At the bottom of the steps of Old Main at 1:30</a:t>
            </a:r>
            <a:endParaRPr lang="en-US" dirty="0">
              <a:solidFill>
                <a:srgbClr val="9900CC"/>
              </a:solidFill>
            </a:endParaRPr>
          </a:p>
        </p:txBody>
      </p:sp>
      <p:sp>
        <p:nvSpPr>
          <p:cNvPr id="3" name="Content Placeholder 2"/>
          <p:cNvSpPr>
            <a:spLocks noGrp="1"/>
          </p:cNvSpPr>
          <p:nvPr>
            <p:ph idx="1"/>
          </p:nvPr>
        </p:nvSpPr>
        <p:spPr>
          <a:xfrm>
            <a:off x="533400" y="4267200"/>
            <a:ext cx="8077200" cy="1905000"/>
          </a:xfrm>
        </p:spPr>
        <p:txBody>
          <a:bodyPr/>
          <a:lstStyle/>
          <a:p>
            <a:endParaRPr lang="en-US" dirty="0"/>
          </a:p>
        </p:txBody>
      </p:sp>
    </p:spTree>
    <p:extLst>
      <p:ext uri="{BB962C8B-B14F-4D97-AF65-F5344CB8AC3E}">
        <p14:creationId xmlns:p14="http://schemas.microsoft.com/office/powerpoint/2010/main" val="2710705709"/>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a:xfrm>
            <a:off x="533400" y="685800"/>
            <a:ext cx="8229600" cy="1139825"/>
          </a:xfrm>
        </p:spPr>
        <p:txBody>
          <a:bodyPr/>
          <a:lstStyle/>
          <a:p>
            <a:r>
              <a:rPr lang="en-US" smtClean="0">
                <a:solidFill>
                  <a:srgbClr val="5336CC"/>
                </a:solidFill>
              </a:rPr>
              <a:t>Lets’ take a moment to reflect and write about our thouhts and feelings about this poem.</a:t>
            </a:r>
          </a:p>
        </p:txBody>
      </p:sp>
      <p:sp>
        <p:nvSpPr>
          <p:cNvPr id="119811" name="Text Placeholder 2"/>
          <p:cNvSpPr>
            <a:spLocks noGrp="1"/>
          </p:cNvSpPr>
          <p:nvPr>
            <p:ph type="body" sz="half" idx="1"/>
          </p:nvPr>
        </p:nvSpPr>
        <p:spPr>
          <a:xfrm>
            <a:off x="457200" y="2819400"/>
            <a:ext cx="8458200" cy="3311525"/>
          </a:xfrm>
        </p:spPr>
        <p:txBody>
          <a:bodyPr/>
          <a:lstStyle/>
          <a:p>
            <a:r>
              <a:rPr lang="en-US" dirty="0" smtClean="0"/>
              <a:t>You can write any kind of response, but you might try one of these:</a:t>
            </a:r>
          </a:p>
          <a:p>
            <a:r>
              <a:rPr lang="en-US" dirty="0" smtClean="0"/>
              <a:t>1. What did you notice?</a:t>
            </a:r>
          </a:p>
          <a:p>
            <a:r>
              <a:rPr lang="en-US" dirty="0" smtClean="0"/>
              <a:t>2. What did you relate to?</a:t>
            </a:r>
          </a:p>
          <a:p>
            <a:r>
              <a:rPr lang="en-US" dirty="0" smtClean="0"/>
              <a:t>3. What did you question?</a:t>
            </a:r>
          </a:p>
          <a:p>
            <a:r>
              <a:rPr lang="en-US" dirty="0" smtClean="0"/>
              <a:t>4. What came to mind?</a:t>
            </a:r>
          </a:p>
        </p:txBody>
      </p:sp>
      <p:sp>
        <p:nvSpPr>
          <p:cNvPr id="119812" name="ClipArt Placeholder 3"/>
          <p:cNvSpPr>
            <a:spLocks noGrp="1" noTextEdit="1"/>
          </p:cNvSpPr>
          <p:nvPr>
            <p:ph type="clipArt" sz="half" idx="2"/>
          </p:nvPr>
        </p:nvSpPr>
        <p:spPr/>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13" y="228600"/>
            <a:ext cx="9144001" cy="4401205"/>
          </a:xfrm>
          <a:prstGeom prst="rect">
            <a:avLst/>
          </a:prstGeom>
        </p:spPr>
        <p:txBody>
          <a:bodyPr>
            <a:spAutoFit/>
          </a:bodyPr>
          <a:lstStyle/>
          <a:p>
            <a:pPr marL="571500" indent="-571500" algn="ctr">
              <a:defRPr/>
            </a:pPr>
            <a:r>
              <a:rPr lang="en-US" sz="2800" dirty="0">
                <a:latin typeface="Arial" charset="0"/>
                <a:cs typeface="+mn-cs"/>
              </a:rPr>
              <a:t>ENG 471/540</a:t>
            </a:r>
          </a:p>
          <a:p>
            <a:pPr marL="571500" indent="-571500" algn="ctr">
              <a:defRPr/>
            </a:pPr>
            <a:r>
              <a:rPr lang="en-US" sz="2800" dirty="0">
                <a:latin typeface="Arial" charset="0"/>
                <a:cs typeface="+mn-cs"/>
              </a:rPr>
              <a:t>September </a:t>
            </a:r>
            <a:r>
              <a:rPr lang="en-US" sz="2800" dirty="0" smtClean="0">
                <a:latin typeface="Arial" charset="0"/>
                <a:cs typeface="+mn-cs"/>
              </a:rPr>
              <a:t>19, 2013</a:t>
            </a:r>
          </a:p>
          <a:p>
            <a:pPr marL="571500" indent="-571500" algn="ctr">
              <a:defRPr/>
            </a:pPr>
            <a:endParaRPr lang="en-US" sz="2800" dirty="0">
              <a:latin typeface="Arial" charset="0"/>
              <a:cs typeface="+mn-cs"/>
            </a:endParaRPr>
          </a:p>
          <a:p>
            <a:pPr marL="571500" indent="-571500" algn="ctr">
              <a:defRPr/>
            </a:pPr>
            <a:endParaRPr lang="en-US" sz="2800" dirty="0">
              <a:latin typeface="Arial" charset="0"/>
              <a:cs typeface="+mn-cs"/>
            </a:endParaRPr>
          </a:p>
          <a:p>
            <a:pPr marL="571500" indent="-571500">
              <a:buFontTx/>
              <a:buAutoNum type="romanUcPeriod"/>
              <a:defRPr/>
            </a:pPr>
            <a:r>
              <a:rPr lang="en-US" sz="2800" dirty="0">
                <a:latin typeface="Arial" charset="0"/>
                <a:cs typeface="+mn-cs"/>
              </a:rPr>
              <a:t>Opening Poem: “Oranges,” by Gary Soto, from </a:t>
            </a:r>
            <a:r>
              <a:rPr lang="en-US" sz="2800" i="1" dirty="0">
                <a:latin typeface="Arial" charset="0"/>
                <a:cs typeface="+mn-cs"/>
              </a:rPr>
              <a:t>A Fire in My Hands</a:t>
            </a:r>
            <a:r>
              <a:rPr lang="en-US" sz="2800" dirty="0">
                <a:latin typeface="Arial" charset="0"/>
                <a:cs typeface="+mn-cs"/>
              </a:rPr>
              <a:t> </a:t>
            </a:r>
            <a:endParaRPr lang="en-US" sz="2800" i="1" dirty="0">
              <a:latin typeface="Arial" charset="0"/>
              <a:cs typeface="+mn-cs"/>
            </a:endParaRPr>
          </a:p>
          <a:p>
            <a:pPr marL="571500" indent="-571500">
              <a:buFontTx/>
              <a:buAutoNum type="romanUcPeriod"/>
              <a:defRPr/>
            </a:pPr>
            <a:r>
              <a:rPr lang="en-US" sz="2800" dirty="0">
                <a:latin typeface="Arial" charset="0"/>
                <a:cs typeface="+mn-cs"/>
              </a:rPr>
              <a:t>Book Recommendations:</a:t>
            </a:r>
            <a:r>
              <a:rPr lang="en-US" sz="2800" i="1" dirty="0">
                <a:latin typeface="Arial" charset="0"/>
                <a:cs typeface="+mn-cs"/>
              </a:rPr>
              <a:t> B</a:t>
            </a:r>
            <a:r>
              <a:rPr lang="en-US" sz="2800" i="1" dirty="0" smtClean="0">
                <a:latin typeface="Arial" charset="0"/>
                <a:cs typeface="+mn-cs"/>
              </a:rPr>
              <a:t>ud, not Buddy</a:t>
            </a:r>
            <a:r>
              <a:rPr lang="en-US" sz="2800" dirty="0" smtClean="0">
                <a:latin typeface="Arial" charset="0"/>
                <a:cs typeface="+mn-cs"/>
              </a:rPr>
              <a:t>, by Christopher Paul Curtis</a:t>
            </a:r>
            <a:r>
              <a:rPr lang="en-US" sz="2800" i="1" dirty="0" smtClean="0">
                <a:latin typeface="Arial" charset="0"/>
                <a:cs typeface="+mn-cs"/>
              </a:rPr>
              <a:t>;</a:t>
            </a:r>
            <a:r>
              <a:rPr lang="en-US" sz="2800" dirty="0" smtClean="0">
                <a:latin typeface="Arial" charset="0"/>
                <a:cs typeface="+mn-cs"/>
              </a:rPr>
              <a:t> </a:t>
            </a:r>
            <a:r>
              <a:rPr lang="en-US" sz="2800" dirty="0">
                <a:latin typeface="Arial" charset="0"/>
                <a:cs typeface="+mn-cs"/>
              </a:rPr>
              <a:t>and </a:t>
            </a:r>
            <a:r>
              <a:rPr lang="en-US" sz="2800" i="1" dirty="0">
                <a:latin typeface="Arial" charset="0"/>
                <a:cs typeface="+mn-cs"/>
              </a:rPr>
              <a:t>A Fire in My Hands</a:t>
            </a:r>
            <a:r>
              <a:rPr lang="en-US" sz="2800" dirty="0">
                <a:latin typeface="Arial" charset="0"/>
                <a:cs typeface="+mn-cs"/>
              </a:rPr>
              <a:t>, by Gary Soto </a:t>
            </a:r>
            <a:endParaRPr lang="en-US" sz="2800" i="1" dirty="0">
              <a:latin typeface="Arial" charset="0"/>
              <a:cs typeface="+mn-cs"/>
            </a:endParaRPr>
          </a:p>
          <a:p>
            <a:pPr marL="571500" indent="-571500">
              <a:buFontTx/>
              <a:buAutoNum type="romanUcPeriod"/>
              <a:defRPr/>
            </a:pPr>
            <a:r>
              <a:rPr lang="en-US" sz="2800" dirty="0" smtClean="0">
                <a:latin typeface="Arial" charset="0"/>
                <a:cs typeface="+mn-cs"/>
              </a:rPr>
              <a:t>A letter to the past</a:t>
            </a:r>
            <a:endParaRPr lang="en-US" sz="2800" dirty="0">
              <a:latin typeface="Arial" charset="0"/>
              <a:cs typeface="+mn-cs"/>
            </a:endParaRPr>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4"/>
          <p:cNvSpPr>
            <a:spLocks noGrp="1"/>
          </p:cNvSpPr>
          <p:nvPr>
            <p:ph type="title"/>
          </p:nvPr>
        </p:nvSpPr>
        <p:spPr/>
        <p:txBody>
          <a:bodyPr/>
          <a:lstStyle/>
          <a:p>
            <a:endParaRPr lang="en-US" smtClean="0"/>
          </a:p>
        </p:txBody>
      </p:sp>
      <p:sp>
        <p:nvSpPr>
          <p:cNvPr id="126979" name="Picture Placeholder 5"/>
          <p:cNvSpPr>
            <a:spLocks noGrp="1" noTextEdit="1"/>
          </p:cNvSpPr>
          <p:nvPr>
            <p:ph type="pic" idx="1"/>
          </p:nvPr>
        </p:nvSpPr>
        <p:spPr/>
      </p:sp>
      <p:sp>
        <p:nvSpPr>
          <p:cNvPr id="126980" name="Text Placeholder 6"/>
          <p:cNvSpPr>
            <a:spLocks noGrp="1"/>
          </p:cNvSpPr>
          <p:nvPr>
            <p:ph type="body" sz="half" idx="2"/>
          </p:nvPr>
        </p:nvSpPr>
        <p:spPr/>
        <p:txBody>
          <a:bodyPr/>
          <a:lstStyle/>
          <a:p>
            <a:endParaRPr lang="en-US" smtClean="0"/>
          </a:p>
        </p:txBody>
      </p:sp>
      <p:pic>
        <p:nvPicPr>
          <p:cNvPr id="126981" name="Picture 2" descr="C:\Documents and Settings\jblasin\My Documents\Oran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39825"/>
          </a:xfrm>
        </p:spPr>
        <p:txBody>
          <a:bodyPr/>
          <a:lstStyle/>
          <a:p>
            <a:r>
              <a:rPr lang="en-US" dirty="0" smtClean="0">
                <a:solidFill>
                  <a:srgbClr val="9900CC"/>
                </a:solidFill>
              </a:rPr>
              <a:t>Syllabus on Blackboard: Quiz and Discussion on Tuesday</a:t>
            </a:r>
            <a:endParaRPr lang="en-US" dirty="0">
              <a:solidFill>
                <a:srgbClr val="9900CC"/>
              </a:solidFill>
            </a:endParaRPr>
          </a:p>
        </p:txBody>
      </p:sp>
      <p:sp>
        <p:nvSpPr>
          <p:cNvPr id="3" name="ClipArt Placeholder 2"/>
          <p:cNvSpPr>
            <a:spLocks noGrp="1"/>
          </p:cNvSpPr>
          <p:nvPr>
            <p:ph type="clipArt" sz="half" idx="1"/>
          </p:nvPr>
        </p:nvSpPr>
        <p:spPr/>
      </p:sp>
      <p:sp>
        <p:nvSpPr>
          <p:cNvPr id="4" name="Text Placeholder 3"/>
          <p:cNvSpPr>
            <a:spLocks noGrp="1"/>
          </p:cNvSpPr>
          <p:nvPr>
            <p:ph type="body" sz="half" idx="2"/>
          </p:nvPr>
        </p:nvSpPr>
        <p:spPr/>
        <p:txBody>
          <a:bodyPr/>
          <a:lstStyle/>
          <a:p>
            <a:endParaRPr lang="en-US"/>
          </a:p>
        </p:txBody>
      </p:sp>
      <p:pic>
        <p:nvPicPr>
          <p:cNvPr id="336898" name="Picture 2" descr="http://www.angelo.edu/services/e-learning/images/Blackboard_Logo_235x227.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09800"/>
            <a:ext cx="3106115" cy="3000376"/>
          </a:xfrm>
          <a:prstGeom prst="rect">
            <a:avLst/>
          </a:prstGeom>
          <a:noFill/>
          <a:extLst>
            <a:ext uri="{909E8E84-426E-40DD-AFC4-6F175D3DCCD1}">
              <a14:hiddenFill xmlns:a14="http://schemas.microsoft.com/office/drawing/2010/main">
                <a:solidFill>
                  <a:srgbClr val="FFFFFF"/>
                </a:solidFill>
              </a14:hiddenFill>
            </a:ext>
          </a:extLst>
        </p:spPr>
      </p:pic>
      <p:pic>
        <p:nvPicPr>
          <p:cNvPr id="336900" name="Picture 4" descr="http://pjcspanish.files.wordpress.com/2012/08/martin-syllabus-300x295.gif">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2305050"/>
            <a:ext cx="2857500" cy="2809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192101"/>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p:txBody>
          <a:bodyPr/>
          <a:lstStyle/>
          <a:p>
            <a:endParaRPr lang="en-US" smtClean="0"/>
          </a:p>
        </p:txBody>
      </p:sp>
      <p:sp>
        <p:nvSpPr>
          <p:cNvPr id="130051" name="Picture Placeholder 2"/>
          <p:cNvSpPr>
            <a:spLocks noGrp="1" noTextEdit="1"/>
          </p:cNvSpPr>
          <p:nvPr>
            <p:ph type="pic" idx="1"/>
          </p:nvPr>
        </p:nvSpPr>
        <p:spPr/>
      </p:sp>
      <p:sp>
        <p:nvSpPr>
          <p:cNvPr id="130052" name="Text Placeholder 3"/>
          <p:cNvSpPr>
            <a:spLocks noGrp="1"/>
          </p:cNvSpPr>
          <p:nvPr>
            <p:ph type="body" sz="half" idx="2"/>
          </p:nvPr>
        </p:nvSpPr>
        <p:spPr/>
        <p:txBody>
          <a:bodyPr/>
          <a:lstStyle/>
          <a:p>
            <a:endParaRPr lang="en-US" smtClean="0"/>
          </a:p>
        </p:txBody>
      </p:sp>
      <p:pic>
        <p:nvPicPr>
          <p:cNvPr id="130053" name="Picture 2" descr="http://www.wppl.org/teens/images/soto_fi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80442">
            <a:off x="385763" y="1166813"/>
            <a:ext cx="3432175" cy="499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6" name="Picture 2" descr="http://californiapoetsfestival.org/images/festival/GarySotoFestiv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5838" y="4495800"/>
            <a:ext cx="2670175"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1778" name="Picture 2" descr="http://www.nyhumanities.org/discussion_groups/kids_and_parents/together/images/budnotbuddy.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99716">
            <a:off x="5486400" y="762000"/>
            <a:ext cx="2762250" cy="4524375"/>
          </a:xfrm>
          <a:prstGeom prst="rect">
            <a:avLst/>
          </a:prstGeom>
          <a:noFill/>
          <a:extLst>
            <a:ext uri="{909E8E84-426E-40DD-AFC4-6F175D3DCCD1}">
              <a14:hiddenFill xmlns:a14="http://schemas.microsoft.com/office/drawing/2010/main">
                <a:solidFill>
                  <a:srgbClr val="FFFFFF"/>
                </a:solidFill>
              </a14:hiddenFill>
            </a:ext>
          </a:extLst>
        </p:spPr>
      </p:pic>
      <p:pic>
        <p:nvPicPr>
          <p:cNvPr id="331780" name="Picture 4" descr="http://thebestnotes.com/booknotes/Bud_Not_Buddy/author.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6295" y="457200"/>
            <a:ext cx="1779436" cy="21607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106363"/>
            <a:ext cx="8077200" cy="884237"/>
          </a:xfrm>
        </p:spPr>
        <p:txBody>
          <a:bodyPr/>
          <a:lstStyle/>
          <a:p>
            <a:r>
              <a:rPr lang="en-US" dirty="0" smtClean="0">
                <a:solidFill>
                  <a:srgbClr val="990099"/>
                </a:solidFill>
              </a:rPr>
              <a:t>Take a moment to</a:t>
            </a:r>
            <a:endParaRPr lang="en-US" dirty="0">
              <a:solidFill>
                <a:srgbClr val="990099"/>
              </a:solidFill>
            </a:endParaRPr>
          </a:p>
        </p:txBody>
      </p:sp>
      <p:sp>
        <p:nvSpPr>
          <p:cNvPr id="6" name="Content Placeholder 5"/>
          <p:cNvSpPr>
            <a:spLocks noGrp="1"/>
          </p:cNvSpPr>
          <p:nvPr>
            <p:ph idx="1"/>
          </p:nvPr>
        </p:nvSpPr>
        <p:spPr>
          <a:xfrm>
            <a:off x="76200" y="1066800"/>
            <a:ext cx="9067800" cy="4724400"/>
          </a:xfrm>
        </p:spPr>
        <p:txBody>
          <a:bodyPr/>
          <a:lstStyle/>
          <a:p>
            <a:r>
              <a:rPr lang="en-US" dirty="0" smtClean="0"/>
              <a:t>Write a letter to the past. (about a page)</a:t>
            </a:r>
          </a:p>
          <a:p>
            <a:endParaRPr lang="en-US" dirty="0"/>
          </a:p>
          <a:p>
            <a:r>
              <a:rPr lang="en-US" dirty="0" smtClean="0"/>
              <a:t>You are either Stanley </a:t>
            </a:r>
            <a:r>
              <a:rPr lang="en-US" dirty="0" err="1" smtClean="0"/>
              <a:t>Yelnats</a:t>
            </a:r>
            <a:r>
              <a:rPr lang="en-US" dirty="0" smtClean="0"/>
              <a:t> writing back to his “</a:t>
            </a:r>
            <a:r>
              <a:rPr lang="en-US" dirty="0" err="1" smtClean="0"/>
              <a:t>yada</a:t>
            </a:r>
            <a:r>
              <a:rPr lang="en-US" dirty="0" smtClean="0"/>
              <a:t> </a:t>
            </a:r>
            <a:r>
              <a:rPr lang="en-US" dirty="0" err="1" smtClean="0"/>
              <a:t>yada</a:t>
            </a:r>
            <a:r>
              <a:rPr lang="en-US" dirty="0" smtClean="0"/>
              <a:t> </a:t>
            </a:r>
            <a:r>
              <a:rPr lang="en-US" dirty="0" err="1" smtClean="0"/>
              <a:t>yada</a:t>
            </a:r>
            <a:r>
              <a:rPr lang="en-US" dirty="0" smtClean="0"/>
              <a:t> great, great, great,  grandfather,”</a:t>
            </a:r>
          </a:p>
          <a:p>
            <a:endParaRPr lang="en-US" dirty="0"/>
          </a:p>
          <a:p>
            <a:r>
              <a:rPr lang="en-US" dirty="0" smtClean="0"/>
              <a:t>Or you are the warden writing to her dad.</a:t>
            </a:r>
          </a:p>
          <a:p>
            <a:endParaRPr lang="en-US" dirty="0"/>
          </a:p>
          <a:p>
            <a:r>
              <a:rPr lang="en-US" dirty="0" smtClean="0"/>
              <a:t>Tell how things turned out and how you feel about it.</a:t>
            </a:r>
            <a:endParaRPr lang="en-US" dirty="0"/>
          </a:p>
        </p:txBody>
      </p:sp>
    </p:spTree>
    <p:extLst>
      <p:ext uri="{BB962C8B-B14F-4D97-AF65-F5344CB8AC3E}">
        <p14:creationId xmlns:p14="http://schemas.microsoft.com/office/powerpoint/2010/main" val="341849919"/>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90099"/>
                </a:solidFill>
              </a:rPr>
              <a:t>ENG 471</a:t>
            </a:r>
            <a:br>
              <a:rPr lang="en-US" dirty="0" smtClean="0">
                <a:solidFill>
                  <a:srgbClr val="990099"/>
                </a:solidFill>
              </a:rPr>
            </a:br>
            <a:r>
              <a:rPr lang="en-US" sz="2000" dirty="0" smtClean="0">
                <a:solidFill>
                  <a:srgbClr val="990099"/>
                </a:solidFill>
              </a:rPr>
              <a:t>9/24/2013</a:t>
            </a:r>
            <a:endParaRPr lang="en-US" dirty="0">
              <a:solidFill>
                <a:srgbClr val="990099"/>
              </a:solidFill>
            </a:endParaRPr>
          </a:p>
        </p:txBody>
      </p:sp>
      <p:sp>
        <p:nvSpPr>
          <p:cNvPr id="3" name="Content Placeholder 2"/>
          <p:cNvSpPr>
            <a:spLocks noGrp="1"/>
          </p:cNvSpPr>
          <p:nvPr>
            <p:ph idx="1"/>
          </p:nvPr>
        </p:nvSpPr>
        <p:spPr/>
        <p:txBody>
          <a:bodyPr/>
          <a:lstStyle/>
          <a:p>
            <a:pPr marL="571500" indent="-571500">
              <a:buAutoNum type="romanUcPeriod"/>
            </a:pPr>
            <a:r>
              <a:rPr lang="en-US" dirty="0" smtClean="0"/>
              <a:t>Opening Poem: “Jupiter Booger Love,” by Myrlin Hepworth (has the mf word in it)</a:t>
            </a:r>
          </a:p>
          <a:p>
            <a:pPr marL="571500" indent="-571500">
              <a:buAutoNum type="romanUcPeriod"/>
            </a:pPr>
            <a:r>
              <a:rPr lang="en-US" dirty="0" smtClean="0"/>
              <a:t>Book Recommendations: </a:t>
            </a:r>
            <a:r>
              <a:rPr lang="en-US" i="1" dirty="0" smtClean="0"/>
              <a:t>Confetti Girl</a:t>
            </a:r>
            <a:r>
              <a:rPr lang="en-US" dirty="0" smtClean="0"/>
              <a:t>, by Diana </a:t>
            </a:r>
            <a:r>
              <a:rPr lang="en-US" dirty="0" err="1" smtClean="0"/>
              <a:t>López</a:t>
            </a:r>
            <a:r>
              <a:rPr lang="en-US" dirty="0" smtClean="0"/>
              <a:t>; </a:t>
            </a:r>
            <a:r>
              <a:rPr lang="en-US" i="1" dirty="0" smtClean="0"/>
              <a:t>The Medusa Project: The Set Up</a:t>
            </a:r>
            <a:r>
              <a:rPr lang="en-US" dirty="0" smtClean="0"/>
              <a:t>, by </a:t>
            </a:r>
            <a:r>
              <a:rPr lang="en-US" dirty="0"/>
              <a:t>S</a:t>
            </a:r>
            <a:r>
              <a:rPr lang="en-US" dirty="0" smtClean="0"/>
              <a:t>ophie McKenzie</a:t>
            </a:r>
          </a:p>
          <a:p>
            <a:pPr marL="571500" indent="-571500">
              <a:buAutoNum type="romanUcPeriod"/>
            </a:pPr>
            <a:r>
              <a:rPr lang="en-US" dirty="0" smtClean="0"/>
              <a:t>Zombie Romp: Interview with Tom Leveen</a:t>
            </a:r>
            <a:endParaRPr lang="en-US" dirty="0"/>
          </a:p>
        </p:txBody>
      </p:sp>
    </p:spTree>
    <p:extLst>
      <p:ext uri="{BB962C8B-B14F-4D97-AF65-F5344CB8AC3E}">
        <p14:creationId xmlns:p14="http://schemas.microsoft.com/office/powerpoint/2010/main" val="1155907389"/>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410200"/>
            <a:ext cx="8077200" cy="1311275"/>
          </a:xfrm>
        </p:spPr>
        <p:txBody>
          <a:bodyPr/>
          <a:lstStyle/>
          <a:p>
            <a:r>
              <a:rPr lang="en-US" sz="1800" dirty="0">
                <a:hlinkClick r:id="rId2"/>
              </a:rPr>
              <a:t>http://vimeo.com/imaginationasu/review/75247668/aaad3d867c</a:t>
            </a:r>
            <a:endParaRPr lang="en-US" sz="1800" dirty="0"/>
          </a:p>
        </p:txBody>
      </p:sp>
      <p:sp>
        <p:nvSpPr>
          <p:cNvPr id="3" name="Content Placeholder 2"/>
          <p:cNvSpPr>
            <a:spLocks noGrp="1"/>
          </p:cNvSpPr>
          <p:nvPr>
            <p:ph idx="1"/>
          </p:nvPr>
        </p:nvSpPr>
        <p:spPr>
          <a:xfrm>
            <a:off x="533400" y="1447800"/>
            <a:ext cx="8077200" cy="4191000"/>
          </a:xfrm>
        </p:spPr>
        <p:txBody>
          <a:bodyPr/>
          <a:lstStyle/>
          <a:p>
            <a:endParaRPr lang="en-US" dirty="0"/>
          </a:p>
        </p:txBody>
      </p:sp>
      <p:pic>
        <p:nvPicPr>
          <p:cNvPr id="331778" name="Picture 2" descr="http://4.bp.blogspot.com/-RaFz0XsNIUU/UXCyCC124hI/AAAAAAAACXc/umoWKwVI9vY/s1600/LMI_TomLeveen2.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152400"/>
            <a:ext cx="3990975" cy="5991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010198"/>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ctrTitle"/>
          </p:nvPr>
        </p:nvSpPr>
        <p:spPr>
          <a:xfrm>
            <a:off x="533400" y="4038600"/>
            <a:ext cx="7391400" cy="1647825"/>
          </a:xfrm>
        </p:spPr>
        <p:txBody>
          <a:bodyPr/>
          <a:lstStyle/>
          <a:p>
            <a:endParaRPr lang="en-US" smtClean="0"/>
          </a:p>
        </p:txBody>
      </p:sp>
      <p:sp>
        <p:nvSpPr>
          <p:cNvPr id="139267" name="Subtitle 2"/>
          <p:cNvSpPr>
            <a:spLocks noGrp="1"/>
          </p:cNvSpPr>
          <p:nvPr>
            <p:ph type="subTitle" idx="1"/>
          </p:nvPr>
        </p:nvSpPr>
        <p:spPr>
          <a:xfrm>
            <a:off x="1219200" y="5105400"/>
            <a:ext cx="6400800" cy="1219200"/>
          </a:xfrm>
        </p:spPr>
        <p:txBody>
          <a:bodyPr/>
          <a:lstStyle/>
          <a:p>
            <a:endParaRPr lang="en-US" dirty="0" smtClean="0"/>
          </a:p>
        </p:txBody>
      </p:sp>
      <p:pic>
        <p:nvPicPr>
          <p:cNvPr id="139268" name="Picture 2" descr="http://www.culturalpartners.org/images/myrl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762000"/>
            <a:ext cx="4038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33400" y="5562600"/>
            <a:ext cx="8229600" cy="369332"/>
          </a:xfrm>
          <a:prstGeom prst="rect">
            <a:avLst/>
          </a:prstGeom>
        </p:spPr>
        <p:txBody>
          <a:bodyPr wrap="square">
            <a:spAutoFit/>
          </a:bodyPr>
          <a:lstStyle/>
          <a:p>
            <a:r>
              <a:rPr lang="en-US" dirty="0">
                <a:hlinkClick r:id="rId3"/>
              </a:rPr>
              <a:t>http://www.youtube.com/watch?v=Biq2EVpJSRE&amp;list=PL0D6205BB9F4F3D44</a:t>
            </a:r>
            <a:endParaRPr lang="en-US" dirty="0"/>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9067" y="1481856"/>
            <a:ext cx="3462792" cy="5063596"/>
          </a:xfrm>
          <a:prstGeom prst="rect">
            <a:avLst/>
          </a:prstGeom>
        </p:spPr>
      </p:pic>
      <p:pic>
        <p:nvPicPr>
          <p:cNvPr id="8" name="Picture 7"/>
          <p:cNvPicPr>
            <a:picLocks noChangeAspect="1"/>
          </p:cNvPicPr>
          <p:nvPr/>
        </p:nvPicPr>
        <p:blipFill>
          <a:blip r:embed="rId3"/>
          <a:stretch>
            <a:fillRect/>
          </a:stretch>
        </p:blipFill>
        <p:spPr>
          <a:xfrm>
            <a:off x="5203816" y="1746474"/>
            <a:ext cx="3035926" cy="4564009"/>
          </a:xfrm>
          <a:prstGeom prst="rect">
            <a:avLst/>
          </a:prstGeom>
        </p:spPr>
      </p:pic>
      <p:sp>
        <p:nvSpPr>
          <p:cNvPr id="9" name="TextBox 8"/>
          <p:cNvSpPr txBox="1"/>
          <p:nvPr/>
        </p:nvSpPr>
        <p:spPr>
          <a:xfrm>
            <a:off x="829067" y="1"/>
            <a:ext cx="7410675" cy="1446550"/>
          </a:xfrm>
          <a:prstGeom prst="rect">
            <a:avLst/>
          </a:prstGeom>
          <a:noFill/>
        </p:spPr>
        <p:txBody>
          <a:bodyPr wrap="square" rtlCol="0">
            <a:spAutoFit/>
          </a:bodyPr>
          <a:lstStyle/>
          <a:p>
            <a:pPr algn="ctr"/>
            <a:r>
              <a:rPr lang="en-US" sz="4400" dirty="0" smtClean="0">
                <a:latin typeface="American Typewriter"/>
                <a:cs typeface="American Typewriter"/>
              </a:rPr>
              <a:t>Confetti Girl </a:t>
            </a:r>
          </a:p>
          <a:p>
            <a:pPr algn="ctr"/>
            <a:r>
              <a:rPr lang="en-US" sz="4400" dirty="0" smtClean="0">
                <a:latin typeface="American Typewriter"/>
                <a:cs typeface="American Typewriter"/>
              </a:rPr>
              <a:t>By:  Diana </a:t>
            </a:r>
            <a:r>
              <a:rPr lang="en-US" sz="4400" dirty="0" err="1" smtClean="0">
                <a:latin typeface="American Typewriter"/>
                <a:cs typeface="American Typewriter"/>
              </a:rPr>
              <a:t>López</a:t>
            </a:r>
            <a:endParaRPr lang="en-US" sz="4400" dirty="0">
              <a:latin typeface="American Typewriter"/>
              <a:cs typeface="American Typewriter"/>
            </a:endParaRPr>
          </a:p>
        </p:txBody>
      </p:sp>
    </p:spTree>
    <p:extLst>
      <p:ext uri="{BB962C8B-B14F-4D97-AF65-F5344CB8AC3E}">
        <p14:creationId xmlns:p14="http://schemas.microsoft.com/office/powerpoint/2010/main" val="137341290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83733" y="2002060"/>
            <a:ext cx="2959100" cy="4521505"/>
          </a:xfrm>
          <a:prstGeom prst="rect">
            <a:avLst/>
          </a:prstGeom>
        </p:spPr>
      </p:pic>
      <p:pic>
        <p:nvPicPr>
          <p:cNvPr id="4" name="Picture 3"/>
          <p:cNvPicPr>
            <a:picLocks noChangeAspect="1"/>
          </p:cNvPicPr>
          <p:nvPr/>
        </p:nvPicPr>
        <p:blipFill>
          <a:blip r:embed="rId3"/>
          <a:stretch>
            <a:fillRect/>
          </a:stretch>
        </p:blipFill>
        <p:spPr>
          <a:xfrm>
            <a:off x="5005463" y="2336743"/>
            <a:ext cx="2953204" cy="4186822"/>
          </a:xfrm>
          <a:prstGeom prst="rect">
            <a:avLst/>
          </a:prstGeom>
        </p:spPr>
      </p:pic>
      <p:sp>
        <p:nvSpPr>
          <p:cNvPr id="5" name="TextBox 4"/>
          <p:cNvSpPr txBox="1"/>
          <p:nvPr/>
        </p:nvSpPr>
        <p:spPr>
          <a:xfrm>
            <a:off x="355600" y="457200"/>
            <a:ext cx="8195733" cy="1323439"/>
          </a:xfrm>
          <a:prstGeom prst="rect">
            <a:avLst/>
          </a:prstGeom>
          <a:noFill/>
        </p:spPr>
        <p:txBody>
          <a:bodyPr wrap="square" rtlCol="0">
            <a:spAutoFit/>
          </a:bodyPr>
          <a:lstStyle/>
          <a:p>
            <a:pPr algn="ctr"/>
            <a:r>
              <a:rPr lang="en-US" sz="4000" dirty="0" smtClean="0">
                <a:latin typeface="Century Schoolbook"/>
                <a:cs typeface="Century Schoolbook"/>
              </a:rPr>
              <a:t>The Medusa Project:  The Set-Up</a:t>
            </a:r>
          </a:p>
          <a:p>
            <a:pPr algn="ctr"/>
            <a:r>
              <a:rPr lang="en-US" sz="4000" dirty="0" smtClean="0">
                <a:latin typeface="Century Schoolbook"/>
                <a:cs typeface="Century Schoolbook"/>
              </a:rPr>
              <a:t>By:  Sophie McKenzie</a:t>
            </a:r>
            <a:endParaRPr lang="en-US" sz="4000" dirty="0">
              <a:latin typeface="Century Schoolbook"/>
              <a:cs typeface="Century Schoolbook"/>
            </a:endParaRPr>
          </a:p>
        </p:txBody>
      </p:sp>
    </p:spTree>
    <p:extLst>
      <p:ext uri="{BB962C8B-B14F-4D97-AF65-F5344CB8AC3E}">
        <p14:creationId xmlns:p14="http://schemas.microsoft.com/office/powerpoint/2010/main" val="321143218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latin typeface="Century Schoolbook"/>
                <a:cs typeface="Century Schoolbook"/>
              </a:rPr>
              <a:t>Medusa Project Series </a:t>
            </a:r>
            <a:endParaRPr lang="en-US" dirty="0">
              <a:latin typeface="Century Schoolbook"/>
              <a:cs typeface="Century Schoolbook"/>
            </a:endParaRPr>
          </a:p>
        </p:txBody>
      </p:sp>
      <p:sp>
        <p:nvSpPr>
          <p:cNvPr id="6" name="Content Placeholder 5"/>
          <p:cNvSpPr>
            <a:spLocks noGrp="1"/>
          </p:cNvSpPr>
          <p:nvPr>
            <p:ph idx="1"/>
          </p:nvPr>
        </p:nvSpPr>
        <p:spPr/>
        <p:txBody>
          <a:bodyPr/>
          <a:lstStyle/>
          <a:p>
            <a:pPr>
              <a:buNone/>
            </a:pPr>
            <a:r>
              <a:rPr lang="en-US" dirty="0" smtClean="0">
                <a:latin typeface="Century Schoolbook"/>
                <a:cs typeface="Century Schoolbook"/>
              </a:rPr>
              <a:t>Book #1:  The Set-Up</a:t>
            </a:r>
          </a:p>
          <a:p>
            <a:pPr>
              <a:buNone/>
            </a:pPr>
            <a:r>
              <a:rPr lang="en-US" dirty="0" smtClean="0">
                <a:latin typeface="Century Schoolbook"/>
                <a:cs typeface="Century Schoolbook"/>
              </a:rPr>
              <a:t>Book #2:  The Hostage</a:t>
            </a:r>
          </a:p>
          <a:p>
            <a:pPr>
              <a:buNone/>
            </a:pPr>
            <a:r>
              <a:rPr lang="en-US" dirty="0" smtClean="0">
                <a:latin typeface="Century Schoolbook"/>
                <a:cs typeface="Century Schoolbook"/>
              </a:rPr>
              <a:t>Book #3:  The Thief</a:t>
            </a:r>
          </a:p>
          <a:p>
            <a:pPr>
              <a:buNone/>
            </a:pPr>
            <a:r>
              <a:rPr lang="en-US" dirty="0" smtClean="0">
                <a:latin typeface="Century Schoolbook"/>
                <a:cs typeface="Century Schoolbook"/>
              </a:rPr>
              <a:t>Book #4:  The Rescue</a:t>
            </a:r>
          </a:p>
          <a:p>
            <a:pPr>
              <a:buNone/>
            </a:pPr>
            <a:r>
              <a:rPr lang="en-US" dirty="0" smtClean="0">
                <a:latin typeface="Century Schoolbook"/>
                <a:cs typeface="Century Schoolbook"/>
              </a:rPr>
              <a:t>Book #5:  Hunted</a:t>
            </a:r>
          </a:p>
          <a:p>
            <a:pPr>
              <a:buNone/>
            </a:pPr>
            <a:r>
              <a:rPr lang="en-US" dirty="0" smtClean="0">
                <a:latin typeface="Century Schoolbook"/>
                <a:cs typeface="Century Schoolbook"/>
              </a:rPr>
              <a:t>Book #6:  Double Cross</a:t>
            </a:r>
          </a:p>
          <a:p>
            <a:pPr>
              <a:buNone/>
            </a:pPr>
            <a:r>
              <a:rPr lang="en-US" dirty="0" smtClean="0">
                <a:latin typeface="Century Schoolbook"/>
                <a:cs typeface="Century Schoolbook"/>
              </a:rPr>
              <a:t>Book #7:  Hit-Squad</a:t>
            </a:r>
            <a:endParaRPr lang="en-US" dirty="0">
              <a:latin typeface="Century Schoolbook"/>
              <a:cs typeface="Century Schoolbook"/>
            </a:endParaRPr>
          </a:p>
        </p:txBody>
      </p:sp>
      <p:pic>
        <p:nvPicPr>
          <p:cNvPr id="7" name="Picture 6"/>
          <p:cNvPicPr>
            <a:picLocks noChangeAspect="1"/>
          </p:cNvPicPr>
          <p:nvPr/>
        </p:nvPicPr>
        <p:blipFill>
          <a:blip r:embed="rId2"/>
          <a:stretch>
            <a:fillRect/>
          </a:stretch>
        </p:blipFill>
        <p:spPr>
          <a:xfrm>
            <a:off x="7063317" y="1167248"/>
            <a:ext cx="1623483" cy="2603053"/>
          </a:xfrm>
          <a:prstGeom prst="rect">
            <a:avLst/>
          </a:prstGeom>
        </p:spPr>
      </p:pic>
      <p:pic>
        <p:nvPicPr>
          <p:cNvPr id="8" name="Picture 7"/>
          <p:cNvPicPr>
            <a:picLocks noChangeAspect="1"/>
          </p:cNvPicPr>
          <p:nvPr/>
        </p:nvPicPr>
        <p:blipFill>
          <a:blip r:embed="rId3"/>
          <a:stretch>
            <a:fillRect/>
          </a:stretch>
        </p:blipFill>
        <p:spPr>
          <a:xfrm>
            <a:off x="5302248" y="2590800"/>
            <a:ext cx="1963305" cy="3007783"/>
          </a:xfrm>
          <a:prstGeom prst="rect">
            <a:avLst/>
          </a:prstGeom>
        </p:spPr>
      </p:pic>
      <p:pic>
        <p:nvPicPr>
          <p:cNvPr id="9" name="Picture 8"/>
          <p:cNvPicPr>
            <a:picLocks noChangeAspect="1"/>
          </p:cNvPicPr>
          <p:nvPr/>
        </p:nvPicPr>
        <p:blipFill>
          <a:blip r:embed="rId4"/>
          <a:stretch>
            <a:fillRect/>
          </a:stretch>
        </p:blipFill>
        <p:spPr>
          <a:xfrm>
            <a:off x="6642100" y="4053417"/>
            <a:ext cx="1655556" cy="2523067"/>
          </a:xfrm>
          <a:prstGeom prst="rect">
            <a:avLst/>
          </a:prstGeom>
        </p:spPr>
      </p:pic>
    </p:spTree>
    <p:extLst>
      <p:ext uri="{BB962C8B-B14F-4D97-AF65-F5344CB8AC3E}">
        <p14:creationId xmlns:p14="http://schemas.microsoft.com/office/powerpoint/2010/main" val="202730442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6363"/>
            <a:ext cx="8077200" cy="884237"/>
          </a:xfrm>
        </p:spPr>
        <p:txBody>
          <a:bodyPr>
            <a:normAutofit fontScale="90000"/>
          </a:bodyPr>
          <a:lstStyle/>
          <a:p>
            <a:r>
              <a:rPr lang="en-US" dirty="0" smtClean="0">
                <a:solidFill>
                  <a:srgbClr val="7030A0"/>
                </a:solidFill>
              </a:rPr>
              <a:t>ENG 471</a:t>
            </a:r>
            <a:br>
              <a:rPr lang="en-US" dirty="0" smtClean="0">
                <a:solidFill>
                  <a:srgbClr val="7030A0"/>
                </a:solidFill>
              </a:rPr>
            </a:br>
            <a:r>
              <a:rPr lang="en-US" sz="2000" dirty="0" smtClean="0">
                <a:solidFill>
                  <a:srgbClr val="7030A0"/>
                </a:solidFill>
              </a:rPr>
              <a:t>10/8/2013</a:t>
            </a:r>
            <a:endParaRPr lang="en-US" dirty="0">
              <a:solidFill>
                <a:srgbClr val="7030A0"/>
              </a:solidFill>
            </a:endParaRPr>
          </a:p>
        </p:txBody>
      </p:sp>
      <p:sp>
        <p:nvSpPr>
          <p:cNvPr id="3" name="Content Placeholder 2"/>
          <p:cNvSpPr>
            <a:spLocks noGrp="1"/>
          </p:cNvSpPr>
          <p:nvPr>
            <p:ph idx="1"/>
          </p:nvPr>
        </p:nvSpPr>
        <p:spPr>
          <a:xfrm>
            <a:off x="533400" y="914400"/>
            <a:ext cx="8077200" cy="5257800"/>
          </a:xfrm>
        </p:spPr>
        <p:txBody>
          <a:bodyPr/>
          <a:lstStyle/>
          <a:p>
            <a:pPr marL="514350" indent="-514350">
              <a:buFont typeface="+mj-lt"/>
              <a:buAutoNum type="arabicPeriod"/>
            </a:pPr>
            <a:r>
              <a:rPr lang="en-US" sz="2800" dirty="0" smtClean="0"/>
              <a:t>Opening Poem: “Speak with Conviction,” by Taylor Mali</a:t>
            </a:r>
          </a:p>
          <a:p>
            <a:pPr marL="514350" indent="-514350">
              <a:buFont typeface="+mj-lt"/>
              <a:buAutoNum type="arabicPeriod"/>
            </a:pPr>
            <a:r>
              <a:rPr lang="en-US" sz="2800" dirty="0" smtClean="0"/>
              <a:t>Book Recommendations: </a:t>
            </a:r>
            <a:r>
              <a:rPr lang="en-US" sz="2800" i="1" dirty="0" smtClean="0"/>
              <a:t>Scorpions</a:t>
            </a:r>
            <a:r>
              <a:rPr lang="en-US" sz="2800" dirty="0" smtClean="0"/>
              <a:t>, by Walter Dean Myers; </a:t>
            </a:r>
            <a:r>
              <a:rPr lang="en-US" sz="2800" i="1" dirty="0" smtClean="0"/>
              <a:t>My Life and Death by Alexandra </a:t>
            </a:r>
            <a:r>
              <a:rPr lang="en-US" sz="2800" i="1" dirty="0" err="1" smtClean="0"/>
              <a:t>Canarse</a:t>
            </a:r>
            <a:r>
              <a:rPr lang="en-US" sz="2800" dirty="0" smtClean="0"/>
              <a:t>, actually by Susan </a:t>
            </a:r>
            <a:r>
              <a:rPr lang="en-US" sz="2800" dirty="0" err="1" smtClean="0"/>
              <a:t>Heyboer</a:t>
            </a:r>
            <a:r>
              <a:rPr lang="en-US" sz="2800" dirty="0" smtClean="0"/>
              <a:t> O’Keefe</a:t>
            </a:r>
          </a:p>
          <a:p>
            <a:pPr marL="514350" indent="-514350">
              <a:buFont typeface="+mj-lt"/>
              <a:buAutoNum type="arabicPeriod"/>
            </a:pPr>
            <a:r>
              <a:rPr lang="en-US" sz="2800" dirty="0" smtClean="0"/>
              <a:t>Book Cover Selection for Janette Rallison</a:t>
            </a:r>
          </a:p>
          <a:p>
            <a:pPr marL="514350" indent="-514350">
              <a:buFont typeface="+mj-lt"/>
              <a:buAutoNum type="arabicPeriod"/>
            </a:pPr>
            <a:r>
              <a:rPr lang="en-US" sz="2800" i="1" dirty="0" smtClean="0"/>
              <a:t>It’s Kind of a Funny Story</a:t>
            </a:r>
          </a:p>
          <a:p>
            <a:pPr marL="514350" indent="-514350">
              <a:buFont typeface="+mj-lt"/>
              <a:buAutoNum type="arabicPeriod"/>
            </a:pPr>
            <a:r>
              <a:rPr lang="en-US" sz="2800" dirty="0" smtClean="0"/>
              <a:t>Censorship</a:t>
            </a:r>
          </a:p>
          <a:p>
            <a:pPr marL="514350" indent="-514350">
              <a:buFont typeface="+mj-lt"/>
              <a:buAutoNum type="arabicPeriod"/>
            </a:pPr>
            <a:endParaRPr lang="en-US" sz="2800" dirty="0" smtClean="0"/>
          </a:p>
          <a:p>
            <a:pPr marL="514350" indent="-514350">
              <a:buFont typeface="+mj-lt"/>
              <a:buAutoNum type="arabicPeriod"/>
            </a:pPr>
            <a:endParaRPr lang="en-US" sz="2800" dirty="0"/>
          </a:p>
        </p:txBody>
      </p:sp>
    </p:spTree>
    <p:extLst>
      <p:ext uri="{BB962C8B-B14F-4D97-AF65-F5344CB8AC3E}">
        <p14:creationId xmlns:p14="http://schemas.microsoft.com/office/powerpoint/2010/main" val="2038727232"/>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400" dirty="0">
                <a:hlinkClick r:id="rId2"/>
              </a:rPr>
              <a:t>http://</a:t>
            </a:r>
            <a:r>
              <a:rPr lang="en-US" sz="1400" dirty="0" smtClean="0">
                <a:hlinkClick r:id="rId2"/>
              </a:rPr>
              <a:t>www.youtube.com/watch?v=OEBZkWkkdZA</a:t>
            </a:r>
            <a:r>
              <a:rPr lang="en-US" sz="1400" dirty="0" smtClean="0"/>
              <a:t/>
            </a:r>
            <a:br>
              <a:rPr lang="en-US" sz="1400" dirty="0" smtClean="0"/>
            </a:br>
            <a:r>
              <a:rPr lang="en-US" sz="1400" dirty="0"/>
              <a:t/>
            </a:r>
            <a:br>
              <a:rPr lang="en-US" sz="1400" dirty="0"/>
            </a:br>
            <a:r>
              <a:rPr lang="en-US" sz="1400" dirty="0">
                <a:hlinkClick r:id="rId3"/>
              </a:rPr>
              <a:t>http://</a:t>
            </a:r>
            <a:r>
              <a:rPr lang="en-US" sz="1400" dirty="0" smtClean="0">
                <a:hlinkClick r:id="rId3"/>
              </a:rPr>
              <a:t>www.youtube.com/watch?v=eHEVf6z1RoU</a:t>
            </a:r>
            <a:r>
              <a:rPr lang="en-US" dirty="0" smtClean="0"/>
              <a:t/>
            </a:r>
            <a:br>
              <a:rPr lang="en-US" dirty="0" smtClean="0"/>
            </a:br>
            <a:endParaRPr lang="en-US" dirty="0"/>
          </a:p>
        </p:txBody>
      </p:sp>
      <p:sp>
        <p:nvSpPr>
          <p:cNvPr id="3" name="Content Placeholder 2"/>
          <p:cNvSpPr>
            <a:spLocks noGrp="1"/>
          </p:cNvSpPr>
          <p:nvPr>
            <p:ph idx="1"/>
          </p:nvPr>
        </p:nvSpPr>
        <p:spPr/>
        <p:txBody>
          <a:bodyPr/>
          <a:lstStyle/>
          <a:p>
            <a:endParaRPr lang="en-US" dirty="0"/>
          </a:p>
        </p:txBody>
      </p:sp>
      <p:pic>
        <p:nvPicPr>
          <p:cNvPr id="331778" name="Picture 2" descr="http://t1.gstatic.com/images?q=tbn:ANd9GcQG2S1MeZnOgOETQtVwI7KCbDpmxRgSCCmvAX5C5dgg1-Q53eQ3Nw">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914400"/>
            <a:ext cx="37719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331780" name="Picture 4" descr="http://www.indstate.edu/ccj/popcultureconference/images/mali2.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1790330"/>
            <a:ext cx="3696677"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3219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saraholbrook.com/pdf/col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0"/>
            <a:ext cx="550545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itle 1"/>
          <p:cNvSpPr>
            <a:spLocks noGrp="1"/>
          </p:cNvSpPr>
          <p:nvPr>
            <p:ph type="title"/>
          </p:nvPr>
        </p:nvSpPr>
        <p:spPr>
          <a:xfrm>
            <a:off x="0" y="376037"/>
            <a:ext cx="9144001" cy="1139825"/>
          </a:xfrm>
        </p:spPr>
        <p:txBody>
          <a:bodyPr/>
          <a:lstStyle/>
          <a:p>
            <a:r>
              <a:rPr lang="en-US" dirty="0" smtClean="0">
                <a:solidFill>
                  <a:srgbClr val="5336CC"/>
                </a:solidFill>
              </a:rPr>
              <a:t>Let’s go back to Sara Holbrook’s poem</a:t>
            </a:r>
          </a:p>
        </p:txBody>
      </p:sp>
      <p:sp>
        <p:nvSpPr>
          <p:cNvPr id="24580" name="ClipArt Placeholder 2"/>
          <p:cNvSpPr>
            <a:spLocks noGrp="1" noTextEdit="1"/>
          </p:cNvSpPr>
          <p:nvPr>
            <p:ph type="clipArt" sz="half" idx="1"/>
          </p:nvPr>
        </p:nvSpPr>
        <p:spPr>
          <a:xfrm>
            <a:off x="457200" y="2895600"/>
            <a:ext cx="4038600" cy="3235325"/>
          </a:xfrm>
        </p:spPr>
      </p:sp>
      <p:sp>
        <p:nvSpPr>
          <p:cNvPr id="24581" name="Text Placeholder 3"/>
          <p:cNvSpPr>
            <a:spLocks noGrp="1"/>
          </p:cNvSpPr>
          <p:nvPr>
            <p:ph type="body" sz="half" idx="2"/>
          </p:nvPr>
        </p:nvSpPr>
        <p:spPr>
          <a:xfrm>
            <a:off x="5181600" y="2743200"/>
            <a:ext cx="3505200" cy="3387725"/>
          </a:xfrm>
        </p:spPr>
        <p:txBody>
          <a:bodyPr/>
          <a:lstStyle/>
          <a:p>
            <a:r>
              <a:rPr lang="en-US" smtClean="0"/>
              <a:t>“I Never Said I Wasn’t Difficult!”</a:t>
            </a:r>
          </a:p>
        </p:txBody>
      </p:sp>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24" name="Picture 8" descr="http://2.bp.blogspot.com/-eQCej5KxGC4/Tw2t78YwhoI/AAAAAAAABtk/XxFdciIPSXU/s1600/WDM+acceptance3+CREDIT+Abby+Brack-Library+of+Congres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228601"/>
            <a:ext cx="3124200" cy="2224088"/>
          </a:xfrm>
          <a:prstGeom prst="rect">
            <a:avLst/>
          </a:prstGeom>
          <a:noFill/>
          <a:extLst>
            <a:ext uri="{909E8E84-426E-40DD-AFC4-6F175D3DCCD1}">
              <a14:hiddenFill xmlns:a14="http://schemas.microsoft.com/office/drawing/2010/main">
                <a:solidFill>
                  <a:srgbClr val="FFFFFF"/>
                </a:solidFill>
              </a14:hiddenFill>
            </a:ext>
          </a:extLst>
        </p:spPr>
      </p:pic>
      <p:pic>
        <p:nvPicPr>
          <p:cNvPr id="331778" name="Picture 2" descr="http://img2.imagesbn.com/p/9780064406239_p0_v3_s260x420.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51719">
            <a:off x="5715000" y="2452689"/>
            <a:ext cx="2476500" cy="3695701"/>
          </a:xfrm>
          <a:prstGeom prst="rect">
            <a:avLst/>
          </a:prstGeom>
          <a:noFill/>
          <a:extLst>
            <a:ext uri="{909E8E84-426E-40DD-AFC4-6F175D3DCCD1}">
              <a14:hiddenFill xmlns:a14="http://schemas.microsoft.com/office/drawing/2010/main">
                <a:solidFill>
                  <a:srgbClr val="FFFFFF"/>
                </a:solidFill>
              </a14:hiddenFill>
            </a:ext>
          </a:extLst>
        </p:spPr>
      </p:pic>
      <p:pic>
        <p:nvPicPr>
          <p:cNvPr id="331780" name="Picture 4" descr="http://bibliophilesreverie.files.wordpress.com/2013/02/okeefe_susa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114800"/>
            <a:ext cx="3094246" cy="2438400"/>
          </a:xfrm>
          <a:prstGeom prst="rect">
            <a:avLst/>
          </a:prstGeom>
          <a:noFill/>
          <a:extLst>
            <a:ext uri="{909E8E84-426E-40DD-AFC4-6F175D3DCCD1}">
              <a14:hiddenFill xmlns:a14="http://schemas.microsoft.com/office/drawing/2010/main">
                <a:solidFill>
                  <a:srgbClr val="FFFFFF"/>
                </a:solidFill>
              </a14:hiddenFill>
            </a:ext>
          </a:extLst>
        </p:spPr>
      </p:pic>
      <p:pic>
        <p:nvPicPr>
          <p:cNvPr id="331782" name="Picture 6" descr="1996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947226">
            <a:off x="1876888" y="199474"/>
            <a:ext cx="2476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22454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2200" y="5334000"/>
            <a:ext cx="4198585" cy="646331"/>
          </a:xfrm>
          <a:prstGeom prst="rect">
            <a:avLst/>
          </a:prstGeom>
        </p:spPr>
        <p:txBody>
          <a:bodyPr wrap="none">
            <a:spAutoFit/>
          </a:bodyPr>
          <a:lstStyle/>
          <a:p>
            <a:r>
              <a:rPr lang="en-US" dirty="0">
                <a:hlinkClick r:id="rId2"/>
              </a:rPr>
              <a:t>http://janetterallison.com/category/blog</a:t>
            </a:r>
            <a:r>
              <a:rPr lang="en-US" dirty="0" smtClean="0">
                <a:hlinkClick r:id="rId2"/>
              </a:rPr>
              <a:t>/</a:t>
            </a:r>
            <a:endParaRPr lang="en-US" dirty="0" smtClean="0"/>
          </a:p>
          <a:p>
            <a:endParaRPr lang="en-US" dirty="0"/>
          </a:p>
        </p:txBody>
      </p:sp>
      <p:sp>
        <p:nvSpPr>
          <p:cNvPr id="3" name="Rectangle 2"/>
          <p:cNvSpPr/>
          <p:nvPr/>
        </p:nvSpPr>
        <p:spPr>
          <a:xfrm>
            <a:off x="3810000" y="609600"/>
            <a:ext cx="4572000" cy="3970318"/>
          </a:xfrm>
          <a:prstGeom prst="rect">
            <a:avLst/>
          </a:prstGeom>
        </p:spPr>
        <p:txBody>
          <a:bodyPr>
            <a:spAutoFit/>
          </a:bodyPr>
          <a:lstStyle/>
          <a:p>
            <a:r>
              <a:rPr lang="en-US" dirty="0"/>
              <a:t>Hi Jim,</a:t>
            </a:r>
          </a:p>
          <a:p>
            <a:r>
              <a:rPr lang="en-US" dirty="0"/>
              <a:t>Did you get a chance to poll your students about this?  The results are close--your class will most likely be the tie-breaker.</a:t>
            </a:r>
          </a:p>
          <a:p>
            <a:r>
              <a:rPr lang="en-US" dirty="0"/>
              <a:t> </a:t>
            </a:r>
          </a:p>
          <a:p>
            <a:r>
              <a:rPr lang="en-US" dirty="0"/>
              <a:t>Thanks!</a:t>
            </a:r>
          </a:p>
          <a:p>
            <a:r>
              <a:rPr lang="en-US" dirty="0"/>
              <a:t> </a:t>
            </a:r>
          </a:p>
          <a:p>
            <a:r>
              <a:rPr lang="en-US" dirty="0"/>
              <a:t>Janette Rallison </a:t>
            </a:r>
            <a:br>
              <a:rPr lang="en-US" dirty="0"/>
            </a:br>
            <a:r>
              <a:rPr lang="en-US" dirty="0"/>
              <a:t/>
            </a:r>
            <a:br>
              <a:rPr lang="en-US" dirty="0"/>
            </a:br>
            <a:r>
              <a:rPr lang="en-US" dirty="0"/>
              <a:t/>
            </a:r>
            <a:br>
              <a:rPr lang="en-US" dirty="0"/>
            </a:br>
            <a:r>
              <a:rPr lang="en-US" dirty="0"/>
              <a:t>There's no escape from the future </a:t>
            </a:r>
            <a:br>
              <a:rPr lang="en-US" dirty="0"/>
            </a:br>
            <a:r>
              <a:rPr lang="en-US" dirty="0"/>
              <a:t>Erasing Time by C.J. Hill  </a:t>
            </a:r>
            <a:br>
              <a:rPr lang="en-US" dirty="0"/>
            </a:br>
            <a:r>
              <a:rPr lang="en-US" dirty="0"/>
              <a:t>  </a:t>
            </a:r>
            <a:br>
              <a:rPr lang="en-US" dirty="0"/>
            </a:br>
            <a:r>
              <a:rPr lang="en-US" u="sng" dirty="0">
                <a:hlinkClick r:id="rId3"/>
              </a:rPr>
              <a:t>http://www.janetterallison.com/</a:t>
            </a:r>
            <a:endParaRPr lang="en-US" dirty="0"/>
          </a:p>
        </p:txBody>
      </p:sp>
      <p:pic>
        <p:nvPicPr>
          <p:cNvPr id="332802" name="Picture 2" descr="http://azlaconference.wikispaces.com/file/view/Janette%20Rallison.jpg/380164284/320x400/Janette%20Rallison.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914400"/>
            <a:ext cx="3048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488256"/>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Picture 2" descr="CoverProof2-BlueEyesAndOtherTeenageHazard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58" y="762000"/>
            <a:ext cx="8915400" cy="30437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3400" y="-193258"/>
            <a:ext cx="8077200" cy="960437"/>
          </a:xfrm>
        </p:spPr>
        <p:txBody>
          <a:bodyPr/>
          <a:lstStyle/>
          <a:p>
            <a:pPr algn="l"/>
            <a:r>
              <a:rPr lang="en-US" dirty="0" smtClean="0">
                <a:solidFill>
                  <a:srgbClr val="7030A0"/>
                </a:solidFill>
              </a:rPr>
              <a:t>One      Two    </a:t>
            </a:r>
            <a:r>
              <a:rPr lang="en-US" strike="sngStrike" dirty="0" smtClean="0">
                <a:solidFill>
                  <a:srgbClr val="7030A0"/>
                </a:solidFill>
              </a:rPr>
              <a:t> Three</a:t>
            </a:r>
            <a:r>
              <a:rPr lang="en-US" dirty="0" smtClean="0">
                <a:solidFill>
                  <a:srgbClr val="7030A0"/>
                </a:solidFill>
              </a:rPr>
              <a:t>     Four</a:t>
            </a:r>
            <a:endParaRPr lang="en-US" dirty="0">
              <a:solidFill>
                <a:srgbClr val="7030A0"/>
              </a:solidFill>
            </a:endParaRPr>
          </a:p>
        </p:txBody>
      </p:sp>
      <p:sp>
        <p:nvSpPr>
          <p:cNvPr id="3" name="Content Placeholder 2"/>
          <p:cNvSpPr>
            <a:spLocks noGrp="1"/>
          </p:cNvSpPr>
          <p:nvPr>
            <p:ph idx="1"/>
          </p:nvPr>
        </p:nvSpPr>
        <p:spPr>
          <a:xfrm>
            <a:off x="533400" y="4038600"/>
            <a:ext cx="8077200" cy="2133600"/>
          </a:xfrm>
        </p:spPr>
        <p:txBody>
          <a:bodyPr/>
          <a:lstStyle/>
          <a:p>
            <a:pPr marL="400050" lvl="1" indent="0">
              <a:buNone/>
            </a:pPr>
            <a:endParaRPr lang="en-US" sz="3600" b="1" dirty="0" smtClean="0">
              <a:solidFill>
                <a:srgbClr val="7030A0"/>
              </a:solidFill>
            </a:endParaRPr>
          </a:p>
          <a:p>
            <a:pPr marL="400050" lvl="1" indent="0">
              <a:buNone/>
            </a:pPr>
            <a:r>
              <a:rPr lang="en-US" sz="3600" b="1" dirty="0" smtClean="0">
                <a:solidFill>
                  <a:srgbClr val="7030A0"/>
                </a:solidFill>
              </a:rPr>
              <a:t>Five</a:t>
            </a:r>
            <a:endParaRPr lang="en-US" sz="3600" b="1" dirty="0">
              <a:solidFill>
                <a:srgbClr val="7030A0"/>
              </a:solidFill>
            </a:endParaRPr>
          </a:p>
        </p:txBody>
      </p:sp>
      <p:pic>
        <p:nvPicPr>
          <p:cNvPr id="333828" name="Picture 4" descr="stock-photo-serious-young-man-close-portrait-647098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911156"/>
            <a:ext cx="3143250" cy="2752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48208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azlaconference.wikispaces.com/file/view/Janette%20Rallison.jpg/380164284/320x400/Janette%20Rallison.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14400"/>
            <a:ext cx="3048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endParaRPr lang="en-US"/>
          </a:p>
        </p:txBody>
      </p:sp>
      <p:sp>
        <p:nvSpPr>
          <p:cNvPr id="4" name="Content Placeholder 3"/>
          <p:cNvSpPr>
            <a:spLocks noGrp="1"/>
          </p:cNvSpPr>
          <p:nvPr>
            <p:ph idx="1"/>
          </p:nvPr>
        </p:nvSpPr>
        <p:spPr>
          <a:xfrm>
            <a:off x="3733800" y="1447800"/>
            <a:ext cx="4876800" cy="4724400"/>
          </a:xfrm>
        </p:spPr>
        <p:txBody>
          <a:bodyPr/>
          <a:lstStyle/>
          <a:p>
            <a:r>
              <a:rPr lang="en-US" dirty="0" smtClean="0"/>
              <a:t>Email message to Janette</a:t>
            </a:r>
          </a:p>
          <a:p>
            <a:r>
              <a:rPr lang="en-US" dirty="0" smtClean="0"/>
              <a:t>Voting results</a:t>
            </a:r>
          </a:p>
          <a:p>
            <a:pPr lvl="1"/>
            <a:r>
              <a:rPr lang="en-US" dirty="0" smtClean="0"/>
              <a:t>1.</a:t>
            </a:r>
          </a:p>
          <a:p>
            <a:pPr lvl="1"/>
            <a:r>
              <a:rPr lang="en-US" dirty="0" smtClean="0"/>
              <a:t>2. </a:t>
            </a:r>
            <a:endParaRPr lang="en-US" dirty="0"/>
          </a:p>
          <a:p>
            <a:pPr lvl="1"/>
            <a:r>
              <a:rPr lang="en-US" dirty="0" smtClean="0"/>
              <a:t>4.</a:t>
            </a:r>
          </a:p>
          <a:p>
            <a:pPr lvl="1"/>
            <a:r>
              <a:rPr lang="en-US" dirty="0" smtClean="0"/>
              <a:t>5.</a:t>
            </a:r>
            <a:endParaRPr lang="en-US" dirty="0"/>
          </a:p>
        </p:txBody>
      </p:sp>
    </p:spTree>
    <p:extLst>
      <p:ext uri="{BB962C8B-B14F-4D97-AF65-F5344CB8AC3E}">
        <p14:creationId xmlns:p14="http://schemas.microsoft.com/office/powerpoint/2010/main" val="280080176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1200" y="6114365"/>
            <a:ext cx="6629400" cy="646331"/>
          </a:xfrm>
          <a:prstGeom prst="rect">
            <a:avLst/>
          </a:prstGeom>
        </p:spPr>
        <p:txBody>
          <a:bodyPr wrap="square">
            <a:spAutoFit/>
          </a:bodyPr>
          <a:lstStyle/>
          <a:p>
            <a:r>
              <a:rPr lang="en-US" dirty="0">
                <a:hlinkClick r:id="rId2"/>
              </a:rPr>
              <a:t>http://</a:t>
            </a:r>
            <a:r>
              <a:rPr lang="en-US" dirty="0" smtClean="0">
                <a:hlinkClick r:id="rId2"/>
              </a:rPr>
              <a:t>www.changinghands.com/event/cjhill-oct13</a:t>
            </a:r>
            <a:endParaRPr lang="en-US" dirty="0" smtClean="0"/>
          </a:p>
          <a:p>
            <a:endParaRPr lang="en-US" dirty="0"/>
          </a:p>
        </p:txBody>
      </p:sp>
      <p:pic>
        <p:nvPicPr>
          <p:cNvPr id="331778" name="Picture 2" descr="Slay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377" y="1447800"/>
            <a:ext cx="2381250" cy="35718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209800" y="304800"/>
            <a:ext cx="4800600" cy="938719"/>
          </a:xfrm>
          <a:prstGeom prst="rect">
            <a:avLst/>
          </a:prstGeom>
          <a:solidFill>
            <a:srgbClr val="FFFF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8E6126"/>
                </a:solidFill>
                <a:effectLst/>
                <a:latin typeface="Arial" pitchFamily="34" charset="0"/>
                <a:cs typeface="Arial" pitchFamily="34" charset="0"/>
              </a:rPr>
              <a:t>Teen Event | C.J. Hill | Friends &amp; Traitors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Arial" pitchFamily="34" charset="0"/>
                <a:cs typeface="Arial" pitchFamily="34" charset="0"/>
              </a:rPr>
              <a:t>Start: </a:t>
            </a:r>
            <a:r>
              <a:rPr kumimoji="0" lang="en-US" altLang="en-US" sz="1800" b="0" i="0" u="none" strike="noStrike" cap="none" normalizeH="0" baseline="0" dirty="0" smtClean="0">
                <a:ln>
                  <a:noFill/>
                </a:ln>
                <a:solidFill>
                  <a:srgbClr val="000000"/>
                </a:solidFill>
                <a:effectLst/>
                <a:latin typeface="Arial" pitchFamily="34" charset="0"/>
                <a:cs typeface="Arial" pitchFamily="34" charset="0"/>
              </a:rPr>
              <a:t>10/15/2013 7:00 pm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990000"/>
                </a:solidFill>
                <a:effectLst/>
                <a:latin typeface="Arial" pitchFamily="34" charset="0"/>
                <a:cs typeface="Arial" pitchFamily="34" charset="0"/>
              </a:rPr>
              <a:t>7PM TUESDAY, OCTOBER 15</a:t>
            </a:r>
            <a:r>
              <a:rPr kumimoji="0" lang="en-US" altLang="en-US" sz="1300" b="0" i="0" u="none" strike="noStrike" cap="none" normalizeH="0" baseline="0" dirty="0" smtClean="0">
                <a:ln>
                  <a:noFill/>
                </a:ln>
                <a:solidFill>
                  <a:srgbClr val="000000"/>
                </a:solidFill>
                <a:effectLst/>
                <a:latin typeface="Arial" pitchFamily="34" charset="0"/>
                <a:cs typeface="Arial" pitchFamily="34" charset="0"/>
              </a:rPr>
              <a:t/>
            </a:r>
            <a:br>
              <a:rPr kumimoji="0" lang="en-US" altLang="en-US" sz="1300" b="0" i="0" u="none" strike="noStrike" cap="none" normalizeH="0" baseline="0" dirty="0" smtClean="0">
                <a:ln>
                  <a:noFill/>
                </a:ln>
                <a:solidFill>
                  <a:srgbClr val="000000"/>
                </a:solidFill>
                <a:effectLst/>
                <a:latin typeface="Arial" pitchFamily="34" charset="0"/>
                <a:cs typeface="Arial" pitchFamily="34" charset="0"/>
              </a:rPr>
            </a:br>
            <a:r>
              <a:rPr kumimoji="0" lang="en-US" altLang="en-US" sz="1300" b="1" i="0" u="none" strike="noStrike" cap="none" normalizeH="0" baseline="0" dirty="0" smtClean="0">
                <a:ln>
                  <a:noFill/>
                </a:ln>
                <a:solidFill>
                  <a:srgbClr val="000000"/>
                </a:solidFill>
                <a:effectLst/>
                <a:latin typeface="Arial" pitchFamily="34" charset="0"/>
                <a:cs typeface="Arial" pitchFamily="34" charset="0"/>
              </a:rPr>
              <a:t>C.J. Hill: </a:t>
            </a:r>
            <a:r>
              <a:rPr kumimoji="0" lang="en-US" altLang="en-US" sz="1300" b="1" i="1" u="none" strike="noStrike" cap="none" normalizeH="0" baseline="0" dirty="0" smtClean="0">
                <a:ln>
                  <a:noFill/>
                </a:ln>
                <a:solidFill>
                  <a:srgbClr val="000000"/>
                </a:solidFill>
                <a:effectLst/>
                <a:latin typeface="Arial" pitchFamily="34" charset="0"/>
                <a:cs typeface="Arial" pitchFamily="34" charset="0"/>
              </a:rPr>
              <a:t>Friends &amp; Traitors</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838200" y="1447800"/>
            <a:ext cx="4572000" cy="4524315"/>
          </a:xfrm>
          <a:prstGeom prst="rect">
            <a:avLst/>
          </a:prstGeom>
        </p:spPr>
        <p:txBody>
          <a:bodyPr>
            <a:spAutoFit/>
          </a:bodyPr>
          <a:lstStyle/>
          <a:p>
            <a:r>
              <a:rPr lang="en-US" sz="1200" b="1" dirty="0">
                <a:latin typeface="Times New Roman" panose="02020603050405020304" pitchFamily="18" charset="0"/>
                <a:cs typeface="Times New Roman" panose="02020603050405020304" pitchFamily="18" charset="0"/>
              </a:rPr>
              <a:t>Local author C.J. Hill hosts a launch party for her teen fantasy novel </a:t>
            </a:r>
            <a:r>
              <a:rPr lang="en-US" sz="1200" b="1" i="1" dirty="0">
                <a:latin typeface="Times New Roman" panose="02020603050405020304" pitchFamily="18" charset="0"/>
                <a:cs typeface="Times New Roman" panose="02020603050405020304" pitchFamily="18" charset="0"/>
              </a:rPr>
              <a:t>Friends and Traitors</a:t>
            </a:r>
            <a:r>
              <a:rPr lang="en-US" sz="1200" b="1" dirty="0">
                <a:latin typeface="Times New Roman" panose="02020603050405020304" pitchFamily="18" charset="0"/>
                <a:cs typeface="Times New Roman" panose="02020603050405020304" pitchFamily="18" charset="0"/>
              </a:rPr>
              <a:t>, the sequel to </a:t>
            </a:r>
            <a:r>
              <a:rPr lang="en-US" sz="1200" b="1" i="1" dirty="0">
                <a:latin typeface="Times New Roman" panose="02020603050405020304" pitchFamily="18" charset="0"/>
                <a:cs typeface="Times New Roman" panose="02020603050405020304" pitchFamily="18" charset="0"/>
              </a:rPr>
              <a:t>Slayers</a:t>
            </a:r>
            <a:r>
              <a:rPr lang="en-US" sz="1200" b="1" dirty="0">
                <a:latin typeface="Times New Roman" panose="02020603050405020304" pitchFamily="18" charset="0"/>
                <a:cs typeface="Times New Roman" panose="02020603050405020304" pitchFamily="18" charset="0"/>
              </a:rPr>
              <a:t>.</a:t>
            </a:r>
            <a:br>
              <a:rPr lang="en-US" sz="1200" b="1" dirty="0">
                <a:latin typeface="Times New Roman" panose="02020603050405020304" pitchFamily="18" charset="0"/>
                <a:cs typeface="Times New Roman" panose="02020603050405020304" pitchFamily="18" charset="0"/>
              </a:rPr>
            </a:br>
            <a:r>
              <a:rPr lang="en-US" sz="1200" b="1" dirty="0">
                <a:latin typeface="Times New Roman" panose="02020603050405020304" pitchFamily="18" charset="0"/>
                <a:cs typeface="Times New Roman" panose="02020603050405020304" pitchFamily="18" charset="0"/>
              </a:rPr>
              <a:t/>
            </a:r>
            <a:br>
              <a:rPr lang="en-US" sz="1200" b="1" dirty="0">
                <a:latin typeface="Times New Roman" panose="02020603050405020304" pitchFamily="18" charset="0"/>
                <a:cs typeface="Times New Roman" panose="02020603050405020304" pitchFamily="18" charset="0"/>
              </a:rPr>
            </a:br>
            <a:r>
              <a:rPr lang="en-US" sz="1200" b="1" dirty="0">
                <a:latin typeface="Times New Roman" panose="02020603050405020304" pitchFamily="18" charset="0"/>
                <a:cs typeface="Times New Roman" panose="02020603050405020304" pitchFamily="18" charset="0"/>
              </a:rPr>
              <a:t>Tori thought she'd have one more summer to train as a dragon Slayer, but time has run out. The dragon eggs are hatching, and the Slayers are in trouble. In less than a year, the dragons will be fully grown and completely lethal. The Slayers are still not complete, and Tori is determined to track down </a:t>
            </a:r>
            <a:r>
              <a:rPr lang="en-US" sz="1200" b="1" dirty="0" err="1">
                <a:latin typeface="Times New Roman" panose="02020603050405020304" pitchFamily="18" charset="0"/>
                <a:cs typeface="Times New Roman" panose="02020603050405020304" pitchFamily="18" charset="0"/>
              </a:rPr>
              <a:t>Ryker</a:t>
            </a:r>
            <a:r>
              <a:rPr lang="en-US" sz="1200" b="1" dirty="0">
                <a:latin typeface="Times New Roman" panose="02020603050405020304" pitchFamily="18" charset="0"/>
                <a:cs typeface="Times New Roman" panose="02020603050405020304" pitchFamily="18" charset="0"/>
              </a:rPr>
              <a:t>—the mysterious missing Slayer. What Tori doesn't bargain for, however, is the surprising truth about her powers. How can Tori fight to save her friends when half of her is programmed to protect dragons?</a:t>
            </a:r>
            <a:br>
              <a:rPr lang="en-US" sz="1200" b="1" dirty="0">
                <a:latin typeface="Times New Roman" panose="02020603050405020304" pitchFamily="18" charset="0"/>
                <a:cs typeface="Times New Roman" panose="02020603050405020304" pitchFamily="18" charset="0"/>
              </a:rPr>
            </a:br>
            <a:r>
              <a:rPr lang="en-US" sz="1200" b="1" dirty="0">
                <a:latin typeface="Times New Roman" panose="02020603050405020304" pitchFamily="18" charset="0"/>
                <a:cs typeface="Times New Roman" panose="02020603050405020304" pitchFamily="18" charset="0"/>
              </a:rPr>
              <a:t/>
            </a:r>
            <a:br>
              <a:rPr lang="en-US" sz="1200" b="1" dirty="0">
                <a:latin typeface="Times New Roman" panose="02020603050405020304" pitchFamily="18" charset="0"/>
                <a:cs typeface="Times New Roman" panose="02020603050405020304" pitchFamily="18" charset="0"/>
              </a:rPr>
            </a:br>
            <a:r>
              <a:rPr lang="en-US" sz="1200" b="1" dirty="0">
                <a:latin typeface="Times New Roman" panose="02020603050405020304" pitchFamily="18" charset="0"/>
                <a:cs typeface="Times New Roman" panose="02020603050405020304" pitchFamily="18" charset="0"/>
              </a:rPr>
              <a:t>ABOUT THE AUTHOR</a:t>
            </a:r>
            <a:br>
              <a:rPr lang="en-US" sz="1200" b="1" dirty="0">
                <a:latin typeface="Times New Roman" panose="02020603050405020304" pitchFamily="18" charset="0"/>
                <a:cs typeface="Times New Roman" panose="02020603050405020304" pitchFamily="18" charset="0"/>
              </a:rPr>
            </a:br>
            <a:r>
              <a:rPr lang="en-US" sz="1200" b="1" dirty="0">
                <a:latin typeface="Times New Roman" panose="02020603050405020304" pitchFamily="18" charset="0"/>
                <a:cs typeface="Times New Roman" panose="02020603050405020304" pitchFamily="18" charset="0"/>
              </a:rPr>
              <a:t>C.J. HILL is the mother of twins. They aren't identical, but this doesn't mean she always calls them by the right name. In fact, she occasionally calls all her children by the wrong names (she has five) and has even been known to throw the dog's name into the mix. Laugh now, but you'll do the same thing when you have kids. If C.J. had a time machine and could visit another century, she would probably go to the Regency era instead of the future. According to all the novels she's read, the past was filled with a multitude of dashing lords and viscounts who were always on the lookout for damsels in distress, whereas the future is populated by scary dystopian societies.</a:t>
            </a:r>
          </a:p>
        </p:txBody>
      </p:sp>
    </p:spTree>
    <p:extLst>
      <p:ext uri="{BB962C8B-B14F-4D97-AF65-F5344CB8AC3E}">
        <p14:creationId xmlns:p14="http://schemas.microsoft.com/office/powerpoint/2010/main" val="3844671859"/>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solidFill>
                  <a:srgbClr val="5336CC"/>
                </a:solidFill>
              </a:rPr>
              <a:t>SICK: Because High School is Full of Monsters</a:t>
            </a:r>
            <a:endParaRPr lang="en-US" i="1" dirty="0">
              <a:solidFill>
                <a:srgbClr val="5336CC"/>
              </a:solidFill>
            </a:endParaRPr>
          </a:p>
        </p:txBody>
      </p:sp>
      <p:sp>
        <p:nvSpPr>
          <p:cNvPr id="3" name="Content Placeholder 2"/>
          <p:cNvSpPr>
            <a:spLocks noGrp="1"/>
          </p:cNvSpPr>
          <p:nvPr>
            <p:ph idx="1"/>
          </p:nvPr>
        </p:nvSpPr>
        <p:spPr>
          <a:xfrm>
            <a:off x="304800" y="1447800"/>
            <a:ext cx="8534400" cy="4724400"/>
          </a:xfrm>
        </p:spPr>
        <p:txBody>
          <a:bodyPr/>
          <a:lstStyle/>
          <a:p>
            <a:r>
              <a:rPr lang="en-US" dirty="0">
                <a:hlinkClick r:id="rId2"/>
              </a:rPr>
              <a:t>https://</a:t>
            </a:r>
            <a:r>
              <a:rPr lang="en-US" dirty="0" smtClean="0">
                <a:hlinkClick r:id="rId2"/>
              </a:rPr>
              <a:t>www.facebook.com/imaginationASU</a:t>
            </a:r>
            <a:endParaRPr lang="en-US" dirty="0" smtClean="0"/>
          </a:p>
          <a:p>
            <a:r>
              <a:rPr lang="en-US" dirty="0">
                <a:hlinkClick r:id="rId3"/>
              </a:rPr>
              <a:t>http://www.statepress.com/2013/10/01/students-dress-as-zombies-for-book-launch</a:t>
            </a:r>
            <a:r>
              <a:rPr lang="en-US" dirty="0" smtClean="0">
                <a:hlinkClick r:id="rId3"/>
              </a:rPr>
              <a:t>/</a:t>
            </a:r>
            <a:endParaRPr lang="en-US" dirty="0" smtClean="0"/>
          </a:p>
          <a:p>
            <a:endParaRPr lang="en-US" dirty="0"/>
          </a:p>
        </p:txBody>
      </p:sp>
      <p:pic>
        <p:nvPicPr>
          <p:cNvPr id="332802" name="Picture 2" descr="English literature and education Junior Jodi Walters falls down as a group of  students dressed as zombies chase her down. (Photo by Dominic Valente)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493" y="3083511"/>
            <a:ext cx="53721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490844"/>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http://www.mposter.com/wp-content/uploads/2010/08/its-kind-funny-story-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304800"/>
            <a:ext cx="37211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5" name="Rectangle 2"/>
          <p:cNvSpPr>
            <a:spLocks noChangeArrowheads="1"/>
          </p:cNvSpPr>
          <p:nvPr/>
        </p:nvSpPr>
        <p:spPr bwMode="auto">
          <a:xfrm>
            <a:off x="0" y="5715000"/>
            <a:ext cx="9144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dirty="0" smtClean="0"/>
              <a:t>Discussion Part 2</a:t>
            </a:r>
            <a:endParaRPr lang="en-US" dirty="0"/>
          </a:p>
          <a:p>
            <a:pPr algn="ctr"/>
            <a:r>
              <a:rPr lang="en-US" dirty="0">
                <a:solidFill>
                  <a:srgbClr val="FF0000"/>
                </a:solidFill>
              </a:rPr>
              <a:t>Prepare for Part </a:t>
            </a:r>
            <a:r>
              <a:rPr lang="en-US" dirty="0" smtClean="0">
                <a:solidFill>
                  <a:srgbClr val="FF0000"/>
                </a:solidFill>
              </a:rPr>
              <a:t>3 &amp; 4</a:t>
            </a:r>
            <a:endParaRPr lang="en-US" dirty="0">
              <a:solidFill>
                <a:srgbClr val="FF0000"/>
              </a:solidFill>
            </a:endParaRPr>
          </a:p>
          <a:p>
            <a:pPr algn="ctr"/>
            <a:endParaRPr lang="en-US" dirty="0"/>
          </a:p>
        </p:txBody>
      </p:sp>
    </p:spTree>
    <p:extLst>
      <p:ext uri="{BB962C8B-B14F-4D97-AF65-F5344CB8AC3E}">
        <p14:creationId xmlns:p14="http://schemas.microsoft.com/office/powerpoint/2010/main" val="2709621522"/>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http://www.dvorak.org/blog/wp-content/uploads/2009/06/grimreap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7379" name="Title 4"/>
          <p:cNvSpPr>
            <a:spLocks noGrp="1"/>
          </p:cNvSpPr>
          <p:nvPr>
            <p:ph type="title"/>
          </p:nvPr>
        </p:nvSpPr>
        <p:spPr/>
        <p:txBody>
          <a:bodyPr/>
          <a:lstStyle/>
          <a:p>
            <a:r>
              <a:rPr lang="en-US" sz="9600" b="1" dirty="0" smtClean="0">
                <a:solidFill>
                  <a:schemeClr val="bg1"/>
                </a:solidFill>
                <a:latin typeface="Chiller" pitchFamily="82" charset="0"/>
              </a:rPr>
              <a:t>Censorship</a:t>
            </a:r>
          </a:p>
        </p:txBody>
      </p:sp>
      <p:sp>
        <p:nvSpPr>
          <p:cNvPr id="357380" name="Content Placeholder 5"/>
          <p:cNvSpPr>
            <a:spLocks noGrp="1"/>
          </p:cNvSpPr>
          <p:nvPr>
            <p:ph sz="half" idx="1"/>
          </p:nvPr>
        </p:nvSpPr>
        <p:spPr/>
        <p:txBody>
          <a:bodyPr/>
          <a:lstStyle/>
          <a:p>
            <a:endParaRPr lang="en-US" smtClean="0"/>
          </a:p>
        </p:txBody>
      </p:sp>
      <p:sp>
        <p:nvSpPr>
          <p:cNvPr id="357381" name="Content Placeholder 6"/>
          <p:cNvSpPr>
            <a:spLocks noGrp="1"/>
          </p:cNvSpPr>
          <p:nvPr>
            <p:ph sz="half" idx="2"/>
          </p:nvPr>
        </p:nvSpPr>
        <p:spPr/>
        <p:txBody>
          <a:bodyPr/>
          <a:lstStyle/>
          <a:p>
            <a:endParaRPr lang="en-US" smtClean="0"/>
          </a:p>
        </p:txBody>
      </p:sp>
    </p:spTree>
    <p:extLst>
      <p:ext uri="{BB962C8B-B14F-4D97-AF65-F5344CB8AC3E}">
        <p14:creationId xmlns:p14="http://schemas.microsoft.com/office/powerpoint/2010/main" val="1816348607"/>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5336CC"/>
                </a:solidFill>
              </a:rPr>
              <a:t>Purely Optional</a:t>
            </a:r>
            <a:endParaRPr lang="en-US" dirty="0">
              <a:solidFill>
                <a:srgbClr val="5336CC"/>
              </a:solidFill>
            </a:endParaRPr>
          </a:p>
        </p:txBody>
      </p:sp>
      <p:sp>
        <p:nvSpPr>
          <p:cNvPr id="3" name="Content Placeholder 2"/>
          <p:cNvSpPr>
            <a:spLocks noGrp="1"/>
          </p:cNvSpPr>
          <p:nvPr>
            <p:ph sz="half" idx="1"/>
          </p:nvPr>
        </p:nvSpPr>
        <p:spPr/>
        <p:txBody>
          <a:bodyPr/>
          <a:lstStyle/>
          <a:p>
            <a:r>
              <a:rPr lang="en-US" dirty="0">
                <a:hlinkClick r:id="rId2"/>
              </a:rPr>
              <a:t>https://</a:t>
            </a:r>
            <a:r>
              <a:rPr lang="en-US" dirty="0" smtClean="0">
                <a:hlinkClick r:id="rId2"/>
              </a:rPr>
              <a:t>asunews.asu.edu/20130923-in-the-news-blasingame</a:t>
            </a:r>
            <a:endParaRPr lang="en-US" dirty="0" smtClean="0"/>
          </a:p>
          <a:p>
            <a:endParaRPr lang="en-US" dirty="0" smtClean="0"/>
          </a:p>
          <a:p>
            <a:r>
              <a:rPr lang="en-US" dirty="0">
                <a:hlinkClick r:id="rId3"/>
              </a:rPr>
              <a:t>http://www.washingtonpost.com/blogs/answer-sheet/wp/2013/09/23/a-plea-for-book-censors-to-stand-down</a:t>
            </a:r>
            <a:r>
              <a:rPr lang="en-US" dirty="0" smtClean="0">
                <a:hlinkClick r:id="rId3"/>
              </a:rPr>
              <a:t>/</a:t>
            </a:r>
            <a:endParaRPr lang="en-US" dirty="0" smtClean="0"/>
          </a:p>
          <a:p>
            <a:endParaRPr lang="en-US" dirty="0"/>
          </a:p>
        </p:txBody>
      </p:sp>
      <p:sp>
        <p:nvSpPr>
          <p:cNvPr id="4" name="Content Placeholder 3"/>
          <p:cNvSpPr>
            <a:spLocks noGrp="1"/>
          </p:cNvSpPr>
          <p:nvPr>
            <p:ph sz="half" idx="2"/>
          </p:nvPr>
        </p:nvSpPr>
        <p:spPr/>
        <p:txBody>
          <a:bodyPr/>
          <a:lstStyle/>
          <a:p>
            <a:r>
              <a:rPr lang="en-US" dirty="0">
                <a:hlinkClick r:id="rId4"/>
              </a:rPr>
              <a:t>http://</a:t>
            </a:r>
            <a:r>
              <a:rPr lang="en-US" dirty="0" smtClean="0">
                <a:hlinkClick r:id="rId4"/>
              </a:rPr>
              <a:t>voices.washingtonpost.com/answer-sheet/guest-bloggers/my-guest-is-james-blasingame.html</a:t>
            </a:r>
            <a:endParaRPr lang="en-US" dirty="0" smtClean="0"/>
          </a:p>
          <a:p>
            <a:endParaRPr lang="en-US" dirty="0"/>
          </a:p>
        </p:txBody>
      </p:sp>
    </p:spTree>
    <p:extLst>
      <p:ext uri="{BB962C8B-B14F-4D97-AF65-F5344CB8AC3E}">
        <p14:creationId xmlns:p14="http://schemas.microsoft.com/office/powerpoint/2010/main" val="2615495626"/>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sp>
        <p:nvSpPr>
          <p:cNvPr id="6" name="Content Placeholder 5"/>
          <p:cNvSpPr>
            <a:spLocks noGrp="1"/>
          </p:cNvSpPr>
          <p:nvPr>
            <p:ph idx="1"/>
          </p:nvPr>
        </p:nvSpPr>
        <p:spPr>
          <a:xfrm>
            <a:off x="0" y="4495800"/>
            <a:ext cx="8915400" cy="2514600"/>
          </a:xfrm>
        </p:spPr>
        <p:txBody>
          <a:bodyPr/>
          <a:lstStyle/>
          <a:p>
            <a:r>
              <a:rPr lang="en-US" sz="1800" dirty="0"/>
              <a:t>1913: United States v. </a:t>
            </a:r>
            <a:r>
              <a:rPr lang="en-US" sz="1800" dirty="0" err="1"/>
              <a:t>Kennerly</a:t>
            </a:r>
            <a:r>
              <a:rPr lang="en-US" sz="1800" dirty="0"/>
              <a:t>—“The rule (England: The Queen v. </a:t>
            </a:r>
            <a:r>
              <a:rPr lang="en-US" sz="1800" dirty="0" err="1"/>
              <a:t>Hicklin</a:t>
            </a:r>
            <a:r>
              <a:rPr lang="en-US" sz="1800" dirty="0"/>
              <a:t>-the test of obscenity is “to deprave and corrupt those whose minds are open to such immoral influences”) as laid down, however consonant with mid-Victorian morals, does not seem to me to answer to the understanding and morality of the present time, as conveyed by the words, ‘obscene, lewd, or lascivious.’ [in the future people will decide] that truth and beauty are too precious to society at large to be mutilated in the interest of those most likely to pervert them to base uses.”</a:t>
            </a:r>
          </a:p>
          <a:p>
            <a:endParaRPr lang="en-US" dirty="0"/>
          </a:p>
        </p:txBody>
      </p:sp>
      <p:pic>
        <p:nvPicPr>
          <p:cNvPr id="333826" name="Picture 2" descr="http://www.authentichistory.com/1898-1913/2-progressivism/6-civilrights/2-women/Photo-NYC_Women_Have_No_Vote_at_All_1913.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669" y="289274"/>
            <a:ext cx="2629732" cy="1946417"/>
          </a:xfrm>
          <a:prstGeom prst="rect">
            <a:avLst/>
          </a:prstGeom>
          <a:noFill/>
          <a:extLst>
            <a:ext uri="{909E8E84-426E-40DD-AFC4-6F175D3DCCD1}">
              <a14:hiddenFill xmlns:a14="http://schemas.microsoft.com/office/drawing/2010/main">
                <a:solidFill>
                  <a:srgbClr val="FFFFFF"/>
                </a:solidFill>
              </a14:hiddenFill>
            </a:ext>
          </a:extLst>
        </p:spPr>
      </p:pic>
      <p:pic>
        <p:nvPicPr>
          <p:cNvPr id="333830" name="Picture 6" descr="Woman Suffrage: 191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854" y="1600200"/>
            <a:ext cx="2929824" cy="2082922"/>
          </a:xfrm>
          <a:prstGeom prst="rect">
            <a:avLst/>
          </a:prstGeom>
          <a:noFill/>
          <a:extLst>
            <a:ext uri="{909E8E84-426E-40DD-AFC4-6F175D3DCCD1}">
              <a14:hiddenFill xmlns:a14="http://schemas.microsoft.com/office/drawing/2010/main">
                <a:solidFill>
                  <a:srgbClr val="FFFFFF"/>
                </a:solidFill>
              </a14:hiddenFill>
            </a:ext>
          </a:extLst>
        </p:spPr>
      </p:pic>
      <p:pic>
        <p:nvPicPr>
          <p:cNvPr id="333832" name="Picture 8" descr="&quot;Let's talk about sex... baby.&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457200"/>
            <a:ext cx="2095500" cy="2952751"/>
          </a:xfrm>
          <a:prstGeom prst="rect">
            <a:avLst/>
          </a:prstGeom>
          <a:noFill/>
          <a:extLst>
            <a:ext uri="{909E8E84-426E-40DD-AFC4-6F175D3DCCD1}">
              <a14:hiddenFill xmlns:a14="http://schemas.microsoft.com/office/drawing/2010/main">
                <a:solidFill>
                  <a:srgbClr val="FFFFFF"/>
                </a:solidFill>
              </a14:hiddenFill>
            </a:ext>
          </a:extLst>
        </p:spPr>
      </p:pic>
      <p:pic>
        <p:nvPicPr>
          <p:cNvPr id="333834" name="Picture 10" descr="http://forchristandculture.files.wordpress.com/2013/03/no_sign.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38838" y="152400"/>
            <a:ext cx="4600110" cy="4600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0090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Grp="1" noChangeArrowheads="1"/>
          </p:cNvSpPr>
          <p:nvPr>
            <p:ph type="title"/>
          </p:nvPr>
        </p:nvSpPr>
        <p:spPr/>
        <p:txBody>
          <a:bodyPr/>
          <a:lstStyle/>
          <a:p>
            <a:pPr eaLnBrk="1" hangingPunct="1"/>
            <a:endParaRPr lang="en-US" smtClean="0"/>
          </a:p>
        </p:txBody>
      </p:sp>
      <p:sp>
        <p:nvSpPr>
          <p:cNvPr id="25603" name="Rectangle 5"/>
          <p:cNvSpPr>
            <a:spLocks noGrp="1" noChangeArrowheads="1"/>
          </p:cNvSpPr>
          <p:nvPr>
            <p:ph type="body" sz="half" idx="1"/>
          </p:nvPr>
        </p:nvSpPr>
        <p:spPr>
          <a:xfrm>
            <a:off x="152400" y="457200"/>
            <a:ext cx="8839200" cy="5673725"/>
          </a:xfrm>
        </p:spPr>
        <p:txBody>
          <a:bodyPr/>
          <a:lstStyle/>
          <a:p>
            <a:pPr eaLnBrk="1" hangingPunct="1"/>
            <a:r>
              <a:rPr lang="en-US" sz="3600" b="1" smtClean="0">
                <a:solidFill>
                  <a:srgbClr val="9900CC"/>
                </a:solidFill>
              </a:rPr>
              <a:t>Sara Holbrook wrote that poem, and it appears in a book by the same name. </a:t>
            </a:r>
          </a:p>
          <a:p>
            <a:pPr eaLnBrk="1" hangingPunct="1"/>
            <a:endParaRPr lang="en-US" sz="3600" b="1" smtClean="0">
              <a:solidFill>
                <a:srgbClr val="9900CC"/>
              </a:solidFill>
            </a:endParaRPr>
          </a:p>
          <a:p>
            <a:pPr eaLnBrk="1" hangingPunct="1"/>
            <a:endParaRPr lang="en-US" sz="3600" b="1" smtClean="0">
              <a:solidFill>
                <a:srgbClr val="9900CC"/>
              </a:solidFill>
            </a:endParaRPr>
          </a:p>
          <a:p>
            <a:pPr eaLnBrk="1" hangingPunct="1"/>
            <a:endParaRPr lang="en-US" sz="3600" b="1" smtClean="0">
              <a:solidFill>
                <a:srgbClr val="9900CC"/>
              </a:solidFill>
            </a:endParaRPr>
          </a:p>
          <a:p>
            <a:pPr eaLnBrk="1" hangingPunct="1"/>
            <a:endParaRPr lang="en-US" sz="3600" b="1" smtClean="0">
              <a:solidFill>
                <a:srgbClr val="9900CC"/>
              </a:solidFill>
            </a:endParaRPr>
          </a:p>
          <a:p>
            <a:pPr eaLnBrk="1" hangingPunct="1"/>
            <a:r>
              <a:rPr lang="en-US" sz="3600" b="1" smtClean="0">
                <a:solidFill>
                  <a:srgbClr val="9900CC"/>
                </a:solidFill>
              </a:rPr>
              <a:t>She really didn’t have teenagers in mind when she wrote it, </a:t>
            </a:r>
          </a:p>
          <a:p>
            <a:pPr eaLnBrk="1" hangingPunct="1">
              <a:buFont typeface="Wingdings" pitchFamily="2" charset="2"/>
              <a:buNone/>
            </a:pPr>
            <a:r>
              <a:rPr lang="en-US" sz="3600" b="1" smtClean="0">
                <a:solidFill>
                  <a:srgbClr val="9900CC"/>
                </a:solidFill>
              </a:rPr>
              <a:t>			but . . .</a:t>
            </a:r>
          </a:p>
        </p:txBody>
      </p:sp>
      <p:pic>
        <p:nvPicPr>
          <p:cNvPr id="25604" name="Picture 8" descr="sara">
            <a:hlinkClick r:id="rId2"/>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3962400" y="2209800"/>
            <a:ext cx="1295400" cy="1828800"/>
          </a:xfrm>
        </p:spPr>
      </p:pic>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81000" y="4419600"/>
            <a:ext cx="8077200" cy="3810000"/>
          </a:xfrm>
        </p:spPr>
        <p:txBody>
          <a:bodyPr/>
          <a:lstStyle/>
          <a:p>
            <a:r>
              <a:rPr lang="en-US" sz="2000" dirty="0"/>
              <a:t>1933: Judge John M. Woolsey Southern New York Federal District Court” a work must be judged as a whole and not on the basis of its parts (James Joyce’s </a:t>
            </a:r>
            <a:r>
              <a:rPr lang="en-US" sz="2000" i="1" dirty="0"/>
              <a:t>Ulysses</a:t>
            </a:r>
            <a:r>
              <a:rPr lang="en-US" sz="2000" dirty="0"/>
              <a:t>).</a:t>
            </a:r>
          </a:p>
          <a:p>
            <a:r>
              <a:rPr lang="en-US" sz="2000" dirty="0"/>
              <a:t> </a:t>
            </a:r>
          </a:p>
          <a:p>
            <a:r>
              <a:rPr lang="en-US" sz="2000" dirty="0"/>
              <a:t>1934: Federal Circuit Court of Appeals upholds Woolsey’s decision.</a:t>
            </a:r>
          </a:p>
          <a:p>
            <a:endParaRPr lang="en-US" dirty="0"/>
          </a:p>
        </p:txBody>
      </p:sp>
      <p:pic>
        <p:nvPicPr>
          <p:cNvPr id="334850" name="Picture 2" descr="http://library.buffalo.edu/pl/exhibits/joycebloomsday/caseXII/10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47835">
            <a:off x="1143000" y="424968"/>
            <a:ext cx="2438400" cy="3738881"/>
          </a:xfrm>
          <a:prstGeom prst="rect">
            <a:avLst/>
          </a:prstGeom>
          <a:noFill/>
          <a:extLst>
            <a:ext uri="{909E8E84-426E-40DD-AFC4-6F175D3DCCD1}">
              <a14:hiddenFill xmlns:a14="http://schemas.microsoft.com/office/drawing/2010/main">
                <a:solidFill>
                  <a:srgbClr val="FFFFFF"/>
                </a:solidFill>
              </a14:hiddenFill>
            </a:ext>
          </a:extLst>
        </p:spPr>
      </p:pic>
      <p:pic>
        <p:nvPicPr>
          <p:cNvPr id="334852" name="Picture 4" descr="http://4.bp.blogspot.com/-uL-L9n5xYNI/TkkvW61RYdI/AAAAAAAAAqo/eSebcZ3XMn8/s1600/james.joyce3.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979958"/>
            <a:ext cx="4467225" cy="262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92887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33400" y="4724400"/>
            <a:ext cx="8077200" cy="1447800"/>
          </a:xfrm>
        </p:spPr>
        <p:txBody>
          <a:bodyPr/>
          <a:lstStyle/>
          <a:p>
            <a:r>
              <a:rPr lang="en-US" sz="2400" dirty="0"/>
              <a:t>1957: Butler v. Michigan: challenged state law that used the effect of a written work on children as the test for obscenity, “thus quarantining the general reading public against books not too rugged for grown men and women to shield juvenile innocence.”</a:t>
            </a:r>
          </a:p>
          <a:p>
            <a:endParaRPr lang="en-US" dirty="0"/>
          </a:p>
        </p:txBody>
      </p:sp>
      <p:pic>
        <p:nvPicPr>
          <p:cNvPr id="335874" name="Picture 2" descr="http://img.geocaching.com/cache/27eca0ed-2a51-4c4f-a377-66bf73159a28.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999" y="76200"/>
            <a:ext cx="7115175"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67527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6200" y="3048000"/>
            <a:ext cx="9144000" cy="4724400"/>
          </a:xfrm>
        </p:spPr>
        <p:txBody>
          <a:bodyPr/>
          <a:lstStyle/>
          <a:p>
            <a:r>
              <a:rPr lang="en-US" sz="2400" dirty="0"/>
              <a:t>1957: Roth v. United States: U.S. Supreme Court: “implicit in the history of the First Amendment (right to free speech) is the rejection of obscenity as utterly without redeeming social importance.” “Obscenity is material which deals with sex in a manner appealing to prurient interest [. . .]. To the average person, applying contemporary standards, the dominant themes of the material taken as a whole appeal to prurient interests.” prurient according to Webster is: “marked by or arousing an immoderate or unwholesome interest or desire.”</a:t>
            </a:r>
          </a:p>
          <a:p>
            <a:endParaRPr lang="en-US" dirty="0"/>
          </a:p>
        </p:txBody>
      </p:sp>
      <p:pic>
        <p:nvPicPr>
          <p:cNvPr id="336898" name="Picture 2" descr="Howl (1955) – San Francisco Customs seized Copies in 1957. The Obscenity charges were dismissed after a tri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721" y="76200"/>
            <a:ext cx="2227259" cy="2819400"/>
          </a:xfrm>
          <a:prstGeom prst="rect">
            <a:avLst/>
          </a:prstGeom>
          <a:noFill/>
          <a:extLst>
            <a:ext uri="{909E8E84-426E-40DD-AFC4-6F175D3DCCD1}">
              <a14:hiddenFill xmlns:a14="http://schemas.microsoft.com/office/drawing/2010/main">
                <a:solidFill>
                  <a:srgbClr val="FFFFFF"/>
                </a:solidFill>
              </a14:hiddenFill>
            </a:ext>
          </a:extLst>
        </p:spPr>
      </p:pic>
      <p:pic>
        <p:nvPicPr>
          <p:cNvPr id="336900" name="Picture 4" descr="Dr. Zhivago Book 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76200"/>
            <a:ext cx="1847850" cy="2864884"/>
          </a:xfrm>
          <a:prstGeom prst="rect">
            <a:avLst/>
          </a:prstGeom>
          <a:noFill/>
          <a:extLst>
            <a:ext uri="{909E8E84-426E-40DD-AFC4-6F175D3DCCD1}">
              <a14:hiddenFill xmlns:a14="http://schemas.microsoft.com/office/drawing/2010/main">
                <a:solidFill>
                  <a:srgbClr val="FFFFFF"/>
                </a:solidFill>
              </a14:hiddenFill>
            </a:ext>
          </a:extLst>
        </p:spPr>
      </p:pic>
      <p:pic>
        <p:nvPicPr>
          <p:cNvPr id="336902" name="Picture 6" descr="http://www.libraries.uc.edu/libraries/arb/archives/hemingway-for-whom-the-bell-toll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80154"/>
            <a:ext cx="1918477" cy="2860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62720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33400" y="4038600"/>
            <a:ext cx="8077200" cy="2133600"/>
          </a:xfrm>
        </p:spPr>
        <p:txBody>
          <a:bodyPr/>
          <a:lstStyle/>
          <a:p>
            <a:r>
              <a:rPr lang="en-US" dirty="0"/>
              <a:t>1964: </a:t>
            </a:r>
            <a:r>
              <a:rPr lang="en-US" dirty="0" err="1"/>
              <a:t>Jacobellis</a:t>
            </a:r>
            <a:r>
              <a:rPr lang="en-US" dirty="0"/>
              <a:t> v. Ohio: “contemporary community” means nationally not locally. Minority dissent: “community standards [does] mean local.”</a:t>
            </a:r>
          </a:p>
        </p:txBody>
      </p:sp>
      <p:pic>
        <p:nvPicPr>
          <p:cNvPr id="337922" name="Picture 2" descr="http://polb.slideshowpro.com/albums/022/714/album-194149/lg/Elvi_1964.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762000"/>
            <a:ext cx="2550216" cy="3182711"/>
          </a:xfrm>
          <a:prstGeom prst="rect">
            <a:avLst/>
          </a:prstGeom>
          <a:noFill/>
          <a:extLst>
            <a:ext uri="{909E8E84-426E-40DD-AFC4-6F175D3DCCD1}">
              <a14:hiddenFill xmlns:a14="http://schemas.microsoft.com/office/drawing/2010/main">
                <a:solidFill>
                  <a:srgbClr val="FFFFFF"/>
                </a:solidFill>
              </a14:hiddenFill>
            </a:ext>
          </a:extLst>
        </p:spPr>
      </p:pic>
      <p:pic>
        <p:nvPicPr>
          <p:cNvPr id="337924" name="Picture 4" descr="http://www.pophistorydig.com/wp-content/uploads/2009/09/1964-the-beatles-life-270.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457200"/>
            <a:ext cx="257175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342518"/>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33400" y="4495800"/>
            <a:ext cx="8077200" cy="1676400"/>
          </a:xfrm>
        </p:spPr>
        <p:txBody>
          <a:bodyPr/>
          <a:lstStyle/>
          <a:p>
            <a:r>
              <a:rPr lang="en-US" sz="2800" dirty="0"/>
              <a:t>1966: Memoirs v. Attorney General of Massachusetts: Three things must happen: (1) dominant theme appeals to prurient interest in sex. (2) offensive to contemporary community standards (3) no redeeming social value</a:t>
            </a:r>
          </a:p>
          <a:p>
            <a:endParaRPr lang="en-US" sz="2800" dirty="0"/>
          </a:p>
        </p:txBody>
      </p:sp>
      <p:pic>
        <p:nvPicPr>
          <p:cNvPr id="338946" name="Picture 2" descr="http://www.sergent.com.au/beachboys/goodvibrationssingl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762000"/>
            <a:ext cx="33528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338948" name="Picture 4" descr="http://images3.wikia.nocookie.net/__cb20060614122015/marvel_dc/images/a/a7/Batman_1966_movie.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457199"/>
            <a:ext cx="3171825" cy="3962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415443"/>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267200" y="2438400"/>
            <a:ext cx="5029200" cy="2286000"/>
          </a:xfrm>
        </p:spPr>
        <p:txBody>
          <a:bodyPr/>
          <a:lstStyle/>
          <a:p>
            <a:r>
              <a:rPr lang="en-US" dirty="0"/>
              <a:t>1969: Tinker v. Des Moines: Students Constitutional rights do not stop at the school house door.</a:t>
            </a:r>
          </a:p>
          <a:p>
            <a:endParaRPr lang="en-US" dirty="0"/>
          </a:p>
        </p:txBody>
      </p:sp>
      <p:pic>
        <p:nvPicPr>
          <p:cNvPr id="339970" name="Picture 2" descr="http://www.tree52.com/schoolPhotosCropped/3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87400"/>
            <a:ext cx="3429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665259"/>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1219200"/>
            <a:ext cx="5943600" cy="1311275"/>
          </a:xfrm>
        </p:spPr>
        <p:txBody>
          <a:bodyPr/>
          <a:lstStyle/>
          <a:p>
            <a:r>
              <a:rPr lang="en-US" sz="1200" dirty="0"/>
              <a:t>Thirty years ago </a:t>
            </a:r>
            <a:r>
              <a:rPr lang="en-US" sz="1200" dirty="0" err="1"/>
              <a:t>Piri</a:t>
            </a:r>
            <a:r>
              <a:rPr lang="en-US" sz="1200" dirty="0"/>
              <a:t> Thomas made literary history with this lacerating, lyrical memoir of his coming of age on the streets of Spanish Harlem. Here was the testament of a born outsider: a Puerto Rican in English-speaking America; a dark-skinned </a:t>
            </a:r>
            <a:r>
              <a:rPr lang="en-US" sz="1200" dirty="0" err="1"/>
              <a:t>morenito</a:t>
            </a:r>
            <a:r>
              <a:rPr lang="en-US" sz="1200" dirty="0"/>
              <a:t> in a family that refused to acknowledge its African blood. Here was an unsparing document of Thomas's plunge into the deadly consolations of drugs, street fighting, and armed robbery--a descent that ended when the twenty-two-year-old </a:t>
            </a:r>
            <a:r>
              <a:rPr lang="en-US" sz="1200" dirty="0" err="1"/>
              <a:t>Piri</a:t>
            </a:r>
            <a:r>
              <a:rPr lang="en-US" sz="1200" dirty="0"/>
              <a:t> was sent to prison for shooting a cop.</a:t>
            </a:r>
            <a:br>
              <a:rPr lang="en-US" sz="1200" dirty="0"/>
            </a:br>
            <a:r>
              <a:rPr lang="en-US" sz="1200" dirty="0"/>
              <a:t/>
            </a:r>
            <a:br>
              <a:rPr lang="en-US" sz="1200" dirty="0"/>
            </a:br>
            <a:r>
              <a:rPr lang="en-US" sz="1200" dirty="0"/>
              <a:t>As he recounts the journey that took him from adolescence in El Barrio to a lock-up in Sing </a:t>
            </a:r>
            <a:r>
              <a:rPr lang="en-US" sz="1200" dirty="0" err="1"/>
              <a:t>Sing</a:t>
            </a:r>
            <a:r>
              <a:rPr lang="en-US" sz="1200" dirty="0"/>
              <a:t> to the freedom that comes of self-acceptance, faith, and inner confidence, </a:t>
            </a:r>
            <a:r>
              <a:rPr lang="en-US" sz="1200" dirty="0" err="1"/>
              <a:t>Piri</a:t>
            </a:r>
            <a:r>
              <a:rPr lang="en-US" sz="1200" dirty="0"/>
              <a:t> Thomas gives us a book that is as exultant as it is harrowing and whose every page bears the irrepressible rhythm of its author's voice. Thirty years after its first appearance, this classic of manhood, marginalization, survival, and transcendence is available in an anniversary edition with a new Introduction by the author.</a:t>
            </a:r>
          </a:p>
        </p:txBody>
      </p:sp>
      <p:sp>
        <p:nvSpPr>
          <p:cNvPr id="3" name="Content Placeholder 2"/>
          <p:cNvSpPr>
            <a:spLocks noGrp="1"/>
          </p:cNvSpPr>
          <p:nvPr>
            <p:ph idx="1"/>
          </p:nvPr>
        </p:nvSpPr>
        <p:spPr>
          <a:xfrm>
            <a:off x="152400" y="3505200"/>
            <a:ext cx="8839200" cy="2667000"/>
          </a:xfrm>
        </p:spPr>
        <p:txBody>
          <a:bodyPr/>
          <a:lstStyle/>
          <a:p>
            <a:r>
              <a:rPr lang="en-US" sz="2000" dirty="0"/>
              <a:t>1972: Presidents Council, District 25 v. Community School Board 25:</a:t>
            </a:r>
            <a:r>
              <a:rPr lang="en-US" sz="2000" i="1" dirty="0"/>
              <a:t> Down these Mean Streets</a:t>
            </a:r>
            <a:r>
              <a:rPr lang="en-US" sz="2000" dirty="0"/>
              <a:t> removal from school library upheld: no apparent literary value and school boards have been given the authority for such determination by the state</a:t>
            </a:r>
          </a:p>
          <a:p>
            <a:r>
              <a:rPr lang="en-US" sz="2000" dirty="0"/>
              <a:t> </a:t>
            </a:r>
          </a:p>
          <a:p>
            <a:r>
              <a:rPr lang="en-US" sz="2000" dirty="0"/>
              <a:t>1973: Miller V. California: (1) average person applying contemporary community standards would find the material as a whole to appeal to prurient interests (2) offensive descriptions/ depictions of sex as defined in state law (3) the work on the whole lacks literary, artistic, political or scientific value.</a:t>
            </a:r>
          </a:p>
        </p:txBody>
      </p:sp>
      <p:pic>
        <p:nvPicPr>
          <p:cNvPr id="340994" name="Picture 2" descr="http://latinopia.com/wp-content/uploads/BOOK-TITLE-DOWN-THESE_300.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6200"/>
            <a:ext cx="2449286"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837467"/>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ctr">
              <a:buNone/>
            </a:pPr>
            <a:r>
              <a:rPr lang="en-US" sz="6600" dirty="0" smtClean="0"/>
              <a:t>See you Thursday!  Be ready with Parts 3&amp;4 of </a:t>
            </a:r>
            <a:r>
              <a:rPr lang="en-US" sz="6600" i="1" dirty="0" smtClean="0"/>
              <a:t>It’s Kind of a Funny Story</a:t>
            </a:r>
            <a:r>
              <a:rPr lang="en-US" sz="6600" dirty="0" smtClean="0"/>
              <a:t>.</a:t>
            </a:r>
            <a:endParaRPr lang="en-US" sz="6600" dirty="0"/>
          </a:p>
        </p:txBody>
      </p:sp>
    </p:spTree>
    <p:extLst>
      <p:ext uri="{BB962C8B-B14F-4D97-AF65-F5344CB8AC3E}">
        <p14:creationId xmlns:p14="http://schemas.microsoft.com/office/powerpoint/2010/main" val="2115811752"/>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6363"/>
            <a:ext cx="8077200" cy="1036637"/>
          </a:xfrm>
        </p:spPr>
        <p:txBody>
          <a:bodyPr/>
          <a:lstStyle/>
          <a:p>
            <a:r>
              <a:rPr lang="en-US" dirty="0" smtClean="0">
                <a:solidFill>
                  <a:srgbClr val="5336CC"/>
                </a:solidFill>
              </a:rPr>
              <a:t>ENG 471</a:t>
            </a:r>
            <a:br>
              <a:rPr lang="en-US" dirty="0" smtClean="0">
                <a:solidFill>
                  <a:srgbClr val="5336CC"/>
                </a:solidFill>
              </a:rPr>
            </a:br>
            <a:r>
              <a:rPr lang="en-US" sz="1800" dirty="0" smtClean="0">
                <a:solidFill>
                  <a:srgbClr val="5336CC"/>
                </a:solidFill>
              </a:rPr>
              <a:t>10/10 2013</a:t>
            </a:r>
            <a:endParaRPr lang="en-US" dirty="0">
              <a:solidFill>
                <a:srgbClr val="5336CC"/>
              </a:solidFill>
            </a:endParaRPr>
          </a:p>
        </p:txBody>
      </p:sp>
      <p:sp>
        <p:nvSpPr>
          <p:cNvPr id="3" name="Content Placeholder 2"/>
          <p:cNvSpPr>
            <a:spLocks noGrp="1"/>
          </p:cNvSpPr>
          <p:nvPr>
            <p:ph idx="1"/>
          </p:nvPr>
        </p:nvSpPr>
        <p:spPr>
          <a:xfrm>
            <a:off x="533400" y="1143000"/>
            <a:ext cx="8077200" cy="5029200"/>
          </a:xfrm>
        </p:spPr>
        <p:txBody>
          <a:bodyPr/>
          <a:lstStyle/>
          <a:p>
            <a:pPr marL="571500" indent="-571500">
              <a:buFont typeface="+mj-lt"/>
              <a:buAutoNum type="romanUcPeriod"/>
            </a:pPr>
            <a:r>
              <a:rPr lang="en-US" dirty="0" smtClean="0"/>
              <a:t>Opening Poem:  “The Crickets Have Arthritis,” by Shane </a:t>
            </a:r>
            <a:r>
              <a:rPr lang="en-US" dirty="0" err="1" smtClean="0"/>
              <a:t>Koyczan</a:t>
            </a:r>
            <a:endParaRPr lang="en-US" dirty="0" smtClean="0"/>
          </a:p>
          <a:p>
            <a:pPr marL="571500" indent="-571500">
              <a:buFont typeface="+mj-lt"/>
              <a:buAutoNum type="romanUcPeriod"/>
            </a:pPr>
            <a:r>
              <a:rPr lang="en-US" dirty="0" smtClean="0"/>
              <a:t>Book Recommendations: </a:t>
            </a:r>
            <a:r>
              <a:rPr lang="en-US" i="1" dirty="0" smtClean="0"/>
              <a:t>Peace, Locomotion</a:t>
            </a:r>
            <a:r>
              <a:rPr lang="en-US" dirty="0" smtClean="0"/>
              <a:t>, by Jacqueline Woodson; </a:t>
            </a:r>
            <a:r>
              <a:rPr lang="en-US" i="1" dirty="0" smtClean="0"/>
              <a:t>Almost Home</a:t>
            </a:r>
            <a:r>
              <a:rPr lang="en-US" dirty="0" smtClean="0"/>
              <a:t>, by Joan Bauer</a:t>
            </a:r>
          </a:p>
          <a:p>
            <a:pPr marL="571500" indent="-571500">
              <a:buFont typeface="+mj-lt"/>
              <a:buAutoNum type="romanUcPeriod"/>
            </a:pPr>
            <a:r>
              <a:rPr lang="en-US" sz="7200" b="1" dirty="0" smtClean="0">
                <a:latin typeface="Chiller" panose="04020404031007020602" pitchFamily="82" charset="0"/>
              </a:rPr>
              <a:t>Censorship</a:t>
            </a:r>
          </a:p>
          <a:p>
            <a:pPr marL="571500" indent="-571500">
              <a:buFont typeface="+mj-lt"/>
              <a:buAutoNum type="romanUcPeriod"/>
            </a:pPr>
            <a:r>
              <a:rPr lang="en-US" b="1" dirty="0"/>
              <a:t> </a:t>
            </a:r>
            <a:r>
              <a:rPr lang="en-US" dirty="0" smtClean="0"/>
              <a:t>Group Discussion: Parts 3 &amp; 4 IKOAFS</a:t>
            </a:r>
          </a:p>
          <a:p>
            <a:pPr marL="571500" indent="-571500">
              <a:buFont typeface="+mj-lt"/>
              <a:buAutoNum type="romanUcPeriod"/>
            </a:pPr>
            <a:r>
              <a:rPr lang="en-US" dirty="0" smtClean="0"/>
              <a:t>Group Prepare Censorship Drama</a:t>
            </a:r>
          </a:p>
          <a:p>
            <a:pPr marL="571500" indent="-571500">
              <a:buFont typeface="+mj-lt"/>
              <a:buAutoNum type="romanUcPeriod"/>
            </a:pPr>
            <a:r>
              <a:rPr lang="en-US" dirty="0" smtClean="0"/>
              <a:t>Prepare for Parts IKOAFS for Thursday</a:t>
            </a:r>
            <a:endParaRPr lang="en-US" dirty="0"/>
          </a:p>
        </p:txBody>
      </p:sp>
    </p:spTree>
    <p:extLst>
      <p:ext uri="{BB962C8B-B14F-4D97-AF65-F5344CB8AC3E}">
        <p14:creationId xmlns:p14="http://schemas.microsoft.com/office/powerpoint/2010/main" val="274934948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hlinkClick r:id="rId2"/>
              </a:rPr>
              <a:t>http://</a:t>
            </a:r>
            <a:r>
              <a:rPr lang="en-US" sz="2000" dirty="0" smtClean="0">
                <a:hlinkClick r:id="rId2"/>
              </a:rPr>
              <a:t>www.youtube.com/watch?v=6VrZE8MCnIA</a:t>
            </a:r>
            <a:r>
              <a:rPr lang="en-US" dirty="0" smtClean="0"/>
              <a:t/>
            </a:r>
            <a:br>
              <a:rPr lang="en-US" dirty="0" smtClean="0"/>
            </a:br>
            <a:endParaRPr lang="en-US" dirty="0"/>
          </a:p>
        </p:txBody>
      </p:sp>
      <p:sp>
        <p:nvSpPr>
          <p:cNvPr id="3" name="Content Placeholder 2"/>
          <p:cNvSpPr>
            <a:spLocks noGrp="1"/>
          </p:cNvSpPr>
          <p:nvPr>
            <p:ph idx="1"/>
          </p:nvPr>
        </p:nvSpPr>
        <p:spPr/>
        <p:txBody>
          <a:bodyPr/>
          <a:lstStyle/>
          <a:p>
            <a:endParaRPr lang="en-US"/>
          </a:p>
        </p:txBody>
      </p:sp>
      <p:pic>
        <p:nvPicPr>
          <p:cNvPr id="331778" name="Picture 2" descr="https://si0.twimg.com/profile_images/2786389496/24c5aaf99404a427336d0c94c35a0b05.jpe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295400"/>
            <a:ext cx="4762500" cy="4762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95400" y="6057900"/>
            <a:ext cx="6858000" cy="646331"/>
          </a:xfrm>
          <a:prstGeom prst="rect">
            <a:avLst/>
          </a:prstGeom>
        </p:spPr>
        <p:txBody>
          <a:bodyPr wrap="square">
            <a:spAutoFit/>
          </a:bodyPr>
          <a:lstStyle/>
          <a:p>
            <a:pPr algn="ctr"/>
            <a:r>
              <a:rPr lang="en-US" dirty="0">
                <a:hlinkClick r:id="rId5"/>
              </a:rPr>
              <a:t>http://www.shanekoyczan.com/about-shane-koyczan</a:t>
            </a:r>
            <a:r>
              <a:rPr lang="en-US" dirty="0" smtClean="0">
                <a:hlinkClick r:id="rId5"/>
              </a:rPr>
              <a:t>/</a:t>
            </a:r>
            <a:endParaRPr lang="en-US" dirty="0" smtClean="0"/>
          </a:p>
          <a:p>
            <a:pPr algn="ctr"/>
            <a:endParaRPr lang="en-US" dirty="0"/>
          </a:p>
        </p:txBody>
      </p:sp>
    </p:spTree>
    <p:extLst>
      <p:ext uri="{BB962C8B-B14F-4D97-AF65-F5344CB8AC3E}">
        <p14:creationId xmlns:p14="http://schemas.microsoft.com/office/powerpoint/2010/main" val="10386148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0" descr="http://www.babble.com/CS/blogs/strollerderby/2008/01/08-15/teenag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2133600"/>
            <a:ext cx="28575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0" name="Rectangle 4"/>
          <p:cNvSpPr>
            <a:spLocks noGrp="1" noChangeArrowheads="1"/>
          </p:cNvSpPr>
          <p:nvPr>
            <p:ph type="title"/>
          </p:nvPr>
        </p:nvSpPr>
        <p:spPr>
          <a:xfrm>
            <a:off x="0" y="381000"/>
            <a:ext cx="9144000" cy="1600200"/>
          </a:xfrm>
        </p:spPr>
        <p:txBody>
          <a:bodyPr/>
          <a:lstStyle/>
          <a:p>
            <a:pPr eaLnBrk="1" hangingPunct="1">
              <a:defRPr/>
            </a:pPr>
            <a:r>
              <a:rPr lang="en-US" sz="3200" dirty="0" smtClean="0">
                <a:solidFill>
                  <a:srgbClr val="FF9933"/>
                </a:solidFill>
                <a:effectLst>
                  <a:outerShdw blurRad="38100" dist="38100" dir="2700000" algn="tl">
                    <a:srgbClr val="FFFFFF"/>
                  </a:outerShdw>
                </a:effectLst>
                <a:latin typeface="Arial Rounded MT Bold" pitchFamily="34" charset="0"/>
              </a:rPr>
              <a:t>To people who work with adolescents every day this poem might accurately reflect the polar opposites that characterize this age group.</a:t>
            </a:r>
            <a:r>
              <a:rPr lang="en-US" sz="3200" dirty="0" smtClean="0">
                <a:solidFill>
                  <a:srgbClr val="FF9933"/>
                </a:solidFill>
                <a:effectLst>
                  <a:outerShdw blurRad="38100" dist="38100" dir="2700000" algn="tl">
                    <a:srgbClr val="000000">
                      <a:alpha val="43137"/>
                    </a:srgbClr>
                  </a:outerShdw>
                </a:effectLst>
                <a:latin typeface="Arial Rounded MT Bold" pitchFamily="34" charset="0"/>
              </a:rPr>
              <a:t> </a:t>
            </a:r>
          </a:p>
        </p:txBody>
      </p:sp>
      <p:sp>
        <p:nvSpPr>
          <p:cNvPr id="162821" name="Rectangle 5"/>
          <p:cNvSpPr>
            <a:spLocks noGrp="1" noChangeArrowheads="1"/>
          </p:cNvSpPr>
          <p:nvPr>
            <p:ph type="body" sz="half" idx="1"/>
          </p:nvPr>
        </p:nvSpPr>
        <p:spPr>
          <a:xfrm>
            <a:off x="0" y="2438400"/>
            <a:ext cx="6934200" cy="4419600"/>
          </a:xfrm>
        </p:spPr>
        <p:txBody>
          <a:bodyPr/>
          <a:lstStyle/>
          <a:p>
            <a:pPr eaLnBrk="1" hangingPunct="1">
              <a:lnSpc>
                <a:spcPct val="90000"/>
              </a:lnSpc>
              <a:defRPr/>
            </a:pPr>
            <a:r>
              <a:rPr lang="en-US" sz="2000" dirty="0" smtClean="0"/>
              <a:t>According to the Academy of Child and Adolescent Psychiatry this includes a heavy</a:t>
            </a:r>
          </a:p>
          <a:p>
            <a:pPr eaLnBrk="1" hangingPunct="1">
              <a:lnSpc>
                <a:spcPct val="90000"/>
              </a:lnSpc>
              <a:buFont typeface="Wingdings" pitchFamily="2" charset="2"/>
              <a:buNone/>
              <a:defRPr/>
            </a:pPr>
            <a:r>
              <a:rPr lang="en-US" sz="2800" dirty="0" smtClean="0"/>
              <a:t>	</a:t>
            </a:r>
            <a:r>
              <a:rPr lang="en-US" sz="4000" dirty="0" smtClean="0">
                <a:solidFill>
                  <a:srgbClr val="00B0F0"/>
                </a:solidFill>
                <a:effectLst>
                  <a:outerShdw blurRad="38100" dist="38100" dir="2700000" algn="tl">
                    <a:srgbClr val="FFFFFF"/>
                  </a:outerShdw>
                </a:effectLst>
              </a:rPr>
              <a:t>“focus on self, alternating between high expectations and low self esteem.”</a:t>
            </a:r>
          </a:p>
          <a:p>
            <a:pPr eaLnBrk="1" hangingPunct="1">
              <a:lnSpc>
                <a:spcPct val="90000"/>
              </a:lnSpc>
              <a:buFont typeface="Wingdings" pitchFamily="2" charset="2"/>
              <a:buNone/>
              <a:defRPr/>
            </a:pPr>
            <a:r>
              <a:rPr lang="en-US" sz="1800" dirty="0" smtClean="0"/>
              <a:t>	(ACAP, 2004)</a:t>
            </a:r>
          </a:p>
        </p:txBody>
      </p:sp>
      <p:sp>
        <p:nvSpPr>
          <p:cNvPr id="26629" name="ClipArt Placeholder 6"/>
          <p:cNvSpPr>
            <a:spLocks noGrp="1" noTextEdit="1"/>
          </p:cNvSpPr>
          <p:nvPr>
            <p:ph type="clipArt" sz="half" idx="2"/>
          </p:nvPr>
        </p:nvSpPr>
        <p:spPr/>
      </p:sp>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26532" y="863599"/>
            <a:ext cx="4656667" cy="4656667"/>
          </a:xfrm>
          <a:prstGeom prst="rect">
            <a:avLst/>
          </a:prstGeom>
        </p:spPr>
      </p:pic>
      <p:pic>
        <p:nvPicPr>
          <p:cNvPr id="5" name="Picture 4"/>
          <p:cNvPicPr>
            <a:picLocks noChangeAspect="1"/>
          </p:cNvPicPr>
          <p:nvPr/>
        </p:nvPicPr>
        <p:blipFill>
          <a:blip r:embed="rId3"/>
          <a:stretch>
            <a:fillRect/>
          </a:stretch>
        </p:blipFill>
        <p:spPr>
          <a:xfrm>
            <a:off x="5537199" y="2641599"/>
            <a:ext cx="2540000" cy="3556000"/>
          </a:xfrm>
          <a:prstGeom prst="rect">
            <a:avLst/>
          </a:prstGeom>
        </p:spPr>
      </p:pic>
      <p:sp>
        <p:nvSpPr>
          <p:cNvPr id="6" name="Title 5"/>
          <p:cNvSpPr>
            <a:spLocks noGrp="1"/>
          </p:cNvSpPr>
          <p:nvPr>
            <p:ph type="title"/>
          </p:nvPr>
        </p:nvSpPr>
        <p:spPr>
          <a:xfrm>
            <a:off x="457200" y="0"/>
            <a:ext cx="8229600" cy="1417638"/>
          </a:xfrm>
        </p:spPr>
        <p:txBody>
          <a:bodyPr>
            <a:normAutofit/>
          </a:bodyPr>
          <a:lstStyle/>
          <a:p>
            <a:r>
              <a:rPr lang="en-US" sz="5400" dirty="0" smtClean="0"/>
              <a:t>Peace, Locomotion</a:t>
            </a:r>
            <a:endParaRPr lang="en-US" sz="5400" dirty="0"/>
          </a:p>
        </p:txBody>
      </p:sp>
      <p:sp>
        <p:nvSpPr>
          <p:cNvPr id="7" name="Content Placeholder 6"/>
          <p:cNvSpPr>
            <a:spLocks noGrp="1"/>
          </p:cNvSpPr>
          <p:nvPr>
            <p:ph idx="1"/>
          </p:nvPr>
        </p:nvSpPr>
        <p:spPr/>
        <p:txBody>
          <a:bodyPr/>
          <a:lstStyle/>
          <a:p>
            <a:endParaRPr lang="en-US" dirty="0"/>
          </a:p>
        </p:txBody>
      </p:sp>
    </p:spTree>
    <p:extLst>
      <p:ext uri="{BB962C8B-B14F-4D97-AF65-F5344CB8AC3E}">
        <p14:creationId xmlns:p14="http://schemas.microsoft.com/office/powerpoint/2010/main" val="603675377"/>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Almost Home</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94267" y="1600200"/>
            <a:ext cx="3302000" cy="4953000"/>
          </a:xfrm>
          <a:prstGeom prst="rect">
            <a:avLst/>
          </a:prstGeom>
        </p:spPr>
      </p:pic>
      <p:pic>
        <p:nvPicPr>
          <p:cNvPr id="5" name="Picture 4"/>
          <p:cNvPicPr>
            <a:picLocks noChangeAspect="1"/>
          </p:cNvPicPr>
          <p:nvPr/>
        </p:nvPicPr>
        <p:blipFill>
          <a:blip r:embed="rId3"/>
          <a:stretch>
            <a:fillRect/>
          </a:stretch>
        </p:blipFill>
        <p:spPr>
          <a:xfrm>
            <a:off x="5024965" y="1826175"/>
            <a:ext cx="3119967" cy="3931158"/>
          </a:xfrm>
          <a:prstGeom prst="rect">
            <a:avLst/>
          </a:prstGeom>
        </p:spPr>
      </p:pic>
    </p:spTree>
    <p:extLst>
      <p:ext uri="{BB962C8B-B14F-4D97-AF65-F5344CB8AC3E}">
        <p14:creationId xmlns:p14="http://schemas.microsoft.com/office/powerpoint/2010/main" val="2695307822"/>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http://www.dvorak.org/blog/wp-content/uploads/2009/06/grimreap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7379" name="Title 4"/>
          <p:cNvSpPr>
            <a:spLocks noGrp="1"/>
          </p:cNvSpPr>
          <p:nvPr>
            <p:ph type="title"/>
          </p:nvPr>
        </p:nvSpPr>
        <p:spPr/>
        <p:txBody>
          <a:bodyPr/>
          <a:lstStyle/>
          <a:p>
            <a:r>
              <a:rPr lang="en-US" sz="9600" b="1" dirty="0" smtClean="0">
                <a:solidFill>
                  <a:schemeClr val="bg1"/>
                </a:solidFill>
                <a:latin typeface="Chiller" pitchFamily="82" charset="0"/>
              </a:rPr>
              <a:t>Censorship</a:t>
            </a:r>
          </a:p>
        </p:txBody>
      </p:sp>
      <p:sp>
        <p:nvSpPr>
          <p:cNvPr id="357380" name="Content Placeholder 5"/>
          <p:cNvSpPr>
            <a:spLocks noGrp="1"/>
          </p:cNvSpPr>
          <p:nvPr>
            <p:ph sz="half" idx="1"/>
          </p:nvPr>
        </p:nvSpPr>
        <p:spPr/>
        <p:txBody>
          <a:bodyPr/>
          <a:lstStyle/>
          <a:p>
            <a:endParaRPr lang="en-US" smtClean="0"/>
          </a:p>
        </p:txBody>
      </p:sp>
      <p:sp>
        <p:nvSpPr>
          <p:cNvPr id="357381" name="Content Placeholder 6"/>
          <p:cNvSpPr>
            <a:spLocks noGrp="1"/>
          </p:cNvSpPr>
          <p:nvPr>
            <p:ph sz="half" idx="2"/>
          </p:nvPr>
        </p:nvSpPr>
        <p:spPr/>
        <p:txBody>
          <a:bodyPr/>
          <a:lstStyle/>
          <a:p>
            <a:endParaRPr lang="en-US" smtClean="0"/>
          </a:p>
        </p:txBody>
      </p:sp>
    </p:spTree>
    <p:extLst>
      <p:ext uri="{BB962C8B-B14F-4D97-AF65-F5344CB8AC3E}">
        <p14:creationId xmlns:p14="http://schemas.microsoft.com/office/powerpoint/2010/main" val="3866754096"/>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a:xfrm>
            <a:off x="533400" y="152400"/>
            <a:ext cx="8077200" cy="6019800"/>
          </a:xfrm>
        </p:spPr>
        <p:txBody>
          <a:bodyPr/>
          <a:lstStyle/>
          <a:p>
            <a:r>
              <a:rPr lang="en-US" dirty="0" smtClean="0"/>
              <a:t>Blasingame Washington Post </a:t>
            </a:r>
            <a:r>
              <a:rPr lang="en-US" i="1" dirty="0" smtClean="0"/>
              <a:t>Twisted</a:t>
            </a:r>
          </a:p>
          <a:p>
            <a:endParaRPr lang="en-US" dirty="0" smtClean="0"/>
          </a:p>
          <a:p>
            <a:endParaRPr lang="en-US" dirty="0"/>
          </a:p>
          <a:p>
            <a:endParaRPr lang="en-US" dirty="0" smtClean="0"/>
          </a:p>
          <a:p>
            <a:endParaRPr lang="en-US" dirty="0"/>
          </a:p>
          <a:p>
            <a:r>
              <a:rPr lang="en-US" dirty="0" smtClean="0"/>
              <a:t>Blasingame Washington Post </a:t>
            </a:r>
            <a:r>
              <a:rPr lang="en-US" i="1" dirty="0" smtClean="0"/>
              <a:t>Dreaming in Cuban</a:t>
            </a:r>
            <a:endParaRPr lang="en-US" i="1" dirty="0"/>
          </a:p>
        </p:txBody>
      </p:sp>
      <p:pic>
        <p:nvPicPr>
          <p:cNvPr id="331778" name="Picture 2" descr="http://www.washingtonpost.com/blogs/answer-sheet/files/2013/09/dreaming.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659030"/>
            <a:ext cx="2057400" cy="3185653"/>
          </a:xfrm>
          <a:prstGeom prst="rect">
            <a:avLst/>
          </a:prstGeom>
          <a:noFill/>
          <a:extLst>
            <a:ext uri="{909E8E84-426E-40DD-AFC4-6F175D3DCCD1}">
              <a14:hiddenFill xmlns:a14="http://schemas.microsoft.com/office/drawing/2010/main">
                <a:solidFill>
                  <a:srgbClr val="FFFFFF"/>
                </a:solidFill>
              </a14:hiddenFill>
            </a:ext>
          </a:extLst>
        </p:spPr>
      </p:pic>
      <p:pic>
        <p:nvPicPr>
          <p:cNvPr id="331780" name="Picture 4" descr="http://blog.syracuse.com/shelflife/2007/11/Twisted.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1954" y="662866"/>
            <a:ext cx="1663074" cy="2514600"/>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6" descr="data:image/jpeg;base64,/9j/4AAQSkZJRgABAQAAAQABAAD/2wCEAAkGBxIQEBQUEBAUExIWFRQYFBgWEw8XExUWFxQWFhURFRUcHSggGBolHBQUITUhJSkrLi4wFx8zODMsNygtLisBCgoKDg0OGhAQGywlICYsLCw0LCwsLCwsLCwsLCwsLSwsLCwsLCwsLCwsLCwsLCwsLCwsLCwsLCwsLCwsLCwsLP/AABEIAKgBLAMBEQACEQEDEQH/xAAcAAEAAQUBAQAAAAAAAAAAAAAABwEEBQYIAgP/xABCEAABAwICBwUDCwMBCQAAAAABAAIDBBEFIQYSMUFRYXEHEyKBkTKhsRQjNEJSYnJzssHRgpLhohUWJDNEU4OT0v/EABsBAQACAwEBAAAAAAAAAAAAAAAFBgIDBAEH/8QAMxEBAAIBAgUCBAQGAwEBAAAAAAECAwQRBRIhMUEyURMiYXEUM4GRFSNCUqGxQ8Hw4ST/2gAMAwEAAhEDEQA/AJx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BS6CqAgICAgICAgICAgIPnPO1jS57g1o2kkADzK9is2nasbvJmIjeWqYn2iUcJs0uld9wZep/ZSWPhOe8b22rH1c1tXSO3X7MW7tHlOceHSubx8f7MW3+GYY9WarD8Tk8Ul4b2pNabTUj4+riD6FoWyODc8fy8kS8/FzHqrLOYfp7Ry2u50f4hl6tvbzXJl4VqMfjf7NlNXjt9Gy09QyRocxzXtOwtIIPmFH2rNZ2tGzpiYns+q8eiAgICAgICAgICAgICAgICDDY5U1jcqWBj+LnPAt0atOScn9G36ufNOb/jiP1lH9Xp7UsYXa+YvlqR7R5KO/F5N9t0H/EM825d2/aKGodTtkqpdd8gDgA1oDARcNyGZUnii3L807p7BF+SJvO8s2tjcICAgICAgICAgIMVpBjcdHHrPzcb6jd7j+wHFdGl019Rflq1ZcsY43lGcLqvG6gtDy2Fp8Ts9Rg+y0byp/JODh1Noje7gpW+one3ZImBaJ0tIB3cQc/e94Dnnnc7FAZ9XlzW3vKQpirSOkM4BZc7Yt6ygimaWyxse07Q5oKyre1Z3rOzyaxPdGemfZ73LXT0BIDQXPiJysMy5hPDgVP6Di8zMY83X6uLNpY25qsB2cMrp6oOpZHRxNI75x/5bh9gt2OcfULq4tk01aclo3t494a9NS++8T0TmFVEkqgICAgICAgICAgICAgICAgo5eS8lzxi58DurviVX49cqdT839U+YP8AR4fyo/0BWCvaFwp6YXi9ZCAgICAgICAgIPnPMGNLnGzWgkngALkr2Im07Q8mdo3lBuleMyVk+V7vcGsbwaTZrffmrnpMFdJgmZ8Ruhr3nLkTBozgzKKmZEwZgXed7nH2nFVLUZ7Z8k3t5S9KRSvLDLLQzEBBZ4thrKqF8Mut3bxZwa4tJF72uN2Szx3mlotHdjasTG0mF4ZFTRNigYGMbsA+J4leXva9ua07y9iIiNoXixeqXQeXyBou4gDiSAE32exEz2Wv+16e9vlEV/zGfyseevu2/hs22/LP7LqOUOF2kEcQQR6rJqmJjpL2jwQEHzkma32nAdSAtd8tKeqYhlWs27Q+IxCL/uN9Vo/Haf8Avhn8HJ7PuyQOFwQRyN10UyVv1rO7XMTHd7WbwQUugXQU1hxTZ5vBrjiPVNpN4L3C8kns52xc+B3V3xKr8eufvKnU/N/VP+D/AEeH8qP9AVgr2hcKemF4vWTy+QAXJAHEmwXkzEPYiZ6QsjjVMDb5RFf8bf5WPPX3bvwubbfkn9l5HK1wu1wcOIII9VlE7tMxMTtL2vXggICAgINV7Sa3uqFwBsZHtZ5HxO9zSPNSXCcMZNTG/jq5dZblxox0Mh73FKcHMBxd/a0ke8BWPituTSW+rh0sb5ITuFSkwqgICAgIKFBr2lOkraRpDbGS1+TeZ58lpy5uTpHdI6Dh9tTO89KsFhejk1eBNXTSBjs2Rg2NtxP2egWFMM263dObX0wTOPTViNvOzJVPZ/RubZneRu3OD3H1ByKznBSfDRj4vqq23m2/0lodearCqjUMhbfON7b6kjebdhI3grntFsc9FhwTp+IYt5jr5jz+iQdDdLG1oLH2bOwXc0bHDZrt/cbl1Y8nPH1V7iPDbaW28daz/wC6toWxGMPjOL90CGnMbTw5DmofXcQmk/DxdbOvT6fm+a3ZaUWCum8dS92eYYCQQPvO235BZYOGV25s3zT/AIMmqn04+kLqbRyEjwazDuIc4+oN7rdl4Zprx6dvsxpqslZ7sC6WSmlLHHVcMwRscOP+FWc9c+gy7Vn/AOpSkY9RTfZsuEYmJhY5PG0cR9oKx8O4hGqr19UIvU6acU/RkHvABJIAGZJ2AcVJxG/SHLvtDQcU0rqKuoFNh1mk3vIRnqja/wC6Pf0Uzj0WPT4vjajr7Q4pzWy25cf7vrPoBJI28mITul4nNl+hzstdOKck/Ljrt9mc6WJjrM7o+xtlRRTGGoHitdrhfVe3c5qsWlvh1NOen7I/LS2O20yz+hujFLiLe8dUS6zCBLFdotwIcMy08eRCi+I6vUaa00iIiJ7S69PjpkjmSpRUUcEYjiaGsaLADcq7e02mZl37bRs55xY+F3V3xVej1z95U+n5v6ug8H+jw/lR/oCn69oW+nphb49jDaWPWdm431W8eZ5BYZMkUjeXZpNLbUX5Y7e7UcKw2fFSZqmVzYLkMa3LWscyOA57VppScnzX/ZJ6jUY9HPwsERvHeWUrdAKVzLRGSN+5we52fMHas509J7Q5sXF9RS29p3j2loDsUqMMqHM17SMdZwz7uQbQSN4ItzC545sdtlk+Bp9dgi8x3/eJS1o7jDK2nZNHkHDMb2uGTmnoV21neN1O1Ontgyzjt4ZNZNAgICAg0DtiJFNBw77P/wBb1OcA/Pt9v+4cOu9EfdougM4ZilOTsLnN/uY4D32U1xem+kt9HLpZ2yQngFUiEwqvQQEBAQW+IVQiifI7YxpcfIXssbTtEyzxY5yXikeZ2Q7LUGqrIWvN+8mZr87uFx0tko/H8+SJlc8uONPpLcviE0gW2KSUlVBqfaVhIqKB7gPnIfnWHf4fbb5tv6BYZK71SXCtROHU19p6Sh7CcWdSzxTtObHAnm3Y9vmLrkpPLZctZgjNgtSfP+3QVTVBsReNmqCPPZ8Vt1eb4WG1/aHz/Hj3vytSb85UwtOYLwTztd37KrcO/maqJn7pfPHJhnZu4VxhCKr0YHS6k1odce1GQf6Tk4fA+SiOM4IyYJt5h3aDLy5eX3a1SV/cyxvvlcB34TkVWeG5pxaito+yX1GGMmK1WV7SsTMNIGtNjK8MP4QC53rYDzX1DhGD4ufefEbqfrLzWm3u1nsjcHVVST7Xdst01jf9lJcejalI8dWjQ7bylNVpJNH7W8KEtEJgPHA4G+/UeQ1w6XLT5KX4Lnmmo5PFnJq6b039midmNc6PE42g5SNexw4+EuB9Wqb43ji2mmZ8S5dJO2ROZVMnslZc3YofC/q74qAj1frKn0/N/V0LhH0eH8qP9AU/XtC3U9MIx08xMyTygHJngb/Tt991HZ7c11z4Rp/h4K28z1SPhj4qeki1nNYxsbM3EAeyN5UhExEKret8uWdo3ndr2J6fR63d0UTqmTYLBwZ/J93Va5y7+nq76cKmsc2otFI9vLW36CV2JTmeukbAHW8LRd9gLAAbBlxukY5md7OmeJ4tPj+Fponb3lIOjGj0WHw91CXFpcXEudclxABPLYFtisR2Q2fUXz35792YXrSICAgINS7UKEzYdIWi5iLZPJuT/wDS53opLhOb4Wqrv56OfVU5sc7IUpKl0b2SM9pjmuHVpBA9yuebHGWlqT5RFZ5Z3dG4XXMqIY5Yzdr2hw8xs6jYvnuXHOK80t3iU7W0WjeF2sGQgwmkGlFNQj55/jIyY0a0h8hsHM2XRp9LkzT8v7z0hryZIpHVq8fakw/9HKBxJNupOqpH+EeIyV3c/wCLn+2VKrtTjjF/kzj0kb/8rOvBLz/V/hj+Nj2ZfGcQkqMImlfCYHOZfULgXBocDc5bxfJQerxxXmrWd/qmuFW31OObRt1RXQVmpUwSHY2WMnoHC/uUZina0LtrcfPgtWPZ0ACpN89VQfKpiD2OadjmkHoRZGVZ2tEuYak6rbHdl6LhiOr6Na3yRLoKcObh0V9ojh1vRoK08XiZ0k7fRRNPMTqf1lgaeXVqIX7g8e/L91WeG5YpqKzPulNRTfDaG/BXpXlUFtiUetDIOLHfArn1VebDaPpLZina8T9UX4m+waBtJAHmVRtHXmyR91ptPyTLYu1HDXS4e17QS6FzXuG/V1S158rg+RX1XguaMWeIt5jZSNbTnpvHhH2gWNtpK1j3m0bwY5DuAdazjyBA8rqxcW0059PPL3jq4dNk5L9eyd2lUlMNZ7R6lseGz6x9poY3m5zha3vPku/hdJtq6beJ3c+ptEY5R/2R4M+WrNSQRFEHBp3Oe4Wy6C/qpjjerryRijv5c+kxTvzSmYqrz2d89nN2Key/qfioGPV+sqjT839XQuD/AEeH8qP9AU7HaFtp6YQrpKSKqpadvfS+9xI9xCjckbXl9C0ExbTY5j2b/gGAUuIUsM03eSO1A0gyyFrXN8LgG3yFxsC7q1raImVU1OfPpc18dJ26+Ibbh+GQ07dWGJrB90D3netsREdkbfJa872ndd2XrAQEBAQEBB4miD2lrhdrgQQdhBFiF7EzE7w8mN42c8aVYI/D6p0Lr6h8UTvtRnZ5jYenNXrQayupxRPnyh82KaW2bX2Z6WCnPyed1oXm8bjsjedrTwaeO49VG8Y4fOT+djjrHf6t2lz8vy2S8Cqsk1UHzfA0m5a0nmAV7vMPNmG0zjAw6rsAP+Hm2AfYK6NHP/6KfeP9teb8ufs511iXMBP1m/EK9ZumO32lE07w6eqaVssLo3DwvYWnoRZfPLRvuncd5paLR4c9YpSPpppIJhZzCR+IfVeORFio+1JrL6FpdTXPji0ef/SmzQXGhV0bCT84wBko36zRk7zFj5rtx25qqVxLSzp88x4nrH2bEs3AssZrm08EkrzZrGOd6DIeZsPNeTO3VtwYpy5K0jzLn/RPBnYhWxxAXY0h8x3BoNyD1OS58dd5W/iuqjDi5fPZ0LWUokidHsBbbplkVszYoy0mk+VOx3mtosjguLHuikye02/yFRc2G+DJMeyzUtXJSLR2lIOD1omia76wFndQrlodVGowxeO/lXNRinFeayvl2tKxxqoEcDyTbwkDqRZcPEM8YtPa0/b9W/TY5vliIR9o/RmrrWm3zURDnHcSPZb6qE4Po5mee3aEzr88Y8fJHeUmvaCLEXB2g7DyVpidlfRjpJ2W6zy+hkawE3MT76o/A4bByKntLxu1I5csb/VxZNHE+l8ocQxPCIWNqXRmMu1I9Z2uRkTYbDYAb1sjFpNfkmccTE95a7Wy4K9Z6LGg73HK0R1Ep7mNpe4DIWuBZoGy/FbtTWvDsH8uPmt03Y4t89/mnpCW6CijgjbHEwMY0WAGxVm1ptPNad5SURERtD7lYT2ey5sxT2X9XfFQUepUafmuh8H+jw/lR/oCna9oWynphFnarhjoKsTgfNzAAncJGixB6tAPkVy5sfXdb+BauLY/hW7x/p67OdJ20zzFK60MhuDujfsufunLpZeYb8vSWXGuHzmr8XH6o/zCXGuvsXYqHbo9IKXQVQEBAQEBBhNKtG4cQh7uUWIzjePaY7iOXEb10aXVZNPk56fs15McXjaUH6Q6M1eHOPexl0W6VoJjI5/ZPIq36XiOHUR32n2lG5dPajOaJ9o8tMBHL87CNgJ8bR913DkfcuXWcIx5p58fSf8ADLHqb06T1hI+Hae0EwHz4jPCQFtv6vZ96gcvC9Tj/p3+3V2V1OO3nZk/946O1/lkFvzov5XP+Fz7+if2ls+LT3arpxp1Q/JJ4WTiSSSJ7GhgLgC5pAJdsAz4ru0XD8/xa3tXaImJ6tOXPSazEShvD6Conkb3UEj/ABNzax1to37FZNTq8VaTE2jtLkx4rTt0dQsGQ6BUaUq1jTbQ2LEWA37udo8EgG77Dxvb8FhakWd2j119Nbp1j2RpSUmKYNPriBzm7HFgMkUjeBtmOtgQtUVtSeievqdHrsfJknafH0bjT9qLC3xUNT3nBrbi/U2PuWzn+iLtwmInplrt92MxVmKY2QwQfJKW4Pjvc/edvceWQ6ryYmzdiy6XQxM0nnv7+IbzonoxDh0OpELuOcjz7TzxPLktkREIjUai+e/NZnV60MDpJo4yrGs06kw9l1sj91w3hcWr0VNRHXu69Nq7YOneGtUny2hf4oXOG8tGuxw52zUJXR6vSX5sXVI5Mum1NdrTtLNs0tuPo8hdwAd/C768R1Ext8Gd/wDDinSY4/5I2WdVRVle4a47iLnttybtvzKw/BajVXi2onaPaGyuow6eP5XWfds2EYXHSxiOIWG873He4lTGPHXHXlrCPyZLZLTay+Wxgt6utiiF5ZGMHFzmt+Kypjtedqxuxm1Y7yjjtOxmhqqYNjq4zNG8PY0axDsi1zbgWGRv5Kd4Th1GDNzWpPLPSXFqr4712ieqPMCxqSmmbLC/VeMuLXDe1w3gqw6nBj1GPkv2cVLWpPNVN2iWlkVe2w8EzRd8ZP8ArYd7fgqbrdBk01uvWPEpXBnrkj6szik744XuijMsgadRgIBc7cLnYuC3bo233is7IKn0RxV170TrHnH/ACo38JbuhI4dfv5SLo7iuLARQy4c0Boa0yGUNAaBbWIF7mwXZScvaYhJYpzxtExGzbMZwqKrhdDO3WY4eYO5zTuIO9bpjeHfhzXxXi9Z6whTSLQetoXExsdUQ7nMF3AcHs236ZLnthWrScZx3ja/SXnBdNa6kGo0PLR9SSN7gOQ3joCleerLPg0Oo+a20T7xOzasP0sxmtIbT0rIwdsjo3ho5+J37FbIteUZl03DsPWbTb6bt+wHDpII/npnTTOzke7Zfg0DJrRwC2RCHzZIvbesbR7MovWoQEBAQEBB5kYHCxAIO0EXBSJ27DWcS0Aw6ckupmscdpjJYeuWS7Mev1GONq2lqnDSe8MSeyahvk6Yf+T/AAumOMan3a50uOX3g7LcPb7TZH/ikdb3LXbiuqn+plGmxx4Zmg0OoIDeOkjB4lusfUrlvqs1/VaZbK4617QzccQaLNAA5AALQze0BBQhBQMHAegQekBAQEBBSyCqAg0PTrTT5MXRQGz2+2/I6pP1G8+J3KZ4bwz40RkydvZw6jUzWeWvdi9GdCHVrRU4hI86/ibHrG9jsL3bfJZ6rifwpnFpoiIjy9xaaJ+a/WW6UuiVDGPDSRebQT6lRVtVmtPW0uqMdY7Qwml/Z3T1bNana2CcDwlosx33XtHxGa7NHxPJgttad6tWXBW/buiFk1RQVOYMc8D9nMbubSPUFWuYxavD7xKN2tjt9YdGYdVCaGORux7GuH9QBt71Q8leS01nwmYneN1ysXogICDwYhwHoEHoBBVAQEBAQEBAQEBAQEBAQEBAQEBAQEBAQEBBQoObcbqHummD/bEsmsOeubhX/TUr8GvL7f8ASDv0vMz7uh8IqWSwRPjILHMaW24WGX7Kh5aTS81t3hNUmJiJheLBkoghLtgYJMSYyIXldFG0gbS8ufqg87FvlZWrg9/h6W17dt0bqY5su0eyYcFo+4poYvsRsb/a0BVjJfnvNveUjEbRsvVg9EBAQEBAQEBAQEBAQEBAQEBAQEBAQEBAQEBAQEBAQEEX9ougEk0rqqiGs92csVwC4/bZuud481O8N4rGKvwsvbxLjz6bmnmhqWj2l1XhZMb43CO+ccrXNAO8tO49MlJanS6XW/NFvm94c1L5MXTbo3Sn7X6Yjx08gP3XMcPU2UZbgeSO142+vR0RrI/tkl7Q6mq8GHUEjnHY+T2W87DL3rX/AA/Bi658kfaGXx736UqvdDdB3RTGrrn97VOJPEMJ2m+87uS06zX/ABaxixRtSPDPFg5fmt1lvijXQICAgICAgICAgICAgICAgICAgICAgICAgICAgICAgICAg+M1Mx/tsa4cwD8V7EzHZ5st24PTg3FPFf8ALZ/C957+5tC7jjDRZoAHIALF69oCAgICAgICAgICAgICAgICAgICAgICAgICAgICAgICAgICAgICAgICAgICAgICAgICAgICAgICAgICAgICAgICAgICAgICAgICAgICAgICAgICAgICAgICAgICAgICAgICAgICAgICAgICAgICAgICAgICAgICAgICAgICAg//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data:image/jpeg;base64,/9j/4AAQSkZJRgABAQAAAQABAAD/2wCEAAkGBxIQEBQUEBAUExIWFRQYFBgWEw8XExUWFxQWFhURFRUcHSggGBolHBQUITUhJSkrLi4wFx8zODMsNygtLisBCgoKDg0OGhAQGywlICYsLCw0LCwsLCwsLCwsLCwsLSwsLCwsLCwsLCwsLCwsLCwsLCwsLCwsLCwsLCwsLCwsLP/AABEIAKgBLAMBEQACEQEDEQH/xAAcAAEAAQUBAQAAAAAAAAAAAAAABwEEBQYIAgP/xABCEAABAwICBwUDCwMBCQAAAAABAAIDBBEFIQYSMUFRYXEHEyKBkTKhsRQjNEJSYnJzssHRgpLhohUWJDNEU4OT0v/EABsBAQACAwEBAAAAAAAAAAAAAAAFBgIDBAEH/8QAMxEBAAIBAgUCBAQGAwEBAAAAAAECAwQRBRIhMUEyURMiYXEUM4GRFSNCUqGxQ8Hw4ST/2gAMAwEAAhEDEQA/AJx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BS6CqAgICAgICAgICAgIPnPO1jS57g1o2kkADzK9is2nasbvJmIjeWqYn2iUcJs0uld9wZep/ZSWPhOe8b22rH1c1tXSO3X7MW7tHlOceHSubx8f7MW3+GYY9WarD8Tk8Ul4b2pNabTUj4+riD6FoWyODc8fy8kS8/FzHqrLOYfp7Ry2u50f4hl6tvbzXJl4VqMfjf7NlNXjt9Gy09QyRocxzXtOwtIIPmFH2rNZ2tGzpiYns+q8eiAgICAgICAgICAgICAgICDDY5U1jcqWBj+LnPAt0atOScn9G36ufNOb/jiP1lH9Xp7UsYXa+YvlqR7R5KO/F5N9t0H/EM825d2/aKGodTtkqpdd8gDgA1oDARcNyGZUnii3L807p7BF+SJvO8s2tjcICAgICAgICAgIMVpBjcdHHrPzcb6jd7j+wHFdGl019Rflq1ZcsY43lGcLqvG6gtDy2Fp8Ts9Rg+y0byp/JODh1Noje7gpW+one3ZImBaJ0tIB3cQc/e94Dnnnc7FAZ9XlzW3vKQpirSOkM4BZc7Yt6ygimaWyxse07Q5oKyre1Z3rOzyaxPdGemfZ73LXT0BIDQXPiJysMy5hPDgVP6Di8zMY83X6uLNpY25qsB2cMrp6oOpZHRxNI75x/5bh9gt2OcfULq4tk01aclo3t494a9NS++8T0TmFVEkqgICAgICAgICAgICAgICAgo5eS8lzxi58DurviVX49cqdT839U+YP8AR4fyo/0BWCvaFwp6YXi9ZCAgICAgICAgIPnPMGNLnGzWgkngALkr2Im07Q8mdo3lBuleMyVk+V7vcGsbwaTZrffmrnpMFdJgmZ8Ruhr3nLkTBozgzKKmZEwZgXed7nH2nFVLUZ7Z8k3t5S9KRSvLDLLQzEBBZ4thrKqF8Mut3bxZwa4tJF72uN2Szx3mlotHdjasTG0mF4ZFTRNigYGMbsA+J4leXva9ua07y9iIiNoXixeqXQeXyBou4gDiSAE32exEz2Wv+16e9vlEV/zGfyseevu2/hs22/LP7LqOUOF2kEcQQR6rJqmJjpL2jwQEHzkma32nAdSAtd8tKeqYhlWs27Q+IxCL/uN9Vo/Haf8Avhn8HJ7PuyQOFwQRyN10UyVv1rO7XMTHd7WbwQUugXQU1hxTZ5vBrjiPVNpN4L3C8kns52xc+B3V3xKr8eufvKnU/N/VP+D/AEeH8qP9AVgr2hcKemF4vWTy+QAXJAHEmwXkzEPYiZ6QsjjVMDb5RFf8bf5WPPX3bvwubbfkn9l5HK1wu1wcOIII9VlE7tMxMTtL2vXggICAgINV7Sa3uqFwBsZHtZ5HxO9zSPNSXCcMZNTG/jq5dZblxox0Mh73FKcHMBxd/a0ke8BWPituTSW+rh0sb5ITuFSkwqgICAgIKFBr2lOkraRpDbGS1+TeZ58lpy5uTpHdI6Dh9tTO89KsFhejk1eBNXTSBjs2Rg2NtxP2egWFMM263dObX0wTOPTViNvOzJVPZ/RubZneRu3OD3H1ByKznBSfDRj4vqq23m2/0lodearCqjUMhbfON7b6kjebdhI3grntFsc9FhwTp+IYt5jr5jz+iQdDdLG1oLH2bOwXc0bHDZrt/cbl1Y8nPH1V7iPDbaW28daz/wC6toWxGMPjOL90CGnMbTw5DmofXcQmk/DxdbOvT6fm+a3ZaUWCum8dS92eYYCQQPvO235BZYOGV25s3zT/AIMmqn04+kLqbRyEjwazDuIc4+oN7rdl4Zprx6dvsxpqslZ7sC6WSmlLHHVcMwRscOP+FWc9c+gy7Vn/AOpSkY9RTfZsuEYmJhY5PG0cR9oKx8O4hGqr19UIvU6acU/RkHvABJIAGZJ2AcVJxG/SHLvtDQcU0rqKuoFNh1mk3vIRnqja/wC6Pf0Uzj0WPT4vjajr7Q4pzWy25cf7vrPoBJI28mITul4nNl+hzstdOKck/Ljrt9mc6WJjrM7o+xtlRRTGGoHitdrhfVe3c5qsWlvh1NOen7I/LS2O20yz+hujFLiLe8dUS6zCBLFdotwIcMy08eRCi+I6vUaa00iIiJ7S69PjpkjmSpRUUcEYjiaGsaLADcq7e02mZl37bRs55xY+F3V3xVej1z95U+n5v6ug8H+jw/lR/oCn69oW+nphb49jDaWPWdm431W8eZ5BYZMkUjeXZpNLbUX5Y7e7UcKw2fFSZqmVzYLkMa3LWscyOA57VppScnzX/ZJ6jUY9HPwsERvHeWUrdAKVzLRGSN+5we52fMHas509J7Q5sXF9RS29p3j2loDsUqMMqHM17SMdZwz7uQbQSN4ItzC545sdtlk+Bp9dgi8x3/eJS1o7jDK2nZNHkHDMb2uGTmnoV21neN1O1Ontgyzjt4ZNZNAgICAg0DtiJFNBw77P/wBb1OcA/Pt9v+4cOu9EfdougM4ZilOTsLnN/uY4D32U1xem+kt9HLpZ2yQngFUiEwqvQQEBAQW+IVQiifI7YxpcfIXssbTtEyzxY5yXikeZ2Q7LUGqrIWvN+8mZr87uFx0tko/H8+SJlc8uONPpLcviE0gW2KSUlVBqfaVhIqKB7gPnIfnWHf4fbb5tv6BYZK71SXCtROHU19p6Sh7CcWdSzxTtObHAnm3Y9vmLrkpPLZctZgjNgtSfP+3QVTVBsReNmqCPPZ8Vt1eb4WG1/aHz/Hj3vytSb85UwtOYLwTztd37KrcO/maqJn7pfPHJhnZu4VxhCKr0YHS6k1odce1GQf6Tk4fA+SiOM4IyYJt5h3aDLy5eX3a1SV/cyxvvlcB34TkVWeG5pxaito+yX1GGMmK1WV7SsTMNIGtNjK8MP4QC53rYDzX1DhGD4ufefEbqfrLzWm3u1nsjcHVVST7Xdst01jf9lJcejalI8dWjQ7bylNVpJNH7W8KEtEJgPHA4G+/UeQ1w6XLT5KX4Lnmmo5PFnJq6b039midmNc6PE42g5SNexw4+EuB9Wqb43ji2mmZ8S5dJO2ROZVMnslZc3YofC/q74qAj1frKn0/N/V0LhH0eH8qP9AU/XtC3U9MIx08xMyTygHJngb/Tt991HZ7c11z4Rp/h4K28z1SPhj4qeki1nNYxsbM3EAeyN5UhExEKret8uWdo3ndr2J6fR63d0UTqmTYLBwZ/J93Va5y7+nq76cKmsc2otFI9vLW36CV2JTmeukbAHW8LRd9gLAAbBlxukY5md7OmeJ4tPj+Fponb3lIOjGj0WHw91CXFpcXEudclxABPLYFtisR2Q2fUXz35792YXrSICAgINS7UKEzYdIWi5iLZPJuT/wDS53opLhOb4Wqrv56OfVU5sc7IUpKl0b2SM9pjmuHVpBA9yuebHGWlqT5RFZ5Z3dG4XXMqIY5Yzdr2hw8xs6jYvnuXHOK80t3iU7W0WjeF2sGQgwmkGlFNQj55/jIyY0a0h8hsHM2XRp9LkzT8v7z0hryZIpHVq8fakw/9HKBxJNupOqpH+EeIyV3c/wCLn+2VKrtTjjF/kzj0kb/8rOvBLz/V/hj+Nj2ZfGcQkqMImlfCYHOZfULgXBocDc5bxfJQerxxXmrWd/qmuFW31OObRt1RXQVmpUwSHY2WMnoHC/uUZina0LtrcfPgtWPZ0ACpN89VQfKpiD2OadjmkHoRZGVZ2tEuYak6rbHdl6LhiOr6Na3yRLoKcObh0V9ojh1vRoK08XiZ0k7fRRNPMTqf1lgaeXVqIX7g8e/L91WeG5YpqKzPulNRTfDaG/BXpXlUFtiUetDIOLHfArn1VebDaPpLZina8T9UX4m+waBtJAHmVRtHXmyR91ptPyTLYu1HDXS4e17QS6FzXuG/V1S158rg+RX1XguaMWeIt5jZSNbTnpvHhH2gWNtpK1j3m0bwY5DuAdazjyBA8rqxcW0059PPL3jq4dNk5L9eyd2lUlMNZ7R6lseGz6x9poY3m5zha3vPku/hdJtq6beJ3c+ptEY5R/2R4M+WrNSQRFEHBp3Oe4Wy6C/qpjjerryRijv5c+kxTvzSmYqrz2d89nN2Key/qfioGPV+sqjT839XQuD/AEeH8qP9AU7HaFtp6YQrpKSKqpadvfS+9xI9xCjckbXl9C0ExbTY5j2b/gGAUuIUsM03eSO1A0gyyFrXN8LgG3yFxsC7q1raImVU1OfPpc18dJ26+Ibbh+GQ07dWGJrB90D3netsREdkbfJa872ndd2XrAQEBAQEBB4miD2lrhdrgQQdhBFiF7EzE7w8mN42c8aVYI/D6p0Lr6h8UTvtRnZ5jYenNXrQayupxRPnyh82KaW2bX2Z6WCnPyed1oXm8bjsjedrTwaeO49VG8Y4fOT+djjrHf6t2lz8vy2S8Cqsk1UHzfA0m5a0nmAV7vMPNmG0zjAw6rsAP+Hm2AfYK6NHP/6KfeP9teb8ufs511iXMBP1m/EK9ZumO32lE07w6eqaVssLo3DwvYWnoRZfPLRvuncd5paLR4c9YpSPpppIJhZzCR+IfVeORFio+1JrL6FpdTXPji0ef/SmzQXGhV0bCT84wBko36zRk7zFj5rtx25qqVxLSzp88x4nrH2bEs3AssZrm08EkrzZrGOd6DIeZsPNeTO3VtwYpy5K0jzLn/RPBnYhWxxAXY0h8x3BoNyD1OS58dd5W/iuqjDi5fPZ0LWUokidHsBbbplkVszYoy0mk+VOx3mtosjguLHuikye02/yFRc2G+DJMeyzUtXJSLR2lIOD1omia76wFndQrlodVGowxeO/lXNRinFeayvl2tKxxqoEcDyTbwkDqRZcPEM8YtPa0/b9W/TY5vliIR9o/RmrrWm3zURDnHcSPZb6qE4Po5mee3aEzr88Y8fJHeUmvaCLEXB2g7DyVpidlfRjpJ2W6zy+hkawE3MT76o/A4bByKntLxu1I5csb/VxZNHE+l8ocQxPCIWNqXRmMu1I9Z2uRkTYbDYAb1sjFpNfkmccTE95a7Wy4K9Z6LGg73HK0R1Ep7mNpe4DIWuBZoGy/FbtTWvDsH8uPmt03Y4t89/mnpCW6CijgjbHEwMY0WAGxVm1ptPNad5SURERtD7lYT2ey5sxT2X9XfFQUepUafmuh8H+jw/lR/oCna9oWynphFnarhjoKsTgfNzAAncJGixB6tAPkVy5sfXdb+BauLY/hW7x/p67OdJ20zzFK60MhuDujfsufunLpZeYb8vSWXGuHzmr8XH6o/zCXGuvsXYqHbo9IKXQVQEBAQEBBhNKtG4cQh7uUWIzjePaY7iOXEb10aXVZNPk56fs15McXjaUH6Q6M1eHOPexl0W6VoJjI5/ZPIq36XiOHUR32n2lG5dPajOaJ9o8tMBHL87CNgJ8bR913DkfcuXWcIx5p58fSf8ADLHqb06T1hI+Hae0EwHz4jPCQFtv6vZ96gcvC9Tj/p3+3V2V1OO3nZk/946O1/lkFvzov5XP+Fz7+if2ls+LT3arpxp1Q/JJ4WTiSSSJ7GhgLgC5pAJdsAz4ru0XD8/xa3tXaImJ6tOXPSazEShvD6Conkb3UEj/ABNzax1to37FZNTq8VaTE2jtLkx4rTt0dQsGQ6BUaUq1jTbQ2LEWA37udo8EgG77Dxvb8FhakWd2j119Nbp1j2RpSUmKYNPriBzm7HFgMkUjeBtmOtgQtUVtSeievqdHrsfJknafH0bjT9qLC3xUNT3nBrbi/U2PuWzn+iLtwmInplrt92MxVmKY2QwQfJKW4Pjvc/edvceWQ6ryYmzdiy6XQxM0nnv7+IbzonoxDh0OpELuOcjz7TzxPLktkREIjUai+e/NZnV60MDpJo4yrGs06kw9l1sj91w3hcWr0VNRHXu69Nq7YOneGtUny2hf4oXOG8tGuxw52zUJXR6vSX5sXVI5Mum1NdrTtLNs0tuPo8hdwAd/C768R1Ext8Gd/wDDinSY4/5I2WdVRVle4a47iLnttybtvzKw/BajVXi2onaPaGyuow6eP5XWfds2EYXHSxiOIWG873He4lTGPHXHXlrCPyZLZLTay+Wxgt6utiiF5ZGMHFzmt+Kypjtedqxuxm1Y7yjjtOxmhqqYNjq4zNG8PY0axDsi1zbgWGRv5Kd4Th1GDNzWpPLPSXFqr4712ieqPMCxqSmmbLC/VeMuLXDe1w3gqw6nBj1GPkv2cVLWpPNVN2iWlkVe2w8EzRd8ZP8ArYd7fgqbrdBk01uvWPEpXBnrkj6szik744XuijMsgadRgIBc7cLnYuC3bo233is7IKn0RxV170TrHnH/ACo38JbuhI4dfv5SLo7iuLARQy4c0Boa0yGUNAaBbWIF7mwXZScvaYhJYpzxtExGzbMZwqKrhdDO3WY4eYO5zTuIO9bpjeHfhzXxXi9Z6whTSLQetoXExsdUQ7nMF3AcHs236ZLnthWrScZx3ja/SXnBdNa6kGo0PLR9SSN7gOQ3joCleerLPg0Oo+a20T7xOzasP0sxmtIbT0rIwdsjo3ho5+J37FbIteUZl03DsPWbTb6bt+wHDpII/npnTTOzke7Zfg0DJrRwC2RCHzZIvbesbR7MovWoQEBAQEBB5kYHCxAIO0EXBSJ27DWcS0Aw6ckupmscdpjJYeuWS7Mev1GONq2lqnDSe8MSeyahvk6Yf+T/AAumOMan3a50uOX3g7LcPb7TZH/ikdb3LXbiuqn+plGmxx4Zmg0OoIDeOkjB4lusfUrlvqs1/VaZbK4617QzccQaLNAA5AALQze0BBQhBQMHAegQekBAQEBBSyCqAg0PTrTT5MXRQGz2+2/I6pP1G8+J3KZ4bwz40RkydvZw6jUzWeWvdi9GdCHVrRU4hI86/ibHrG9jsL3bfJZ6rifwpnFpoiIjy9xaaJ+a/WW6UuiVDGPDSRebQT6lRVtVmtPW0uqMdY7Qwml/Z3T1bNana2CcDwlosx33XtHxGa7NHxPJgttad6tWXBW/buiFk1RQVOYMc8D9nMbubSPUFWuYxavD7xKN2tjt9YdGYdVCaGORux7GuH9QBt71Q8leS01nwmYneN1ysXogICDwYhwHoEHoBBVAQEBAQEBAQEBAQEBAQEBAQEBAQEBAQEBBQoObcbqHummD/bEsmsOeubhX/TUr8GvL7f8ASDv0vMz7uh8IqWSwRPjILHMaW24WGX7Kh5aTS81t3hNUmJiJheLBkoghLtgYJMSYyIXldFG0gbS8ufqg87FvlZWrg9/h6W17dt0bqY5su0eyYcFo+4poYvsRsb/a0BVjJfnvNveUjEbRsvVg9EBAQEBAQEBAQEBAQEBAQEBAQEBAQEBAQEBAQEBAQEEX9ougEk0rqqiGs92csVwC4/bZuud481O8N4rGKvwsvbxLjz6bmnmhqWj2l1XhZMb43CO+ccrXNAO8tO49MlJanS6XW/NFvm94c1L5MXTbo3Sn7X6Yjx08gP3XMcPU2UZbgeSO142+vR0RrI/tkl7Q6mq8GHUEjnHY+T2W87DL3rX/AA/Bi658kfaGXx736UqvdDdB3RTGrrn97VOJPEMJ2m+87uS06zX/ABaxixRtSPDPFg5fmt1lvijXQICAgICAgICAgICAgICAgICAgICAgICAgICAgICAgICAg+M1Mx/tsa4cwD8V7EzHZ5st24PTg3FPFf8ALZ/C957+5tC7jjDRZoAHIALF69oCAgICAgICAgICAgICAgICAgICAgICAgICAgICAgICAgICAgICAgICAgICAgICAgICAgICAgICAgICAgICAgICAgICAgICAgICAgICAgICAgICAgICAgICAgICAgICAgICAgICAgICAgICAgICAgICAgICAgICAgICAgICAg//2Q=="/>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data:image/jpeg;base64,/9j/4AAQSkZJRgABAQAAAQABAAD/2wCEAAkGBxIQEBQUEBAUExIWFRQYFBgWEw8XExUWFxQWFhURFRUcHSggGBolHBQUITUhJSkrLi4wFx8zODMsNygtLisBCgoKDg0OGhAQGywlICYsLCw0LCwsLCwsLCwsLCwsLSwsLCwsLCwsLCwsLCwsLCwsLCwsLCwsLCwsLCwsLCwsLP/AABEIAKgBLAMBEQACEQEDEQH/xAAcAAEAAQUBAQAAAAAAAAAAAAAABwEEBQYIAgP/xABCEAABAwICBwUDCwMBCQAAAAABAAIDBBEFIQYSMUFRYXEHEyKBkTKhsRQjNEJSYnJzssHRgpLhohUWJDNEU4OT0v/EABsBAQACAwEBAAAAAAAAAAAAAAAFBgIDBAEH/8QAMxEBAAIBAgUCBAQGAwEBAAAAAAECAwQRBRIhMUEyURMiYXEUM4GRFSNCUqGxQ8Hw4ST/2gAMAwEAAhEDEQA/AJx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BS6CqAgICAgICAgICAgIPnPO1jS57g1o2kkADzK9is2nasbvJmIjeWqYn2iUcJs0uld9wZep/ZSWPhOe8b22rH1c1tXSO3X7MW7tHlOceHSubx8f7MW3+GYY9WarD8Tk8Ul4b2pNabTUj4+riD6FoWyODc8fy8kS8/FzHqrLOYfp7Ry2u50f4hl6tvbzXJl4VqMfjf7NlNXjt9Gy09QyRocxzXtOwtIIPmFH2rNZ2tGzpiYns+q8eiAgICAgICAgICAgICAgICDDY5U1jcqWBj+LnPAt0atOScn9G36ufNOb/jiP1lH9Xp7UsYXa+YvlqR7R5KO/F5N9t0H/EM825d2/aKGodTtkqpdd8gDgA1oDARcNyGZUnii3L807p7BF+SJvO8s2tjcICAgICAgICAgIMVpBjcdHHrPzcb6jd7j+wHFdGl019Rflq1ZcsY43lGcLqvG6gtDy2Fp8Ts9Rg+y0byp/JODh1Noje7gpW+one3ZImBaJ0tIB3cQc/e94Dnnnc7FAZ9XlzW3vKQpirSOkM4BZc7Yt6ygimaWyxse07Q5oKyre1Z3rOzyaxPdGemfZ73LXT0BIDQXPiJysMy5hPDgVP6Di8zMY83X6uLNpY25qsB2cMrp6oOpZHRxNI75x/5bh9gt2OcfULq4tk01aclo3t494a9NS++8T0TmFVEkqgICAgICAgICAgICAgICAgo5eS8lzxi58DurviVX49cqdT839U+YP8AR4fyo/0BWCvaFwp6YXi9ZCAgICAgICAgIPnPMGNLnGzWgkngALkr2Im07Q8mdo3lBuleMyVk+V7vcGsbwaTZrffmrnpMFdJgmZ8Ruhr3nLkTBozgzKKmZEwZgXed7nH2nFVLUZ7Z8k3t5S9KRSvLDLLQzEBBZ4thrKqF8Mut3bxZwa4tJF72uN2Szx3mlotHdjasTG0mF4ZFTRNigYGMbsA+J4leXva9ua07y9iIiNoXixeqXQeXyBou4gDiSAE32exEz2Wv+16e9vlEV/zGfyseevu2/hs22/LP7LqOUOF2kEcQQR6rJqmJjpL2jwQEHzkma32nAdSAtd8tKeqYhlWs27Q+IxCL/uN9Vo/Haf8Avhn8HJ7PuyQOFwQRyN10UyVv1rO7XMTHd7WbwQUugXQU1hxTZ5vBrjiPVNpN4L3C8kns52xc+B3V3xKr8eufvKnU/N/VP+D/AEeH8qP9AVgr2hcKemF4vWTy+QAXJAHEmwXkzEPYiZ6QsjjVMDb5RFf8bf5WPPX3bvwubbfkn9l5HK1wu1wcOIII9VlE7tMxMTtL2vXggICAgINV7Sa3uqFwBsZHtZ5HxO9zSPNSXCcMZNTG/jq5dZblxox0Mh73FKcHMBxd/a0ke8BWPituTSW+rh0sb5ITuFSkwqgICAgIKFBr2lOkraRpDbGS1+TeZ58lpy5uTpHdI6Dh9tTO89KsFhejk1eBNXTSBjs2Rg2NtxP2egWFMM263dObX0wTOPTViNvOzJVPZ/RubZneRu3OD3H1ByKznBSfDRj4vqq23m2/0lodearCqjUMhbfON7b6kjebdhI3grntFsc9FhwTp+IYt5jr5jz+iQdDdLG1oLH2bOwXc0bHDZrt/cbl1Y8nPH1V7iPDbaW28daz/wC6toWxGMPjOL90CGnMbTw5DmofXcQmk/DxdbOvT6fm+a3ZaUWCum8dS92eYYCQQPvO235BZYOGV25s3zT/AIMmqn04+kLqbRyEjwazDuIc4+oN7rdl4Zprx6dvsxpqslZ7sC6WSmlLHHVcMwRscOP+FWc9c+gy7Vn/AOpSkY9RTfZsuEYmJhY5PG0cR9oKx8O4hGqr19UIvU6acU/RkHvABJIAGZJ2AcVJxG/SHLvtDQcU0rqKuoFNh1mk3vIRnqja/wC6Pf0Uzj0WPT4vjajr7Q4pzWy25cf7vrPoBJI28mITul4nNl+hzstdOKck/Ljrt9mc6WJjrM7o+xtlRRTGGoHitdrhfVe3c5qsWlvh1NOen7I/LS2O20yz+hujFLiLe8dUS6zCBLFdotwIcMy08eRCi+I6vUaa00iIiJ7S69PjpkjmSpRUUcEYjiaGsaLADcq7e02mZl37bRs55xY+F3V3xVej1z95U+n5v6ug8H+jw/lR/oCn69oW+nphb49jDaWPWdm431W8eZ5BYZMkUjeXZpNLbUX5Y7e7UcKw2fFSZqmVzYLkMa3LWscyOA57VppScnzX/ZJ6jUY9HPwsERvHeWUrdAKVzLRGSN+5we52fMHas509J7Q5sXF9RS29p3j2loDsUqMMqHM17SMdZwz7uQbQSN4ItzC545sdtlk+Bp9dgi8x3/eJS1o7jDK2nZNHkHDMb2uGTmnoV21neN1O1Ontgyzjt4ZNZNAgICAg0DtiJFNBw77P/wBb1OcA/Pt9v+4cOu9EfdougM4ZilOTsLnN/uY4D32U1xem+kt9HLpZ2yQngFUiEwqvQQEBAQW+IVQiifI7YxpcfIXssbTtEyzxY5yXikeZ2Q7LUGqrIWvN+8mZr87uFx0tko/H8+SJlc8uONPpLcviE0gW2KSUlVBqfaVhIqKB7gPnIfnWHf4fbb5tv6BYZK71SXCtROHU19p6Sh7CcWdSzxTtObHAnm3Y9vmLrkpPLZctZgjNgtSfP+3QVTVBsReNmqCPPZ8Vt1eb4WG1/aHz/Hj3vytSb85UwtOYLwTztd37KrcO/maqJn7pfPHJhnZu4VxhCKr0YHS6k1odce1GQf6Tk4fA+SiOM4IyYJt5h3aDLy5eX3a1SV/cyxvvlcB34TkVWeG5pxaito+yX1GGMmK1WV7SsTMNIGtNjK8MP4QC53rYDzX1DhGD4ufefEbqfrLzWm3u1nsjcHVVST7Xdst01jf9lJcejalI8dWjQ7bylNVpJNH7W8KEtEJgPHA4G+/UeQ1w6XLT5KX4Lnmmo5PFnJq6b039midmNc6PE42g5SNexw4+EuB9Wqb43ji2mmZ8S5dJO2ROZVMnslZc3YofC/q74qAj1frKn0/N/V0LhH0eH8qP9AU/XtC3U9MIx08xMyTygHJngb/Tt991HZ7c11z4Rp/h4K28z1SPhj4qeki1nNYxsbM3EAeyN5UhExEKret8uWdo3ndr2J6fR63d0UTqmTYLBwZ/J93Va5y7+nq76cKmsc2otFI9vLW36CV2JTmeukbAHW8LRd9gLAAbBlxukY5md7OmeJ4tPj+Fponb3lIOjGj0WHw91CXFpcXEudclxABPLYFtisR2Q2fUXz35792YXrSICAgINS7UKEzYdIWi5iLZPJuT/wDS53opLhOb4Wqrv56OfVU5sc7IUpKl0b2SM9pjmuHVpBA9yuebHGWlqT5RFZ5Z3dG4XXMqIY5Yzdr2hw8xs6jYvnuXHOK80t3iU7W0WjeF2sGQgwmkGlFNQj55/jIyY0a0h8hsHM2XRp9LkzT8v7z0hryZIpHVq8fakw/9HKBxJNupOqpH+EeIyV3c/wCLn+2VKrtTjjF/kzj0kb/8rOvBLz/V/hj+Nj2ZfGcQkqMImlfCYHOZfULgXBocDc5bxfJQerxxXmrWd/qmuFW31OObRt1RXQVmpUwSHY2WMnoHC/uUZina0LtrcfPgtWPZ0ACpN89VQfKpiD2OadjmkHoRZGVZ2tEuYak6rbHdl6LhiOr6Na3yRLoKcObh0V9ojh1vRoK08XiZ0k7fRRNPMTqf1lgaeXVqIX7g8e/L91WeG5YpqKzPulNRTfDaG/BXpXlUFtiUetDIOLHfArn1VebDaPpLZina8T9UX4m+waBtJAHmVRtHXmyR91ptPyTLYu1HDXS4e17QS6FzXuG/V1S158rg+RX1XguaMWeIt5jZSNbTnpvHhH2gWNtpK1j3m0bwY5DuAdazjyBA8rqxcW0059PPL3jq4dNk5L9eyd2lUlMNZ7R6lseGz6x9poY3m5zha3vPku/hdJtq6beJ3c+ptEY5R/2R4M+WrNSQRFEHBp3Oe4Wy6C/qpjjerryRijv5c+kxTvzSmYqrz2d89nN2Key/qfioGPV+sqjT839XQuD/AEeH8qP9AU7HaFtp6YQrpKSKqpadvfS+9xI9xCjckbXl9C0ExbTY5j2b/gGAUuIUsM03eSO1A0gyyFrXN8LgG3yFxsC7q1raImVU1OfPpc18dJ26+Ibbh+GQ07dWGJrB90D3netsREdkbfJa872ndd2XrAQEBAQEBB4miD2lrhdrgQQdhBFiF7EzE7w8mN42c8aVYI/D6p0Lr6h8UTvtRnZ5jYenNXrQayupxRPnyh82KaW2bX2Z6WCnPyed1oXm8bjsjedrTwaeO49VG8Y4fOT+djjrHf6t2lz8vy2S8Cqsk1UHzfA0m5a0nmAV7vMPNmG0zjAw6rsAP+Hm2AfYK6NHP/6KfeP9teb8ufs511iXMBP1m/EK9ZumO32lE07w6eqaVssLo3DwvYWnoRZfPLRvuncd5paLR4c9YpSPpppIJhZzCR+IfVeORFio+1JrL6FpdTXPji0ef/SmzQXGhV0bCT84wBko36zRk7zFj5rtx25qqVxLSzp88x4nrH2bEs3AssZrm08EkrzZrGOd6DIeZsPNeTO3VtwYpy5K0jzLn/RPBnYhWxxAXY0h8x3BoNyD1OS58dd5W/iuqjDi5fPZ0LWUokidHsBbbplkVszYoy0mk+VOx3mtosjguLHuikye02/yFRc2G+DJMeyzUtXJSLR2lIOD1omia76wFndQrlodVGowxeO/lXNRinFeayvl2tKxxqoEcDyTbwkDqRZcPEM8YtPa0/b9W/TY5vliIR9o/RmrrWm3zURDnHcSPZb6qE4Po5mee3aEzr88Y8fJHeUmvaCLEXB2g7DyVpidlfRjpJ2W6zy+hkawE3MT76o/A4bByKntLxu1I5csb/VxZNHE+l8ocQxPCIWNqXRmMu1I9Z2uRkTYbDYAb1sjFpNfkmccTE95a7Wy4K9Z6LGg73HK0R1Ep7mNpe4DIWuBZoGy/FbtTWvDsH8uPmt03Y4t89/mnpCW6CijgjbHEwMY0WAGxVm1ptPNad5SURERtD7lYT2ey5sxT2X9XfFQUepUafmuh8H+jw/lR/oCna9oWynphFnarhjoKsTgfNzAAncJGixB6tAPkVy5sfXdb+BauLY/hW7x/p67OdJ20zzFK60MhuDujfsufunLpZeYb8vSWXGuHzmr8XH6o/zCXGuvsXYqHbo9IKXQVQEBAQEBBhNKtG4cQh7uUWIzjePaY7iOXEb10aXVZNPk56fs15McXjaUH6Q6M1eHOPexl0W6VoJjI5/ZPIq36XiOHUR32n2lG5dPajOaJ9o8tMBHL87CNgJ8bR913DkfcuXWcIx5p58fSf8ADLHqb06T1hI+Hae0EwHz4jPCQFtv6vZ96gcvC9Tj/p3+3V2V1OO3nZk/946O1/lkFvzov5XP+Fz7+if2ls+LT3arpxp1Q/JJ4WTiSSSJ7GhgLgC5pAJdsAz4ru0XD8/xa3tXaImJ6tOXPSazEShvD6Conkb3UEj/ABNzax1to37FZNTq8VaTE2jtLkx4rTt0dQsGQ6BUaUq1jTbQ2LEWA37udo8EgG77Dxvb8FhakWd2j119Nbp1j2RpSUmKYNPriBzm7HFgMkUjeBtmOtgQtUVtSeievqdHrsfJknafH0bjT9qLC3xUNT3nBrbi/U2PuWzn+iLtwmInplrt92MxVmKY2QwQfJKW4Pjvc/edvceWQ6ryYmzdiy6XQxM0nnv7+IbzonoxDh0OpELuOcjz7TzxPLktkREIjUai+e/NZnV60MDpJo4yrGs06kw9l1sj91w3hcWr0VNRHXu69Nq7YOneGtUny2hf4oXOG8tGuxw52zUJXR6vSX5sXVI5Mum1NdrTtLNs0tuPo8hdwAd/C768R1Ext8Gd/wDDinSY4/5I2WdVRVle4a47iLnttybtvzKw/BajVXi2onaPaGyuow6eP5XWfds2EYXHSxiOIWG873He4lTGPHXHXlrCPyZLZLTay+Wxgt6utiiF5ZGMHFzmt+Kypjtedqxuxm1Y7yjjtOxmhqqYNjq4zNG8PY0axDsi1zbgWGRv5Kd4Th1GDNzWpPLPSXFqr4712ieqPMCxqSmmbLC/VeMuLXDe1w3gqw6nBj1GPkv2cVLWpPNVN2iWlkVe2w8EzRd8ZP8ArYd7fgqbrdBk01uvWPEpXBnrkj6szik744XuijMsgadRgIBc7cLnYuC3bo233is7IKn0RxV170TrHnH/ACo38JbuhI4dfv5SLo7iuLARQy4c0Boa0yGUNAaBbWIF7mwXZScvaYhJYpzxtExGzbMZwqKrhdDO3WY4eYO5zTuIO9bpjeHfhzXxXi9Z6whTSLQetoXExsdUQ7nMF3AcHs236ZLnthWrScZx3ja/SXnBdNa6kGo0PLR9SSN7gOQ3joCleerLPg0Oo+a20T7xOzasP0sxmtIbT0rIwdsjo3ho5+J37FbIteUZl03DsPWbTb6bt+wHDpII/npnTTOzke7Zfg0DJrRwC2RCHzZIvbesbR7MovWoQEBAQEBB5kYHCxAIO0EXBSJ27DWcS0Aw6ckupmscdpjJYeuWS7Mev1GONq2lqnDSe8MSeyahvk6Yf+T/AAumOMan3a50uOX3g7LcPb7TZH/ikdb3LXbiuqn+plGmxx4Zmg0OoIDeOkjB4lusfUrlvqs1/VaZbK4617QzccQaLNAA5AALQze0BBQhBQMHAegQekBAQEBBSyCqAg0PTrTT5MXRQGz2+2/I6pP1G8+J3KZ4bwz40RkydvZw6jUzWeWvdi9GdCHVrRU4hI86/ibHrG9jsL3bfJZ6rifwpnFpoiIjy9xaaJ+a/WW6UuiVDGPDSRebQT6lRVtVmtPW0uqMdY7Qwml/Z3T1bNana2CcDwlosx33XtHxGa7NHxPJgttad6tWXBW/buiFk1RQVOYMc8D9nMbubSPUFWuYxavD7xKN2tjt9YdGYdVCaGORux7GuH9QBt71Q8leS01nwmYneN1ysXogICDwYhwHoEHoBBVAQEBAQEBAQEBAQEBAQEBAQEBAQEBAQEBBQoObcbqHummD/bEsmsOeubhX/TUr8GvL7f8ASDv0vMz7uh8IqWSwRPjILHMaW24WGX7Kh5aTS81t3hNUmJiJheLBkoghLtgYJMSYyIXldFG0gbS8ufqg87FvlZWrg9/h6W17dt0bqY5su0eyYcFo+4poYvsRsb/a0BVjJfnvNveUjEbRsvVg9EBAQEBAQEBAQEBAQEBAQEBAQEBAQEBAQEBAQEBAQEEX9ougEk0rqqiGs92csVwC4/bZuud481O8N4rGKvwsvbxLjz6bmnmhqWj2l1XhZMb43CO+ccrXNAO8tO49MlJanS6XW/NFvm94c1L5MXTbo3Sn7X6Yjx08gP3XMcPU2UZbgeSO142+vR0RrI/tkl7Q6mq8GHUEjnHY+T2W87DL3rX/AA/Bi658kfaGXx736UqvdDdB3RTGrrn97VOJPEMJ2m+87uS06zX/ABaxixRtSPDPFg5fmt1lvijXQICAgICAgICAgICAgICAgICAgICAgICAgICAgICAgICAg+M1Mx/tsa4cwD8V7EzHZ5st24PTg3FPFf8ALZ/C957+5tC7jjDRZoAHIALF69oCAgICAgICAgICAgICAgICAgICAgICAgICAgICAgICAgICAgICAgICAgICAgICAgICAgICAgICAgICAgICAgICAgICAgICAgICAgICAgICAgICAgICAgICAgICAgICAgICAgICAgICAgICAgICAgICAgICAgICAgICAgICAg//2Q=="/>
          <p:cNvSpPr>
            <a:spLocks noChangeAspect="1" noChangeArrowheads="1"/>
          </p:cNvSpPr>
          <p:nvPr/>
        </p:nvSpPr>
        <p:spPr bwMode="auto">
          <a:xfrm>
            <a:off x="36830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2" descr="data:image/jpeg;base64,/9j/4AAQSkZJRgABAQAAAQABAAD/2wCEAAkGBxIQEBQUEBAUExIWFRQYFBgWEw8XExUWFxQWFhURFRUcHSggGBolHBQUITUhJSkrLi4wFx8zODMsNygtLisBCgoKDg0OGhAQGywlICYsLCw0LCwsLCwsLCwsLCwsLSwsLCwsLCwsLCwsLCwsLCwsLCwsLCwsLCwsLCwsLCwsLP/AABEIAKgBLAMBEQACEQEDEQH/xAAcAAEAAQUBAQAAAAAAAAAAAAAABwEEBQYIAgP/xABCEAABAwICBwUDCwMBCQAAAAABAAIDBBEFIQYSMUFRYXEHEyKBkTKhsRQjNEJSYnJzssHRgpLhohUWJDNEU4OT0v/EABsBAQACAwEBAAAAAAAAAAAAAAAFBgIDBAEH/8QAMxEBAAIBAgUCBAQGAwEBAAAAAAECAwQRBRIhMUEyURMiYXEUM4GRFSNCUqGxQ8Hw4ST/2gAMAwEAAhEDEQA/AJx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AQEBBS6CqAgICAgICAgICAgIPnPO1jS57g1o2kkADzK9is2nasbvJmIjeWqYn2iUcJs0uld9wZep/ZSWPhOe8b22rH1c1tXSO3X7MW7tHlOceHSubx8f7MW3+GYY9WarD8Tk8Ul4b2pNabTUj4+riD6FoWyODc8fy8kS8/FzHqrLOYfp7Ry2u50f4hl6tvbzXJl4VqMfjf7NlNXjt9Gy09QyRocxzXtOwtIIPmFH2rNZ2tGzpiYns+q8eiAgICAgICAgICAgICAgICDDY5U1jcqWBj+LnPAt0atOScn9G36ufNOb/jiP1lH9Xp7UsYXa+YvlqR7R5KO/F5N9t0H/EM825d2/aKGodTtkqpdd8gDgA1oDARcNyGZUnii3L807p7BF+SJvO8s2tjcICAgICAgICAgIMVpBjcdHHrPzcb6jd7j+wHFdGl019Rflq1ZcsY43lGcLqvG6gtDy2Fp8Ts9Rg+y0byp/JODh1Noje7gpW+one3ZImBaJ0tIB3cQc/e94Dnnnc7FAZ9XlzW3vKQpirSOkM4BZc7Yt6ygimaWyxse07Q5oKyre1Z3rOzyaxPdGemfZ73LXT0BIDQXPiJysMy5hPDgVP6Di8zMY83X6uLNpY25qsB2cMrp6oOpZHRxNI75x/5bh9gt2OcfULq4tk01aclo3t494a9NS++8T0TmFVEkqgICAgICAgICAgICAgICAgo5eS8lzxi58DurviVX49cqdT839U+YP8AR4fyo/0BWCvaFwp6YXi9ZCAgICAgICAgIPnPMGNLnGzWgkngALkr2Im07Q8mdo3lBuleMyVk+V7vcGsbwaTZrffmrnpMFdJgmZ8Ruhr3nLkTBozgzKKmZEwZgXed7nH2nFVLUZ7Z8k3t5S9KRSvLDLLQzEBBZ4thrKqF8Mut3bxZwa4tJF72uN2Szx3mlotHdjasTG0mF4ZFTRNigYGMbsA+J4leXva9ua07y9iIiNoXixeqXQeXyBou4gDiSAE32exEz2Wv+16e9vlEV/zGfyseevu2/hs22/LP7LqOUOF2kEcQQR6rJqmJjpL2jwQEHzkma32nAdSAtd8tKeqYhlWs27Q+IxCL/uN9Vo/Haf8Avhn8HJ7PuyQOFwQRyN10UyVv1rO7XMTHd7WbwQUugXQU1hxTZ5vBrjiPVNpN4L3C8kns52xc+B3V3xKr8eufvKnU/N/VP+D/AEeH8qP9AVgr2hcKemF4vWTy+QAXJAHEmwXkzEPYiZ6QsjjVMDb5RFf8bf5WPPX3bvwubbfkn9l5HK1wu1wcOIII9VlE7tMxMTtL2vXggICAgINV7Sa3uqFwBsZHtZ5HxO9zSPNSXCcMZNTG/jq5dZblxox0Mh73FKcHMBxd/a0ke8BWPituTSW+rh0sb5ITuFSkwqgICAgIKFBr2lOkraRpDbGS1+TeZ58lpy5uTpHdI6Dh9tTO89KsFhejk1eBNXTSBjs2Rg2NtxP2egWFMM263dObX0wTOPTViNvOzJVPZ/RubZneRu3OD3H1ByKznBSfDRj4vqq23m2/0lodearCqjUMhbfON7b6kjebdhI3grntFsc9FhwTp+IYt5jr5jz+iQdDdLG1oLH2bOwXc0bHDZrt/cbl1Y8nPH1V7iPDbaW28daz/wC6toWxGMPjOL90CGnMbTw5DmofXcQmk/DxdbOvT6fm+a3ZaUWCum8dS92eYYCQQPvO235BZYOGV25s3zT/AIMmqn04+kLqbRyEjwazDuIc4+oN7rdl4Zprx6dvsxpqslZ7sC6WSmlLHHVcMwRscOP+FWc9c+gy7Vn/AOpSkY9RTfZsuEYmJhY5PG0cR9oKx8O4hGqr19UIvU6acU/RkHvABJIAGZJ2AcVJxG/SHLvtDQcU0rqKuoFNh1mk3vIRnqja/wC6Pf0Uzj0WPT4vjajr7Q4pzWy25cf7vrPoBJI28mITul4nNl+hzstdOKck/Ljrt9mc6WJjrM7o+xtlRRTGGoHitdrhfVe3c5qsWlvh1NOen7I/LS2O20yz+hujFLiLe8dUS6zCBLFdotwIcMy08eRCi+I6vUaa00iIiJ7S69PjpkjmSpRUUcEYjiaGsaLADcq7e02mZl37bRs55xY+F3V3xVej1z95U+n5v6ug8H+jw/lR/oCn69oW+nphb49jDaWPWdm431W8eZ5BYZMkUjeXZpNLbUX5Y7e7UcKw2fFSZqmVzYLkMa3LWscyOA57VppScnzX/ZJ6jUY9HPwsERvHeWUrdAKVzLRGSN+5we52fMHas509J7Q5sXF9RS29p3j2loDsUqMMqHM17SMdZwz7uQbQSN4ItzC545sdtlk+Bp9dgi8x3/eJS1o7jDK2nZNHkHDMb2uGTmnoV21neN1O1Ontgyzjt4ZNZNAgICAg0DtiJFNBw77P/wBb1OcA/Pt9v+4cOu9EfdougM4ZilOTsLnN/uY4D32U1xem+kt9HLpZ2yQngFUiEwqvQQEBAQW+IVQiifI7YxpcfIXssbTtEyzxY5yXikeZ2Q7LUGqrIWvN+8mZr87uFx0tko/H8+SJlc8uONPpLcviE0gW2KSUlVBqfaVhIqKB7gPnIfnWHf4fbb5tv6BYZK71SXCtROHU19p6Sh7CcWdSzxTtObHAnm3Y9vmLrkpPLZctZgjNgtSfP+3QVTVBsReNmqCPPZ8Vt1eb4WG1/aHz/Hj3vytSb85UwtOYLwTztd37KrcO/maqJn7pfPHJhnZu4VxhCKr0YHS6k1odce1GQf6Tk4fA+SiOM4IyYJt5h3aDLy5eX3a1SV/cyxvvlcB34TkVWeG5pxaito+yX1GGMmK1WV7SsTMNIGtNjK8MP4QC53rYDzX1DhGD4ufefEbqfrLzWm3u1nsjcHVVST7Xdst01jf9lJcejalI8dWjQ7bylNVpJNH7W8KEtEJgPHA4G+/UeQ1w6XLT5KX4Lnmmo5PFnJq6b039midmNc6PE42g5SNexw4+EuB9Wqb43ji2mmZ8S5dJO2ROZVMnslZc3YofC/q74qAj1frKn0/N/V0LhH0eH8qP9AU/XtC3U9MIx08xMyTygHJngb/Tt991HZ7c11z4Rp/h4K28z1SPhj4qeki1nNYxsbM3EAeyN5UhExEKret8uWdo3ndr2J6fR63d0UTqmTYLBwZ/J93Va5y7+nq76cKmsc2otFI9vLW36CV2JTmeukbAHW8LRd9gLAAbBlxukY5md7OmeJ4tPj+Fponb3lIOjGj0WHw91CXFpcXEudclxABPLYFtisR2Q2fUXz35792YXrSICAgINS7UKEzYdIWi5iLZPJuT/wDS53opLhOb4Wqrv56OfVU5sc7IUpKl0b2SM9pjmuHVpBA9yuebHGWlqT5RFZ5Z3dG4XXMqIY5Yzdr2hw8xs6jYvnuXHOK80t3iU7W0WjeF2sGQgwmkGlFNQj55/jIyY0a0h8hsHM2XRp9LkzT8v7z0hryZIpHVq8fakw/9HKBxJNupOqpH+EeIyV3c/wCLn+2VKrtTjjF/kzj0kb/8rOvBLz/V/hj+Nj2ZfGcQkqMImlfCYHOZfULgXBocDc5bxfJQerxxXmrWd/qmuFW31OObRt1RXQVmpUwSHY2WMnoHC/uUZina0LtrcfPgtWPZ0ACpN89VQfKpiD2OadjmkHoRZGVZ2tEuYak6rbHdl6LhiOr6Na3yRLoKcObh0V9ojh1vRoK08XiZ0k7fRRNPMTqf1lgaeXVqIX7g8e/L91WeG5YpqKzPulNRTfDaG/BXpXlUFtiUetDIOLHfArn1VebDaPpLZina8T9UX4m+waBtJAHmVRtHXmyR91ptPyTLYu1HDXS4e17QS6FzXuG/V1S158rg+RX1XguaMWeIt5jZSNbTnpvHhH2gWNtpK1j3m0bwY5DuAdazjyBA8rqxcW0059PPL3jq4dNk5L9eyd2lUlMNZ7R6lseGz6x9poY3m5zha3vPku/hdJtq6beJ3c+ptEY5R/2R4M+WrNSQRFEHBp3Oe4Wy6C/qpjjerryRijv5c+kxTvzSmYqrz2d89nN2Key/qfioGPV+sqjT839XQuD/AEeH8qP9AU7HaFtp6YQrpKSKqpadvfS+9xI9xCjckbXl9C0ExbTY5j2b/gGAUuIUsM03eSO1A0gyyFrXN8LgG3yFxsC7q1raImVU1OfPpc18dJ26+Ibbh+GQ07dWGJrB90D3netsREdkbfJa872ndd2XrAQEBAQEBB4miD2lrhdrgQQdhBFiF7EzE7w8mN42c8aVYI/D6p0Lr6h8UTvtRnZ5jYenNXrQayupxRPnyh82KaW2bX2Z6WCnPyed1oXm8bjsjedrTwaeO49VG8Y4fOT+djjrHf6t2lz8vy2S8Cqsk1UHzfA0m5a0nmAV7vMPNmG0zjAw6rsAP+Hm2AfYK6NHP/6KfeP9teb8ufs511iXMBP1m/EK9ZumO32lE07w6eqaVssLo3DwvYWnoRZfPLRvuncd5paLR4c9YpSPpppIJhZzCR+IfVeORFio+1JrL6FpdTXPji0ef/SmzQXGhV0bCT84wBko36zRk7zFj5rtx25qqVxLSzp88x4nrH2bEs3AssZrm08EkrzZrGOd6DIeZsPNeTO3VtwYpy5K0jzLn/RPBnYhWxxAXY0h8x3BoNyD1OS58dd5W/iuqjDi5fPZ0LWUokidHsBbbplkVszYoy0mk+VOx3mtosjguLHuikye02/yFRc2G+DJMeyzUtXJSLR2lIOD1omia76wFndQrlodVGowxeO/lXNRinFeayvl2tKxxqoEcDyTbwkDqRZcPEM8YtPa0/b9W/TY5vliIR9o/RmrrWm3zURDnHcSPZb6qE4Po5mee3aEzr88Y8fJHeUmvaCLEXB2g7DyVpidlfRjpJ2W6zy+hkawE3MT76o/A4bByKntLxu1I5csb/VxZNHE+l8ocQxPCIWNqXRmMu1I9Z2uRkTYbDYAb1sjFpNfkmccTE95a7Wy4K9Z6LGg73HK0R1Ep7mNpe4DIWuBZoGy/FbtTWvDsH8uPmt03Y4t89/mnpCW6CijgjbHEwMY0WAGxVm1ptPNad5SURERtD7lYT2ey5sxT2X9XfFQUepUafmuh8H+jw/lR/oCna9oWynphFnarhjoKsTgfNzAAncJGixB6tAPkVy5sfXdb+BauLY/hW7x/p67OdJ20zzFK60MhuDujfsufunLpZeYb8vSWXGuHzmr8XH6o/zCXGuvsXYqHbo9IKXQVQEBAQEBBhNKtG4cQh7uUWIzjePaY7iOXEb10aXVZNPk56fs15McXjaUH6Q6M1eHOPexl0W6VoJjI5/ZPIq36XiOHUR32n2lG5dPajOaJ9o8tMBHL87CNgJ8bR913DkfcuXWcIx5p58fSf8ADLHqb06T1hI+Hae0EwHz4jPCQFtv6vZ96gcvC9Tj/p3+3V2V1OO3nZk/946O1/lkFvzov5XP+Fz7+if2ls+LT3arpxp1Q/JJ4WTiSSSJ7GhgLgC5pAJdsAz4ru0XD8/xa3tXaImJ6tOXPSazEShvD6Conkb3UEj/ABNzax1to37FZNTq8VaTE2jtLkx4rTt0dQsGQ6BUaUq1jTbQ2LEWA37udo8EgG77Dxvb8FhakWd2j119Nbp1j2RpSUmKYNPriBzm7HFgMkUjeBtmOtgQtUVtSeievqdHrsfJknafH0bjT9qLC3xUNT3nBrbi/U2PuWzn+iLtwmInplrt92MxVmKY2QwQfJKW4Pjvc/edvceWQ6ryYmzdiy6XQxM0nnv7+IbzonoxDh0OpELuOcjz7TzxPLktkREIjUai+e/NZnV60MDpJo4yrGs06kw9l1sj91w3hcWr0VNRHXu69Nq7YOneGtUny2hf4oXOG8tGuxw52zUJXR6vSX5sXVI5Mum1NdrTtLNs0tuPo8hdwAd/C768R1Ext8Gd/wDDinSY4/5I2WdVRVle4a47iLnttybtvzKw/BajVXi2onaPaGyuow6eP5XWfds2EYXHSxiOIWG873He4lTGPHXHXlrCPyZLZLTay+Wxgt6utiiF5ZGMHFzmt+Kypjtedqxuxm1Y7yjjtOxmhqqYNjq4zNG8PY0axDsi1zbgWGRv5Kd4Th1GDNzWpPLPSXFqr4712ieqPMCxqSmmbLC/VeMuLXDe1w3gqw6nBj1GPkv2cVLWpPNVN2iWlkVe2w8EzRd8ZP8ArYd7fgqbrdBk01uvWPEpXBnrkj6szik744XuijMsgadRgIBc7cLnYuC3bo233is7IKn0RxV170TrHnH/ACo38JbuhI4dfv5SLo7iuLARQy4c0Boa0yGUNAaBbWIF7mwXZScvaYhJYpzxtExGzbMZwqKrhdDO3WY4eYO5zTuIO9bpjeHfhzXxXi9Z6whTSLQetoXExsdUQ7nMF3AcHs236ZLnthWrScZx3ja/SXnBdNa6kGo0PLR9SSN7gOQ3joCleerLPg0Oo+a20T7xOzasP0sxmtIbT0rIwdsjo3ho5+J37FbIteUZl03DsPWbTb6bt+wHDpII/npnTTOzke7Zfg0DJrRwC2RCHzZIvbesbR7MovWoQEBAQEBB5kYHCxAIO0EXBSJ27DWcS0Aw6ckupmscdpjJYeuWS7Mev1GONq2lqnDSe8MSeyahvk6Yf+T/AAumOMan3a50uOX3g7LcPb7TZH/ikdb3LXbiuqn+plGmxx4Zmg0OoIDeOkjB4lusfUrlvqs1/VaZbK4617QzccQaLNAA5AALQze0BBQhBQMHAegQekBAQEBBSyCqAg0PTrTT5MXRQGz2+2/I6pP1G8+J3KZ4bwz40RkydvZw6jUzWeWvdi9GdCHVrRU4hI86/ibHrG9jsL3bfJZ6rifwpnFpoiIjy9xaaJ+a/WW6UuiVDGPDSRebQT6lRVtVmtPW0uqMdY7Qwml/Z3T1bNana2CcDwlosx33XtHxGa7NHxPJgttad6tWXBW/buiFk1RQVOYMc8D9nMbubSPUFWuYxavD7xKN2tjt9YdGYdVCaGORux7GuH9QBt71Q8leS01nwmYneN1ysXogICDwYhwHoEHoBBVAQEBAQEBAQEBAQEBAQEBAQEBAQEBAQEBBQoObcbqHummD/bEsmsOeubhX/TUr8GvL7f8ASDv0vMz7uh8IqWSwRPjILHMaW24WGX7Kh5aTS81t3hNUmJiJheLBkoghLtgYJMSYyIXldFG0gbS8ufqg87FvlZWrg9/h6W17dt0bqY5su0eyYcFo+4poYvsRsb/a0BVjJfnvNveUjEbRsvVg9EBAQEBAQEBAQEBAQEBAQEBAQEBAQEBAQEBAQEBAQEEX9ougEk0rqqiGs92csVwC4/bZuud481O8N4rGKvwsvbxLjz6bmnmhqWj2l1XhZMb43CO+ccrXNAO8tO49MlJanS6XW/NFvm94c1L5MXTbo3Sn7X6Yjx08gP3XMcPU2UZbgeSO142+vR0RrI/tkl7Q6mq8GHUEjnHY+T2W87DL3rX/AA/Bi658kfaGXx736UqvdDdB3RTGrrn97VOJPEMJ2m+87uS06zX/ABaxixRtSPDPFg5fmt1lvijXQICAgICAgICAgICAgICAgICAgICAgICAgICAgICAgICAg+M1Mx/tsa4cwD8V7EzHZ5st24PTg3FPFf8ALZ/C957+5tC7jjDRZoAHIALF69oCAgICAgICAgICAgICAgICAgICAgICAgICAgICAgICAgICAgICAgICAgICAgICAgICAgICAgICAgICAgICAgICAgICAgICAgICAgICAgICAgICAgICAgICAgICAgICAgICAgICAgICAgICAgICAgICAgICAgICAgICAgICAg//2Q=="/>
          <p:cNvSpPr>
            <a:spLocks noChangeAspect="1" noChangeArrowheads="1"/>
          </p:cNvSpPr>
          <p:nvPr/>
        </p:nvSpPr>
        <p:spPr bwMode="auto">
          <a:xfrm>
            <a:off x="520700"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31790" name="Picture 14" descr="http://www.ninahale.com/wp-content/uploads/2013/08/Google.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2600" y="746918"/>
            <a:ext cx="4257499" cy="2392363"/>
          </a:xfrm>
          <a:prstGeom prst="rect">
            <a:avLst/>
          </a:prstGeom>
          <a:noFill/>
          <a:extLst>
            <a:ext uri="{909E8E84-426E-40DD-AFC4-6F175D3DCCD1}">
              <a14:hiddenFill xmlns:a14="http://schemas.microsoft.com/office/drawing/2010/main">
                <a:solidFill>
                  <a:srgbClr val="FFFFFF"/>
                </a:solidFill>
              </a14:hiddenFill>
            </a:ext>
          </a:extLst>
        </p:spPr>
      </p:pic>
      <p:pic>
        <p:nvPicPr>
          <p:cNvPr id="331792" name="Picture 16" descr="http://www.ninahale.com/wp-content/uploads/2013/08/Google.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8300" y="4191000"/>
            <a:ext cx="4378980" cy="246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754964"/>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685800"/>
            <a:ext cx="4267200" cy="5486400"/>
          </a:xfrm>
        </p:spPr>
        <p:txBody>
          <a:bodyPr/>
          <a:lstStyle/>
          <a:p>
            <a:r>
              <a:rPr lang="en-US" sz="2800" dirty="0"/>
              <a:t>1968: Ginsberg v. New York: Children’s wellbeing is within states’ powers</a:t>
            </a:r>
            <a:r>
              <a:rPr lang="en-US" sz="2800" dirty="0" smtClean="0"/>
              <a:t>. . . . Obscenity for minors is not the same as obscenity for adults. State can set the bar.  “no </a:t>
            </a:r>
            <a:r>
              <a:rPr lang="en-US" sz="2800" dirty="0"/>
              <a:t>causal link between obscenity and moral development has been proven, but neither has it been disproven.”</a:t>
            </a:r>
          </a:p>
        </p:txBody>
      </p:sp>
      <p:pic>
        <p:nvPicPr>
          <p:cNvPr id="332802" name="Picture 2" descr="http://www.freakingnews.com/pictures/57000/Playboy-Magazine-Cover-57450.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371600"/>
            <a:ext cx="3579461"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549524"/>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33400" y="4038600"/>
            <a:ext cx="8077200" cy="2133600"/>
          </a:xfrm>
        </p:spPr>
        <p:txBody>
          <a:bodyPr/>
          <a:lstStyle/>
          <a:p>
            <a:pPr marL="0" indent="0">
              <a:buNone/>
            </a:pPr>
            <a:r>
              <a:rPr lang="en-US" sz="2400" dirty="0"/>
              <a:t>1977: </a:t>
            </a:r>
            <a:r>
              <a:rPr lang="en-US" sz="2400" dirty="0" err="1"/>
              <a:t>Minarcini</a:t>
            </a:r>
            <a:r>
              <a:rPr lang="en-US" sz="2400" dirty="0"/>
              <a:t> v. Ohio: School board would not allow a teacher to use</a:t>
            </a:r>
            <a:r>
              <a:rPr lang="en-US" sz="2400" i="1" dirty="0"/>
              <a:t> Catch 22</a:t>
            </a:r>
            <a:r>
              <a:rPr lang="en-US" sz="2400" dirty="0"/>
              <a:t> or </a:t>
            </a:r>
            <a:r>
              <a:rPr lang="en-US" sz="2400" i="1" dirty="0"/>
              <a:t>God Bless You Mr. Rosewater</a:t>
            </a:r>
            <a:r>
              <a:rPr lang="en-US" sz="2400" dirty="0"/>
              <a:t>. US Circuit Court of Appeals: Once a book is in, it may not be withdrawn by subsequent school boards or the library will fail to be a storehouse of knowledge and be winnowed down over time. Books could earn a sort of tenure</a:t>
            </a:r>
          </a:p>
        </p:txBody>
      </p:sp>
      <p:pic>
        <p:nvPicPr>
          <p:cNvPr id="333826" name="Picture 2" descr="http://upload.wikimedia.org/wikipedia/en/9/99/Catch2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23831">
            <a:off x="1143000" y="304800"/>
            <a:ext cx="2295525" cy="3429001"/>
          </a:xfrm>
          <a:prstGeom prst="rect">
            <a:avLst/>
          </a:prstGeom>
          <a:noFill/>
          <a:extLst>
            <a:ext uri="{909E8E84-426E-40DD-AFC4-6F175D3DCCD1}">
              <a14:hiddenFill xmlns:a14="http://schemas.microsoft.com/office/drawing/2010/main">
                <a:solidFill>
                  <a:srgbClr val="FFFFFF"/>
                </a:solidFill>
              </a14:hiddenFill>
            </a:ext>
          </a:extLst>
        </p:spPr>
      </p:pic>
      <p:pic>
        <p:nvPicPr>
          <p:cNvPr id="333828" name="Picture 4" descr="http://forthesomedaybook.files.wordpress.com/2012/07/god-bless-you-mr-rosewater.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50815">
            <a:off x="5715000" y="381000"/>
            <a:ext cx="2097801" cy="3485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023778"/>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33400" y="304800"/>
            <a:ext cx="5715000" cy="5867400"/>
          </a:xfrm>
        </p:spPr>
        <p:txBody>
          <a:bodyPr/>
          <a:lstStyle/>
          <a:p>
            <a:pPr marL="0" indent="0">
              <a:buNone/>
            </a:pPr>
            <a:r>
              <a:rPr lang="en-US" sz="1800" dirty="0"/>
              <a:t>1978: Right to Read Defense Committee of Chelsea, MA, vs. School Committee of Chelsea, MA. A school librarian put </a:t>
            </a:r>
            <a:r>
              <a:rPr lang="en-US" sz="1800" i="1" dirty="0"/>
              <a:t>Male and Female under Eighteen</a:t>
            </a:r>
            <a:r>
              <a:rPr lang="en-US" sz="1800" dirty="0"/>
              <a:t> in the library, and the poem “The City to the Young Girl” and other poems were allegedly “lewd, lascivious, filthy, suggestive, licentious, pornographic” and “obscene,” according to patrons.  The School Committee claimed “an unconstrained authority to remove books from the shelves of the school library.”  The judge agreed that local school boards had power, given by the </a:t>
            </a:r>
            <a:r>
              <a:rPr lang="en-US" sz="1800" dirty="0" smtClean="0"/>
              <a:t>federal government </a:t>
            </a:r>
            <a:r>
              <a:rPr lang="en-US" sz="1800" dirty="0"/>
              <a:t>to create school curriculum and choose books for the students’ use, but no individual or committee has “unreviewable authority” to censor books from the schools. The judge said that the idea of school committees year-in year-out “sanitizing” the school library of “views divergent from it’s own” was frightening. “What is at stake here is the right to read and be exposed to controversial thoughts and language—a valuable right subject to First Amendment protection.”     </a:t>
            </a:r>
          </a:p>
        </p:txBody>
      </p:sp>
      <p:pic>
        <p:nvPicPr>
          <p:cNvPr id="334850" name="Picture 2" descr="http://ecx.images-amazon.com/images/I/51yly5mwlqL._SL500_SY344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524000"/>
            <a:ext cx="2657475" cy="4276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777124"/>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06363"/>
            <a:ext cx="8991600" cy="1311275"/>
          </a:xfrm>
        </p:spPr>
        <p:txBody>
          <a:bodyPr/>
          <a:lstStyle/>
          <a:p>
            <a:pPr algn="l"/>
            <a:r>
              <a:rPr lang="en-US" sz="2000" dirty="0">
                <a:solidFill>
                  <a:srgbClr val="7030A0"/>
                </a:solidFill>
              </a:rPr>
              <a:t>1982: Board of Education, Island Trees Union Free School District vs. Pico (summary taken verbatim from Chris </a:t>
            </a:r>
            <a:r>
              <a:rPr lang="en-US" sz="1800" dirty="0" err="1">
                <a:solidFill>
                  <a:srgbClr val="7030A0"/>
                </a:solidFill>
              </a:rPr>
              <a:t>Crutcher’s</a:t>
            </a:r>
            <a:r>
              <a:rPr lang="en-US" sz="1800" dirty="0">
                <a:solidFill>
                  <a:srgbClr val="7030A0"/>
                </a:solidFill>
              </a:rPr>
              <a:t> website at http://www.chriscrutcher.com/content/blogcategory/60/49/</a:t>
            </a:r>
            <a:br>
              <a:rPr lang="en-US" sz="1800" dirty="0">
                <a:solidFill>
                  <a:srgbClr val="7030A0"/>
                </a:solidFill>
              </a:rPr>
            </a:br>
            <a:endParaRPr lang="en-US" sz="1800" dirty="0">
              <a:solidFill>
                <a:srgbClr val="7030A0"/>
              </a:solidFill>
            </a:endParaRPr>
          </a:p>
        </p:txBody>
      </p:sp>
      <p:sp>
        <p:nvSpPr>
          <p:cNvPr id="3" name="Content Placeholder 2"/>
          <p:cNvSpPr>
            <a:spLocks noGrp="1"/>
          </p:cNvSpPr>
          <p:nvPr>
            <p:ph idx="1"/>
          </p:nvPr>
        </p:nvSpPr>
        <p:spPr>
          <a:xfrm>
            <a:off x="152400" y="1447800"/>
            <a:ext cx="8991600" cy="4724400"/>
          </a:xfrm>
        </p:spPr>
        <p:txBody>
          <a:bodyPr/>
          <a:lstStyle/>
          <a:p>
            <a:r>
              <a:rPr lang="en-US" sz="2000" dirty="0"/>
              <a:t> In 1982, the Supreme Court heard a case known as the </a:t>
            </a:r>
            <a:r>
              <a:rPr lang="en-US" sz="2000" i="1" dirty="0"/>
              <a:t>Board of Education, Island Trees School District v. Pico</a:t>
            </a:r>
            <a:r>
              <a:rPr lang="en-US" sz="2000" dirty="0"/>
              <a:t>.  In it, seventeen-year-old Steven Pico and four other teens, 14 to 16, challenged the school board's decision to pull eleven titles from library shelves in 1976, based on a complaint by conservative community group, Parents of New York United.</a:t>
            </a:r>
          </a:p>
          <a:p>
            <a:r>
              <a:rPr lang="en-US" sz="2000" dirty="0"/>
              <a:t>This group maintained that </a:t>
            </a:r>
            <a:r>
              <a:rPr lang="en-US" sz="2000" b="1" i="1" dirty="0"/>
              <a:t>The Fixer,</a:t>
            </a:r>
            <a:r>
              <a:rPr lang="en-US" sz="2000" dirty="0"/>
              <a:t> by Bernard Malamud; </a:t>
            </a:r>
            <a:r>
              <a:rPr lang="en-US" sz="2000" b="1" i="1" dirty="0"/>
              <a:t>Slaughterhouse Five</a:t>
            </a:r>
            <a:r>
              <a:rPr lang="en-US" sz="2000" i="1" dirty="0"/>
              <a:t>,</a:t>
            </a:r>
            <a:r>
              <a:rPr lang="en-US" sz="2000" dirty="0"/>
              <a:t> by Kurt Vonnegut Jr.; </a:t>
            </a:r>
            <a:r>
              <a:rPr lang="en-US" sz="2000" b="1" i="1" dirty="0"/>
              <a:t>The Naked Ape</a:t>
            </a:r>
            <a:r>
              <a:rPr lang="en-US" sz="2000" i="1" dirty="0"/>
              <a:t>,</a:t>
            </a:r>
            <a:r>
              <a:rPr lang="en-US" sz="2000" dirty="0"/>
              <a:t> by Desmond Morris; </a:t>
            </a:r>
            <a:r>
              <a:rPr lang="en-US" sz="2000" b="1" i="1" dirty="0"/>
              <a:t>Down These Mean Streets</a:t>
            </a:r>
            <a:r>
              <a:rPr lang="en-US" sz="2000" i="1" dirty="0"/>
              <a:t>,</a:t>
            </a:r>
            <a:r>
              <a:rPr lang="en-US" sz="2000" dirty="0"/>
              <a:t> by </a:t>
            </a:r>
            <a:r>
              <a:rPr lang="en-US" sz="2000" dirty="0" err="1"/>
              <a:t>Piri</a:t>
            </a:r>
            <a:r>
              <a:rPr lang="en-US" sz="2000" dirty="0"/>
              <a:t> Thomas; </a:t>
            </a:r>
            <a:r>
              <a:rPr lang="en-US" sz="2000" b="1" i="1" dirty="0"/>
              <a:t>Best Short Stories of Negro Writers</a:t>
            </a:r>
            <a:r>
              <a:rPr lang="en-US" sz="2000" i="1" dirty="0"/>
              <a:t>,</a:t>
            </a:r>
            <a:r>
              <a:rPr lang="en-US" sz="2000" dirty="0"/>
              <a:t> edited by Langston Hughes; </a:t>
            </a:r>
            <a:r>
              <a:rPr lang="en-US" sz="2000" b="1" i="1" dirty="0"/>
              <a:t>Go Ask Alice</a:t>
            </a:r>
            <a:r>
              <a:rPr lang="en-US" sz="2000" i="1" dirty="0"/>
              <a:t>,</a:t>
            </a:r>
            <a:r>
              <a:rPr lang="en-US" sz="2000" dirty="0"/>
              <a:t> authorship anonymous; </a:t>
            </a:r>
            <a:r>
              <a:rPr lang="en-US" sz="2000" b="1" i="1" dirty="0"/>
              <a:t>Laughing Boy</a:t>
            </a:r>
            <a:r>
              <a:rPr lang="en-US" sz="2000" i="1" dirty="0"/>
              <a:t>,</a:t>
            </a:r>
            <a:r>
              <a:rPr lang="en-US" sz="2000" dirty="0"/>
              <a:t> by Oliver </a:t>
            </a:r>
            <a:r>
              <a:rPr lang="en-US" sz="2000" dirty="0" err="1"/>
              <a:t>LaFarge</a:t>
            </a:r>
            <a:r>
              <a:rPr lang="en-US" sz="2000" dirty="0"/>
              <a:t>; </a:t>
            </a:r>
            <a:r>
              <a:rPr lang="en-US" sz="2000" b="1" i="1" dirty="0"/>
              <a:t>Black Boy</a:t>
            </a:r>
            <a:r>
              <a:rPr lang="en-US" sz="2000" i="1" dirty="0"/>
              <a:t>,</a:t>
            </a:r>
            <a:r>
              <a:rPr lang="en-US" sz="2000" dirty="0"/>
              <a:t> by Richard Wright; </a:t>
            </a:r>
            <a:r>
              <a:rPr lang="en-US" sz="2000" b="1" i="1" dirty="0"/>
              <a:t>A Hero </a:t>
            </a:r>
            <a:r>
              <a:rPr lang="en-US" sz="2000" b="1" i="1" dirty="0" err="1"/>
              <a:t>Ain’t</a:t>
            </a:r>
            <a:r>
              <a:rPr lang="en-US" sz="2000" b="1" i="1" dirty="0"/>
              <a:t> </a:t>
            </a:r>
            <a:r>
              <a:rPr lang="en-US" sz="2000" b="1" i="1" dirty="0" err="1"/>
              <a:t>Nothin</a:t>
            </a:r>
            <a:r>
              <a:rPr lang="en-US" sz="2000" b="1" i="1" dirty="0"/>
              <a:t>’ But a Sandwich</a:t>
            </a:r>
            <a:r>
              <a:rPr lang="en-US" sz="2000" i="1" dirty="0"/>
              <a:t>,</a:t>
            </a:r>
            <a:r>
              <a:rPr lang="en-US" sz="2000" dirty="0"/>
              <a:t> by Alice Childress; </a:t>
            </a:r>
            <a:r>
              <a:rPr lang="en-US" sz="2000" b="1" i="1" dirty="0"/>
              <a:t>Soul on Ice</a:t>
            </a:r>
            <a:r>
              <a:rPr lang="en-US" sz="2000" i="1" dirty="0"/>
              <a:t>,</a:t>
            </a:r>
            <a:r>
              <a:rPr lang="en-US" sz="2000" dirty="0"/>
              <a:t> by Eldridge Cleaver; and </a:t>
            </a:r>
            <a:r>
              <a:rPr lang="en-US" sz="2000" b="1" i="1" dirty="0"/>
              <a:t>A Reader for Writers</a:t>
            </a:r>
            <a:r>
              <a:rPr lang="en-US" sz="2000" i="1" dirty="0"/>
              <a:t>,</a:t>
            </a:r>
            <a:r>
              <a:rPr lang="en-US" sz="2000" dirty="0"/>
              <a:t> edited by Jerome Archer were objectionable --  many based on the review of excerpts only. </a:t>
            </a:r>
          </a:p>
          <a:p>
            <a:r>
              <a:rPr lang="en-US" sz="2000" dirty="0"/>
              <a:t>After a school board review committee agreed the books were irrelevant, vulgar, immoral, in bad taste and educationally unsuitable, the books were pulled from library shelves. When the local press reported the book banning, the board defended its actions, calling the books "anti-American, anti-Christian, anti-Semitic and just plain filthy.”</a:t>
            </a:r>
          </a:p>
          <a:p>
            <a:r>
              <a:rPr lang="en-US" sz="2000" dirty="0"/>
              <a:t>Senior Steven Pico and his peers filed a lawsuit challenging the board's ruling that went all the way to the United States Supreme Court and won. According to legal expert Claire </a:t>
            </a:r>
            <a:r>
              <a:rPr lang="en-US" sz="2000" dirty="0" err="1"/>
              <a:t>Mullally</a:t>
            </a:r>
            <a:r>
              <a:rPr lang="en-US" sz="2000" dirty="0"/>
              <a:t>, "The Court recognized that the First Amendment rights of students are 'directly and sharply implicated' when a book is removed from a school library. Therefore, the discretion of school boards to remove books from school libraries is limited. The law requires that if a book is to be removed, an inquiry must be made as to the motivation and intention of the party calling for its removal. </a:t>
            </a:r>
            <a:r>
              <a:rPr lang="en-US" sz="2000" b="1" dirty="0"/>
              <a:t>If the party’s intention is to deny students access to ideas with which the party disagrees, it is a violation of the First Amendment</a:t>
            </a:r>
            <a:r>
              <a:rPr lang="en-US" sz="2000" dirty="0"/>
              <a:t>."</a:t>
            </a:r>
          </a:p>
        </p:txBody>
      </p:sp>
    </p:spTree>
    <p:extLst>
      <p:ext uri="{BB962C8B-B14F-4D97-AF65-F5344CB8AC3E}">
        <p14:creationId xmlns:p14="http://schemas.microsoft.com/office/powerpoint/2010/main" val="853958884"/>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2400" y="457200"/>
            <a:ext cx="8763000" cy="5943600"/>
          </a:xfrm>
        </p:spPr>
        <p:txBody>
          <a:bodyPr/>
          <a:lstStyle/>
          <a:p>
            <a:r>
              <a:rPr lang="en-US" sz="2000" dirty="0"/>
              <a:t>After a school board review committee agreed the books were irrelevant, vulgar, immoral, in bad taste and educationally unsuitable, the books were pulled from library shelves. When the local press reported the book banning, the board defended its actions, calling the books "anti-American, anti-Christian, anti-Semitic and just plain filthy.”</a:t>
            </a:r>
          </a:p>
          <a:p>
            <a:r>
              <a:rPr lang="en-US" sz="2000" dirty="0"/>
              <a:t>Senior Steven Pico and his peers filed a lawsuit challenging the board's ruling that went all the way to the United States Supreme Court and won. According to legal expert Claire </a:t>
            </a:r>
            <a:r>
              <a:rPr lang="en-US" sz="2000" dirty="0" err="1"/>
              <a:t>Mullally</a:t>
            </a:r>
            <a:r>
              <a:rPr lang="en-US" sz="2000" dirty="0"/>
              <a:t>, "The Court recognized that the First Amendment rights of students are 'directly and sharply implicated' when a book is removed from a school library. Therefore, the discretion of school boards to remove books from school libraries is limited. The law requires that if a book is to be removed, an inquiry must be made as to the motivation and intention of the party calling for its removal. </a:t>
            </a:r>
            <a:r>
              <a:rPr lang="en-US" sz="2000" b="1" dirty="0"/>
              <a:t>If the party’s intention is to deny students access to ideas with which the party disagrees, it is a violation of the First Amendment</a:t>
            </a:r>
            <a:r>
              <a:rPr lang="en-US" sz="2000" dirty="0"/>
              <a:t>."</a:t>
            </a:r>
          </a:p>
          <a:p>
            <a:endParaRPr lang="en-US" dirty="0"/>
          </a:p>
        </p:txBody>
      </p:sp>
    </p:spTree>
    <p:extLst>
      <p:ext uri="{BB962C8B-B14F-4D97-AF65-F5344CB8AC3E}">
        <p14:creationId xmlns:p14="http://schemas.microsoft.com/office/powerpoint/2010/main" val="23043699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381000" y="3505200"/>
            <a:ext cx="8534400" cy="2667000"/>
          </a:xfrm>
        </p:spPr>
        <p:txBody>
          <a:bodyPr/>
          <a:lstStyle/>
          <a:p>
            <a:r>
              <a:rPr lang="en-US" dirty="0"/>
              <a:t>1</a:t>
            </a:r>
            <a:r>
              <a:rPr lang="en-US" sz="2400" dirty="0"/>
              <a:t>. You propose to use a book in class by going through the school board approved procedure for approval. One of your colleagues disapproves of the book and contests it in the last stage which is the open discussion at the school board meeting where final approval is given or denied. The school board votes against the book’s use at your school. Can they do that?</a:t>
            </a:r>
          </a:p>
          <a:p>
            <a:endParaRPr lang="en-US" dirty="0"/>
          </a:p>
        </p:txBody>
      </p:sp>
      <p:pic>
        <p:nvPicPr>
          <p:cNvPr id="335874" name="Picture 2" descr="http://1.bp.blogspot.com/_1xPqeSkGKZU/TBuwDssoliI/AAAAAAAAEW8/9glXZUK7YTI/s1600/North+Clackamas+School+Board+Meeting+2.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1295400"/>
            <a:ext cx="6400800" cy="4798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3059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2" descr="http://nextup.files.wordpress.com/2008/03/teenagers2w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590800"/>
            <a:ext cx="42672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8" name="Rectangle 4"/>
          <p:cNvSpPr>
            <a:spLocks noGrp="1" noChangeArrowheads="1"/>
          </p:cNvSpPr>
          <p:nvPr>
            <p:ph type="title"/>
          </p:nvPr>
        </p:nvSpPr>
        <p:spPr>
          <a:xfrm>
            <a:off x="0" y="457200"/>
            <a:ext cx="9144000" cy="1139825"/>
          </a:xfrm>
        </p:spPr>
        <p:txBody>
          <a:bodyPr/>
          <a:lstStyle/>
          <a:p>
            <a:pPr eaLnBrk="1" hangingPunct="1">
              <a:defRPr/>
            </a:pPr>
            <a:r>
              <a:rPr lang="en-US" sz="3600" dirty="0" smtClean="0">
                <a:solidFill>
                  <a:srgbClr val="00B0F0"/>
                </a:solidFill>
                <a:effectLst>
                  <a:outerShdw blurRad="38100" dist="38100" dir="2700000" algn="tl">
                    <a:srgbClr val="FFFFFF"/>
                  </a:outerShdw>
                </a:effectLst>
              </a:rPr>
              <a:t>Educational psychologist Eric Erikson went into great detail about the polar opposites of</a:t>
            </a:r>
            <a:endParaRPr lang="en-US" sz="3600" dirty="0" smtClean="0">
              <a:solidFill>
                <a:srgbClr val="00B0F0"/>
              </a:solidFill>
              <a:effectLst>
                <a:outerShdw blurRad="38100" dist="38100" dir="2700000" algn="tl">
                  <a:srgbClr val="000000">
                    <a:alpha val="43137"/>
                  </a:srgbClr>
                </a:outerShdw>
              </a:effectLst>
              <a:latin typeface="+mn-lt"/>
            </a:endParaRPr>
          </a:p>
        </p:txBody>
      </p:sp>
      <p:sp>
        <p:nvSpPr>
          <p:cNvPr id="164869" name="Rectangle 5"/>
          <p:cNvSpPr>
            <a:spLocks noGrp="1" noChangeArrowheads="1"/>
          </p:cNvSpPr>
          <p:nvPr>
            <p:ph type="body" sz="half" idx="1"/>
          </p:nvPr>
        </p:nvSpPr>
        <p:spPr>
          <a:xfrm>
            <a:off x="0" y="2057400"/>
            <a:ext cx="4953000" cy="4495800"/>
          </a:xfrm>
        </p:spPr>
        <p:txBody>
          <a:bodyPr/>
          <a:lstStyle/>
          <a:p>
            <a:pPr eaLnBrk="1" hangingPunct="1">
              <a:defRPr/>
            </a:pPr>
            <a:r>
              <a:rPr lang="en-US" sz="2400" dirty="0" smtClean="0"/>
              <a:t>Erikson coined the phrase “identity crisis.”</a:t>
            </a:r>
          </a:p>
          <a:p>
            <a:pPr eaLnBrk="1" hangingPunct="1">
              <a:defRPr/>
            </a:pPr>
            <a:r>
              <a:rPr lang="en-US" dirty="0" smtClean="0">
                <a:solidFill>
                  <a:srgbClr val="CC0099"/>
                </a:solidFill>
                <a:effectLst>
                  <a:outerShdw blurRad="38100" dist="38100" dir="2700000" algn="tl">
                    <a:srgbClr val="FFFFFF"/>
                  </a:outerShdw>
                </a:effectLst>
              </a:rPr>
              <a:t>He also characterized adolescence as a time when people experienced an uncomfortable tension between what he called “identity” and “role confusion.”  </a:t>
            </a:r>
          </a:p>
        </p:txBody>
      </p:sp>
      <p:sp>
        <p:nvSpPr>
          <p:cNvPr id="27653" name="ClipArt Placeholder 6"/>
          <p:cNvSpPr>
            <a:spLocks noGrp="1" noTextEdit="1"/>
          </p:cNvSpPr>
          <p:nvPr>
            <p:ph type="clipArt" sz="half" idx="2"/>
          </p:nvPr>
        </p:nvSpPr>
        <p:spPr>
          <a:xfrm>
            <a:off x="4648200" y="1676400"/>
            <a:ext cx="4038600" cy="4530725"/>
          </a:xfrm>
        </p:spPr>
      </p:sp>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33400" y="685800"/>
            <a:ext cx="5181600" cy="5486400"/>
          </a:xfrm>
        </p:spPr>
        <p:txBody>
          <a:bodyPr/>
          <a:lstStyle/>
          <a:p>
            <a:r>
              <a:rPr lang="en-US" sz="2400" dirty="0"/>
              <a:t>2. A copy of</a:t>
            </a:r>
            <a:r>
              <a:rPr lang="en-US" sz="2400" i="1" dirty="0"/>
              <a:t> I Know Why the Caged Bird Sings </a:t>
            </a:r>
            <a:r>
              <a:rPr lang="en-US" sz="2400" dirty="0"/>
              <a:t>has been in the school library for ten years. One of the parents arranges to have part of the next school board meeting to discuss whether or not it should remain in the library. After listening to both side of the argument on whether or not to remove the book, the school board votes and requires that the book be removed. Can they do </a:t>
            </a:r>
            <a:r>
              <a:rPr lang="en-US" sz="2400" dirty="0" smtClean="0"/>
              <a:t>that?</a:t>
            </a:r>
            <a:endParaRPr lang="en-US" sz="2400" dirty="0"/>
          </a:p>
        </p:txBody>
      </p:sp>
      <p:sp>
        <p:nvSpPr>
          <p:cNvPr id="4" name="AutoShape 2" descr="data:image/jpeg;base64,/9j/4AAQSkZJRgABAQAAAQABAAD/2wCEAAkGBhQSERAUEBQUFRQVFRcVFBUUGBUUFRUUFxgWFRUWFRcZHiYeFxomHBgVHy8gJCcpLC0sGB4xNTAqNSYrLCkBCQoKDgwOGg8PGi4kHyQvLC4wLCwsLCwsNCwsLCwtLCwsLCwqLCwvLCkqLCwpKiwpKSwsLCosLCwpLCwsLCwsKv/AABEIASMArQMBIgACEQEDEQH/xAAcAAABBQEBAQAAAAAAAAAAAAAFAAEDBAYHAgj/xABOEAACAQIDBAQJBwoEBQMFAAABAgMAEQQSIQUGEzEiQVFhBxQjMlJxgZHRFTNCc6GxskNTYnKCg5KiwcIWs8PhJDST0vAlNXQXRGOjtP/EABsBAAEFAQEAAAAAAAAAAAAAAAEAAgMFBgQH/8QAOxEAAQMBBAULAwMDBQEAAAAAAQACAxEEEiExE0FRkaEFFBUiMlJhcYHh8LHB0UJT8SNikgYzY4LScv/aAAwDAQACEQMRAD8AJ4DARmOPyaeYn0V9Ed1WvEI/zafwr8K87OHkov1E/CKt2rBvcbxxWwa0UCwhii4uJUomYzTKEULxDGZMrFdNHkJhw6EeaDI3aaix+z4uHI6xRFgt8yLkUhrKSgUXIcoYoU61V5W869aM4dZM0eIUGN58QIpFJV45ONKMua5KswuVYWBsVIOmYaytA5ikJzAMUdAM0iv0GeNbACYpw8OiDSNQ7Xy2vqoZ7xoMxqrmPD7jgVSyR06yNthopMUuVI8scRfRV6TTm0Z5cgkch/eCgW1Jonx0aiOMrHJBEDw1ymUzo0wVs6jOBkUgK5tn0Ua1U2XipFDRRuEEjMbxkzOIlJhhiw7ErxLcOSwDZygBTU1ewKEtH4soESTYdZSHzR/8whWJCReYAsjqWyvGGdGJvkDI7Lzd5LjWgoPuT4k1AHHJSOlDxQDXUrWLs+P83H/CvwpfJ8f5tP4F+FWlFIisuSdqtaDYqowEf5uP+BfhTnZ8f5uP+BfhVm1K1C87alQbFV+T4/zcf8C/Cl8nx/m4/wCBfhVq1K1OvO2pUGxVhs+P82n8C/CrOz9nx8WIcOPz1+gvaO6kBVnZo8tF+uv3ipYXO0jcdY+qilAuOw1Fa0bHh/MxfwJ8KXyPB+Zi/gT4VbpVsqrLKm2yoALmKIfsJ8K5hvJ4YtnQSGPDYePEMDYuEjWEG/UxF3HPUC3LU1L4dN+Gw0KYSFsrzqxlNgbQG6ZQeosbj1A8r188FS1yL99GlUQusbc8MjK48VgwhUABy0Sspf8ARtaw0brbTrrcbr+EzZs8MZxPi0UxF2Thiw0udQp6tb6fZXzaGNOCeqiGeKVQvs6HAYd1DJHAykAhlWMgg6gggWI1FZrfjZsS8C0UY+c5Iv6HdXMPAbvdKuLjwh6UcgZRrbIEV5B0eTag94ueY0rq+/f/ANv+8/spmtAhZjZ3zUX6ifhFXKqbP+bi/UT8Iq5WOe0Xite04BDcGqTR4iMm4E86PY2ZTxnkUjsYXRge0A9VBN5sSDh42lCmaCYo3RzAkRs7nJcZkZOHJlJt5oOgINafaGXETZGZXEsqXEjXtxnYLkELgi7E6huZtYmhu05czTGQMXaIgl1V2AYBAFDxx8MB+HqEVssp9EGtRZbEWy39WY21OB9CPsqp8oLaU8FdUPFDMLNplgLeUKjhrHERIrRmFkEmd82YOpYkdlaKQmMRwR2ZY5cNxHN1yeXiax1JeV26Z7AxJ1YA5vHrZpVy3Mk04IAVWdXnmjVEdJL5mYFMroRYObELYkNk42RFhiYxujTRMJOmrsWnjlQ3N+IXXMwLZT5ORSSY6daYbzQ4Y45ff02eO9kbgMCtmDSJpLypVlboVulSpU9K6Ekr0qelSuhBMKs7M+ei/XX76r1Z2Z89F+uv31JE3+o3zCZL2HeRW2FImvIpNWrvLK0XzR4dNoiXakoHKJEi9dgXJ9V3I9lYnZcOY26joR3VvfCzunJDjJXk6QmZ5EftDNcjuK3At2FaymykCkDMik8s2b2ajlReTcwXTZgC8VWp2duRDMAGBGvnDn3+yqO8m4AiA4TAgEnzRmN7c2HPlyPK5rS7I2oVR9NU87LYjXUWI0tbrr1jdqLiFuqMANCbxtYdpUNm7KoWz2hjs8FpJILO8DAYj1XMN3sQ0OMw7i+aOaNrDmSrg2Hrtb219N78NcYcjUHiWI7PJ2rg25+7RxG1oYrHLxg79oSM53N7dmnrI7a7vvydMP8AvP8ATq/vVoVlXihos9s/5qL9RPwirZ5VV2d83F+on4RVu1ZF/aK1TcgsrDhJJGxWRswWeZWjBiV9ZGYfOQsrXvpmIHMX0sAm0sFeJ3EaoY7kqyQRyoy9IhljkSwIA14TaG46jWuVCgM6gnLJiFlUal4fGJmuB1shuwHWC45kVFvVgUeETKV0CoWBUK8MrKpBcggKM4cN1AHqatFBa7swAyJpXx2Hz2+Pmq10fVrrCBphcsuLZwuVJ8QMrXQMjyMrNIx0yOPIl9OGwibkxJuYXDSloXCtw+NC3EkIjdg0yE+SIJsxKuQbBXzspKuQR0OLYyRM5XhDLKLRiaRXlhgZ5MhOq5uiD0rMRZSbW0PjUb8PLi3kbjw3jZolNxOgIMQRWFu8dWtdFpe9tKitfPD7V1568jmo2NBK0IFPSFPasqrZMKemp6CRSpUrU5FJBMas7M+ei/XFVqtbL+ei/XFSQn+o3zCZKf6bvIrZCntUbTqLXIHrIH30M2lvdhMPpNiIkPo5wW/hW7fZWobiVl6LG+GmaE4eJCw4yyqwQc8jK4YsOoHLoesj125hsfAxBTI9hlBJt3d3Wa2G+3hOwzwYvDQh5DLIG4rXChbox0YBgwtkAtawBve4rm8s/QULqdSwvpa+n31FMC5oANF22RwY4kiq1W7MylcQGZFLsOiSALHzVB5Cw01q3hN18OweQAqykmwOUg9mmvsuRrQzYDKEJOGBJ1LNlylfWQbnusaJRYSSWdMmaNpSoMdw12NgpNtBpz7ufXVW9rr5DTSqvhQRtvitPmtdI8He7qwQvKVAkndmzfS4V/Jqe7m37QvqKm365Yf95/p0c2RHliVLhuHeO4uLhOit7/SygX770B365Yf95/p1cMFKBZWR15xKE7NwLcOLQeYnWPRFXl2ZJbzak2b8zF9Wn4BXGN7H/wCMxn183Zy4jU+HkWGdxxI+eSks3KVomcWggU8PddHw+y8XDJJkiDxtLI5UyxhgWkdg8RJsqlTH0DY5ix6PXTxe7+NcMkcJSDOjhBJGZAblyEIcKsXECtlzBhfom2ivuRv4hw8i4t+lAmbMdWkiGlv0pASF7WzL+ka5/vLvHJi5mkk0GoROYjS9wo7T2nrOvYBZQ8mDSHChGv6HZXxSjltcjzG6gA1091uMDufi1Klo2WwcaPGGGR3kiZbu3lCssiKSxCMA5JKqTag3RxHEiYwqQkkZuGXKixunzYvcAAsFB+iJGN5JbLP4JDfBy/8AyG/y4awW+m85xOKd0J4a9CLs4anRv2jdvaB1CnCxGWVzK+qiilnfO6MU6uuh/K6/8nPp0ftUf1p/k6TqX7R8a574Kt5CszYeRujKCUueUqjkOzMoI9ar20Q8LmBYGCdCQCDE9jbUEvH7wZP4aqzyDEJdEXHzw/C6TyhaWz6F13HXQ/8ApbH5Ok61+1R/WnGzpPQP2fGsF4Jd4LSy4aRj5QB4yxJ6aA5hr2rr+7rI7d288uKnkR3CvI7KAzAZCxK8jp0bU9v+nYzIWXjhrw/Cmba7UZXR9XDXQ/ldq+T39E39Y+NI4GT0D9nxrm+923HhwmBwgdg6wpLOQSGzuM6oTz0zFiP0l7KCbrb1yYbExyM7sgNpFLFrxnRtCeY5jvAot/06xzC4OPD8IstdqdGXgN16j+da7F4k/on7PjQ3eHES4bDTTovSjAYX5XLqutiD1mtUrggEEEEXBHIg8iO6s54Rf/bMb+ov+bHXCOSoga1Pz0VV03O7qlox8/yuU4jwk41/yoUfoont1IJ9l6pwb14nETRQzOGWR0Q3VQQCwGhW3b11nEe4Hbb7r2qFJirhl5qbi3IEG4+0VJzaMdloXW2Z2s4IntvZTRSyBuom/ZzH2a1Dhmy2J5V0TbkMWKh4wW7yhWVhYC3Dkurr6Wa1yPR6r1lvkZ7ciQNB3akn765mTgsF7NdYideN1FNk7fw6jkxbu6z3i323o9sZmkkjnIbXNlVSVYFGsAHHmsbHUajMtiOvHYLYzZtR110rduGOKMENmWNM7EjRbrncWPLT+vPnXDK4M6zM13Pke5l1+S87P8NEEaoni8oXkBdCRzJ1LdInU3PfrV7eHffCYpIGjmVSM+ZJCI3W+S1w3PkdRcac64dNJqTryvp3c/Z3VFiMRy6xr6ufVVxG0t171QuxX0fs4eRi+qT8Ari29i/8ZjP/AJE3+Y9dq2aPIw/VJ+AVxjehP+Lxmv5ef8b1oLAaOPkuTk00kcUKxeBeJ2jkBVlYqwPURz9fs50sVgWRY2YWEiZ071zOl/VdGrqe9+4kmJxCSwGNboqyFiQcy3AYAKb9HKOf0az3hUwipicOkYAVMNGijsVZJgB7gK7orUHlo25qxhtokc1ozOak3d2p4vsTFsDZ3naJD1gyRxBiO8JnPsrK7rbOinxUaYh1jiOYuzMqAAKSAGYgXJyj21LPiCMBDF24maQ/sxYdF/E/21c3R3IbHCYrIqcPJzBa+fP2crZPtFO6rGvcTSpz4JwuRNkeXUqTjwQKOVoJgUYZ43urKbqWRtGUjQi4B9RrvWLw8ePwQHJJ41dTzKMQGUjvVre4iuLbz7sNgp+Ezq5yBwy6AhiRyOvNSKJtvRiI8Dg0gmeOxxCNlYLezRSLrz0EpGlqitEemDHMOO355KG1RC0CN8Zx2rPbRwMmGmeNwUdCQRqPaD1qQbg9YI7aJ7mbC8ZxK8T5mMcWY9QiTpMD6/N9pPVS2Tuvisa90R2zHpSyE5PW0jXue4XPdXRtp7ETZ2ysSkZBd1VXkOmdpGWM6dShWYAd51uSS+acNAYD1jgpLRaw0CMGrjhguU7Xx7YieWV/Okct6sx0XuAFl9QFXd6NkR4aYJDIkqGNGDIyuM1gri63+mrm3YVqDYuxWxWIjhVlUuWsTcgZVZze2vJTRnefcKTBRJI8kbhnydHMCDlZhfMNdFNSl7GPa296KYysY9rL1MMl0Lwa7W42BRSbtCTEf1QA0f8AKQv7FS+EprbLxn6qf5sdZLwQYzLNiIr6PGHA742C390h91arwntbZWN/Vj/zoqo7S27IQFnrTGGWkgbar52M1h7NPd/vUd+fPq/8+2opDcgU8bHlfr5fb/SuKiswukeDjb0bXwmIOhJ4LX1ViLkDqvfpDt168oOkxmzypym1xyI5MvUw7q4/syJpJUVPOaRVUrfziQFt7da7XDtVJcRPhjZUWRxC9iwXKcov1gWFz1Eeq9UHKEVx95uvP8q+5NkcWuJGDfogvihBuoJY6KALkseQA6yTVnfPaCYLBjDqRxZ7Zxe+WMDpWPYTdR25pD3ArAJMPE0pRePlByudIgxKqmmhc2uT16jRVJPMd/GJx+L6RYcVipN/MPSQa9isAPUKiskJe/rZDHzp9gm26cOALMkEabW3/nV8CPbVQ6gXF7aeqwA/pUrG9/u/89dRm499/u/2rQBUpX0ns6CThQ9P8mnb6I7qtSZ0VmeYKqglmZrKoHMkkWAp9mjyUP1afhFY7wqbcKRx4dDrJ05Legpsi+1gT+wO2pYrCJXhoLsfErihtEksgYGt/wAQiGF2q7tkTH4Z3LkxqJEu3SNoSFS9ilrOvSDXBDjmSlwmNAa2IUAX6Rt5o6auwEYFx5jAWDL0lyMLHhsOIKsGBIINwRzDDUEe2xrumz9tjE7OafTMYJc4HVIqMHA7BfUdxFWNosWioQTQqa1xugoQAQfAIRHvA7ZAu0MKWIA0kTpO2rZbx2Cr5iA6knMxNsrEMZJioUDz4iJFDxhmOUDpOM41i5BboPpMxzEqAFriTNyo0290zYNsLIc6XQozecmU3y/pL2A8urTQTv5MyuuK6n2M1F2h24BddwG2UnbLBiYZGAzFVYEhQQL2y6C5Hvq1iWaNS8skaKPpOVVQfWVAvXLvBrtFYZsTLJ5seFdja1zaSGwHeTYDvIoLvBt6bGSl5W67IguVQHkqD3a8yedcXQ9ZC0SOoNdUNG4ylga2g13QuqHfjD3t45F/DIR7+FaiseMLRCYTRGIi4kLKEtfLqSoA6Wnrrk+F3AmIvJLhom60lnVZAexlUHKe46jsrX49BHsR4TJE0karmEciSWvilYHQ3sQRr30yXk2EEBkjjU7VHM+JpaIw01ND1QtD8sx8/GsL6+LBf7qR2xG2hxWFPcZYTr1aW51xLA4RpZFjRlBa9i7KiiwJ1ZrAcu2j2G3PmVkJkw1gwJ/4nD8gQT9Kpn8kxtzldvU742MzDa//ACuozY9InKvPho3GhVnhRxcA6iwPKxpYzZ4xkDo7RywyaHI4s2VgdHQA6Mo5HqrmPhGkvtDEkHQmMi3IjhRmui+Dj/26D1y/5slcsvJobEH6R2PiuWZ+ihbLcbU0/T7oT/8ASTB3vwNfrpf+6huN3F2XC2WXhIw+i2JcN7Vz3FEfCTvY8NsPAxVmXNKymzBTcKinqJsSSNbWtzvXP9ibs4jF5/F1uF84khFBOtrki57hrRi5Ja5t98jgPNdFnme9mklDQPL3W92JuFgc6TYVUcxurhknaRVZSGXMM5HMcjRFN2YMNIkxyRvc5WkmABJBzee1joTpXK1afBT82iljNj6Q6yD1MpFjbVSD1g1qt9t4Ri8DgZNAxeUSKOQkVYwbX6iGzDuYDqoSchsc4Ve4g66roFpnicGx3brtgP5WtxGyocW5PER2yZWEU66oLjpKjajpEa9vfQvau5WBklcztGJDlDA4kIeiqqLrnFjlC9XfQfwRf8zP9Qf8yOhnhHS20J+/hn/9MdNZyJE2Yxte4UG0fhNNrlfNoHUoBXI/lamLwV4NlBSMlTyKzMQeq4IaxoTvH4N8NEIssbDMX/KE8svfpzrcbhPfZ+F7lYe6SQf0qHfTlB65P9Oud1iDHEX3YePsqx1vffLLrd3uiWzB5KH6tPwiuMb67T42NxDX6Icov6kfk199if2q7JhJCMPGVF2EKlQOZYRggDvJsK5DFuTjGdA2HmAJUMcuguQCT6tTV3YC1ri5xTbAWse5zjRU9sSYYwYMQX4qxss91KgsTnBB67FnX1BeytH4O9reQ2jhydDh5Zl9aoyPb1gxn9mjG3PBbEkErYbxh5QAUQlGDdJbiwRT5uYjUcqzuwt1cbFKScNMAYp4ybWFpIZEF9fSK11mWKSIgHfvXYZYZoS0HXXHeg27WGV8bhVdQVaeIMpAKkF1BBB0I15Vod/dxhhbTQfMscpW9zG5uQBfVlNjbrFrHqrzu1uji0xeFd8PKqrNGzEroAHBJPsFbvwg7OkmwYSFGkbiocqi5sA9z6tR76bLaKTtuuw1ps1pu2hl12GRXKdhYYtFj8vMYYMbeiuIw7N7LAn2VBsDFLDisPJJ5qSozWF+iGBJt125+yt34ON2p4cRKcRA6I0Dp5Rei13iupvzuA2ncao7yeC+VGZsIDLGdQlwJE7ulYOO8G/aOupNPHfcxxz1+il51FpHRuOB1+iqb97vFGfFrLE8eImbJku2jBnBLWseVtDQrYQ/4baX1MX/APTDUDbs4oGxw09/qpP+2j+yd0cWmEx2eCQGRIlRbdNiJ43boDpCygm5A5U681kYaXA4j6hOLmsjDS8HEbNoWX2HsZsViI4YyAzkgFr20VnN7AnkprZHwP4m3zkPLsl/7KzSboY0G4w2IB7o3B99qsQbtY/Mt4MTbMOaSdop0riTVjwAnTSFxqyQAeh+6bfaIrjZVOpURLpy6MMa6d2ldR8Hkf8A6dhuf5Tq/wDyyVhd892sTLjsU8cEzozgqyoxUjIguCBryoOu6uNAsMPiP+nJ8K53tbLC1t4DL6LmkYyeBrb4GX0VzwkRkY/EZri/DK39HhRgfaD7q2HglxCHCPGpGdZWZh9KzKgVvV0SL9q1QXcF8Rs+C6mPFR8QZZAUzoZZGCNfzed1PLU30NxiMVsPE4drPFNGRpfKwv22ZdD7CaVGTRaIOxH2QoyeHQh2I+35RrwmYhHxz5CCVREe3pi5I9YBRfWtqETQkYGNupsRNb2RYe5/p7Ku7E3HxOJceTaNL6ySAqoHWQDYue4e0jnXRtvbjrJgUw8Ghh6UZbTM1jnzHta5N+QNuoUXTMhDI61oi60RwXIq1osf4I5AMVMt9WhNh1mzxk27dLn2Hsod4RZg20MRb6JRT61jQEew3HsNB8XsafDvZ45Y2B0JUj+FhoefMEirmxt1MRiXASNgpOsjhhGo6yWPndeguTUl1jZDMXYUU5YxspnvYUXU/B8P/TsN+8/zZK8b68oP3n9lHdm7PWCKOJPNjUKL8zbrPeTcnvNA99BpB+8/sqjkdecSs9evylw1koZNtFIYIS5QFlRUVmVM7lV6ILddE41B6hzseRseRGnWDp7Ky+8WwBPh8PIAheFY2Xil+GF8m8mYL3JqSOQPdY/sLB8OGJbljbMzEEF3Y5mYg63JPXr21jZGtuXgcalbthN8gjCizOGlV1lGZdWmRrEKVUsXdQzaR2BDSTHkOGi6jSjLipBHM6swYKJr3k6MljHIQChCHiRyEdJCQ4BDjQEMcsYwyyFWjljF1dkukoDlwhbVHN+kquQQyrpa4NadVz5jdomLAyKzOCXCxzKJWccZr8BmbRLiWw6OmphcCS6hzO8Y4ba/lVzhRaifDAeKwLyvdj1skIBOY8zmk4V+0FqbbGLCS4Qak55XyrzZY8PLcWHO5ZfbQLDbdkWSMLHx2SJokMciEG7K+aRlGUEJEmYglQRe4vVnATSPNh3kCsXka7oHZejDiMqRyEBMgzMbLnuSSWNtKp1lfGb7zgA7XmTXHdTdRdN5pFBror7bSnCgcI8QKcxytluNNLAixbUdI6doN6tYXaTu4UwlRfUktYdEk2ugB1sBr165ToSNKqx07SD1BvK6BCRr4IXDtOVlduGVsIsqWcli0jK46Sr9EDqFjrytUMO2pQq8SJrlQTlEi2JAsACp5621uDcEDLcm701LTsx6nEpaE7eCDw7YkLAcLrUHzx57AA6rYWBGl9b3uo0qSTHSKqMQvOTPZZDcRkqCpuMmY25hgA19balaekZ21qG8SgIcM+CEYTbTO6K0TLnbmTayhVJJvzsSRp6LaaDNBFt9yOlEQx5XzKBdQykmx6PSQHllJ670epr0ecMr2OJS0B28EFi3gawzRtyuQL3FzbQdZ1UZe2+tSHbb2RwtkylnIYkDyhjTpXWynKzFsrWAuQKKyICLNqCLEHUEHQgg8xSRLAAaAaADQAdwHKlzhmdzickNAdo3BCMZt51RGVGuxcZWZr9BSASB5vlMqnuuaml24VQMQ4JZhlJJJWI+WPO2lnAueq/K9Eq8xoFACgACwAGgAHIAdQoc4bQdXidyGgx1bghibyk6BZLjLcB7WzKGHrBJAGnWDp1e8JvCZGUZZRmOW5a9rKrNex5AE+uw9IUSvXkoLgnUgEX6wDYkA9Q0GncOylzhlOyf8ijoPLcEGg3pa3TR76aKxOhC2IubkdIagaXUHzhVbeLFmSPDP0gGDMAxN7HIRfXrFj7a0l6z+9n5H9v+ypGTh7xdFPUnUmOgDWkmm4KbEzlMKhBAOSMXOUjzRe4bo+/79CYibzT6qDYuS2FSxynJHrdRY2FvOBHdqDqRRpDyrnfSnqV0N7XoFlTtEtBHAqsFYcOWRhlBTjxwTLH1s3lLZjZRra5GgSSBuGmhluqMwUhGctFhldWHKW4xToCemAPOYaUUjkyA/o8WQX1Gr4LFfayy+6hWMxbIjZASyPOBoSAIBho3cnqACFufO3dWrszbpowZnfXb6KrcSc0+HYvIrSMXF3JZgWzKkeFIkvKxjAIZXvIQi3vluFQncNfxnDFgAzFyM5vMy8GXpXk8qyd5Ea3tZDoQHVVWRZUVFTQRmN1kCoxSxUlbIUlIU5o2ZBLHZSVBorsmYHEQ5bkZ5MxGbLxBE4IYkEs9idZJDJz6CDQMtnWaSB+l30OGzDDanR9oea1dIUwq38mt2r9vwrMRwSS9gVXfNaooKCR1KqrSq58mN2r9vwpDZrdq/b8KfzGfulQdI2XvhVBT1bOy3/R+34U3ya/6PvPwpcyn7pS6Rs3fCq0qt/Jr/o+8/Cm+Tn7vf/tQ5naO4UukLN3wqtqVWvk5+we//al8nP8Ao+//AGo8zn7hR6Qs3fCq01qtfJz/AKPv/wBqf5Nfu9/+1Dmc5/QUef2b9wb1UtSAqw+CYAlsoA1JJsAO0nqr18nP2D30jY5+4dyPPrN3xvVas/vYPmf2/wCytR4g/YPeKz292DYCG4H0+v8AUqWCzTNeCWnco5LZA5tA8b08kBfCoFzXKJ5uUG1hfziB9vvokh5VBgPmovq0/CKsDmPXXI92pd7W61icTL0QFVixRosoAvnIxEKkdoY4nCtfs15qaK/I4iULo0mIxCNKwvlIDnFSKoOvDARxbrvc89K2wouLiEdxcxQkqTGyEcSR1WxJtIAoks4AuH6yL0bU58QT1QxgfvJSGPujRP8Aq1d2mcxuuN1Cp8/0jyrQ+vguCKMEVOvD8rNYnDKolBUSGBplyAFJDBr0Gt89EYmC5h0oyVPm6C1sQLxsMAytZX4bnMzyQGNsjrc5Y05qY0XR0N+q7iTNJPa5BxLBAGGskYVPJt+QxHQZlv0ZAbHul2cT41DyKOJmDhcgz5Qsgy/knJALxkeehYecQs8j3GJwPdJz/tNR9f5GEbQA8U2rTijM0OYEEsAfRZkPsZSCPYQaDAVb23MVWLnkMqiYgE2iszG9tcpYRoT2OerWoeR8b/p91XcuCr46eP2VTd3DiPEbRRb5RLEVBZmtmgRmALEnmftqrJtKd/GY43HFkxbwQEgWhijRTJLYC5y9I3N7syDS9GNkYYjjyMCDNJnsRZgiokUeYdRKoGsdQXsdQaDDYszSTTRnJJDPIYA9wkqSMZJVf9Fw8aZtcpiBFaEEEknw+b1SNILiT4b/AOUW2Nu1DhtYlOe1nlZmLydZLm+uuvd1UWrN7d2xMcMww0eITEXTocIlgM65wHymI6XAZSedx3PjhioGinDSTKSBiMOgVlVW+nAoGY5D2klh7aaWl2JKjLHPxccStGDSrNzbWkGJLSx4oQZF4PDjdgXu3EMyIOICejlDC1hyuahbD4wQSSRPNm43Ejgk4Rcw5wWjZipIZhnsubogqvOho/FDQnWVq68sKAbV2pNIkbYNJbo6ySq8bRM0anpQrxVF3a/0epSL9IX9nEPiJoTA88SKr8XNEY1N8uRcsyavcHUXygHXpC4uFDRECpUWPwr4aaOdZZWiZ1jxCSOXUCQ5ElQco8rlQQthlPIWNyU22UXERQG+eRWYH6IygkKT6RCyEDsjPdVjH4ISxSRNykRkJ7MwK39l7+ysshl8VlxU0brMuIGJCMLNaJY4rW7DGJB+1pzp462fzYntpIOt5fhXMVjuNPGumVpXiiJAYLwVZp57HoswccJbghbFtbkUU2BjHlw0Ekls7oGNhYG+oIHVcWNu+s1DseUjZSqt8uFl4rPmyK0qw5i4BBcli5yXBbUGwzEEUnxGHlkikaWZJVJw83DDskttY5BGoUC/SUkAWBHbYuaKUHzNPkaC260rSVmN9fyH7z+yvWH2vN4rkZZVxSxFZGaNgquqkNNxMvDYaFlyk5tBbnYftaZnwmzncks0IZidSS0cRJPfrUTmUCjZGWuqVawHzUX1afhFWVGo9dQbPHkovq0/CKtLzHrFYd4xK9EB6q57s7GNh34kaZ83ReNRYteXKpDKtg2YkZmBFyVzs3RQrhNvt4vmjSQSOrzySFVyqM9pnQFrymMEAKOpVvYaUNUFxEikFW5rH0LyMLPeQ5ry5HWJS1lD4gAAZKJYSBZpcOpIcG8jjLbiGNAIpFHUJEZM6dsDKfNatTaGxHrPbjmc8hWgPzwx1VEb3dkH4UtnbGkkjUdFIwuQGQM7yRa3UrdSY81pUZzxFJ053JGDZAhngPElkZi+Zna4YrFlzlQAM1rC/O3O9XBjXl/5cDLr5d75CdQeGosZf1rqvYW5VGMAExGHYlncia7ubnkmgAsqL0uSgDtvzqofaJHFweaVDuqM8jn769S6gxraXccsUVo0Jl9JfeKC0gKgstsNmBoK1UFusAtZaS6lEc4i9o94pcQdo94oHalau3pc93j7Ku6Cb3+HujvEXtX3in4g7R7xQK1LLS6XPc4+yHQQ/c4e6N5x2j3in4g7R7xQPL3U2Wl0ue5x9kugh+5w90ezDtHvFLOO0UCy91MU7qPS/wDZx9kOgh+5w90ezDtFK4oBl7h7hSyjsH2Uul/7OPsl0D/ycPdH6VAMo7B7hTZR2D3Cl0v/AGcfZLoH/k4e6fbUMzyuiKxSbDmESAjLCzMwkZhz1RlYWvcxgd4q74RhVwyjQAOAOwARgD3VZyjsH2UB3sQWh0H0+ofoVKzlXSENuU9fZOdyOWAG/l4e6LbO+ai+rT8Iq0g1HrFVdn/NRfVp+EVaTmPWPvqidmtH+lYBUyKqsLtIi2VbJ5HVz0joqlWkkLtok0Ba9mFRNhXnIfRjnzM5ixRVySXdYVVLLCxZmJJBYsT0RZapTYppBlcNkVQhJkigLZcrLGrSAqqC6va13PSP0Ql3DTqbKIkzsQqKrYGQsx0GqYVhbrNyNAT2Vtrj2C8KXvMfOHifClwRrEb4vHlTxR85AygMMpGoGWy3sQpsMo5ctDU+zNptNiYizL81IwRTHZVbhWbKGMhJ9Jwmg0Uakz7I2aqSkLY8IXdgoQPiZV6bZRoAseQKLaCYjtvV2L0cSIg2kXjKquYdFM8ZUZQgt0SBcuxNuQqjcLOWvETKEDPHGoOOJNNW9dYL6tvbVpwOXrH30aMC+ivuFBl5j1ijlLkpoLXV8FT8uuIcyh2oTidpjiGKCBpnWwfLw0jjLAEB5H0zWIOVQxsRcC4v4w21UMfFkXDrFcjiLKJFuLg68NQdVI0J5Hsq6MWqzCJFGY+UktYBFLEBmPWWYNYdeVzfSsXsfEskeD80WweJxALGyK00yhJHJ5BUZr21szAcwDfNhYW5D5VVUZc4ZnefFbuOFGAKhSCAQRYgg6ggjmK9eKJ6K+4UN3dxcJw8a4d80cKiElgUYcNQvTDAFTYA6ivcW8ULCNgXySMFjkKOI3ZjZArkWsToCdCSLHUVGYG17PBQl0tSATvKvHCp6K+4VQGLjYuIYjKEYqzIIwucaMil2GdgdDbQG4JBBAl25iWTDYh4/OSKRlt1MEJB9nOq+76iLA4bhqXtBGQosC5ZQx1Y2F2JNyeukIWXa3RuRbI+7evHOmZVzBGKVFeMKVYXBy2PtB1BvcEHUEEdVTeJp6I91CNmTphY4sO7F5srOyRK8jEs7PIwVFJVM7sAWt76KYTGrICUJNiVIKsjBhzBVgGB9lB0DK4NFPJJ0soxDjTzK9+Jp6Ipjg09EVTXb0RJyF3AfIWjjlkQPcLlzopU6mxsbDrtTf4hgy5hICOIYRYMxeVdCkagEyHn5oI0J5a0Obs7g3IaSfvO3lXPEk9EV5ODT0R9teMPtSNy4BIKAF1dWjZQQSpIcDomza8uiddDYXtXb8LQXDExu8SGTJIIjE8qJKRIVyEZC+oOvVQFmYTS6NyLZJyaXnbyi8eGjYBlAIOoIJII6iCDY1nN9MMo4FlH0/7KL7r4Yx4TDoRYiMG3K2a75bdVs1vZQzfb8h+8/spGCNpNGjcE5s8ofdvmnmU2APkovq0/CKsrzHrH31WwA8lF9Wn4RVlea+sffWPdmV6AOys0NnmTDwTYcjjLEqdFinFVRYws6EMCGBtqLEFToTapsedXxeHszMCkrLmLglsoUHK+JlYdFn5qp/oT2OvDEHUk8S37pkRdfW0YP/R76DbXZVlxEZ0CycWO7mMK8iCQkZQuudn1Mo0a2W3O+gcXl8VcCDQ+BqD50J+vgqxwADX7/nitLsmUcJ5GIAaSZyxNgFEjqpJ6gERfYtCdhYjiYkSAnJJ4xIoIksFLRBSCSYzcKCcoDAmzcqARXCoo4sikQtFGXlszPDE2VRmCtaQsdMrJbMM4VlUvu5MHxZYyLJJklEjKykEgwr0VRQGA5GU2LsDYBVF3SWTQslcDWoO6mXzZQVFU4SXy0bFslOo9Y++jgoCDV8bU/RPvFcfJ08cQdfNMlX8r2WWZzTG2tKqLFbIZnmKvlWZESTTphUzjybX6Nw5FyDbmNTp6fYEZnSYjWONY405IuVi4a3WR0bX83KCNbESjag9E+8UvlMeifsq26Qh76p+Y2wZMPBU8Vu0rTSyK7Is6cPERqFIlFioa51RrEjMOo9R1qHB7rmMRqJsyx24ZkiRpEsLLla+S4GgYoTRL5THYfspDaY9Fvso9IRZX0eZ20Cl08FZSABcpJYWsc2pN+d+r2Wt1WtQ3AbIkw44cEi8EXyJKhdo1JvkR1dbqOoMCR6R0tZG0x6LfZ8af5UHot9nxpC3Q07YTOY2sfoKHNu26zvPFiGV5FVZc8aSK2XkVFxktoANRp1617Td4pNxopWDsoSYyKJRKFJKsQCmRhcgZeiBplq98qL6LfZ8aXyovY32fGnc/i74R5rbO4dyB4TYhw/Cwqzu0blyqZUVwgOaQGUalbuBoA130IF7QbO3fE8ayo5idcVipYmUArleVo7FDa6FUW1iCOo0V2gqStE95Y3iZijx5A1mGV1Oa4KkW6r6Agi1WsPio0VURCFVQqgWsABYDn2CndIQ0rfFU82a1AYMNfJUv8OFlmSWQWlXLIYkKO4ylRmeR5WNgTYXA6uVwXi3eZoeBPMZIggSyoInZQLKHcM17WHmhbkC9xcUQ+Ul7G9w+NONor2N7h8abz6LvhR82tfcO5R7LwUsa5ZZuMBorMgWT1uwYhz35V770H31/IfvP7KO/KS9je4fGs1vljVPA5/T6h+h30udROODgg2yWi9ecw7lZwHzUX1afhFWU5j1j76q7P+ai+rT8IqyvMesVknHFbsdlZqPaMXiaZZI88KRyWzqCGiysVIJuCQrJ+1QnxxZZZpFbSR7plkyuY1VY0uqS3U2W9miYi/dUKYQTR2NnJjyqwAYhiEjRUDfSF4ol6g7YlvoXCScNGVJKo/TNnxIWOJ4lxEjRgMIFKAyKo7QumtaiKBkd67UmuPgDSv0VQ6S/QFRYVGOi9IFCoYZzkwxdyBnCKFMheSzNltHYAjPRnd174lRmuFhkXLnzhelCLf8AMS5fVZOXLsGYGIyDNk6RJZlW75G5ZQsaShAqhUBvCcqC9Ft3JS06t5QpwpMrMJVQ2eC/D4k0mYajVVUctT1K2P8A6bx4H5+P5Rh7YWqBr0Iz2N/CaZOa+sfeKNA1SWOxi0AkmlEOUeUXWRzWtaDVBgh7D7jT5T2H3GvEm3XZp44kAdZhBGznMpbhrLJIyixCIrDS92NhcXFUMNjZsLiWXE4kzQNDxGZo1UxO0qQxiyA2DEsB1dE8stzZjkZp/WuMcsSUxYK+fsiRjI6j7jTiM9h9xozT3qLolve4KHp53cG/2QTIew+402U9h9xozNOEVmY2VQWY9igXJ9gBqrsfanHjz5WQ55EKtbMrRyNGQbaXuv8ATXnR6IFK3uHundOvpXR8fZUMh7D7jSyHsPuNE9pYho4pXRS7KjsqDm7KpIUW11IA9tC9h7YMrrllWaJ4uIrquRlcMEZGAJ53uAekMrXLc6Q5HqK3uCeOW3lpdo+PsnynsPuNNai2DxiSoHiYMpvZhexsSp594I9lS03okD9fD3TOniMDHx9kEtSo3alah0SO/wAPdLp8/t8fZBRWf3t5Q/t/2VurVmt9OUH7z+yns5MuOvXuHuj03pOrc4+yWA+ai+rT8IqwnMesffVfAfNRfVp+EVYTmPWPvqjd2itMOysBs6TMhuCAq2cXCmxzKoXXomRWKhjyEuLk0FjUEA56edIYtAY04cTtiXKKQciXfCKMw5JY2FIIw4GoIbhpIbZtHXNE2Qee2XNBlPPh5eU2trAy3K5dWCM9iRJNeeV5yx8lK18nAu4A69a2BNAXDGvv9+CoxsV7ZURxMtndnhiALoXzRsxuI0IWaSMgWZiuVeSC1jR0YhWxKqDcpFKGtewJfDWUnlmsL25gEX5igWxdsFpJolJ4srKyyMVkAUIFc3zEMy5OinWW1AUGx2KAJLCi6AQz8zc3MmFJJJ1JJJJJ5kmqS2AiSjtmA/64nfUfxj3xdkU2470TjOq+sfeKMigyc1/WH3ijF6m5J7LvMKi5e/3GeSz2ysKsk+PBzdGRlOUsrDiZWYhlsRdUhFwfoGhmD2mIlmkQK8LY+KJJZS0logERpOIxJZVcEISdCxrT4rY8EnzkSNqSbga3tfN6V7C4NxoKtHDJlyFVyWy5Moy5eVsvK3dV9pAqbTDWqmNxcyyRpCiPcMZA7GMoOiE6WVrXJbQjXIbcqiw28MZg4sjKtrhkVsxWRWKmIDQs+YZbWBJ5AXq/hsGkYyxoiLzsihRfTqHqHuHZUXyVDxeNwo+L+cyLxOVvPtm5ac6ZVutRhzMiFn8TtWXEbPkmHBCyxsEjBZmN7qIxIDZpTyyhOZt30Y3ZnR8OjoytxGklYrqBJLI8rr2ghnK2OulWMPsmFHLpFErm93VEVjfn0gL617h2bEjtIkcau3nOqKGa/O7AXNOc4EEBOc9pbdAoqsG1wcTNBIQrAI0KmwMkZUZnU/TIfMpA5ZR21SfZ6Q4yJoiRNMXM6iwzxBGIkZRYLlfhqG5kyEEksTRbaGy4p1CzxpIoNwHUNY9ovyPeK87O2PDACIIo483nZFALW5XPM2uefbSDgBggJGgYbtSE4HeMDZoxQjRcsbHgqcqh1Zl4QNtDcAcvZTy7zsqwSvEBhpSimXP0kMg6DtGVtwibDNmvYgkC9qKNseAs7GGIs9854aEvcWbMbdK40N+dTYjCo6sjqrIwsykAqR2EcqV5lckC9lckOl2w7Yp8NEFDRxrI7SBj5xsFRFILW0JbMLXAseqrFvRlkyzmIRiBpGlUsUZllSK0d+a9MAcyWuByBb1t3ZMEeGlkXDQu0MTtGGjRyLAnrBJHWR12r1gI0lxDyIRJCuHjgRtGV7s0j9zdHgg+u2liKdRtK6k8XLtaKWLa8iYiOKdQvHDPBlIJXIoLxydpt0gy3W5ZfogtS30OkH7z+yjWF2VDES0UUSMRYlERTbna4F7d1A99eUHrk/06icQckGEF4opNnjyUX1afhFWF5j1j76r7P+ai+rT8IqynNfWPvrGO7RXog7K56hJSF8xYhQOhd5Cgym0Vh0njZUkCRrlUpeRyxIpsEhbMmmTOqrGrcRWMcUUasi5ZC4KhWB4TWVl6aa39R48LEioFkdlRCoLFC2UBVna2eUA6CFAIwRlGcgiqkTtGsodzeVWF1LojL0lawjIW8LtxMo6ORnBCsoVdg1pLSKeW2ldnht2eCpMKq6uG4giDBiT5XUuSZZQDEqFyVd0hWMiIupImbIykCi+7SeWJJZjw2Gdy7tpJF0C7nNZTfoMiMhY3DZgxHxIOkwFkmdwllDCSNWKRoEBMeJUIq+SJWVbEoTcCimwR5ctcG8Fg4YSBgHUALL5zgWtaQZ15Etoar7W86Nw8/fj9PJTwjrhaKvfGb0m99eDTis617m9kkeqsnwxyYvaD5iq9idvSb304nb0j76jpU/Ty947yo+awdwbgpfGW9I0jiX9I/Z8KipUtPL3jvKHNIO43cFKMU/pH7PhT+Nv6R9w+FQ0qPOJe+d5S5nZ+43cFN42/pH3L8KXjb+l9i/CoaVLnM3fO8ocys/7bdwUvjT+kfcvwpDFP6X2D4VFT2o85m753lDmVm/bbuCl8bb0vsHwpkxDAAAgAaAAKAB2AAaVHampc5m753lLmNm7g3BTeNv6X2D4Vnt78UxENz6fUP0KN0A3s/I/t/wBlTw2mYvALjvUclis7W1DBuRjAfNRfVp+EVYXmPWPvqvgPmovq0/CKsLzHrH31yu7RXaOyuaYKNWQlALKpMhSZxpliL545EdbuxEeRQM5VhqoqQYhhlDNksw6ZCrKHiYKWEpYxTZMwQJxY0FyMhvai7RrNhopFzpJBHEJkW4doQl7oOTHIWkjbmDmAytygiYPcqtkCoFWKxCRDoxJGRo0mYtGg18s0rm4ijrWCcOqSMjrz8N+YoMclSlt1QYHFjKRHGAGJSVB5quSAIJYG89Cb8NwyuB0AWKBWM7uWM8jdZjAJPSe4exDvYGQjQXdVk6nFwCQA2coZmjyrdGDKihopENyVMZ86NrBVAINpcLrmux0mxA3jEgkvnEKBg92dbO1lMv5dOeR+eU2OoNcttuaNxZrHrn8x8tecsHbaj9KlSrMq4SpUqVJJKlSpUEEqVKlSRSpUqVJJPTimp6cmpV5r1TGkkmrP72fkf2/7K0FZ/e38j+3/AGVNAOuEybsFGcB81F9Wn4RVhTqPWPvqvgD5KL6tPwirC8x6x99Md2kR2VksPtiHh4V45USeKNUCykxCQAKJIS7gKekAQwJytY8ibj4cUgDogZY/GMkaqCZS8igkZL9FoY7xKL2DuhuMt684DFZUQix6CnpkFSMiKQ55GMqURuxOC3OCS3vYsEMeJVoYZG6MqxG5GdjwiUJcgK8aPIjkaaE6nQacQsja/AnWMqazicMN+Z2KoLr5CL4Ldp2Oadyl2zCKA5coD50UyczlCwr0LC0Kam16u7Pw0SYiQRG5EKZ+m8huXe2YuzEHT7qlGzTJriWzg/kkuIQP0hzmPe/R7EWlhYVXESBFVQIIdFAUfOYnqAHYKppJ3SNcC6uGQwGY3/MV3NjDSKDX660Rp6VKq6i7UqVKlQQT01eqY0kAmpUqVKiclSpUqVEkqe9NeleignvTUqVFJKs/vZ+R/b/so/egG9f5H9v+ypIf9wKOXsFDoduTBYwH0yJ9FPRHdUg2/PcdPrH0U+FPSqzMbK5BcIc6maxEW0HPBXNYNwwcoC6NwA1iBcXEkvL87J6bX8vjndpSxF0aMRlQqGMLO0SrHlAyKF6lsL689aelWgYT9PqFV1K9Lv3jVja03IsASkTGwJtclST7aL7s7wTsDI8hZ3jTMWAPKTEAAAiyjuFuvtpUqgtEMbYXkNAxGobQuiOR5c2pKOf4gn9P+VPhXr5fm9P+VPhSpVTaNmwLuvO2rz/iCf0/5U+FL5fn9P8AlT4U9Klo2bAnXjtS/wAQT+n/ACp8Kf5fn9P+VPhSpUNGzYNyBcdq8jb8/p/yp8Kc7fn9P+VPhSpUdGzYELztqb/EE/p/yp8KXy/P6f8AKnwpUqGjZsCV921L5fn9Mfwp8KQ3gn9P+VPhSpUdGzYNyQc7an/xBP6f8qfCm/xBP6f8qfClSoGNmwIlx2pfL8/p/wAqfChO8G2pWEV29L6Kfo91KlT442h2QTJHGma//9k=">
            <a:hlinkClick r:id="rId2"/>
          </p:cNvPr>
          <p:cNvSpPr>
            <a:spLocks noChangeAspect="1" noChangeArrowheads="1"/>
          </p:cNvSpPr>
          <p:nvPr/>
        </p:nvSpPr>
        <p:spPr bwMode="auto">
          <a:xfrm>
            <a:off x="155575" y="-1462088"/>
            <a:ext cx="1809750" cy="3048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36900" name="Picture 4" descr="http://3.bp.blogspot.com/-FQEafGdJfrw/T87iucdf52I/AAAAAAAAATk/a1vYRmPqlrU/s320/angelo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905000"/>
            <a:ext cx="1819275"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623936"/>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8600" y="457200"/>
            <a:ext cx="4191000" cy="5867400"/>
          </a:xfrm>
        </p:spPr>
        <p:txBody>
          <a:bodyPr/>
          <a:lstStyle/>
          <a:p>
            <a:r>
              <a:rPr lang="en-US" sz="2400" dirty="0"/>
              <a:t>3. In your hometown of Elephant’s Breath, Iowa, the school board finds itself in a lawsuit over the removal of Shakespeare’s Romeo and Juliet from the school curriculum (there are some very obscene jokes in it and a love scene). In the trial the school board’s attorney says that by the moral standards of the town, this book is obscene and without redeeming literary or social value. Can they do that?</a:t>
            </a:r>
          </a:p>
          <a:p>
            <a:endParaRPr lang="en-US" dirty="0"/>
          </a:p>
        </p:txBody>
      </p:sp>
      <p:sp>
        <p:nvSpPr>
          <p:cNvPr id="4" name="AutoShape 2" descr="data:image/jpeg;base64,/9j/4AAQSkZJRgABAQAAAQABAAD/2wCEAAkGBxQTEhUUEhQWFhUXGBwaGRgYGBoYIBwaHBwXHB0aGBoeHCggHBsnHxgdITEhJSkrLi4uHB8zODMsNygtLiwBCgoKDg0OGxAQGy8kICQ0NCwvNC8sLywsNzQsLCwsNCwsLCwsLCwsLCwsLCwsLCwsLCwsLywsLCwsLCwsLCwsLP/AABEIAQ8AugMBIgACEQEDEQH/xAAcAAACAwEBAQEAAAAAAAAAAAAEBQIDBgcBAAj/xABDEAABAgMGAwYEAwYFAgcAAAABAhEAAyEEBRIxQVEiYXEGE4GRobEyQsHwUtHhFCNicoLxByQzkqIWkxU0U1RjwtL/xAAaAQACAwEBAAAAAAAAAAAAAAADBAECBQAG/8QAMxEAAgIBAwMCAwgCAQUAAAAAAQIAEQMEEiExQVET8CJhcSMygZGhscHRBfHhFCQzQkT/2gAMAwEAAhEDEQA/AMRb71WpMtEsqAzcmpO77bcmguy2uYUoxLVUpxVNQ9X3hpcFxBATNmh1H4RSgwFSVEg5MG8d4TSvhrk/5xiNkB4XtPRYVR9yqJq7bJwiWcRSjE2HERiADvQlmIrrWEd8pWmapPeLbgKeNWSkgtnA4tS+HiJCfherDYbA8olbrYZqzMWzqw5O3CANeQgCqV7+7lcOmdMltyI8scuZ3CF4QB8sx2JwkkpIbWqcT1FG3ki0rKmBWxDBSypLLHFlnQHarERG77QhUqW6hiSAnu6A0mBWLmAATlQ9YZ2hCSo94Biwgd3o6lrA0+LCln6bwFmIJiLj4iIlv6ee6RhUoAKAfLEFJmHMZsU+sAXNMWULdSicWeI7DV4O7R2ZpaSXKgt1V4XWlR4RkDw18DrANyfCv+Y+wi5P2XvzNHTAel+M0kuY1cy2ta7V0g+Vb0MykpfcB9sx9IFRLYOciB9I+FjCkqUCaP6B4VVqksinrGaZktqBLlWXhFN5y3lKCQ2WuGmIPXSkA2WelQGYIzeLbxQoyJolqZRQrCQdQHHSu0WTNzR4gX05HQxFOswSlOJR1riCcnFSXB0pRucLrPbCpXdycaySRVRABOpV5/CB+eLnWyYtQxKJcx1XsrZUiXJ4Q5NSw3P0jSyYziA3GAx7KLGzIXXdSpLrmLMyYdXJA5B/eGUplAEgPDOZYnqD+X5wJMl4SzZQLC5OQ2O07UOGQEeYPMHKPAh9oLkoBzgn9jScoa3ARMAmLO6TyiCpQPXpDFVkEVKkAa+sV3iW2mBfsR2DRFVmbT0gmYo/iMDTJxyJiwMqRKDLTsPKAV2NDmhz5fnB5eBlBTmsSZywmzrCZSSHUrAlgGOFICilRyxABbeHKmGtqyLOsihY5b8Ub+xSwmTKDZCvIEKxD+EBQJcxgb1H+WmeP/2hLAQWr5iaWm4XJXj+5mZV9zBnX0PmIZWbtCnJVPB4zRjyN19NjbtM/Hr8yd7+s3Ei2oXkR5j+8MbHeK0HgV9dtD0HlHPZEaq7rOCkcRDM+rOHyMZ+fTKveaOPXLkH2izQW+9FTZSJZAGAu4cE5/E+bOQIs7N2QrSti3F9BCSYFjEEnGlKikkBiGLfDX0gq7rXaZSSJaU8RfibYZcW0Kti+GuIfdj9P7PidNTY1YEtUMIXrdLgginR9KjeEtjv60JllS1AMGpkToKv9YhLv+YpOKYXSQSBWoFXz6DxhM6Y1wYsuoo0RG6LCgPgUH2MVgKRR9Pv3iuy2rhLpAZAUSNGAdn3cxQu8SsvhHV2HLT3iAlXcOmXdMnbezxTPxAHATiAbImrfekaq4sQIKirCkMK66kfese/+IKbIbEEuDDOQl0JKhhqxD8gabZiD5MzMOe0hVUDaB1hsu9GoQ/MULc9DElKC3Ul2MKn4qUhrYEsjxPvE6U/FXyi2qxqFsSopaIKWRrBUwRWUgw/cRqClb5uYliToD5xb3BjwIO0RxO5lBiLCCyk7CKu5jgZ0HU0DKUHP39YOMmB1S6x0kTyzlcyUlhgSzkqqScLqSdwWJBf5vA4S8kf5WbyB9zHQZVJaASGCWA1OFKwAE6EpaMBep/ysxsiC3RzCWE2w+omhpvu5Pp/cwTR4BEnj4R6SYtQm75eJaBuofSNXZEMlebcKqciKeQjNXQoCYknf6Rq7LJXUhKsswD1EZ2raj78x7Avwz1UxKqviJ+dOZG6k6iJSHd8YIApwl+jaecCy7JhCUqSXGTuOecHzENTGaZ8Leu0KsRfEIF4lP7V3i0odRrxaAPsNzDFYxaBsLAf1V9ECB7rQHK2cep/uaQbKQ6lcgE+Jdx/yECdhdDtKBe8a2GfjKwcioJNPly/I+ERXZkhRGEULNuXIFfOK7oS6yBQKf0JbxpBdsmAzyOjkbkB+tXaFKIYiHVrEsslhR/qKSyUVIclzp6/SG1yy0zEKB1UVZ6kQsvm0hKESk1Bqo0yGQ6vXwidhVhwsDmwLt5+LReuJYHi47RdxQ7F38I+loajNyg39uTkaHV/H6wPO+IlJgmmADGoLMzEcyopiBlxbx7Ax4tZGafKG7i9SkCPmizGDpH2LlE3IlBlmPe7i8ER6VCJnGDJS0UrSXMGGBFLrFTJECs1nSZSVrLkS00dskEpJ3UCnCW2rGFvWtkmdD9Y1dtv2VKlCuOYUuwbhKk4gWySylqz0FBGXvCtjmH+En3hXHdqT5E0NMpC5D8v7mAAiyRKxKaICGd0cJxa1brp7vG9kbaCZl4k3MBNJcNzpBBUkGsdEuO6klnISBydup0jD9mErUyRkWPUVJ9Y6ndViSZeKoIB1z5NHntRufLTczU+6vEAvfs2mUO+l6ZvkU69GzeMXfd+y5C3UlKgQQwqSK/EMjoY6DPtZNjKknElKVA12f8AtHJbT2RM2WZuMuAKZ0A29YjFjxFgXNCVJauOTAl9pyWKEJSH+HP+0W2K/F7JIJd9c3928oyBlKBIYuILkJNHoN65xstpcYHETTIT1E6HcNvClpAoSfmBasMrFZUqWudMLSwThA+bYJ5NXoRHNxOUKFjqKlo23Zq3ickbpABegTu2gzz/ALRn5sBT4hzDhq4jC8pxKwpQYEhhy0A2Ayg+yzOEKyFT7Qpvy0iWhJCRNZTVJwpJB+Jm2ypDPsspc+T3hKPiIAZgGCaAAc4Woqu8xgLux/K42U8wBZo4GfLXxg2yUSAWMJ7TNMsgKLE5B38hFqbzwpBUlualN5BjEYHXcTJy4nbGAvMdd6IjjgCRb0ry9C/6+kEJYhwaQ4GUxJsbL1EvwAxEShEMMfCLcSlS3uxvHi5YirvRHgnAxBEmerSGgRRDxfieKzK+6x0ipy2dZmZjQ79AT1zim33shMmZKJqUsG3rntnAnaucpOBIUQCC7HOic/OEVksi5hAQkqJpTeD4cAdA7n5x/U6sqxxIvMoUIIsc0uMz4PGruzsYmnfqJV+FDBupzJhyq5ZctLS5eQJzrQanX7yi2X/IYh8I5/aK4tHlB3HiLOw8yYLThJIThJbR6eWeXOOs2aeyClyx2LHwjAdm7kWJvelLJ0BpzJIjol32ZJAxBwRGTqH35bWMXQgl5hKZCpSFqWZpYBRcga1zy3iN1XcJacASMSqF6xG9DLlTwSpKeFOEFhkS7Oa5t4Rd3+Ko94ii0i5lO0NwoSJwRLBWoFOWpfItlzjlTrSTLXw1YjVw8foaRLKlOupjC9rex4XNxywGOY5w7pMvpgh+kFlXdRE57YLMudNTIkpxLUWH5nOkda7I9gjZwZlpmSywfDmkZcRJoWY6Qj/wpsMuXbpyVlBWEsk51fiwH0h7/itey0SZclHCmcpRVX5U4eHoSp/CD5X3naOkhMTM4TzMz2v7RSJo7uViUUL+MJSlK0gEVAzqaFo8uW+5sqR3ctIHESVEOXUAwAyekZaQkFQGhIHrGmsiksBup/D7SPOF8wVVC1NfHgVF29R1jeWpT41HFMNHOp+gFcvw84ptVpEtClLUSpgSo5sTwpA3OgH0im3TWCCM8K/MhAhH2jtZUJYHzqKzXRKcDdKmAY8e9gJLtsXdGZvdOEKKAxrm5zzqB6Q0uftIO9SgqxBQ4SaH+VW5q4PrGKtlsS4TLFEhsZqpXichsBFCCCxfCRkRprXk8MjTivErtLDnmdqxYgCmoMeJVoRGc7HXyZoA+fJSdXA+Ico2CpeTiBqeaPUTMz4tjVKGTk4iqZhH6QemWkaGPVS0ExY3AiAhIIyjwt9iDVSxFZs/WLAzpwntcKy+h9kQb2KZKJi2qDTxwwL2vBxShqxp4IjbXVcSbLd/eFlLWpDkjLEr5Czintzgjt/2qr5/uNf/AFk++QJC3WwS+HACpZCUDEznUk6DnBl32ZWcxTq2FKNkBiqPCMlfk8y50l1YgEkA83H6R0rsEpCpbqGJRzeM7JiKotd4V8h5jOSpLBknLJoNswYChEFWqzpeifKPRJDMkkHY0PhvEBCIruEDt90InhpiQoYSK84QIuT9imugqMhY+E1wqpUcm9o1krEmrE+sET7N3iIIo44kbyJnVrw5eeUYDtZ2mKgZUg8OSlj5twn+HnrBfby9SlRs6DT5i9SmhCT5seg3MY9KQawwq9zNDS4Aw3mV3fPXIXLnSyy0Fx+R5HKGXaLtDNvGYhGBCVpxYGUzhQS6STmpw4yzbSoM+U/hC+06BgG1A5k13zhhCGNxjPhHDL1E9KlS1AKBCkkHCQxh8ZjEbP7gQJY7Da5svEFKwjLGXH8xJokbekfWmUqUlKVF2FFMz5ejlhA8m1jVi4LHm+Kmh9unlQlnQ4x4gphRfxeVLV+FSkH+plB+rK8oZWBYUhUpRDniln+Jqpfmw8RC+ctiqXMBwqDLAzBBdKhzBqx5jWIxDaw+UJmTchWLbM2JOKqXrp1rBp7klZ40jEMLYSydXBVU7eEA22TKky2xhcwmgS7AbqcDTSFdmlYoeCBhuviZeXUlCF7/AF6TpvZ+UkFRlqLYmBWAKAAgkOzEk6w7VapuLCcT8jn0pGf7HWlSJcnCSOFYJFPhU2fjHVLhWF2dONIVnVQfOvuYxMuIvlPPsQzHagbrcyUm9SnEFlTjmanw5Viqde0wEFKhhOVCSeWecdCRd8t3EuV/sT+UXIlJTklA6ACOGmfzAHOviZa6rYpdMC1cwAfYmHC8AJBWgEUIKhT1hjkXGEHdhEe+P4vSDJjZRR5gmYE2BPz3ekrvLTZknUh/JBjTdvryUgyLMgcJSJvMEOkeAZ4Au671TbVKUBRIPmQn6Awnv68RabbPWkuhKcKD/CkN6mvjBsYD14UfuYzmO3Ka8/wIpvW3hYS1CFHwdn9o632KsxlhwsGlQxGXjHFpCK10Mbrsrfqsa0EsUslPiKO/MN5R3+RxN6QGPtKo+9rbvOviepicx5RD9oJTiJ4dOH2/OM/d1tUaEuMWJWgCQAC55tB6bQVzHVtwo2GhI3ObcxqI882bIOrS/piPJF4MWUKb6+TwYqc6XT8KhQ08xCqzyQp8ZdLt/NlUnbYQwk2VIGFJZO2nhtGjpXyMtt+HmL5FUHicov1SLTZlmXZ1m0S560rUlywHeLNRRQAOWnjGKE2sfoexdn5EtOGWnCkkqYE5kMTnmRSAv+irAK/s0r/aDDytQ6RrBrFxCqnBDOegqToKnyh72Z7G2i0zUFUpSJWIFSljC42ANS8dtst32eQP3cuXLH8KUp9hCW+u3lks7jHjUPlRxHx0HiY45T0X+5d9Y+X4UWSvW5EoDoSHDZJFKM428I5r21s6ESZhL4llIxKIJKgrIByUpDEk6w1vD/FUqfDZ6aOv1LJ9IwF6XnMtKyqYXoWSKBPQfZiMOnYOGPAEGmF6ppRKWoBhlEr1vGehKDizBzAJGTMSHGcGXbYzhClfDz1MT7R2cGSDRwoYA9SNadC/gIaDr6oBFxrUK3okqaMy65hVLJVVRVUnpBN2WRalIwiugGpNP16CB7JZlzD3csFZOgD+PTrHQezt1pkpGIhSmYmrDcD7c8hB9VnGJa7mYunwNmaz+cOuSxYUDZKQhJ0JLlRHIk+kdc7N2dMuzS0qNWc/1EkeQIjH9j7p76YlRB7pJck5KbTxO1AHEdKpyjMwgklzG9bkArGO0FKEaGPO5GihE7cvDLUoM4BbrEpDKQlRALpB8xB7HSI81crTZIgbLygrEIgTFCZ1mfnW+LeuTZCZasKlqEskZ4Shy2zsBCCwICJC1sXIbzjR3/d5XZCUh+7mJUf5cDH3HrCYyMNm8XP06wTCy+mAO55mjmBOYmKbKoAVzOsfSbQoWjgBJVwkDVx7vXwictLtTr6xtOx9zBRExI41gOtshkw2ycmDajOmFSzQPplqA7TZ3EhSZIVMGQBVzUGZPNszF90grnLWTsPFVB5Bz4QPeVsEtAlJOLDUnnDPs1LKUS3biUVqfkKD/lHkmJose/SNE8RZae1UxNtmSEywqUlQQhQUxNEvQ0zU2ekauw2t0uUq8vyeOa3zNVZ7epawzWhyn+FRfyCTHULsWhLuQyg4NGYAn9Y1SCHRRwCPn2+sA4AS4qvXtfIs5AmYwTUDCqo8oXr7Vzp0rvLLKBSZS5gK1MSEKwkBIq+Z8ISdvu5tCVLkrSoyyFHCQSzBKhzYE+IjI3Lfk9CU2SWsJlzFBDkAkBagDhNGzfxhjGu5T5BhEwgruHUdbld6dpLTaP8AUmHCflTwjyGfjCjDyjXdrux/7JLTNRMK04sKgQxD5GmY0jP3ZY1WiYmWhnVqaAAVJPJoaUqBY6TWxPiKWvSLV84OsF2KMszzSUlQSpQqQCakJ1YPTlBgewTlCahKyUHA4SqjtiwvQnQnd4UzrxXxpBKZa1FWAUGdH305Ugg3N93pFHz7j8P5x1b50lDqknFLTLfio5YF2NXcqSWABwjxxNtta5iipRLn22/SGKUzJx7tAxE7DLqYjelzTJDFRG7jcNnBsCpjaifiP5zN1jMwAUkgdfrNPcdjVLsyMIwqWXWclF6BPRo1F1S0SpmJUsTUpFEE0L6/e0ZHs1ek2cmYmaXAKMKm1eoJ1yeHNrvNaJScHxrOBHi9Yzcit61N5jaMp09p4myuz/EyXNxCXILIIBAJo7sww5UPlDaV2zlFaSpKwcJdCSFEuUsQ7UoR4xzOx2WYlBlywlGJscxuJ9S+9c4LtL4iokuEYHGdMXFTrmNou7pXwzPVDdGdImdqpK5akrxhSgoDhLZlq1qzPFsjtfZpaEIUpYUEgMJcw1YahLRgLmBCipfEMIYEnMfMNIItttBmpKJQCA+PiJKyWZizI10MVDKRdzmxn7s3P/W1mZ/3n/bV9IHPbqyfiX/21QtsdilzJYUizTlJLgVlg0z0EVG6Ef8AtbX5yvyipdT5lNpE55arcuUAxcLSUlJyLpQxNNK+cJ70BwhAegZ9CYNm2GbMQZoYISSKmrChIDZBvQwbZ7mm2gfu0pompLsDRiQATUDaCBlx0TXE0sjY2bg/WK7kuczplSQlPxHrtzNY6HZLWiWhMmzJDthA5nc+sC9nLjYMShQSp1gKqTVgdQPB40FnsM5ZCgnuwHCaMEjUsBVRjK1moGVqJ4HuzIFCIbzkMRJl8as1EDMn2HWNNcy+7XJlLIKygmmWQYeQ94ulXamXRi4qp9TuTrFos4SvvFB14aFsk1oNqfQQicl1Y6SDyIvvO4bPPm45qe8UW+JwxNGb3eGttsv+XUgMAUFIYciPLSFV4Xumz8UyuHPIcg9ecYztB/iFMmS/8upKGOTE03civpDODHnzncPw8CVbirgk+dPsrJmoBD4QVILKHClkGgZgMj1jFqnNNU5wYVZ9VDJtgX8IJt192icpEybOUvBVKSXCW0CaD2hNbJmInzMek0+n2k336wban4bHWaqbfdptiMClqmS04MaU4QpQCgCQM1GoyB0ga9psoqSqzFaGDGmBR0DgEhw1dHyAjP2CeUg8QACnwnUhKi4OYNAKbjaDE2hw/KLnDsbjpL6fIuYm+Pl/MuK1KqXUQGcl+gr7QDa5mChfFH1vXwJDOSS3g0AS5DkCDY07mU1WoIY40H4x32ZvMyZgcgIW2MkVADs3KNlPmd4SWDHdiCPaMB3ADNy1h1ZitKGCmRql6HfmIT1WFWbeODLaZ9g2N0jyYJMhJc0d8KMIc7sK+cU2C2CfOJAITLDAdfmIhSZbJcFhsfpvBd3z0AU4JyS6FCoV/wDGrZJ92aA+mApPU+Y1qMbenadJspMjhAEwJIzByPjEJ1nLs4/XrFljXjQDhKFFixFRk4I12pzj79sxUBSCHI0PRt9usJWREwfM+l2gSEOWKlUGrHkNWiFjGPFUgJzcEV8YimfLNSHOWTH+knIb9IJl2gKDBQCcQdtTuQGrFexEnfzcIu+9ZqJcxHfd2lKSUgFKeIkOSTUjOgrlED2mk/itf/dhXfNjVMLSTQF3y0rt5QrFmOs0f7R/+YIlEcmRY7iWXOpS0iU9OIMcuIni8hqRlrHS7PYu4lCWCCAHJzc+GcY6wTJaAlKE4EO+5ctV8zDe4bxWmauROmhaiMSFMA4rmOvtCWrLZCa6SyIAS0bWG8f3hAKiptJbB+aiAD5xG3XuJeFM1M5lE7KqMzwksKxYZbYlF2AAS2pzJ5VpC+9poRMSlZSCE1OiQa+dQH8eUKqu40JfiHrtYxpd2w41knMBqfe0C2q98UpcxE1JZkqSliQt6A9HemxhMtKVFWGeEhYDstRLilHoAzUAHjC6VcCUIUiVORxKCqqbIEDI51hlNKK5Pv5zt4MQdor7K1hADtnq5zJ8PzjMXoCiZQFvmKsjRmGwjpFh7NqqFd0oqILA1cOQxAfl4wgvfsFbZk3EEgp0GPJzo/1jX02XFjO08Aee8BntzaiYuZMS7gsfw7QItW9OVYYXzZVy5ipa0lKkUUC2Yo43HPWAprsDSka6EVcUcGzUFVnB9hPDACzB1i+E9Yvk+7LaI/az61TnYbP6x5Z04c9YnLmB6ttEppcQPoKhSNzbp73oyhlZZ6sIqwA0FfE5wtkSnppB8rlActdJp6LF/wCzSai/OIx6ukReAzTuPLt7ShOGXNQ41mEqJGjsC7+MaJM+WoDBVxQlAAINHfE/J+Uc5tKagxtezlqaSAQCziofX8384V1OFQA44nn8425mURhIUkKIClJb4kAAseT+PnH0icFOSxD8OQ8yOrU5wHPtbrHHw5kbFgCX5sIGkqKZwwJxIFXAzNcvMnxhbbYlY1m2pQmFIPDk7gAv9fOPRfE4UBoKZD8oFm3tLxKODEohgnJjWogAzV7fflHKrfSTdRklTpA5QDaLXNDgAP8Aiwhy1GKs4Ps66Cgiq1y96coGpAbkSwvtNLdt8g2ZJCapViUkV+EO3R2aM/el4qW+NsZLrbTZI6UfoNoElJWlylRTzBqxiKZIrq8QmJFJInMxqRMxmINTHipzDi84kEgDqPzgC2fKNHg6qCZCLuYCMbDamUFIVUGhGYPKOq3BM72Qha6qIr1BZ/SONSSlK04dU1Gxcx1TstP/AMtLHX3MDzKq8kS+XFsNAzK/4z2KWEWeYzKxlDtmCkljuHHrHIJ6So0GVC1fGO1f4iW1kodAWMZAc0BZRenKMDIvslwiWhLD8L+7w9os7DF8K/rK/wDSq/3mq/4mVl3XNV8MtfiG94c2Hs9Pw/A3WnrDw29R4VzSFOAcADAl6ZcvaEV4WiYyHUauC+7kCGPXy5OOB+Z/qGx6bFgO6yfylv8A03xOuahO4xA+xMG2i6bOEoXiwuCFBNQSk/EHIahHkYAB/fK6GnhDO1WBQkoWCQnUEABpgJ4a1ZgMhyesVLv3b+JdsWNWBrqff8QGbZ5TskGgzPR9esUqABTQglRTmKEYdBn8UTCUE8ZHwlxlRkgl+QicxSB3ZIJLjMtXDLz5s0cPHJhGarqh/uVGYCS+YNY+UBBFmk94ubLSkOEuG1IrV+RaBkGO4jWny7xz1kpVjM1QSj4qsMtI0F2Su7lKlkglKjUbvWENjnBExKjkDXShcFvONJPkIRLABSk/hYk/1Hd/eFtSx4XtENaoXLu8iKl2NcxS1pUlkB8JLOwfxhpc5mBGPhQSCOJlUyy8fWM1asQmEvwqGHP78YbST3Qx5g5uXp0218ItkU7QL+kTBlEyaWXrMTq+YOTMOsLlW0vULfqqDZk8TJjhiANMnf8ASFy70S5p6QbGh8SjMJqJSyAA7DFXwhhOUkodxU+f6Qjcmj03i0WkBOF67Qg2O+RChqjGWtxuYqCuIjxgFFpYEvnt7RVMnZFGeUSMRuSTxGM45QvmS8Tjn+sXTZrjpAalM5B1HrF8akSoNHiTkSMFSzxvuztpUJaGNNR0jApmYh0oY2VzTCJYry+v1hfWE7Qe8MCXPxT7t2nEiUGqJjnpgI9/eMBZbF3ajiUNXavSNZ2xmkmVVuPz4VRkJq2J6E+QhjQg+jV+7MKGC7ePP7CFrtCQmYlyT3rEGhJUQxHLOB7xtYSR+7SocVS5yUdIJM5IqQAeHEaUcKbPUfWE95YilGRUHdsnxHLllDWJQW598QmR9qkj3zD7RalGYoYgEgZZO6X6mHQ4rASHbENX+HhDPpq28ZeSFGYMbYiPdNI0F3TFLsM8IoU1SP5cKmH+3LrEZU2ha+UqzWNx8xFKmgE4kg7c+Cv5eMe22YKKoR3gboUivpABm/vZexSPWn0j4f6SxqlQ9HH1hr0+QYB8thgPn+lGPOy3/m1vuTA1p/1F/wAyvcwTcKMdpQPx++H9IHtRdauaifMwuf8AyH6CNaStxH1/eVRvca51gkqTLlJSSlC15rUpBVy4QSMR16iMGBGh7OXl3UqaMRBOJgHriSkMeRb/AI5wPOPhsdZfXL9mDFvadCEze7mBjRlIOIORXx5R5LkJVLU6mauF3ORrU5U3hfeGJRMyWrbGg1bm0CTFl3BIBAer+G9DSDpiOwAGYt8mVyphqKgPUj7yi7vf4vb8oDQXpq7ecXKsRJJJz6wywF8wdzV2lBEsEPs8Ay9znvDu2zRgSN/b7MUWGyhS0fzZDlrGUHpeYyOTBJdjmrSopFAavTYUga22RcogKUknYKBbqNPGNxeaUgCXQJTUEZkq3V+HDXw5xk73sxCwsIwpV8P8QBbEW1JeIxZizVOMF72KZswimkVKmVIj5RYw0FqdcNsNAQdxGwuw/ukNzjCldSY2V1Tv3MvoT60hHWJa3CK3Mp7WHCiSo5d6zn+RX9ow8iZ+9L64gOlQI2vbo4rJJAd++HhwmMRaFETEqpkPvzhnQL9lX1hL6Hwf3kEWkq71wxICh/T+hMe2pboCgp8w++JOfgRlFLtND5ZeB+/eCJFmHGg5HIZVH9ofNLz78Sq42cFfqP1sf1ISrWFKSWLpABflDfs9aEieqUoqCFgpLGocEBQ51hWS6Oh9/sRUF4ZstQ1p5fYijIHBHvzDtaqAxvp+vH9Su3SDLwhXxS1FCvA09jFiUcUwfiS/iz+4h12gs4nyBPlpqSETQAS01JIxZAMUj0hbIkl0q/hr0DuTyjhktLPX2YBUs/l+xU/3D+zczDPs6tl19vrHl6Iwzpg2WryenvF12XbMPdsGBL4joPzMOr8udJXMmGYylBwN+EABs2d4UbKoy9fdwuNvTcMT7qZYCLLM/E1KfnEEIicgcRD6aQY9I7rReEwCbPMudiSopLAGjgiGd322TMKe9QgEuAAGBzzGSTq413yhHbph71aTq3sI8u9QdmqMjy2hhsQZL712nnlfmpdaJeCfhIIALgHQcqlxzcvBilB8h9+MD4zM4VHiQeE/ToYVqnrc8RHJzEhC/wCEksFmz0DmsfSJwStJchi9P0ikyVgBX4nYDOkVS5oBcigzjP22IcGayw3ipSlrVLBlKTUsAE4dK6GtTqIrt82QpCMUta1BJZKSqiSaYjoK6AR52cHeypuJaQiaRL+MpCBUcYbI5CDZfcypISqYKpqtFVYklk5j4WAcDR9YXKUfH0hBzxMRb0ipljDkwJf1YUMCSZpX1Adtx03Hr6RqLdcyZcsKImEkYuFL5uwPOhpnSMXYLaUTllKSygUkNlUHLqIf05GRTXaL5G2EQ1S6PG4uaU8hBbQ+hjFixLMtUz5cTc6nPpGwuiYRZ0AaPCuuooK8w+M94N2ptATKS7tjFP6VfWMZaJpKAaFjWn5c41faF1ywkJxHGKMTkDtGZEhwRQAZ0er5M5rn9iDaKlxi/MJRawPEHtCXwLGo9oMWriSrcAnrkfaDJNxTFYElCsSjQkFkjdTDM7coe2Ls2yiSQUpAw5iupL0i+XU41HXzDo4Qk+ff7zJd0eLYZ8tvGGVk7OzFGWlSSHdWJiWH5nbpGmstmkyUFDBZd6sqse2y8prp+VJ225ws2rZuEHupR8w8e/8AcpsNy92iYJhDLcFIIHDoRQHEM+cfFUqUSEIdQSA51TmG3EWTQClwQVEFi8VCVjSxIxsQg/Q8tvGFtxbljAs5PEpVayoBywJoBTeL72k4kSpg0BQfCo9/7mA5NjUVIRhU75kFKRq5UdKGC58xK5U1EtRVgAWTk5diUDYCCVTCvfaQmNm6zOW2VhWa0NRHtlCcacsi/wBIrtdcPjHiJoCkq0Br01h2iVmoVLYCsTXqWtC+vowgYFlOM4Mv0gzlqGRZujCA5nxFo0Mf3F+k84wpiD5lqJiiQdjXSDwtGqXOpBhfIlFQcCCQk7RRwDLIZ064bpRPQlSJyEoKceEcRFCAlTmn94zt+2FKLUqUlOBDUGLECQK4Scw8DFazLWJY4E8fwsS7P9nQQRbLzxYe+S60A6AaU09eUZaqVJ2/8xvgiB3HY5iwtIx1UAAKhRByI10hpPsQQpgGNMQ2f4gemEjwMK7He6pa1ImAJWwwlqMUs7b1hqvHMKlGWOIJyoKAEYU9R5xObcDZ4lSdo4PMulXooIKVrAdOFlhLMHI6s5q71jLXTZiqcJ0+WVpW/Ak4cRIZIFRR2ObFtoPv+1YEBKpdSWGKoKWNXGRy4T6isQu+a8oTZ00vipuGOgDAAZ+UExbkQuO/H+qgWO9hfabMSEq77vLKZYTKHCgpKMVFOWJcMQKbPAAUnBwAp2phHOhr4wOq+gFK7talqwkkpBXwU4eT5Po8EyrStcoFWFztn9dIQyA8GqjAlKZRWZgBwhSCH5lufWJoTIly0S8AmKB2pi3MSuKyGfiKlAAKAAyL5nw89ItvGymVNKXcAONaEDWONji5YMaln7WZmgAGdH1iicoqL4n+2ipKi1WAHvzMBTLwQmgBLnSKrjJPAkgFukNQivqYEtc1NQ+2VT91imUpUw5skUIBqX0pWLZd0nulTAoAA/AqiqEBT00O+kGVADyZcY1umMFnW7QDKKjPYuS2vjA9pGFRfX78IpCal4ZXGtRpMadpr7JbTMQpSCsqKClct3xUUMSQTnXIZNlCi5JoRPQk/CoFB/qBG+7Qvs84pUGJBfMQ3E1E0gzQQv8A9RDO4aqkux6hjASmyx2MqaW/nEN5LIURkpKiPKn0iKZbjlGntdzJmKKvjKmoKF9wKHPSM/MlKlqVLUKpOoboYPjyqwodRD6ZwbWKrYgYmajD2AhZNNTu8bKakIs6wazJoDJb4UioJ5n2jHzAQoE8od0+TdfymRrsWxyR0JhiXRQUbTnApmr29BDVcsKJO5f9I97lP4Y4ZAOogAsOkXyocPd0wkFzn4a+0Rn2ozONVEgABsmFAK/WFAWVnhoPxH6RcqWcJSSSM257iBeigPgwoYy6221LBDoUkZEAFnLmupgSz2xQQuXi/dn5XJ8totlScBxFIYZ0fxqTFs9IUl0rlJUcgDhfLN6ONov8I4lHYnrL5E2VMRhWqYyU4hjViOIBiNGGwO8T7P3f3sxCHS0ygD0c75kZaQEmwTChSpjcOzHJq0zzj24LzVImDhSpVcDuz7jntFStq2wyqkCrm+uxQsYUJyEcRdkvrhYgsHFCG3BhWifiQqZKGHESUpZsIyZuumUProv1E+UrFLAWhKlLQwLhqFKjRuGoMY+Z3kr94g8CqEH5SaDwqOmsIbCSQev6fSMX0h92WichZmhfwJIISAxUQ6jhZlFqZaQZOvPGMSiSoMCdw1ITzFHAlKArE7knVWrNFCbUU5gE0p5n6xzYt3MLix7ukvtcwq1PSBUAYuIsHfnHyVlRL/lFmCUKEkq1INAdmgoG0VGm+EUY3ua9EBS8AYaEgaU4SS5OsUKtaiqeqYoqMx04gXCRkApqtlpttBsu4gLNi7zjwEpFEgnDSp0zhFMspkpcllUBGYXQUpmd4oqqSaihsckwUimYJ5VHgYmiSpVQCBSvlErukJVm5bSHU7DhL5BvcRfJk2mhDHNxQgtksSRU8R9P1gu0opt001aKV2pCH9hABtKlk6DaAhWY2ZSmbrHEq1BSSkEFQDhyzaHo8BW63rdAWqXMoaHjZjliVXWKbDKImAkUNDzB+3iiZZPiSnNCiB6RKogaFTajC4Z3suarjxS1n5s0HYHURkb2kGVPKVDIj86Q9MynuNopvmUJkmTMNSHQa6AnD6GG8B9N/keJP+QX7MUYFZJr1G9II8IGsVkUcvXIdTpBmBGs6vIBvCuUEer4mYimuYFPmurLnHwmrHERwg7RGZMQV/F4gHlyzhrZLWjCV96pKkgsMAUCcuI8w9d2i7AgDiQHFxXarwJQUjLboYBk2khRJHIjlDH9ypWTDx+2iE2cgK4Qw0dyesXUgCgso1MbuHXCpTK2KvgVQBtK70DROSpIWCghJPCQQc9hUMTAKbSHzpnrFXfgqJ0JDu/m41ECOMkk+ZII6TTotCQOJ6UJCsLBg4ZqjSsHSFIWKVQaVrQ6M3pCO1rlKSZgWytUsqrBnduUW3Rb0BIS51OvU6coRfCStgG4dSAesttdkCf9I4PFgWqAR8p6QPZlJIUFjCfxAEkHYjV9xBNst6Twga7dYXzbYlKgtPy5jcaiCIHIoiGUhRuDQyUwYjWjxCy2VWLHpiy/E+zxCRbZYDDLMPpyNKtvFir7ANPUZA+scVfoBJbUCuI3s17FClSEK0XhU2R2U9CA+0LbVimE4yHdtg1abs9Q+Ts8UJvAJUogOpRd9gKAQPaLaSMvHfKOGJr4EEDvNXD5MxEtGbevpFFpvEqThSGST4+MLP2gEQRLbWsX9IA2Y3jRB35khPAS2bx7ZTUHmI8nS3yj2QtshEkccQrMvSM/2k4g24FeZaILczJhZhiLk0AH1qID74JIK3+KgG76nWLLd/qMeMlXCn5RzVufbnAQlGK5MgI4gNrmBS1YVEp0J1yhhIwqs/EcISt3bQj6mF9ss6gsk1INWo9YKsxUpCwsfMGfkMqQdwCoqBDEjmCzApYZLIQTk9VcyYul3alhwjLaC+5q2Fi2/wB6QWJCef34wNstcCDq5//Z">
            <a:hlinkClick r:id="rId2"/>
          </p:cNvPr>
          <p:cNvSpPr>
            <a:spLocks noChangeAspect="1" noChangeArrowheads="1"/>
          </p:cNvSpPr>
          <p:nvPr/>
        </p:nvSpPr>
        <p:spPr bwMode="auto">
          <a:xfrm>
            <a:off x="155575" y="-2560638"/>
            <a:ext cx="3657600" cy="533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37924" name="Picture 4" descr="File:Romeo and juliet brown.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87867"/>
            <a:ext cx="3914775" cy="5705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01157"/>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622674" y="914400"/>
            <a:ext cx="4987925" cy="5257800"/>
          </a:xfrm>
        </p:spPr>
        <p:txBody>
          <a:bodyPr/>
          <a:lstStyle/>
          <a:p>
            <a:r>
              <a:rPr lang="en-US" dirty="0"/>
              <a:t>4. A teacher claims that James Joyce’s Ulysses should remain in the school curriculum, but a parents’ group says that it appeals to prurient interest and so should be removed. Who is right?</a:t>
            </a:r>
          </a:p>
          <a:p>
            <a:endParaRPr lang="en-US" dirty="0"/>
          </a:p>
        </p:txBody>
      </p:sp>
      <p:pic>
        <p:nvPicPr>
          <p:cNvPr id="338946" name="Picture 2" descr="File:James Joyce by Alex Ehrenzweig, 1915 restored.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34031"/>
            <a:ext cx="34671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452869"/>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9617" y="1447800"/>
            <a:ext cx="6019800" cy="2819400"/>
          </a:xfrm>
        </p:spPr>
        <p:txBody>
          <a:bodyPr/>
          <a:lstStyle/>
          <a:p>
            <a:r>
              <a:rPr lang="en-US" dirty="0"/>
              <a:t>5. A public library (once again, in Elephant’s Breath, Iowa) removes all of the Ann Rice books from the shelves and discards them because they are not appropriate for children and children to use the library. Can they do that?</a:t>
            </a:r>
          </a:p>
        </p:txBody>
      </p:sp>
      <p:pic>
        <p:nvPicPr>
          <p:cNvPr id="339970" name="Picture 2" descr="InterviewWithTheVampir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5270" y="1524000"/>
            <a:ext cx="2371530" cy="3486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690243"/>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6. If you had to summarize the law about censorship of books in three sentences, what would you say? </a:t>
            </a:r>
          </a:p>
        </p:txBody>
      </p:sp>
    </p:spTree>
    <p:extLst>
      <p:ext uri="{BB962C8B-B14F-4D97-AF65-F5344CB8AC3E}">
        <p14:creationId xmlns:p14="http://schemas.microsoft.com/office/powerpoint/2010/main" val="32122693"/>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http://www.mposter.com/wp-content/uploads/2010/08/its-kind-funny-story-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304800"/>
            <a:ext cx="37211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5" name="Rectangle 2"/>
          <p:cNvSpPr>
            <a:spLocks noChangeArrowheads="1"/>
          </p:cNvSpPr>
          <p:nvPr/>
        </p:nvSpPr>
        <p:spPr bwMode="auto">
          <a:xfrm>
            <a:off x="0" y="5715000"/>
            <a:ext cx="91440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dirty="0" smtClean="0">
                <a:solidFill>
                  <a:srgbClr val="FF0000"/>
                </a:solidFill>
              </a:rPr>
              <a:t>Discussion Parts 3 &amp; 4</a:t>
            </a:r>
          </a:p>
          <a:p>
            <a:pPr algn="ctr"/>
            <a:r>
              <a:rPr lang="en-US" dirty="0" smtClean="0">
                <a:solidFill>
                  <a:srgbClr val="FF0000"/>
                </a:solidFill>
              </a:rPr>
              <a:t>Prepare for Part 5</a:t>
            </a:r>
          </a:p>
          <a:p>
            <a:pPr algn="ctr"/>
            <a:r>
              <a:rPr lang="en-US" sz="2000" b="1" u="sng" dirty="0" smtClean="0">
                <a:solidFill>
                  <a:srgbClr val="FF0000"/>
                </a:solidFill>
              </a:rPr>
              <a:t>Prepare your censorship drama for next Thursday</a:t>
            </a:r>
            <a:endParaRPr lang="en-US" sz="2000" b="1" u="sng" dirty="0">
              <a:solidFill>
                <a:srgbClr val="FF0000"/>
              </a:solidFill>
            </a:endParaRPr>
          </a:p>
          <a:p>
            <a:pPr algn="ctr"/>
            <a:endParaRPr lang="en-US" sz="2000" b="1" u="sng" dirty="0"/>
          </a:p>
        </p:txBody>
      </p:sp>
    </p:spTree>
    <p:extLst>
      <p:ext uri="{BB962C8B-B14F-4D97-AF65-F5344CB8AC3E}">
        <p14:creationId xmlns:p14="http://schemas.microsoft.com/office/powerpoint/2010/main" val="2903214832"/>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884238"/>
          </a:xfrm>
        </p:spPr>
        <p:txBody>
          <a:bodyPr/>
          <a:lstStyle/>
          <a:p>
            <a:r>
              <a:rPr lang="en-US" dirty="0" smtClean="0">
                <a:solidFill>
                  <a:srgbClr val="5336CC"/>
                </a:solidFill>
              </a:rPr>
              <a:t>ENG 471</a:t>
            </a:r>
            <a:br>
              <a:rPr lang="en-US" dirty="0" smtClean="0">
                <a:solidFill>
                  <a:srgbClr val="5336CC"/>
                </a:solidFill>
              </a:rPr>
            </a:br>
            <a:r>
              <a:rPr lang="en-US" sz="2400" dirty="0" smtClean="0">
                <a:solidFill>
                  <a:srgbClr val="5336CC"/>
                </a:solidFill>
              </a:rPr>
              <a:t>10/17/2013</a:t>
            </a:r>
            <a:r>
              <a:rPr lang="en-US" dirty="0" smtClean="0"/>
              <a:t/>
            </a:r>
            <a:br>
              <a:rPr lang="en-US" dirty="0" smtClean="0"/>
            </a:br>
            <a:endParaRPr lang="en-US" dirty="0"/>
          </a:p>
        </p:txBody>
      </p:sp>
      <p:sp>
        <p:nvSpPr>
          <p:cNvPr id="3" name="Content Placeholder 2"/>
          <p:cNvSpPr>
            <a:spLocks noGrp="1"/>
          </p:cNvSpPr>
          <p:nvPr>
            <p:ph idx="1"/>
          </p:nvPr>
        </p:nvSpPr>
        <p:spPr/>
        <p:txBody>
          <a:bodyPr/>
          <a:lstStyle/>
          <a:p>
            <a:pPr marL="571500" indent="-571500">
              <a:buFont typeface="+mj-lt"/>
              <a:buAutoNum type="romanUcPeriod"/>
            </a:pPr>
            <a:r>
              <a:rPr lang="en-US" dirty="0" smtClean="0"/>
              <a:t>Opening Poem: “Change,” by B. Yung</a:t>
            </a:r>
          </a:p>
          <a:p>
            <a:pPr marL="571500" indent="-571500">
              <a:buFont typeface="+mj-lt"/>
              <a:buAutoNum type="romanUcPeriod"/>
            </a:pPr>
            <a:r>
              <a:rPr lang="en-US" dirty="0" smtClean="0"/>
              <a:t>Book Recommendation: </a:t>
            </a:r>
            <a:r>
              <a:rPr lang="en-US" i="1" dirty="0" smtClean="0"/>
              <a:t>My Father the Angel of Death</a:t>
            </a:r>
            <a:r>
              <a:rPr lang="en-US" dirty="0" smtClean="0"/>
              <a:t>, by Ray Villareal; </a:t>
            </a:r>
            <a:r>
              <a:rPr lang="en-US" i="1" dirty="0" smtClean="0"/>
              <a:t>Accidental Love</a:t>
            </a:r>
            <a:r>
              <a:rPr lang="en-US" dirty="0" smtClean="0"/>
              <a:t>, by Gary Soto</a:t>
            </a:r>
          </a:p>
          <a:p>
            <a:pPr marL="571500" indent="-571500">
              <a:buFont typeface="+mj-lt"/>
              <a:buAutoNum type="romanUcPeriod"/>
            </a:pPr>
            <a:r>
              <a:rPr lang="en-US" dirty="0" smtClean="0"/>
              <a:t>Censorship Plays</a:t>
            </a:r>
          </a:p>
          <a:p>
            <a:pPr marL="571500" indent="-571500">
              <a:buFont typeface="+mj-lt"/>
              <a:buAutoNum type="romanUcPeriod"/>
            </a:pPr>
            <a:r>
              <a:rPr lang="en-US" i="1" dirty="0" smtClean="0"/>
              <a:t>It’s A Kind of A Funny Story</a:t>
            </a:r>
            <a:r>
              <a:rPr lang="en-US" dirty="0" smtClean="0"/>
              <a:t>? </a:t>
            </a:r>
          </a:p>
          <a:p>
            <a:pPr marL="571500" indent="-571500">
              <a:buFont typeface="+mj-lt"/>
              <a:buAutoNum type="romanUcPeriod"/>
            </a:pPr>
            <a:r>
              <a:rPr lang="en-US" dirty="0" err="1" smtClean="0"/>
              <a:t>Webquest</a:t>
            </a:r>
            <a:endParaRPr lang="en-US" dirty="0"/>
          </a:p>
        </p:txBody>
      </p:sp>
    </p:spTree>
    <p:extLst>
      <p:ext uri="{BB962C8B-B14F-4D97-AF65-F5344CB8AC3E}">
        <p14:creationId xmlns:p14="http://schemas.microsoft.com/office/powerpoint/2010/main" val="1203692560"/>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1"/>
          <p:cNvSpPr>
            <a:spLocks noGrp="1"/>
          </p:cNvSpPr>
          <p:nvPr>
            <p:ph type="title"/>
          </p:nvPr>
        </p:nvSpPr>
        <p:spPr/>
        <p:txBody>
          <a:bodyPr/>
          <a:lstStyle/>
          <a:p>
            <a:r>
              <a:rPr lang="en-US" smtClean="0">
                <a:solidFill>
                  <a:srgbClr val="9900CC"/>
                </a:solidFill>
              </a:rPr>
              <a:t>“They Used to Put Death to People Like Me” </a:t>
            </a:r>
          </a:p>
        </p:txBody>
      </p:sp>
      <p:sp>
        <p:nvSpPr>
          <p:cNvPr id="188419" name="ClipArt Placeholder 2"/>
          <p:cNvSpPr>
            <a:spLocks noGrp="1" noTextEdit="1"/>
          </p:cNvSpPr>
          <p:nvPr>
            <p:ph type="clipArt" sz="half" idx="1"/>
          </p:nvPr>
        </p:nvSpPr>
        <p:spPr/>
      </p:sp>
      <p:sp>
        <p:nvSpPr>
          <p:cNvPr id="188420" name="Text Placeholder 3"/>
          <p:cNvSpPr>
            <a:spLocks noGrp="1"/>
          </p:cNvSpPr>
          <p:nvPr>
            <p:ph type="body" sz="half" idx="2"/>
          </p:nvPr>
        </p:nvSpPr>
        <p:spPr>
          <a:xfrm>
            <a:off x="381000" y="1981200"/>
            <a:ext cx="8229600" cy="3235325"/>
          </a:xfrm>
        </p:spPr>
        <p:txBody>
          <a:bodyPr/>
          <a:lstStyle/>
          <a:p>
            <a:r>
              <a:rPr lang="en-US" sz="2800" smtClean="0">
                <a:hlinkClick r:id="rId2"/>
              </a:rPr>
              <a:t>http://www.youtube.com/watch?v=VqERbsQlcBI</a:t>
            </a:r>
            <a:endParaRPr lang="en-US" sz="2800" smtClean="0"/>
          </a:p>
          <a:p>
            <a:endParaRPr lang="en-US" smtClean="0"/>
          </a:p>
        </p:txBody>
      </p:sp>
      <p:pic>
        <p:nvPicPr>
          <p:cNvPr id="188421" name="Picture 2" descr="http://themport.com/gallery/full/B%20Yu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048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9375915"/>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solidFill>
                  <a:srgbClr val="5336CC"/>
                </a:solidFill>
              </a:rPr>
              <a:t>My Father, The Angel of Death</a:t>
            </a:r>
            <a:br>
              <a:rPr lang="en-US" dirty="0" smtClean="0">
                <a:solidFill>
                  <a:srgbClr val="5336CC"/>
                </a:solidFill>
              </a:rPr>
            </a:br>
            <a:r>
              <a:rPr lang="en-US" dirty="0" smtClean="0">
                <a:solidFill>
                  <a:srgbClr val="5336CC"/>
                </a:solidFill>
              </a:rPr>
              <a:t>By:  Ray </a:t>
            </a:r>
            <a:r>
              <a:rPr lang="en-US" dirty="0" err="1" smtClean="0">
                <a:solidFill>
                  <a:srgbClr val="5336CC"/>
                </a:solidFill>
              </a:rPr>
              <a:t>Villareal</a:t>
            </a:r>
            <a:endParaRPr lang="en-US" dirty="0">
              <a:solidFill>
                <a:srgbClr val="5336CC"/>
              </a:solidFill>
            </a:endParaRPr>
          </a:p>
        </p:txBody>
      </p:sp>
      <p:sp>
        <p:nvSpPr>
          <p:cNvPr id="7" name="Content Placeholder 6"/>
          <p:cNvSpPr>
            <a:spLocks noGrp="1"/>
          </p:cNvSpPr>
          <p:nvPr>
            <p:ph idx="1"/>
          </p:nvPr>
        </p:nvSpPr>
        <p:spPr/>
        <p:txBody>
          <a:bodyPr/>
          <a:lstStyle/>
          <a:p>
            <a:endParaRPr lang="en-US" dirty="0"/>
          </a:p>
        </p:txBody>
      </p:sp>
      <p:pic>
        <p:nvPicPr>
          <p:cNvPr id="8" name="Picture 7"/>
          <p:cNvPicPr>
            <a:picLocks noChangeAspect="1"/>
          </p:cNvPicPr>
          <p:nvPr/>
        </p:nvPicPr>
        <p:blipFill>
          <a:blip r:embed="rId2"/>
          <a:stretch>
            <a:fillRect/>
          </a:stretch>
        </p:blipFill>
        <p:spPr>
          <a:xfrm>
            <a:off x="437054" y="2421467"/>
            <a:ext cx="2688897" cy="4145383"/>
          </a:xfrm>
          <a:prstGeom prst="rect">
            <a:avLst/>
          </a:prstGeom>
        </p:spPr>
      </p:pic>
      <p:pic>
        <p:nvPicPr>
          <p:cNvPr id="9" name="Picture 8"/>
          <p:cNvPicPr>
            <a:picLocks noChangeAspect="1"/>
          </p:cNvPicPr>
          <p:nvPr/>
        </p:nvPicPr>
        <p:blipFill>
          <a:blip r:embed="rId3"/>
          <a:stretch>
            <a:fillRect/>
          </a:stretch>
        </p:blipFill>
        <p:spPr>
          <a:xfrm>
            <a:off x="3281762" y="1853687"/>
            <a:ext cx="5576488" cy="3852846"/>
          </a:xfrm>
          <a:prstGeom prst="rect">
            <a:avLst/>
          </a:prstGeom>
        </p:spPr>
      </p:pic>
    </p:spTree>
    <p:extLst>
      <p:ext uri="{BB962C8B-B14F-4D97-AF65-F5344CB8AC3E}">
        <p14:creationId xmlns:p14="http://schemas.microsoft.com/office/powerpoint/2010/main" val="2654785744"/>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5336CC"/>
                </a:solidFill>
              </a:rPr>
              <a:t>Accidental Love</a:t>
            </a:r>
            <a:br>
              <a:rPr lang="en-US" dirty="0" smtClean="0">
                <a:solidFill>
                  <a:srgbClr val="5336CC"/>
                </a:solidFill>
              </a:rPr>
            </a:br>
            <a:r>
              <a:rPr lang="en-US" dirty="0" smtClean="0">
                <a:solidFill>
                  <a:srgbClr val="5336CC"/>
                </a:solidFill>
              </a:rPr>
              <a:t>By:  Gary Soto</a:t>
            </a:r>
            <a:endParaRPr lang="en-US" dirty="0">
              <a:solidFill>
                <a:srgbClr val="5336CC"/>
              </a:solidFill>
            </a:endParaRPr>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838200" y="1905000"/>
            <a:ext cx="3314700" cy="4103914"/>
          </a:xfrm>
          <a:prstGeom prst="rect">
            <a:avLst/>
          </a:prstGeom>
        </p:spPr>
      </p:pic>
      <p:pic>
        <p:nvPicPr>
          <p:cNvPr id="331778" name="Picture 2" descr="http://d202m5krfqbpi5.cloudfront.net/books/1328875835l/222007.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93850">
            <a:off x="5410200" y="1694769"/>
            <a:ext cx="3019425" cy="452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8565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title"/>
          </p:nvPr>
        </p:nvSpPr>
        <p:spPr>
          <a:xfrm>
            <a:off x="76200" y="1524000"/>
            <a:ext cx="9144000" cy="1139825"/>
          </a:xfrm>
        </p:spPr>
        <p:txBody>
          <a:bodyPr/>
          <a:lstStyle/>
          <a:p>
            <a:pPr eaLnBrk="1" hangingPunct="1"/>
            <a:r>
              <a:rPr lang="en-US" sz="7200" b="1" smtClean="0">
                <a:solidFill>
                  <a:schemeClr val="tx1"/>
                </a:solidFill>
                <a:latin typeface="Berling Antiqua" pitchFamily="18" charset="0"/>
              </a:rPr>
              <a:t>Teens are trying to figure out who they are.</a:t>
            </a:r>
            <a:r>
              <a:rPr lang="en-US" sz="4800" smtClean="0">
                <a:solidFill>
                  <a:srgbClr val="CC0099"/>
                </a:solidFill>
              </a:rPr>
              <a:t/>
            </a:r>
            <a:br>
              <a:rPr lang="en-US" sz="4800" smtClean="0">
                <a:solidFill>
                  <a:srgbClr val="CC0099"/>
                </a:solidFill>
              </a:rPr>
            </a:br>
            <a:endParaRPr lang="en-US" sz="4800" smtClean="0">
              <a:solidFill>
                <a:srgbClr val="CC0099"/>
              </a:solidFill>
            </a:endParaRPr>
          </a:p>
        </p:txBody>
      </p:sp>
      <p:sp>
        <p:nvSpPr>
          <p:cNvPr id="166917" name="Rectangle 5"/>
          <p:cNvSpPr>
            <a:spLocks noGrp="1" noChangeArrowheads="1"/>
          </p:cNvSpPr>
          <p:nvPr>
            <p:ph type="body" sz="half" idx="1"/>
          </p:nvPr>
        </p:nvSpPr>
        <p:spPr>
          <a:xfrm>
            <a:off x="0" y="2895600"/>
            <a:ext cx="5562600" cy="3692525"/>
          </a:xfrm>
        </p:spPr>
        <p:txBody>
          <a:bodyPr/>
          <a:lstStyle/>
          <a:p>
            <a:pPr eaLnBrk="1" hangingPunct="1">
              <a:lnSpc>
                <a:spcPct val="80000"/>
              </a:lnSpc>
              <a:buFont typeface="Wingdings" pitchFamily="2" charset="2"/>
              <a:buNone/>
              <a:defRPr/>
            </a:pPr>
            <a:r>
              <a:rPr lang="en-US" sz="1800" dirty="0" smtClean="0">
                <a:solidFill>
                  <a:srgbClr val="CC0099"/>
                </a:solidFill>
                <a:effectLst>
                  <a:outerShdw blurRad="38100" dist="38100" dir="2700000" algn="tl">
                    <a:srgbClr val="FFFFFF"/>
                  </a:outerShdw>
                </a:effectLst>
              </a:rPr>
              <a:t>   </a:t>
            </a:r>
            <a:endParaRPr lang="en-US" sz="2400" dirty="0" smtClean="0">
              <a:solidFill>
                <a:srgbClr val="CC0099"/>
              </a:solidFill>
              <a:effectLst>
                <a:outerShdw blurRad="38100" dist="38100" dir="2700000" algn="tl">
                  <a:srgbClr val="FFFFFF"/>
                </a:outerShdw>
              </a:effectLst>
            </a:endParaRPr>
          </a:p>
          <a:p>
            <a:pPr eaLnBrk="1" hangingPunct="1">
              <a:lnSpc>
                <a:spcPct val="80000"/>
              </a:lnSpc>
              <a:buFont typeface="Wingdings" pitchFamily="2" charset="2"/>
              <a:buNone/>
              <a:defRPr/>
            </a:pPr>
            <a:r>
              <a:rPr lang="en-US" sz="2400" dirty="0" smtClean="0"/>
              <a:t>		  </a:t>
            </a:r>
            <a:r>
              <a:rPr lang="en-US" sz="4000" dirty="0" smtClean="0">
                <a:solidFill>
                  <a:srgbClr val="9900CC"/>
                </a:solidFill>
                <a:effectLst>
                  <a:outerShdw blurRad="38100" dist="38100" dir="2700000" algn="tl">
                    <a:srgbClr val="FFFFFF"/>
                  </a:outerShdw>
                </a:effectLst>
              </a:rPr>
              <a:t> </a:t>
            </a:r>
            <a:r>
              <a:rPr lang="en-US" sz="6000" dirty="0" smtClean="0">
                <a:solidFill>
                  <a:srgbClr val="9900CC"/>
                </a:solidFill>
                <a:effectLst>
                  <a:outerShdw blurRad="38100" dist="38100" dir="2700000" algn="tl">
                    <a:srgbClr val="FFFFFF"/>
                  </a:outerShdw>
                </a:effectLst>
              </a:rPr>
              <a:t>BUT</a:t>
            </a:r>
          </a:p>
          <a:p>
            <a:pPr eaLnBrk="1" hangingPunct="1">
              <a:lnSpc>
                <a:spcPct val="80000"/>
              </a:lnSpc>
              <a:buFont typeface="Wingdings" pitchFamily="2" charset="2"/>
              <a:buNone/>
              <a:defRPr/>
            </a:pPr>
            <a:r>
              <a:rPr lang="en-US" dirty="0" smtClean="0">
                <a:solidFill>
                  <a:srgbClr val="00B0F0"/>
                </a:solidFill>
                <a:effectLst>
                  <a:outerShdw blurRad="38100" dist="38100" dir="2700000" algn="tl">
                    <a:srgbClr val="FFFFFF"/>
                  </a:outerShdw>
                </a:effectLst>
              </a:rPr>
              <a:t>They must balance their </a:t>
            </a:r>
          </a:p>
          <a:p>
            <a:pPr eaLnBrk="1" hangingPunct="1">
              <a:lnSpc>
                <a:spcPct val="80000"/>
              </a:lnSpc>
              <a:buFont typeface="Wingdings" pitchFamily="2" charset="2"/>
              <a:buNone/>
              <a:defRPr/>
            </a:pPr>
            <a:r>
              <a:rPr lang="en-US" dirty="0" smtClean="0">
                <a:solidFill>
                  <a:srgbClr val="00B0F0"/>
                </a:solidFill>
                <a:effectLst>
                  <a:outerShdw blurRad="38100" dist="38100" dir="2700000" algn="tl">
                    <a:srgbClr val="FFFFFF"/>
                  </a:outerShdw>
                </a:effectLst>
              </a:rPr>
              <a:t>need to be accepted by </a:t>
            </a:r>
          </a:p>
          <a:p>
            <a:pPr eaLnBrk="1" hangingPunct="1">
              <a:lnSpc>
                <a:spcPct val="80000"/>
              </a:lnSpc>
              <a:buFont typeface="Wingdings" pitchFamily="2" charset="2"/>
              <a:buNone/>
              <a:defRPr/>
            </a:pPr>
            <a:r>
              <a:rPr lang="en-US" dirty="0" smtClean="0">
                <a:solidFill>
                  <a:srgbClr val="00B0F0"/>
                </a:solidFill>
                <a:effectLst>
                  <a:outerShdw blurRad="38100" dist="38100" dir="2700000" algn="tl">
                    <a:srgbClr val="FFFFFF"/>
                  </a:outerShdw>
                </a:effectLst>
              </a:rPr>
              <a:t>their peers with their need </a:t>
            </a:r>
          </a:p>
          <a:p>
            <a:pPr eaLnBrk="1" hangingPunct="1">
              <a:lnSpc>
                <a:spcPct val="80000"/>
              </a:lnSpc>
              <a:buFont typeface="Wingdings" pitchFamily="2" charset="2"/>
              <a:buNone/>
              <a:defRPr/>
            </a:pPr>
            <a:r>
              <a:rPr lang="en-US" dirty="0" smtClean="0">
                <a:solidFill>
                  <a:srgbClr val="00B0F0"/>
                </a:solidFill>
                <a:effectLst>
                  <a:outerShdw blurRad="38100" dist="38100" dir="2700000" algn="tl">
                    <a:srgbClr val="FFFFFF"/>
                  </a:outerShdw>
                </a:effectLst>
              </a:rPr>
              <a:t>to be unique individuals</a:t>
            </a:r>
            <a:r>
              <a:rPr lang="en-US" dirty="0" smtClean="0">
                <a:solidFill>
                  <a:schemeClr val="accent1"/>
                </a:solidFill>
                <a:effectLst>
                  <a:outerShdw blurRad="38100" dist="38100" dir="2700000" algn="tl">
                    <a:srgbClr val="FFFFFF"/>
                  </a:outerShdw>
                </a:effectLst>
              </a:rPr>
              <a:t>.</a:t>
            </a:r>
          </a:p>
        </p:txBody>
      </p:sp>
      <p:pic>
        <p:nvPicPr>
          <p:cNvPr id="28676" name="Picture 11" descr="Teen-Friends-4-763641"/>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953000" y="3733800"/>
            <a:ext cx="3902075" cy="2600325"/>
          </a:xfrm>
        </p:spPr>
      </p:pic>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32802" name="Picture 2" descr="http://lareviewofbooks.org/wp-content/uploads/2013/07/133652330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838200"/>
            <a:ext cx="4572000" cy="5362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372982"/>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http://www.dvorak.org/blog/wp-content/uploads/2009/06/grimreap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7379" name="Title 4"/>
          <p:cNvSpPr>
            <a:spLocks noGrp="1"/>
          </p:cNvSpPr>
          <p:nvPr>
            <p:ph type="title"/>
          </p:nvPr>
        </p:nvSpPr>
        <p:spPr/>
        <p:txBody>
          <a:bodyPr/>
          <a:lstStyle/>
          <a:p>
            <a:r>
              <a:rPr lang="en-US" sz="9600" b="1" dirty="0" smtClean="0">
                <a:solidFill>
                  <a:schemeClr val="bg1"/>
                </a:solidFill>
                <a:latin typeface="Chiller" pitchFamily="82" charset="0"/>
              </a:rPr>
              <a:t>Censorship</a:t>
            </a:r>
          </a:p>
        </p:txBody>
      </p:sp>
      <p:sp>
        <p:nvSpPr>
          <p:cNvPr id="357380" name="Content Placeholder 5"/>
          <p:cNvSpPr>
            <a:spLocks noGrp="1"/>
          </p:cNvSpPr>
          <p:nvPr>
            <p:ph sz="half" idx="1"/>
          </p:nvPr>
        </p:nvSpPr>
        <p:spPr/>
        <p:txBody>
          <a:bodyPr/>
          <a:lstStyle/>
          <a:p>
            <a:endParaRPr lang="en-US" smtClean="0"/>
          </a:p>
        </p:txBody>
      </p:sp>
      <p:sp>
        <p:nvSpPr>
          <p:cNvPr id="357381" name="Content Placeholder 6"/>
          <p:cNvSpPr>
            <a:spLocks noGrp="1"/>
          </p:cNvSpPr>
          <p:nvPr>
            <p:ph sz="half" idx="2"/>
          </p:nvPr>
        </p:nvSpPr>
        <p:spPr/>
        <p:txBody>
          <a:bodyPr/>
          <a:lstStyle/>
          <a:p>
            <a:endParaRPr lang="en-US" smtClean="0"/>
          </a:p>
        </p:txBody>
      </p:sp>
    </p:spTree>
    <p:extLst>
      <p:ext uri="{BB962C8B-B14F-4D97-AF65-F5344CB8AC3E}">
        <p14:creationId xmlns:p14="http://schemas.microsoft.com/office/powerpoint/2010/main" val="3441095940"/>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http://www.mposter.com/wp-content/uploads/2010/08/its-kind-funny-story-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304800"/>
            <a:ext cx="37211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5" name="Rectangle 2"/>
          <p:cNvSpPr>
            <a:spLocks noChangeArrowheads="1"/>
          </p:cNvSpPr>
          <p:nvPr/>
        </p:nvSpPr>
        <p:spPr bwMode="auto">
          <a:xfrm>
            <a:off x="0" y="5715000"/>
            <a:ext cx="91440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b="1" dirty="0" smtClean="0">
                <a:solidFill>
                  <a:srgbClr val="FF0000"/>
                </a:solidFill>
              </a:rPr>
              <a:t>Discussion Part 5</a:t>
            </a:r>
          </a:p>
          <a:p>
            <a:pPr algn="ctr"/>
            <a:r>
              <a:rPr lang="en-US" sz="2000" dirty="0">
                <a:solidFill>
                  <a:srgbClr val="FF0000"/>
                </a:solidFill>
              </a:rPr>
              <a:t>Prepare for Part 6 &amp; 7</a:t>
            </a:r>
          </a:p>
          <a:p>
            <a:pPr algn="ctr"/>
            <a:endParaRPr lang="en-US" sz="2000" b="1" u="sng" dirty="0">
              <a:solidFill>
                <a:srgbClr val="FF0000"/>
              </a:solidFill>
            </a:endParaRPr>
          </a:p>
          <a:p>
            <a:pPr algn="ctr"/>
            <a:endParaRPr lang="en-US" sz="2000" b="1" u="sng" dirty="0"/>
          </a:p>
        </p:txBody>
      </p:sp>
    </p:spTree>
    <p:extLst>
      <p:ext uri="{BB962C8B-B14F-4D97-AF65-F5344CB8AC3E}">
        <p14:creationId xmlns:p14="http://schemas.microsoft.com/office/powerpoint/2010/main" val="2165723205"/>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5336CC"/>
                </a:solidFill>
              </a:rPr>
              <a:t>ENG 471</a:t>
            </a:r>
            <a:br>
              <a:rPr lang="en-US" dirty="0" smtClean="0">
                <a:solidFill>
                  <a:srgbClr val="5336CC"/>
                </a:solidFill>
              </a:rPr>
            </a:br>
            <a:r>
              <a:rPr lang="en-US" sz="1800" dirty="0" smtClean="0">
                <a:solidFill>
                  <a:srgbClr val="5336CC"/>
                </a:solidFill>
              </a:rPr>
              <a:t>10/22/2013</a:t>
            </a:r>
            <a:endParaRPr lang="en-US" dirty="0">
              <a:solidFill>
                <a:srgbClr val="5336CC"/>
              </a:solidFill>
            </a:endParaRPr>
          </a:p>
        </p:txBody>
      </p:sp>
      <p:sp>
        <p:nvSpPr>
          <p:cNvPr id="3" name="Content Placeholder 2"/>
          <p:cNvSpPr>
            <a:spLocks noGrp="1"/>
          </p:cNvSpPr>
          <p:nvPr>
            <p:ph idx="1"/>
          </p:nvPr>
        </p:nvSpPr>
        <p:spPr/>
        <p:txBody>
          <a:bodyPr/>
          <a:lstStyle/>
          <a:p>
            <a:pPr marL="571500" indent="-571500">
              <a:buAutoNum type="romanUcPeriod"/>
            </a:pPr>
            <a:r>
              <a:rPr lang="en-US" dirty="0" smtClean="0"/>
              <a:t>Opening Poem: Dowell Middle School,</a:t>
            </a:r>
          </a:p>
          <a:p>
            <a:pPr marL="0" indent="0">
              <a:buNone/>
            </a:pPr>
            <a:r>
              <a:rPr lang="en-US" dirty="0"/>
              <a:t> </a:t>
            </a:r>
            <a:r>
              <a:rPr lang="en-US" dirty="0" smtClean="0"/>
              <a:t>     	McKinney, Texas (chosen by Dr. Ice)</a:t>
            </a:r>
          </a:p>
          <a:p>
            <a:pPr marL="0" indent="0">
              <a:buNone/>
            </a:pPr>
            <a:r>
              <a:rPr lang="en-US" dirty="0" smtClean="0"/>
              <a:t>II. Book Recommendations</a:t>
            </a:r>
            <a:r>
              <a:rPr lang="en-US" dirty="0" smtClean="0">
                <a:latin typeface="Times New Roman" panose="02020603050405020304" pitchFamily="18" charset="0"/>
                <a:cs typeface="Times New Roman" panose="02020603050405020304" pitchFamily="18" charset="0"/>
              </a:rPr>
              <a:t>: </a:t>
            </a:r>
            <a:r>
              <a:rPr lang="en-US" i="1" dirty="0" smtClean="0">
                <a:cs typeface="Times New Roman" panose="02020603050405020304" pitchFamily="18" charset="0"/>
              </a:rPr>
              <a:t>Double</a:t>
            </a:r>
          </a:p>
          <a:p>
            <a:pPr marL="0" indent="0">
              <a:buNone/>
            </a:pPr>
            <a:r>
              <a:rPr lang="en-US" i="1" dirty="0">
                <a:cs typeface="Times New Roman" panose="02020603050405020304" pitchFamily="18" charset="0"/>
              </a:rPr>
              <a:t>	</a:t>
            </a:r>
            <a:r>
              <a:rPr lang="en-US" i="1" dirty="0" smtClean="0">
                <a:cs typeface="Times New Roman" panose="02020603050405020304" pitchFamily="18" charset="0"/>
              </a:rPr>
              <a:t> Identity, </a:t>
            </a:r>
            <a:r>
              <a:rPr lang="en-US" dirty="0" smtClean="0">
                <a:cs typeface="Times New Roman" panose="02020603050405020304" pitchFamily="18" charset="0"/>
              </a:rPr>
              <a:t>By Margaret </a:t>
            </a:r>
            <a:r>
              <a:rPr lang="en-US" dirty="0">
                <a:cs typeface="Times New Roman" panose="02020603050405020304" pitchFamily="18" charset="0"/>
              </a:rPr>
              <a:t>Peterson </a:t>
            </a:r>
            <a:r>
              <a:rPr lang="en-US" dirty="0" err="1">
                <a:cs typeface="Times New Roman" panose="02020603050405020304" pitchFamily="18" charset="0"/>
              </a:rPr>
              <a:t>Haddix</a:t>
            </a:r>
            <a:endParaRPr lang="en-US" dirty="0">
              <a:cs typeface="Times New Roman" panose="02020603050405020304" pitchFamily="18" charset="0"/>
            </a:endParaRPr>
          </a:p>
          <a:p>
            <a:pPr marL="0" indent="0">
              <a:buNone/>
            </a:pPr>
            <a:r>
              <a:rPr lang="en-US" dirty="0" smtClean="0"/>
              <a:t> </a:t>
            </a:r>
            <a:r>
              <a:rPr lang="en-US" dirty="0"/>
              <a:t>	</a:t>
            </a:r>
            <a:r>
              <a:rPr lang="en-US" i="1" dirty="0" smtClean="0"/>
              <a:t>Flipped</a:t>
            </a:r>
            <a:r>
              <a:rPr lang="en-US" dirty="0" smtClean="0"/>
              <a:t>, by </a:t>
            </a:r>
            <a:r>
              <a:rPr lang="en-US" dirty="0" err="1" smtClean="0"/>
              <a:t>Wendelin</a:t>
            </a:r>
            <a:r>
              <a:rPr lang="en-US" dirty="0" smtClean="0"/>
              <a:t> </a:t>
            </a:r>
            <a:r>
              <a:rPr lang="en-US" dirty="0"/>
              <a:t>Van </a:t>
            </a:r>
            <a:r>
              <a:rPr lang="en-US" dirty="0" err="1" smtClean="0"/>
              <a:t>Draanen</a:t>
            </a:r>
            <a:endParaRPr lang="en-US" dirty="0" smtClean="0"/>
          </a:p>
          <a:p>
            <a:pPr marL="0" indent="0">
              <a:buNone/>
            </a:pPr>
            <a:r>
              <a:rPr lang="en-US" dirty="0" smtClean="0"/>
              <a:t>III. Ned Vizzini (not until next Tuesday)</a:t>
            </a:r>
          </a:p>
          <a:p>
            <a:pPr marL="0" indent="0">
              <a:buNone/>
            </a:pPr>
            <a:r>
              <a:rPr lang="en-US" dirty="0" smtClean="0"/>
              <a:t>IV. </a:t>
            </a:r>
            <a:r>
              <a:rPr lang="en-US" dirty="0" err="1" smtClean="0"/>
              <a:t>Steampunk</a:t>
            </a:r>
            <a:r>
              <a:rPr lang="en-US" dirty="0"/>
              <a:t> </a:t>
            </a:r>
            <a:r>
              <a:rPr lang="en-US" dirty="0" smtClean="0"/>
              <a:t>Day, Thursday!!!</a:t>
            </a:r>
          </a:p>
          <a:p>
            <a:pPr marL="0" indent="0">
              <a:buNone/>
            </a:pPr>
            <a:r>
              <a:rPr lang="en-US" dirty="0" smtClean="0"/>
              <a:t>V. Censorship Plays</a:t>
            </a:r>
          </a:p>
          <a:p>
            <a:pPr marL="0" indent="0">
              <a:buNone/>
            </a:pPr>
            <a:r>
              <a:rPr lang="en-US" dirty="0" smtClean="0"/>
              <a:t>VI. </a:t>
            </a:r>
            <a:r>
              <a:rPr lang="en-US" i="1" dirty="0" smtClean="0"/>
              <a:t>It’s Kind of a Funny Story</a:t>
            </a:r>
            <a:endParaRPr lang="en-US" i="1" dirty="0"/>
          </a:p>
          <a:p>
            <a:pPr marL="0" indent="0">
              <a:buNone/>
            </a:pPr>
            <a:endParaRPr lang="en-US" dirty="0"/>
          </a:p>
        </p:txBody>
      </p:sp>
    </p:spTree>
    <p:extLst>
      <p:ext uri="{BB962C8B-B14F-4D97-AF65-F5344CB8AC3E}">
        <p14:creationId xmlns:p14="http://schemas.microsoft.com/office/powerpoint/2010/main" val="2017292470"/>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76" y="304800"/>
            <a:ext cx="9144000" cy="1311275"/>
          </a:xfrm>
        </p:spPr>
        <p:txBody>
          <a:bodyPr/>
          <a:lstStyle/>
          <a:p>
            <a:r>
              <a:rPr lang="en-US" dirty="0" smtClean="0">
                <a:solidFill>
                  <a:srgbClr val="9900CC"/>
                </a:solidFill>
              </a:rPr>
              <a:t>Dr. Ice Picked the Poem Video Today (He says it’s one of Ms. Flores’s favorites).</a:t>
            </a:r>
            <a:endParaRPr lang="en-US" dirty="0">
              <a:solidFill>
                <a:srgbClr val="9900CC"/>
              </a:solidFill>
            </a:endParaRPr>
          </a:p>
        </p:txBody>
      </p:sp>
      <p:pic>
        <p:nvPicPr>
          <p:cNvPr id="5" name="Picture 2" descr="C:\Users\jblasin\Local Settings\Temporary Internet Files\Content.Outlook\ULNMCTU3\photo (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868990"/>
            <a:ext cx="7315200" cy="5008245"/>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idx="1"/>
          </p:nvPr>
        </p:nvSpPr>
        <p:spPr/>
        <p:txBody>
          <a:bodyPr/>
          <a:lstStyle/>
          <a:p>
            <a:endParaRPr lang="en-US" dirty="0"/>
          </a:p>
        </p:txBody>
      </p:sp>
    </p:spTree>
    <p:extLst>
      <p:ext uri="{BB962C8B-B14F-4D97-AF65-F5344CB8AC3E}">
        <p14:creationId xmlns:p14="http://schemas.microsoft.com/office/powerpoint/2010/main" val="2766293821"/>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0" y="6342965"/>
            <a:ext cx="6477000" cy="646331"/>
          </a:xfrm>
          <a:prstGeom prst="rect">
            <a:avLst/>
          </a:prstGeom>
        </p:spPr>
        <p:txBody>
          <a:bodyPr wrap="square">
            <a:spAutoFit/>
          </a:bodyPr>
          <a:lstStyle/>
          <a:p>
            <a:pPr algn="ctr"/>
            <a:r>
              <a:rPr lang="en-US" dirty="0">
                <a:hlinkClick r:id="rId2"/>
              </a:rPr>
              <a:t>http://</a:t>
            </a:r>
            <a:r>
              <a:rPr lang="en-US" dirty="0" smtClean="0">
                <a:hlinkClick r:id="rId2"/>
              </a:rPr>
              <a:t>www.youtube.com/watch?v=LFcTBTltkEQ</a:t>
            </a:r>
            <a:endParaRPr lang="en-US" dirty="0" smtClean="0"/>
          </a:p>
          <a:p>
            <a:pPr algn="ctr"/>
            <a:endParaRPr lang="en-US" dirty="0"/>
          </a:p>
        </p:txBody>
      </p:sp>
      <p:pic>
        <p:nvPicPr>
          <p:cNvPr id="331778" name="Picture 2" descr="http://www.mckinneyisd.net/images/campuses/Dowell/Dowe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48701"/>
            <a:ext cx="307473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331780" name="Picture 4" descr="http://52f1fca.activerain.com/image_store/uploads/3/8/0/5/9/ar1276094709508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016928"/>
            <a:ext cx="7620000" cy="322897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5104290" y="457200"/>
            <a:ext cx="3543300" cy="1311275"/>
          </a:xfrm>
        </p:spPr>
        <p:txBody>
          <a:bodyPr/>
          <a:lstStyle/>
          <a:p>
            <a:r>
              <a:rPr lang="en-US" sz="2400" dirty="0" smtClean="0">
                <a:solidFill>
                  <a:srgbClr val="5336CC"/>
                </a:solidFill>
              </a:rPr>
              <a:t>All the way from McKinney, Texas: a school board meeting</a:t>
            </a:r>
            <a:endParaRPr lang="en-US" sz="2400" dirty="0">
              <a:solidFill>
                <a:srgbClr val="5336CC"/>
              </a:solidFill>
            </a:endParaRPr>
          </a:p>
        </p:txBody>
      </p:sp>
      <p:sp>
        <p:nvSpPr>
          <p:cNvPr id="4" name="Content Placeholder 3"/>
          <p:cNvSpPr>
            <a:spLocks noGrp="1"/>
          </p:cNvSpPr>
          <p:nvPr>
            <p:ph idx="1"/>
          </p:nvPr>
        </p:nvSpPr>
        <p:spPr>
          <a:xfrm>
            <a:off x="533400" y="2133600"/>
            <a:ext cx="8077200" cy="1143000"/>
          </a:xfrm>
        </p:spPr>
        <p:txBody>
          <a:bodyPr/>
          <a:lstStyle/>
          <a:p>
            <a:r>
              <a:rPr lang="en-US" sz="2800" dirty="0" smtClean="0"/>
              <a:t>For Attendance today: What is the name of the final school board member in the video?</a:t>
            </a:r>
            <a:endParaRPr lang="en-US" sz="2800" dirty="0"/>
          </a:p>
        </p:txBody>
      </p:sp>
    </p:spTree>
    <p:extLst>
      <p:ext uri="{BB962C8B-B14F-4D97-AF65-F5344CB8AC3E}">
        <p14:creationId xmlns:p14="http://schemas.microsoft.com/office/powerpoint/2010/main" val="35312387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Picture Placeholder 4"/>
          <p:cNvSpPr>
            <a:spLocks noGrp="1"/>
          </p:cNvSpPr>
          <p:nvPr>
            <p:ph type="pic" idx="1"/>
          </p:nvPr>
        </p:nvSpPr>
        <p:spPr/>
      </p:sp>
      <p:sp>
        <p:nvSpPr>
          <p:cNvPr id="6" name="Text Placeholder 5"/>
          <p:cNvSpPr>
            <a:spLocks noGrp="1"/>
          </p:cNvSpPr>
          <p:nvPr>
            <p:ph type="body" sz="half" idx="2"/>
          </p:nvPr>
        </p:nvSpPr>
        <p:spPr>
          <a:xfrm>
            <a:off x="474133" y="5367338"/>
            <a:ext cx="8125355" cy="804862"/>
          </a:xfrm>
        </p:spPr>
        <p:txBody>
          <a:bodyPr>
            <a:noAutofit/>
          </a:bodyPr>
          <a:lstStyle/>
          <a:p>
            <a:pPr algn="ctr"/>
            <a:r>
              <a:rPr lang="en-US" sz="4000" b="1" dirty="0" smtClean="0"/>
              <a:t>Double Identity </a:t>
            </a:r>
          </a:p>
          <a:p>
            <a:pPr algn="ctr"/>
            <a:r>
              <a:rPr lang="en-US" sz="4000" b="1" dirty="0" smtClean="0"/>
              <a:t>By:  Margaret Peterson </a:t>
            </a:r>
            <a:r>
              <a:rPr lang="en-US" sz="4000" b="1" dirty="0" err="1" smtClean="0"/>
              <a:t>Haddix</a:t>
            </a:r>
            <a:endParaRPr lang="en-US" sz="4000" b="1" dirty="0"/>
          </a:p>
        </p:txBody>
      </p:sp>
      <p:pic>
        <p:nvPicPr>
          <p:cNvPr id="7" name="Picture 6"/>
          <p:cNvPicPr>
            <a:picLocks noChangeAspect="1"/>
          </p:cNvPicPr>
          <p:nvPr/>
        </p:nvPicPr>
        <p:blipFill>
          <a:blip r:embed="rId2"/>
          <a:stretch>
            <a:fillRect/>
          </a:stretch>
        </p:blipFill>
        <p:spPr>
          <a:xfrm>
            <a:off x="6694488" y="1943100"/>
            <a:ext cx="1905000" cy="1905000"/>
          </a:xfrm>
          <a:prstGeom prst="rect">
            <a:avLst/>
          </a:prstGeom>
        </p:spPr>
      </p:pic>
      <p:pic>
        <p:nvPicPr>
          <p:cNvPr id="8" name="Picture 7"/>
          <p:cNvPicPr>
            <a:picLocks noChangeAspect="1"/>
          </p:cNvPicPr>
          <p:nvPr/>
        </p:nvPicPr>
        <p:blipFill>
          <a:blip r:embed="rId3"/>
          <a:stretch>
            <a:fillRect/>
          </a:stretch>
        </p:blipFill>
        <p:spPr>
          <a:xfrm>
            <a:off x="2793999" y="258233"/>
            <a:ext cx="3429000" cy="5080000"/>
          </a:xfrm>
          <a:prstGeom prst="rect">
            <a:avLst/>
          </a:prstGeom>
        </p:spPr>
      </p:pic>
    </p:spTree>
    <p:extLst>
      <p:ext uri="{BB962C8B-B14F-4D97-AF65-F5344CB8AC3E}">
        <p14:creationId xmlns:p14="http://schemas.microsoft.com/office/powerpoint/2010/main" val="557312014"/>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599"/>
            <a:ext cx="5486400" cy="1007533"/>
          </a:xfrm>
        </p:spPr>
        <p:txBody>
          <a:bodyPr>
            <a:normAutofit fontScale="90000"/>
          </a:bodyPr>
          <a:lstStyle/>
          <a:p>
            <a:pPr algn="ctr"/>
            <a:r>
              <a:rPr lang="en-US" sz="5333" dirty="0" smtClean="0"/>
              <a:t>Flipped	</a:t>
            </a:r>
            <a:r>
              <a:rPr lang="en-US" dirty="0" smtClean="0"/>
              <a:t/>
            </a:r>
            <a:br>
              <a:rPr lang="en-US" dirty="0" smtClean="0"/>
            </a:br>
            <a:endParaRPr lang="en-US"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5808133"/>
            <a:ext cx="5486400" cy="829733"/>
          </a:xfrm>
        </p:spPr>
        <p:txBody>
          <a:bodyPr>
            <a:normAutofit fontScale="92500"/>
          </a:bodyPr>
          <a:lstStyle/>
          <a:p>
            <a:pPr algn="ctr"/>
            <a:r>
              <a:rPr lang="en-US" sz="3600" dirty="0" smtClean="0"/>
              <a:t>By:  </a:t>
            </a:r>
            <a:r>
              <a:rPr lang="en-US" sz="3600" dirty="0" err="1" smtClean="0"/>
              <a:t>Wendelin</a:t>
            </a:r>
            <a:r>
              <a:rPr lang="en-US" sz="3600" dirty="0" smtClean="0"/>
              <a:t> Van </a:t>
            </a:r>
            <a:r>
              <a:rPr lang="en-US" sz="3600" dirty="0" err="1" smtClean="0"/>
              <a:t>Draanen</a:t>
            </a:r>
            <a:endParaRPr lang="en-US" sz="3600" dirty="0"/>
          </a:p>
        </p:txBody>
      </p:sp>
      <p:pic>
        <p:nvPicPr>
          <p:cNvPr id="5" name="Picture 4"/>
          <p:cNvPicPr>
            <a:picLocks noChangeAspect="1"/>
          </p:cNvPicPr>
          <p:nvPr/>
        </p:nvPicPr>
        <p:blipFill>
          <a:blip r:embed="rId2"/>
          <a:stretch>
            <a:fillRect/>
          </a:stretch>
        </p:blipFill>
        <p:spPr>
          <a:xfrm>
            <a:off x="986366" y="140758"/>
            <a:ext cx="3285189" cy="4659842"/>
          </a:xfrm>
          <a:prstGeom prst="rect">
            <a:avLst/>
          </a:prstGeom>
        </p:spPr>
      </p:pic>
      <p:pic>
        <p:nvPicPr>
          <p:cNvPr id="6" name="Picture 5"/>
          <p:cNvPicPr>
            <a:picLocks noChangeAspect="1"/>
          </p:cNvPicPr>
          <p:nvPr/>
        </p:nvPicPr>
        <p:blipFill>
          <a:blip r:embed="rId3"/>
          <a:stretch>
            <a:fillRect/>
          </a:stretch>
        </p:blipFill>
        <p:spPr>
          <a:xfrm>
            <a:off x="4789488" y="1145117"/>
            <a:ext cx="2489200" cy="3263900"/>
          </a:xfrm>
          <a:prstGeom prst="rect">
            <a:avLst/>
          </a:prstGeom>
        </p:spPr>
      </p:pic>
    </p:spTree>
    <p:extLst>
      <p:ext uri="{BB962C8B-B14F-4D97-AF65-F5344CB8AC3E}">
        <p14:creationId xmlns:p14="http://schemas.microsoft.com/office/powerpoint/2010/main" val="2519108980"/>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5336CC"/>
                </a:solidFill>
              </a:rPr>
              <a:t>Not until next Tuesday!</a:t>
            </a:r>
            <a:endParaRPr lang="en-US" dirty="0">
              <a:solidFill>
                <a:srgbClr val="5336CC"/>
              </a:solidFill>
            </a:endParaRPr>
          </a:p>
        </p:txBody>
      </p:sp>
      <p:sp>
        <p:nvSpPr>
          <p:cNvPr id="3" name="Content Placeholder 2"/>
          <p:cNvSpPr>
            <a:spLocks noGrp="1"/>
          </p:cNvSpPr>
          <p:nvPr>
            <p:ph idx="1"/>
          </p:nvPr>
        </p:nvSpPr>
        <p:spPr/>
        <p:txBody>
          <a:bodyPr/>
          <a:lstStyle/>
          <a:p>
            <a:endParaRPr lang="en-US"/>
          </a:p>
        </p:txBody>
      </p:sp>
      <p:pic>
        <p:nvPicPr>
          <p:cNvPr id="332802" name="Picture 2" descr="http://lareviewofbooks.org/wp-content/uploads/2013/07/133652330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464" y="1143000"/>
            <a:ext cx="4572000" cy="5362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992760"/>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28600" y="152400"/>
            <a:ext cx="5029200" cy="6553200"/>
          </a:xfrm>
        </p:spPr>
        <p:txBody>
          <a:bodyPr/>
          <a:lstStyle/>
          <a:p>
            <a:pPr algn="l" eaLnBrk="1" hangingPunct="1"/>
            <a:r>
              <a:rPr lang="en-US" sz="1800" b="1" dirty="0" err="1" smtClean="0"/>
              <a:t>Steampunk</a:t>
            </a:r>
            <a:r>
              <a:rPr lang="en-US" sz="1800" dirty="0" smtClean="0"/>
              <a:t> is a sub-genre of </a:t>
            </a:r>
            <a:r>
              <a:rPr lang="en-US" sz="1800" dirty="0" smtClean="0">
                <a:hlinkClick r:id="rId2" action="ppaction://hlinkfile" tooltip="Fantasy fiction"/>
              </a:rPr>
              <a:t>fantasy</a:t>
            </a:r>
            <a:r>
              <a:rPr lang="en-US" sz="1800" dirty="0" smtClean="0"/>
              <a:t> and </a:t>
            </a:r>
            <a:r>
              <a:rPr lang="en-US" sz="1800" dirty="0" smtClean="0">
                <a:hlinkClick r:id="rId3" action="ppaction://hlinkfile" tooltip="Speculative fiction"/>
              </a:rPr>
              <a:t>speculative fiction</a:t>
            </a:r>
            <a:r>
              <a:rPr lang="en-US" sz="1800" dirty="0" smtClean="0"/>
              <a:t> that came into prominence in the 1980s and early 1990s. The term denotes works set in an era or world where </a:t>
            </a:r>
            <a:r>
              <a:rPr lang="en-US" sz="1800" dirty="0" smtClean="0">
                <a:hlinkClick r:id="rId4" action="ppaction://hlinkfile" tooltip="Steam power"/>
              </a:rPr>
              <a:t>steam power</a:t>
            </a:r>
            <a:r>
              <a:rPr lang="en-US" sz="1800" dirty="0" smtClean="0"/>
              <a:t> is still widely used—usually the 19th century, and often </a:t>
            </a:r>
            <a:r>
              <a:rPr lang="en-US" sz="1800" dirty="0" smtClean="0">
                <a:hlinkClick r:id="rId5" action="ppaction://hlinkfile" tooltip="Victorian era"/>
              </a:rPr>
              <a:t>Victorian era</a:t>
            </a:r>
            <a:r>
              <a:rPr lang="en-US" sz="1800" dirty="0" smtClean="0"/>
              <a:t> </a:t>
            </a:r>
            <a:r>
              <a:rPr lang="en-US" sz="1800" dirty="0" smtClean="0">
                <a:hlinkClick r:id="rId6" action="ppaction://hlinkfile" tooltip="England"/>
              </a:rPr>
              <a:t>England</a:t>
            </a:r>
            <a:r>
              <a:rPr lang="en-US" sz="1800" dirty="0" smtClean="0"/>
              <a:t>—but with prominent elements of either </a:t>
            </a:r>
            <a:r>
              <a:rPr lang="en-US" sz="1800" dirty="0" smtClean="0">
                <a:hlinkClick r:id="rId7" action="ppaction://hlinkfile" tooltip="Science fiction"/>
              </a:rPr>
              <a:t>science fiction</a:t>
            </a:r>
            <a:r>
              <a:rPr lang="en-US" sz="1800" dirty="0" smtClean="0"/>
              <a:t> or </a:t>
            </a:r>
            <a:r>
              <a:rPr lang="en-US" sz="1800" dirty="0" smtClean="0">
                <a:hlinkClick r:id="rId8" action="ppaction://hlinkfile" tooltip="Fantasy"/>
              </a:rPr>
              <a:t>fantasy</a:t>
            </a:r>
            <a:r>
              <a:rPr lang="en-US" sz="1800" dirty="0" smtClean="0"/>
              <a:t>, such as fictional technological inventions like those found in the works of </a:t>
            </a:r>
            <a:r>
              <a:rPr lang="en-US" sz="1800" dirty="0" smtClean="0">
                <a:hlinkClick r:id="rId9" action="ppaction://hlinkfile" tooltip="H. G. Wells"/>
              </a:rPr>
              <a:t>H. G. Wells</a:t>
            </a:r>
            <a:r>
              <a:rPr lang="en-US" sz="1800" dirty="0" smtClean="0"/>
              <a:t> and </a:t>
            </a:r>
            <a:r>
              <a:rPr lang="en-US" sz="1800" dirty="0" smtClean="0">
                <a:hlinkClick r:id="rId10" action="ppaction://hlinkfile" tooltip="Jules Verne"/>
              </a:rPr>
              <a:t>Jules Verne</a:t>
            </a:r>
            <a:r>
              <a:rPr lang="en-US" sz="1800" dirty="0" smtClean="0"/>
              <a:t>, or real technological developments like the computer occurring at an earlier date. Other examples of </a:t>
            </a:r>
            <a:r>
              <a:rPr lang="en-US" sz="1800" dirty="0" err="1" smtClean="0"/>
              <a:t>steampunk</a:t>
            </a:r>
            <a:r>
              <a:rPr lang="en-US" sz="1800" dirty="0" smtClean="0"/>
              <a:t> contain </a:t>
            </a:r>
            <a:r>
              <a:rPr lang="en-US" sz="1800" dirty="0" smtClean="0">
                <a:hlinkClick r:id="rId11" action="ppaction://hlinkfile" tooltip="Alternate history"/>
              </a:rPr>
              <a:t>alternate history</a:t>
            </a:r>
            <a:r>
              <a:rPr lang="en-US" sz="1800" dirty="0" smtClean="0"/>
              <a:t>-style presentations of "the path not taken" of such technology as </a:t>
            </a:r>
            <a:r>
              <a:rPr lang="en-US" sz="1800" dirty="0" smtClean="0">
                <a:hlinkClick r:id="rId12" action="ppaction://hlinkfile" tooltip="Airship"/>
              </a:rPr>
              <a:t>dirigibles</a:t>
            </a:r>
            <a:r>
              <a:rPr lang="en-US" sz="1800" dirty="0" smtClean="0"/>
              <a:t>, </a:t>
            </a:r>
            <a:r>
              <a:rPr lang="en-US" sz="1800" dirty="0" smtClean="0">
                <a:hlinkClick r:id="rId13" action="ppaction://hlinkfile" tooltip="Analog computer"/>
              </a:rPr>
              <a:t>analog computers</a:t>
            </a:r>
            <a:r>
              <a:rPr lang="en-US" sz="1800" dirty="0" smtClean="0"/>
              <a:t>, or </a:t>
            </a:r>
            <a:r>
              <a:rPr lang="en-US" sz="1800" dirty="0" smtClean="0">
                <a:hlinkClick r:id="rId14" action="ppaction://hlinkfile" tooltip="Digital"/>
              </a:rPr>
              <a:t>digital</a:t>
            </a:r>
            <a:r>
              <a:rPr lang="en-US" sz="1800" dirty="0" smtClean="0"/>
              <a:t> </a:t>
            </a:r>
            <a:r>
              <a:rPr lang="en-US" sz="1800" dirty="0" smtClean="0">
                <a:hlinkClick r:id="rId15" action="ppaction://hlinkfile" tooltip="Mechanical computer"/>
              </a:rPr>
              <a:t>mechanical computers</a:t>
            </a:r>
            <a:r>
              <a:rPr lang="en-US" sz="1800" dirty="0" smtClean="0"/>
              <a:t> (such as </a:t>
            </a:r>
            <a:r>
              <a:rPr lang="en-US" sz="1800" dirty="0" smtClean="0">
                <a:hlinkClick r:id="rId16" action="ppaction://hlinkfile" tooltip="Charles Babbage"/>
              </a:rPr>
              <a:t>Charles Babbage</a:t>
            </a:r>
            <a:r>
              <a:rPr lang="en-US" sz="1800" dirty="0" smtClean="0"/>
              <a:t>'s </a:t>
            </a:r>
            <a:r>
              <a:rPr lang="en-US" sz="1800" dirty="0" smtClean="0">
                <a:hlinkClick r:id="rId17" action="ppaction://hlinkfile" tooltip="Analytical engine"/>
              </a:rPr>
              <a:t>Analytical engine</a:t>
            </a:r>
            <a:r>
              <a:rPr lang="en-US" sz="1800" dirty="0" smtClean="0"/>
              <a:t>); these frequently are presented in an idealized light, or with a presumption of functionality.</a:t>
            </a:r>
          </a:p>
        </p:txBody>
      </p:sp>
      <p:sp>
        <p:nvSpPr>
          <p:cNvPr id="5123" name="Rectangle 3"/>
          <p:cNvSpPr>
            <a:spLocks noGrp="1" noChangeArrowheads="1"/>
          </p:cNvSpPr>
          <p:nvPr>
            <p:ph type="body" idx="1"/>
          </p:nvPr>
        </p:nvSpPr>
        <p:spPr>
          <a:xfrm>
            <a:off x="457200" y="5410200"/>
            <a:ext cx="8229600" cy="715963"/>
          </a:xfrm>
        </p:spPr>
        <p:txBody>
          <a:bodyPr/>
          <a:lstStyle/>
          <a:p>
            <a:pPr eaLnBrk="1" hangingPunct="1"/>
            <a:endParaRPr lang="en-US" smtClean="0"/>
          </a:p>
        </p:txBody>
      </p:sp>
      <p:pic>
        <p:nvPicPr>
          <p:cNvPr id="5124" name="Picture 5" descr="http://neatorama.cachefly.net/images/2008-04/steampunk-dalek.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334000" y="1219200"/>
            <a:ext cx="3454400"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06448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title"/>
          </p:nvPr>
        </p:nvSpPr>
        <p:spPr>
          <a:xfrm>
            <a:off x="0" y="381000"/>
            <a:ext cx="9144000" cy="1139825"/>
          </a:xfrm>
        </p:spPr>
        <p:txBody>
          <a:bodyPr/>
          <a:lstStyle/>
          <a:p>
            <a:pPr eaLnBrk="1" hangingPunct="1"/>
            <a:r>
              <a:rPr lang="en-US" smtClean="0">
                <a:solidFill>
                  <a:schemeClr val="tx1"/>
                </a:solidFill>
              </a:rPr>
              <a:t>What we want to do as teachers, librarians and advocates for kids is:</a:t>
            </a:r>
          </a:p>
        </p:txBody>
      </p:sp>
      <p:sp>
        <p:nvSpPr>
          <p:cNvPr id="29699" name="Rectangle 5"/>
          <p:cNvSpPr>
            <a:spLocks noGrp="1" noChangeArrowheads="1"/>
          </p:cNvSpPr>
          <p:nvPr>
            <p:ph type="body" sz="half" idx="1"/>
          </p:nvPr>
        </p:nvSpPr>
        <p:spPr>
          <a:xfrm>
            <a:off x="0" y="1600200"/>
            <a:ext cx="4953000" cy="5257800"/>
          </a:xfrm>
        </p:spPr>
        <p:txBody>
          <a:bodyPr/>
          <a:lstStyle/>
          <a:p>
            <a:pPr eaLnBrk="1" hangingPunct="1">
              <a:lnSpc>
                <a:spcPct val="90000"/>
              </a:lnSpc>
            </a:pPr>
            <a:endParaRPr lang="en-US" sz="2800" smtClean="0"/>
          </a:p>
          <a:p>
            <a:pPr eaLnBrk="1" hangingPunct="1">
              <a:lnSpc>
                <a:spcPct val="90000"/>
              </a:lnSpc>
            </a:pPr>
            <a:r>
              <a:rPr lang="en-US" sz="2800" smtClean="0">
                <a:solidFill>
                  <a:srgbClr val="CC00CC"/>
                </a:solidFill>
              </a:rPr>
              <a:t>Find the right literature to harness these emotional, psychological, and developmental forces so that kids are highly motivated to use reading and writing to make meaning of their lives as they live vicariously through the lives of the characters they read about. </a:t>
            </a:r>
          </a:p>
        </p:txBody>
      </p:sp>
      <p:pic>
        <p:nvPicPr>
          <p:cNvPr id="29700" name="Picture 11" descr="reading01"/>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724400" y="2057400"/>
            <a:ext cx="4038600" cy="3028950"/>
          </a:xfrm>
        </p:spPr>
      </p:pic>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http://1.bp.blogspot.com/_YoZJxx9gSOQ/SQs9gKN7S8I/AAAAAAAAA44/VENXh8CK6CU/s400/Sepia+Steampun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3505200"/>
            <a:ext cx="3124200"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2" descr="http://www.ninjavspenguin.com/blog/wp-content/uploads/2008/01/steampunk-nerf-guns.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81000"/>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itle 1"/>
          <p:cNvSpPr>
            <a:spLocks noGrp="1"/>
          </p:cNvSpPr>
          <p:nvPr>
            <p:ph type="title"/>
          </p:nvPr>
        </p:nvSpPr>
        <p:spPr/>
        <p:txBody>
          <a:bodyPr/>
          <a:lstStyle/>
          <a:p>
            <a:pPr eaLnBrk="1" hangingPunct="1"/>
            <a:endParaRPr lang="en-US" smtClean="0"/>
          </a:p>
        </p:txBody>
      </p:sp>
      <p:sp>
        <p:nvSpPr>
          <p:cNvPr id="6149" name="Content Placeholder 2"/>
          <p:cNvSpPr>
            <a:spLocks noGrp="1"/>
          </p:cNvSpPr>
          <p:nvPr>
            <p:ph idx="1"/>
          </p:nvPr>
        </p:nvSpPr>
        <p:spPr>
          <a:xfrm>
            <a:off x="457200" y="0"/>
            <a:ext cx="6096000" cy="5973763"/>
          </a:xfrm>
        </p:spPr>
        <p:txBody>
          <a:bodyPr/>
          <a:lstStyle/>
          <a:p>
            <a:pPr eaLnBrk="1" hangingPunct="1"/>
            <a:r>
              <a:rPr lang="en-US" sz="1600" dirty="0" smtClean="0"/>
              <a:t/>
            </a:r>
            <a:br>
              <a:rPr lang="en-US" sz="1600" dirty="0" smtClean="0"/>
            </a:br>
            <a:r>
              <a:rPr lang="en-US" sz="2000" dirty="0" err="1" smtClean="0">
                <a:latin typeface="Times New Roman" pitchFamily="18" charset="0"/>
                <a:cs typeface="Times New Roman" pitchFamily="18" charset="0"/>
              </a:rPr>
              <a:t>Steampunk</a:t>
            </a:r>
            <a:r>
              <a:rPr lang="en-US" sz="2000" dirty="0" smtClean="0">
                <a:latin typeface="Times New Roman" pitchFamily="18" charset="0"/>
                <a:cs typeface="Times New Roman" pitchFamily="18" charset="0"/>
              </a:rPr>
              <a:t> is often associated with </a:t>
            </a:r>
            <a:r>
              <a:rPr lang="en-US" sz="2000" dirty="0" smtClean="0">
                <a:latin typeface="Times New Roman" pitchFamily="18" charset="0"/>
                <a:cs typeface="Times New Roman" pitchFamily="18" charset="0"/>
                <a:hlinkClick r:id="rId4" action="ppaction://hlinkfile" tooltip="Cyberpunk"/>
              </a:rPr>
              <a:t>cyberpunk</a:t>
            </a:r>
            <a:r>
              <a:rPr lang="en-US" sz="2000" dirty="0" smtClean="0">
                <a:latin typeface="Times New Roman" pitchFamily="18" charset="0"/>
                <a:cs typeface="Times New Roman" pitchFamily="18" charset="0"/>
              </a:rPr>
              <a:t> and shares a similar </a:t>
            </a:r>
            <a:r>
              <a:rPr lang="en-US" sz="2000" dirty="0" err="1" smtClean="0">
                <a:latin typeface="Times New Roman" pitchFamily="18" charset="0"/>
                <a:cs typeface="Times New Roman" pitchFamily="18" charset="0"/>
              </a:rPr>
              <a:t>fanbase</a:t>
            </a:r>
            <a:r>
              <a:rPr lang="en-US" sz="2000" dirty="0" smtClean="0">
                <a:latin typeface="Times New Roman" pitchFamily="18" charset="0"/>
                <a:cs typeface="Times New Roman" pitchFamily="18" charset="0"/>
              </a:rPr>
              <a:t> and theme of rebellion, but developed as a separate movement (though both have considerable influence on each other). Apart from time period and level of technological development, the main difference between cyberpunk and </a:t>
            </a:r>
            <a:r>
              <a:rPr lang="en-US" sz="2000" dirty="0" err="1" smtClean="0">
                <a:latin typeface="Times New Roman" pitchFamily="18" charset="0"/>
                <a:cs typeface="Times New Roman" pitchFamily="18" charset="0"/>
              </a:rPr>
              <a:t>steampunk</a:t>
            </a:r>
            <a:r>
              <a:rPr lang="en-US" sz="2000" dirty="0" smtClean="0">
                <a:latin typeface="Times New Roman" pitchFamily="18" charset="0"/>
                <a:cs typeface="Times New Roman" pitchFamily="18" charset="0"/>
              </a:rPr>
              <a:t> is that </a:t>
            </a:r>
            <a:r>
              <a:rPr lang="en-US" sz="2000" dirty="0" err="1" smtClean="0">
                <a:latin typeface="Times New Roman" pitchFamily="18" charset="0"/>
                <a:cs typeface="Times New Roman" pitchFamily="18" charset="0"/>
              </a:rPr>
              <a:t>steampunk</a:t>
            </a:r>
            <a:r>
              <a:rPr lang="en-US" sz="2000" dirty="0" smtClean="0">
                <a:latin typeface="Times New Roman" pitchFamily="18" charset="0"/>
                <a:cs typeface="Times New Roman" pitchFamily="18" charset="0"/>
              </a:rPr>
              <a:t> settings usually tend to be less obviously </a:t>
            </a:r>
            <a:r>
              <a:rPr lang="en-US" sz="2000" dirty="0" smtClean="0">
                <a:latin typeface="Times New Roman" pitchFamily="18" charset="0"/>
                <a:cs typeface="Times New Roman" pitchFamily="18" charset="0"/>
                <a:hlinkClick r:id="rId5" action="ppaction://hlinkfile" tooltip="Dystopia"/>
              </a:rPr>
              <a:t>dystopian</a:t>
            </a:r>
            <a:r>
              <a:rPr lang="en-US" sz="2000" dirty="0" smtClean="0">
                <a:latin typeface="Times New Roman" pitchFamily="18" charset="0"/>
                <a:cs typeface="Times New Roman" pitchFamily="18" charset="0"/>
              </a:rPr>
              <a:t> than cyberpunk, or lack dystopian elements entirely.</a:t>
            </a:r>
            <a:br>
              <a:rPr lang="en-US" sz="2000" dirty="0" smtClean="0">
                <a:latin typeface="Times New Roman" pitchFamily="18" charset="0"/>
                <a:cs typeface="Times New Roman" pitchFamily="18" charset="0"/>
              </a:rPr>
            </a:br>
            <a:r>
              <a:rPr lang="en-US" sz="2000" dirty="0" smtClean="0">
                <a:latin typeface="Times New Roman" pitchFamily="18" charset="0"/>
                <a:cs typeface="Times New Roman" pitchFamily="18" charset="0"/>
              </a:rPr>
              <a:t>Various modern utilitarian objects have been </a:t>
            </a:r>
            <a:r>
              <a:rPr lang="en-US" sz="2000" dirty="0" err="1" smtClean="0">
                <a:latin typeface="Times New Roman" pitchFamily="18" charset="0"/>
                <a:cs typeface="Times New Roman" pitchFamily="18" charset="0"/>
                <a:hlinkClick r:id="rId6" action="ppaction://hlinkfile" tooltip="Modding"/>
              </a:rPr>
              <a:t>modded</a:t>
            </a:r>
            <a:r>
              <a:rPr lang="en-US" sz="2000" dirty="0" smtClean="0">
                <a:latin typeface="Times New Roman" pitchFamily="18" charset="0"/>
                <a:cs typeface="Times New Roman" pitchFamily="18" charset="0"/>
              </a:rPr>
              <a:t> by individual </a:t>
            </a:r>
            <a:r>
              <a:rPr lang="en-US" sz="2000" dirty="0" smtClean="0">
                <a:latin typeface="Times New Roman" pitchFamily="18" charset="0"/>
                <a:cs typeface="Times New Roman" pitchFamily="18" charset="0"/>
                <a:hlinkClick r:id="rId7" action="ppaction://hlinkfile" tooltip="Artisan"/>
              </a:rPr>
              <a:t>artisans</a:t>
            </a:r>
            <a:r>
              <a:rPr lang="en-US" sz="2000" dirty="0" smtClean="0">
                <a:latin typeface="Times New Roman" pitchFamily="18" charset="0"/>
                <a:cs typeface="Times New Roman" pitchFamily="18" charset="0"/>
              </a:rPr>
              <a:t> into a pseudo-Victorian mechanical "</a:t>
            </a:r>
            <a:r>
              <a:rPr lang="en-US" sz="2000" dirty="0" err="1" smtClean="0">
                <a:latin typeface="Times New Roman" pitchFamily="18" charset="0"/>
                <a:cs typeface="Times New Roman" pitchFamily="18" charset="0"/>
              </a:rPr>
              <a:t>steampunk</a:t>
            </a:r>
            <a:r>
              <a:rPr lang="en-US" sz="2000" dirty="0" smtClean="0">
                <a:latin typeface="Times New Roman" pitchFamily="18" charset="0"/>
                <a:cs typeface="Times New Roman" pitchFamily="18" charset="0"/>
              </a:rPr>
              <a:t>" style, and a number of visual and musical artists have been described as </a:t>
            </a:r>
            <a:r>
              <a:rPr lang="en-US" sz="2000" dirty="0" err="1" smtClean="0">
                <a:latin typeface="Times New Roman" pitchFamily="18" charset="0"/>
                <a:cs typeface="Times New Roman" pitchFamily="18" charset="0"/>
              </a:rPr>
              <a:t>steampunk</a:t>
            </a:r>
            <a:r>
              <a:rPr lang="en-US" sz="2000" dirty="0" smtClean="0">
                <a:latin typeface="Times New Roman" pitchFamily="18" charset="0"/>
                <a:cs typeface="Times New Roman" pitchFamily="18" charset="0"/>
              </a:rPr>
              <a:t>.</a:t>
            </a:r>
          </a:p>
          <a:p>
            <a:pPr eaLnBrk="1" hangingPunct="1">
              <a:buFontTx/>
              <a:buNone/>
            </a:pPr>
            <a:endParaRPr lang="en-US" sz="2000" dirty="0" smtClean="0">
              <a:latin typeface="Times New Roman" pitchFamily="18" charset="0"/>
              <a:cs typeface="Times New Roman" pitchFamily="18" charset="0"/>
            </a:endParaRPr>
          </a:p>
          <a:p>
            <a:pPr eaLnBrk="1" hangingPunct="1"/>
            <a:r>
              <a:rPr lang="en-US" sz="1600" b="1" dirty="0" err="1" smtClean="0">
                <a:solidFill>
                  <a:srgbClr val="5336CC"/>
                </a:solidFill>
              </a:rPr>
              <a:t>Steampunk</a:t>
            </a:r>
            <a:r>
              <a:rPr lang="en-US" sz="1600" b="1" dirty="0" smtClean="0">
                <a:solidFill>
                  <a:srgbClr val="5336CC"/>
                </a:solidFill>
              </a:rPr>
              <a:t> affinity group website: </a:t>
            </a:r>
            <a:r>
              <a:rPr lang="en-US" sz="1600" dirty="0" smtClean="0">
                <a:hlinkClick r:id="rId8"/>
              </a:rPr>
              <a:t>http://steampunkworkshop.com/</a:t>
            </a:r>
            <a:endParaRPr lang="en-US" sz="1600" dirty="0" smtClean="0"/>
          </a:p>
          <a:p>
            <a:pPr eaLnBrk="1" hangingPunct="1"/>
            <a:r>
              <a:rPr lang="en-US" sz="1600" b="1" dirty="0" err="1" smtClean="0">
                <a:solidFill>
                  <a:srgbClr val="00B050"/>
                </a:solidFill>
              </a:rPr>
              <a:t>Steampunk</a:t>
            </a:r>
            <a:r>
              <a:rPr lang="en-US" sz="1600" b="1" dirty="0" smtClean="0">
                <a:solidFill>
                  <a:srgbClr val="00B050"/>
                </a:solidFill>
              </a:rPr>
              <a:t> online magazine (</a:t>
            </a:r>
            <a:r>
              <a:rPr lang="en-US" sz="1600" b="1" dirty="0" err="1" smtClean="0">
                <a:solidFill>
                  <a:srgbClr val="00B050"/>
                </a:solidFill>
              </a:rPr>
              <a:t>ezine</a:t>
            </a:r>
            <a:r>
              <a:rPr lang="en-US" sz="1600" b="1" dirty="0" smtClean="0">
                <a:solidFill>
                  <a:srgbClr val="00B050"/>
                </a:solidFill>
              </a:rPr>
              <a:t>): </a:t>
            </a:r>
            <a:r>
              <a:rPr lang="en-US" sz="1600" dirty="0" smtClean="0">
                <a:hlinkClick r:id="rId9"/>
              </a:rPr>
              <a:t>http://www.steampunkmagazine.com/</a:t>
            </a:r>
            <a:endParaRPr lang="en-US" sz="1600" dirty="0" smtClean="0"/>
          </a:p>
          <a:p>
            <a:pPr eaLnBrk="1" hangingPunct="1"/>
            <a:r>
              <a:rPr lang="en-US" sz="1600" dirty="0" err="1" smtClean="0">
                <a:solidFill>
                  <a:srgbClr val="FF0000"/>
                </a:solidFill>
              </a:rPr>
              <a:t>Steampunk</a:t>
            </a:r>
            <a:r>
              <a:rPr lang="en-US" sz="1600" dirty="0" smtClean="0">
                <a:solidFill>
                  <a:srgbClr val="FF0000"/>
                </a:solidFill>
              </a:rPr>
              <a:t> clothing and accessory line: </a:t>
            </a:r>
          </a:p>
          <a:p>
            <a:pPr eaLnBrk="1" hangingPunct="1">
              <a:buFontTx/>
              <a:buNone/>
            </a:pPr>
            <a:r>
              <a:rPr lang="en-US" sz="1600" dirty="0" smtClean="0">
                <a:hlinkClick r:id="rId10"/>
              </a:rPr>
              <a:t>http://www.steampunkemporium.com/steam.php?source=google&amp;campaign=steampunk&amp;gclid=CL7BsMCblZ4CFRESawod-GY4ow</a:t>
            </a:r>
            <a:endParaRPr lang="en-US" sz="1600" dirty="0" smtClean="0"/>
          </a:p>
          <a:p>
            <a:pPr eaLnBrk="1" hangingPunct="1">
              <a:buFontTx/>
              <a:buNone/>
            </a:pPr>
            <a:r>
              <a:rPr lang="en-US" sz="1600" dirty="0" smtClean="0"/>
              <a:t/>
            </a:r>
            <a:br>
              <a:rPr lang="en-US" sz="1600" dirty="0" smtClean="0"/>
            </a:br>
            <a:endParaRPr lang="en-US" sz="1600" dirty="0" smtClean="0"/>
          </a:p>
        </p:txBody>
      </p:sp>
    </p:spTree>
    <p:extLst>
      <p:ext uri="{BB962C8B-B14F-4D97-AF65-F5344CB8AC3E}">
        <p14:creationId xmlns:p14="http://schemas.microsoft.com/office/powerpoint/2010/main" val="4160294595"/>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6" name="Picture 4" descr="Lady of Devices: A steampunk adventure novel (Magnificent Device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58445"/>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40994" name="Picture 2" descr="Gears of a Mad God: A Steampunk Lovecraft Adventure (Volume 1)">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7620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40998" name="Picture 6" descr="The Steampunk Detectiv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13317"/>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41000" name="Picture 8" descr="Boneshaker (Sci Fi Essential Books)">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00800" y="-58445"/>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41002" name="Picture 10" descr="Spring-heeled Jack and the President's Ring (The Magnetron Chronicles)">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800" y="312420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41004" name="Picture 12" descr="http://scottwesterfeld.com/wp/wp-content/uploads/2009/05/1p_leviathan_jkt_small.jpg">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70713" y="3048000"/>
            <a:ext cx="2130266" cy="3581400"/>
          </a:xfrm>
          <a:prstGeom prst="rect">
            <a:avLst/>
          </a:prstGeom>
          <a:noFill/>
          <a:extLst>
            <a:ext uri="{909E8E84-426E-40DD-AFC4-6F175D3DCCD1}">
              <a14:hiddenFill xmlns:a14="http://schemas.microsoft.com/office/drawing/2010/main">
                <a:solidFill>
                  <a:srgbClr val="FFFFFF"/>
                </a:solidFill>
              </a14:hiddenFill>
            </a:ext>
          </a:extLst>
        </p:spPr>
      </p:pic>
      <p:pic>
        <p:nvPicPr>
          <p:cNvPr id="341006" name="Picture 14" descr="http://scottwesterfeld.com/wp/wp-content/uploads/2010/07/behemothposter.jpg">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95800" y="3561392"/>
            <a:ext cx="4889007" cy="2554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546326"/>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descr="http://upload.wikimedia.org/wikipedia/en/0/01/Behemoth_Westerfeld_Cover.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57200"/>
            <a:ext cx="1905000" cy="3048001"/>
          </a:xfrm>
          <a:prstGeom prst="rect">
            <a:avLst/>
          </a:prstGeom>
          <a:noFill/>
          <a:extLst>
            <a:ext uri="{909E8E84-426E-40DD-AFC4-6F175D3DCCD1}">
              <a14:hiddenFill xmlns:a14="http://schemas.microsoft.com/office/drawing/2010/main">
                <a:solidFill>
                  <a:srgbClr val="FFFFFF"/>
                </a:solidFill>
              </a14:hiddenFill>
            </a:ext>
          </a:extLst>
        </p:spPr>
      </p:pic>
      <p:pic>
        <p:nvPicPr>
          <p:cNvPr id="344068" name="Picture 4" descr="http://img2.imagesbn.com/p/9781416971771_p0_v1_s260x420.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599" y="480178"/>
            <a:ext cx="1851025" cy="3025023"/>
          </a:xfrm>
          <a:prstGeom prst="rect">
            <a:avLst/>
          </a:prstGeom>
          <a:noFill/>
          <a:extLst>
            <a:ext uri="{909E8E84-426E-40DD-AFC4-6F175D3DCCD1}">
              <a14:hiddenFill xmlns:a14="http://schemas.microsoft.com/office/drawing/2010/main">
                <a:solidFill>
                  <a:srgbClr val="FFFFFF"/>
                </a:solidFill>
              </a14:hiddenFill>
            </a:ext>
          </a:extLst>
        </p:spPr>
      </p:pic>
      <p:pic>
        <p:nvPicPr>
          <p:cNvPr id="344072" name="Picture 8" descr="http://novelnovice.files.wordpress.com/2012/07/innocent-darkness.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05400" y="228600"/>
            <a:ext cx="1886598" cy="2895600"/>
          </a:xfrm>
          <a:prstGeom prst="rect">
            <a:avLst/>
          </a:prstGeom>
          <a:noFill/>
          <a:extLst>
            <a:ext uri="{909E8E84-426E-40DD-AFC4-6F175D3DCCD1}">
              <a14:hiddenFill xmlns:a14="http://schemas.microsoft.com/office/drawing/2010/main">
                <a:solidFill>
                  <a:srgbClr val="FFFFFF"/>
                </a:solidFill>
              </a14:hiddenFill>
            </a:ext>
          </a:extLst>
        </p:spPr>
      </p:pic>
      <p:pic>
        <p:nvPicPr>
          <p:cNvPr id="344074" name="Picture 10" descr="http://3.bp.blogspot.com/-07AUBiwuR3E/USy3Qhh4vJI/AAAAAAAALOg/CqkgakBK8d0/s1600/Charmed+Vengeance+1.jp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3400" y="3886200"/>
            <a:ext cx="1864631" cy="2890647"/>
          </a:xfrm>
          <a:prstGeom prst="rect">
            <a:avLst/>
          </a:prstGeom>
          <a:noFill/>
          <a:extLst>
            <a:ext uri="{909E8E84-426E-40DD-AFC4-6F175D3DCCD1}">
              <a14:hiddenFill xmlns:a14="http://schemas.microsoft.com/office/drawing/2010/main">
                <a:solidFill>
                  <a:srgbClr val="FFFFFF"/>
                </a:solidFill>
              </a14:hiddenFill>
            </a:ext>
          </a:extLst>
        </p:spPr>
      </p:pic>
      <p:pic>
        <p:nvPicPr>
          <p:cNvPr id="344076" name="Picture 12" descr="http://www.rtbookreviews.com/public/images/suzannel.jp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0" y="3733800"/>
            <a:ext cx="3267075" cy="2587899"/>
          </a:xfrm>
          <a:prstGeom prst="rect">
            <a:avLst/>
          </a:prstGeom>
          <a:noFill/>
          <a:extLst>
            <a:ext uri="{909E8E84-426E-40DD-AFC4-6F175D3DCCD1}">
              <a14:hiddenFill xmlns:a14="http://schemas.microsoft.com/office/drawing/2010/main">
                <a:solidFill>
                  <a:srgbClr val="FFFFFF"/>
                </a:solidFill>
              </a14:hiddenFill>
            </a:ext>
          </a:extLst>
        </p:spPr>
      </p:pic>
      <p:pic>
        <p:nvPicPr>
          <p:cNvPr id="344078" name="Picture 14" descr="http://1.bp.blogspot.com/-UuqyaqcCguU/UEAvFcFI-TI/AAAAAAAAAWI/PZVRhJdaBLs/s1600/spinning.JP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01911" y="3682863"/>
            <a:ext cx="2438400" cy="3634040"/>
          </a:xfrm>
          <a:prstGeom prst="rect">
            <a:avLst/>
          </a:prstGeom>
          <a:noFill/>
          <a:extLst>
            <a:ext uri="{909E8E84-426E-40DD-AFC4-6F175D3DCCD1}">
              <a14:hiddenFill xmlns:a14="http://schemas.microsoft.com/office/drawing/2010/main">
                <a:solidFill>
                  <a:srgbClr val="FFFFFF"/>
                </a:solidFill>
              </a14:hiddenFill>
            </a:ext>
          </a:extLst>
        </p:spPr>
      </p:pic>
      <p:pic>
        <p:nvPicPr>
          <p:cNvPr id="344082" name="Picture 18" descr="http://ageofsteam.files.wordpress.com/2011/05/suzi-steampunk1.jp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50269" y="228600"/>
            <a:ext cx="1924375" cy="2867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335959"/>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5336CC"/>
                </a:solidFill>
              </a:rPr>
              <a:t>Steampunk</a:t>
            </a:r>
            <a:r>
              <a:rPr lang="en-US" dirty="0" smtClean="0">
                <a:solidFill>
                  <a:srgbClr val="5336CC"/>
                </a:solidFill>
              </a:rPr>
              <a:t> Day, Thursday!</a:t>
            </a:r>
            <a:endParaRPr lang="en-US" dirty="0">
              <a:solidFill>
                <a:srgbClr val="5336CC"/>
              </a:solidFill>
            </a:endParaRPr>
          </a:p>
        </p:txBody>
      </p:sp>
      <p:sp>
        <p:nvSpPr>
          <p:cNvPr id="3" name="Content Placeholder 2"/>
          <p:cNvSpPr>
            <a:spLocks noGrp="1"/>
          </p:cNvSpPr>
          <p:nvPr>
            <p:ph idx="1"/>
          </p:nvPr>
        </p:nvSpPr>
        <p:spPr/>
        <p:txBody>
          <a:bodyPr/>
          <a:lstStyle/>
          <a:p>
            <a:endParaRPr lang="en-US"/>
          </a:p>
        </p:txBody>
      </p:sp>
      <p:pic>
        <p:nvPicPr>
          <p:cNvPr id="332802" name="Picture 2" descr="http://static.tumblr.com/ruhz7db/HQUlzt5a5/steampunk-gir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862" y="1295400"/>
            <a:ext cx="8096250" cy="3238501"/>
          </a:xfrm>
          <a:prstGeom prst="rect">
            <a:avLst/>
          </a:prstGeom>
          <a:noFill/>
          <a:extLst>
            <a:ext uri="{909E8E84-426E-40DD-AFC4-6F175D3DCCD1}">
              <a14:hiddenFill xmlns:a14="http://schemas.microsoft.com/office/drawing/2010/main">
                <a:solidFill>
                  <a:srgbClr val="FFFFFF"/>
                </a:solidFill>
              </a14:hiddenFill>
            </a:ext>
          </a:extLst>
        </p:spPr>
      </p:pic>
      <p:pic>
        <p:nvPicPr>
          <p:cNvPr id="332804" name="Picture 4" descr="http://img.wonderhowto.com/img/12/53/63484201541598/0/steampunk-r-d-podcast-01-thomas-willeford-creating-his-empire.w65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657600"/>
            <a:ext cx="291465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332806" name="Picture 6" descr="http://teemorris.com/wp-content/uploads/2011/02/Nathan-steampun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4526503"/>
            <a:ext cx="3438525" cy="2554519"/>
          </a:xfrm>
          <a:prstGeom prst="rect">
            <a:avLst/>
          </a:prstGeom>
          <a:noFill/>
          <a:extLst>
            <a:ext uri="{909E8E84-426E-40DD-AFC4-6F175D3DCCD1}">
              <a14:hiddenFill xmlns:a14="http://schemas.microsoft.com/office/drawing/2010/main">
                <a:solidFill>
                  <a:srgbClr val="FFFFFF"/>
                </a:solidFill>
              </a14:hiddenFill>
            </a:ext>
          </a:extLst>
        </p:spPr>
      </p:pic>
      <p:pic>
        <p:nvPicPr>
          <p:cNvPr id="332808" name="Picture 8" descr="http://i203.photobucket.com/albums/aa200/jo_rhade/Steampunk%20Images/DragonCon2008_SteamPunk_192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3832194"/>
            <a:ext cx="2819400" cy="375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100924"/>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http://www.dvorak.org/blog/wp-content/uploads/2009/06/grimreap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7379" name="Title 4"/>
          <p:cNvSpPr>
            <a:spLocks noGrp="1"/>
          </p:cNvSpPr>
          <p:nvPr>
            <p:ph type="title"/>
          </p:nvPr>
        </p:nvSpPr>
        <p:spPr/>
        <p:txBody>
          <a:bodyPr/>
          <a:lstStyle/>
          <a:p>
            <a:r>
              <a:rPr lang="en-US" sz="9600" b="1" dirty="0" smtClean="0">
                <a:solidFill>
                  <a:schemeClr val="bg1"/>
                </a:solidFill>
                <a:latin typeface="Chiller" pitchFamily="82" charset="0"/>
              </a:rPr>
              <a:t>Censorship</a:t>
            </a:r>
          </a:p>
        </p:txBody>
      </p:sp>
      <p:sp>
        <p:nvSpPr>
          <p:cNvPr id="357380" name="Content Placeholder 5"/>
          <p:cNvSpPr>
            <a:spLocks noGrp="1"/>
          </p:cNvSpPr>
          <p:nvPr>
            <p:ph sz="half" idx="1"/>
          </p:nvPr>
        </p:nvSpPr>
        <p:spPr/>
        <p:txBody>
          <a:bodyPr/>
          <a:lstStyle/>
          <a:p>
            <a:endParaRPr lang="en-US" smtClean="0"/>
          </a:p>
        </p:txBody>
      </p:sp>
      <p:sp>
        <p:nvSpPr>
          <p:cNvPr id="357381" name="Content Placeholder 6"/>
          <p:cNvSpPr>
            <a:spLocks noGrp="1"/>
          </p:cNvSpPr>
          <p:nvPr>
            <p:ph sz="half" idx="2"/>
          </p:nvPr>
        </p:nvSpPr>
        <p:spPr/>
        <p:txBody>
          <a:bodyPr/>
          <a:lstStyle/>
          <a:p>
            <a:endParaRPr lang="en-US" smtClean="0"/>
          </a:p>
        </p:txBody>
      </p:sp>
    </p:spTree>
    <p:extLst>
      <p:ext uri="{BB962C8B-B14F-4D97-AF65-F5344CB8AC3E}">
        <p14:creationId xmlns:p14="http://schemas.microsoft.com/office/powerpoint/2010/main" val="1796695490"/>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http://www.mposter.com/wp-content/uploads/2010/08/its-kind-funny-story-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304800"/>
            <a:ext cx="37211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5" name="Rectangle 2"/>
          <p:cNvSpPr>
            <a:spLocks noChangeArrowheads="1"/>
          </p:cNvSpPr>
          <p:nvPr/>
        </p:nvSpPr>
        <p:spPr bwMode="auto">
          <a:xfrm>
            <a:off x="0" y="5715000"/>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dirty="0" smtClean="0">
                <a:solidFill>
                  <a:srgbClr val="FF0000"/>
                </a:solidFill>
              </a:rPr>
              <a:t>Discussion P</a:t>
            </a:r>
            <a:r>
              <a:rPr lang="en-US" sz="2000" dirty="0" smtClean="0">
                <a:solidFill>
                  <a:srgbClr val="FF0000"/>
                </a:solidFill>
              </a:rPr>
              <a:t>art </a:t>
            </a:r>
            <a:r>
              <a:rPr lang="en-US" sz="2000" dirty="0">
                <a:solidFill>
                  <a:srgbClr val="FF0000"/>
                </a:solidFill>
              </a:rPr>
              <a:t>6 &amp; </a:t>
            </a:r>
            <a:r>
              <a:rPr lang="en-US" sz="2000" dirty="0" smtClean="0">
                <a:solidFill>
                  <a:srgbClr val="FF0000"/>
                </a:solidFill>
              </a:rPr>
              <a:t>7</a:t>
            </a:r>
          </a:p>
          <a:p>
            <a:pPr algn="ctr"/>
            <a:r>
              <a:rPr lang="en-US" sz="2000" dirty="0" smtClean="0">
                <a:solidFill>
                  <a:srgbClr val="FF0000"/>
                </a:solidFill>
              </a:rPr>
              <a:t>Prepare for the rest of the book!</a:t>
            </a:r>
            <a:endParaRPr lang="en-US" sz="2000" dirty="0">
              <a:solidFill>
                <a:srgbClr val="FF0000"/>
              </a:solidFill>
            </a:endParaRPr>
          </a:p>
          <a:p>
            <a:pPr algn="ctr"/>
            <a:endParaRPr lang="en-US" sz="2000" b="1" u="sng" dirty="0">
              <a:solidFill>
                <a:srgbClr val="FF0000"/>
              </a:solidFill>
            </a:endParaRPr>
          </a:p>
          <a:p>
            <a:pPr algn="ctr"/>
            <a:endParaRPr lang="en-US" sz="2000" b="1" u="sng" dirty="0"/>
          </a:p>
        </p:txBody>
      </p:sp>
    </p:spTree>
    <p:extLst>
      <p:ext uri="{BB962C8B-B14F-4D97-AF65-F5344CB8AC3E}">
        <p14:creationId xmlns:p14="http://schemas.microsoft.com/office/powerpoint/2010/main" val="3247464540"/>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5336CC"/>
                </a:solidFill>
              </a:rPr>
              <a:t>ENG 471</a:t>
            </a:r>
            <a:br>
              <a:rPr lang="en-US" dirty="0" smtClean="0">
                <a:solidFill>
                  <a:srgbClr val="5336CC"/>
                </a:solidFill>
              </a:rPr>
            </a:br>
            <a:r>
              <a:rPr lang="en-US" sz="1800" dirty="0" smtClean="0">
                <a:solidFill>
                  <a:srgbClr val="5336CC"/>
                </a:solidFill>
              </a:rPr>
              <a:t>10/24/2013</a:t>
            </a:r>
            <a:endParaRPr lang="en-US" sz="1800" dirty="0">
              <a:solidFill>
                <a:srgbClr val="5336CC"/>
              </a:solidFill>
            </a:endParaRPr>
          </a:p>
        </p:txBody>
      </p:sp>
      <p:sp>
        <p:nvSpPr>
          <p:cNvPr id="3" name="Content Placeholder 2"/>
          <p:cNvSpPr>
            <a:spLocks noGrp="1"/>
          </p:cNvSpPr>
          <p:nvPr>
            <p:ph idx="1"/>
          </p:nvPr>
        </p:nvSpPr>
        <p:spPr/>
        <p:txBody>
          <a:bodyPr/>
          <a:lstStyle/>
          <a:p>
            <a:pPr marL="571500" indent="-571500">
              <a:buFont typeface="+mj-lt"/>
              <a:buAutoNum type="romanUcPeriod"/>
            </a:pPr>
            <a:r>
              <a:rPr lang="en-US" dirty="0" smtClean="0"/>
              <a:t>Opening Poems: MYRLIN HEPWORTH!!!</a:t>
            </a:r>
          </a:p>
          <a:p>
            <a:pPr marL="571500" indent="-571500">
              <a:buFont typeface="+mj-lt"/>
              <a:buAutoNum type="romanUcPeriod"/>
            </a:pPr>
            <a:r>
              <a:rPr lang="en-US" dirty="0" smtClean="0"/>
              <a:t>Book Recommendations: Raven Graeve with Lloyd Alexander</a:t>
            </a:r>
          </a:p>
          <a:p>
            <a:pPr marL="571500" indent="-571500">
              <a:buFont typeface="+mj-lt"/>
              <a:buAutoNum type="romanUcPeriod"/>
            </a:pPr>
            <a:r>
              <a:rPr lang="en-US" dirty="0" err="1" smtClean="0"/>
              <a:t>Steampunk</a:t>
            </a:r>
            <a:r>
              <a:rPr lang="en-US" dirty="0" smtClean="0"/>
              <a:t> with Suzanne </a:t>
            </a:r>
            <a:r>
              <a:rPr lang="en-US" dirty="0" err="1" smtClean="0"/>
              <a:t>Lazear</a:t>
            </a:r>
            <a:endParaRPr lang="en-US" dirty="0" smtClean="0"/>
          </a:p>
          <a:p>
            <a:pPr marL="571500" indent="-571500">
              <a:buFont typeface="+mj-lt"/>
              <a:buAutoNum type="romanUcPeriod"/>
            </a:pPr>
            <a:r>
              <a:rPr lang="en-US" dirty="0" smtClean="0"/>
              <a:t>Door Prizes</a:t>
            </a:r>
          </a:p>
          <a:p>
            <a:pPr marL="571500" indent="-571500">
              <a:buFont typeface="+mj-lt"/>
              <a:buAutoNum type="romanUcPeriod"/>
            </a:pPr>
            <a:r>
              <a:rPr lang="en-US" dirty="0" smtClean="0"/>
              <a:t>It’s Kind of a Funny Story final group discussion</a:t>
            </a:r>
            <a:endParaRPr lang="en-US" dirty="0"/>
          </a:p>
        </p:txBody>
      </p:sp>
    </p:spTree>
    <p:extLst>
      <p:ext uri="{BB962C8B-B14F-4D97-AF65-F5344CB8AC3E}">
        <p14:creationId xmlns:p14="http://schemas.microsoft.com/office/powerpoint/2010/main" val="1698402885"/>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Picture 2" descr="https://si0.twimg.com/profile_images/2146087041/522225_545001601987_172600433_30778466_1756880451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4083" y="-152400"/>
            <a:ext cx="47625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334852" name="Picture 4" descr="http://i1.sndcdn.com/avatars-000040429566-51sbk2-crop.jpg?3eddc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299832"/>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34854" name="Picture 6" descr="http://i1.ytimg.com/vi/M1gpZh1mQAc/maxresdefaul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299832"/>
            <a:ext cx="3790950" cy="2132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416886"/>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6824" y="103032"/>
            <a:ext cx="2453426" cy="1077218"/>
          </a:xfrm>
          <a:prstGeom prst="rect">
            <a:avLst/>
          </a:prstGeom>
          <a:noFill/>
        </p:spPr>
        <p:txBody>
          <a:bodyPr wrap="square" rtlCol="0">
            <a:spAutoFit/>
          </a:bodyPr>
          <a:lstStyle/>
          <a:p>
            <a:r>
              <a:rPr lang="en-US" sz="3200" dirty="0" smtClean="0"/>
              <a:t>The Book of Three </a:t>
            </a:r>
            <a:endParaRPr lang="en-US" sz="3200" dirty="0"/>
          </a:p>
        </p:txBody>
      </p:sp>
      <p:sp>
        <p:nvSpPr>
          <p:cNvPr id="5" name="TextBox 4"/>
          <p:cNvSpPr txBox="1"/>
          <p:nvPr/>
        </p:nvSpPr>
        <p:spPr>
          <a:xfrm>
            <a:off x="1429555" y="687806"/>
            <a:ext cx="2733541" cy="461665"/>
          </a:xfrm>
          <a:prstGeom prst="rect">
            <a:avLst/>
          </a:prstGeom>
          <a:noFill/>
        </p:spPr>
        <p:txBody>
          <a:bodyPr wrap="square" rtlCol="0">
            <a:spAutoFit/>
          </a:bodyPr>
          <a:lstStyle/>
          <a:p>
            <a:r>
              <a:rPr lang="en-US" sz="2400" dirty="0" smtClean="0"/>
              <a:t>Lloyd Alexander</a:t>
            </a:r>
            <a:endParaRPr lang="en-US" sz="2400" dirty="0"/>
          </a:p>
        </p:txBody>
      </p:sp>
      <p:sp>
        <p:nvSpPr>
          <p:cNvPr id="6" name="TextBox 5"/>
          <p:cNvSpPr txBox="1"/>
          <p:nvPr/>
        </p:nvSpPr>
        <p:spPr>
          <a:xfrm>
            <a:off x="3110249" y="6272013"/>
            <a:ext cx="4655711" cy="461665"/>
          </a:xfrm>
          <a:prstGeom prst="rect">
            <a:avLst/>
          </a:prstGeom>
          <a:noFill/>
        </p:spPr>
        <p:txBody>
          <a:bodyPr wrap="square" rtlCol="0">
            <a:spAutoFit/>
          </a:bodyPr>
          <a:lstStyle/>
          <a:p>
            <a:r>
              <a:rPr lang="en-US" sz="2400" dirty="0" smtClean="0"/>
              <a:t>The Chronicles of </a:t>
            </a:r>
            <a:r>
              <a:rPr lang="en-US" sz="2400" dirty="0" err="1" smtClean="0"/>
              <a:t>Prydain</a:t>
            </a:r>
            <a:endParaRPr lang="en-US" sz="24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152" y="1149471"/>
            <a:ext cx="2452822" cy="487792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8226" y="238900"/>
            <a:ext cx="1427811" cy="2515043"/>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6288" y="2905433"/>
            <a:ext cx="1914122" cy="3828245"/>
          </a:xfrm>
          <a:prstGeom prst="rect">
            <a:avLst/>
          </a:prstGeom>
        </p:spPr>
      </p:pic>
      <p:sp>
        <p:nvSpPr>
          <p:cNvPr id="10" name="TextBox 9"/>
          <p:cNvSpPr txBox="1"/>
          <p:nvPr/>
        </p:nvSpPr>
        <p:spPr>
          <a:xfrm>
            <a:off x="3371045" y="395418"/>
            <a:ext cx="3032975" cy="2308324"/>
          </a:xfrm>
          <a:prstGeom prst="rect">
            <a:avLst/>
          </a:prstGeom>
          <a:noFill/>
        </p:spPr>
        <p:txBody>
          <a:bodyPr wrap="square" rtlCol="0">
            <a:spAutoFit/>
          </a:bodyPr>
          <a:lstStyle/>
          <a:p>
            <a:r>
              <a:rPr lang="en-US" dirty="0" err="1" smtClean="0"/>
              <a:t>Taran</a:t>
            </a:r>
            <a:r>
              <a:rPr lang="en-US" dirty="0" smtClean="0"/>
              <a:t> of </a:t>
            </a:r>
            <a:r>
              <a:rPr lang="en-US" dirty="0" err="1" smtClean="0"/>
              <a:t>Caer</a:t>
            </a:r>
            <a:r>
              <a:rPr lang="en-US" dirty="0" smtClean="0"/>
              <a:t> </a:t>
            </a:r>
            <a:r>
              <a:rPr lang="en-US" dirty="0" err="1" smtClean="0"/>
              <a:t>Dallben</a:t>
            </a:r>
            <a:r>
              <a:rPr lang="en-US" dirty="0" smtClean="0"/>
              <a:t>, assistant pig keeper to </a:t>
            </a:r>
            <a:r>
              <a:rPr lang="en-US" dirty="0" err="1" smtClean="0"/>
              <a:t>Dallben</a:t>
            </a:r>
            <a:r>
              <a:rPr lang="en-US" dirty="0" smtClean="0"/>
              <a:t>, a master enchanter, is swept into an adventure when Hen Wen, the fortune-telling pig, runs off into the woods beyond his lands.</a:t>
            </a:r>
            <a:endParaRPr lang="en-US" dirty="0"/>
          </a:p>
        </p:txBody>
      </p:sp>
      <p:sp>
        <p:nvSpPr>
          <p:cNvPr id="12" name="TextBox 11"/>
          <p:cNvSpPr txBox="1"/>
          <p:nvPr/>
        </p:nvSpPr>
        <p:spPr>
          <a:xfrm>
            <a:off x="3371046" y="3046330"/>
            <a:ext cx="3641501" cy="3693319"/>
          </a:xfrm>
          <a:prstGeom prst="rect">
            <a:avLst/>
          </a:prstGeom>
          <a:noFill/>
        </p:spPr>
        <p:txBody>
          <a:bodyPr wrap="square" rtlCol="0">
            <a:spAutoFit/>
          </a:bodyPr>
          <a:lstStyle/>
          <a:p>
            <a:r>
              <a:rPr lang="en-US" dirty="0" smtClean="0"/>
              <a:t>“</a:t>
            </a:r>
            <a:r>
              <a:rPr lang="en-US" dirty="0" err="1"/>
              <a:t>H</a:t>
            </a:r>
            <a:r>
              <a:rPr lang="en-US" dirty="0" err="1" smtClean="0"/>
              <a:t>oofbeats</a:t>
            </a:r>
            <a:r>
              <a:rPr lang="en-US" dirty="0" smtClean="0"/>
              <a:t> thudded in front of him.  The forest shook as they grew louder.  In another moment, a black horse burst into view.  </a:t>
            </a:r>
          </a:p>
          <a:p>
            <a:endParaRPr lang="en-US" dirty="0"/>
          </a:p>
          <a:p>
            <a:r>
              <a:rPr lang="en-US" dirty="0" err="1" smtClean="0"/>
              <a:t>Taran</a:t>
            </a:r>
            <a:r>
              <a:rPr lang="en-US" dirty="0" smtClean="0"/>
              <a:t> fell back, terrified.  Astride the foam-spattered animal </a:t>
            </a:r>
            <a:r>
              <a:rPr lang="en-US" dirty="0" err="1" smtClean="0"/>
              <a:t>roda</a:t>
            </a:r>
            <a:r>
              <a:rPr lang="en-US" dirty="0" smtClean="0"/>
              <a:t> a monstrous figure.  </a:t>
            </a:r>
            <a:r>
              <a:rPr lang="en-US" dirty="0" err="1" smtClean="0"/>
              <a:t>Acrimson</a:t>
            </a:r>
            <a:r>
              <a:rPr lang="en-US" dirty="0" smtClean="0"/>
              <a:t> cloak flamed from his naked shoulders. Crimson stained his gigantic arms.  Horror-stricken, </a:t>
            </a:r>
            <a:r>
              <a:rPr lang="en-US" dirty="0" err="1" smtClean="0"/>
              <a:t>Taran</a:t>
            </a:r>
            <a:r>
              <a:rPr lang="en-US" dirty="0" smtClean="0"/>
              <a:t> saw not the head of a man but the antlered head of a stag.”</a:t>
            </a:r>
            <a:endParaRPr lang="en-US" dirty="0"/>
          </a:p>
        </p:txBody>
      </p:sp>
    </p:spTree>
    <p:extLst>
      <p:ext uri="{BB962C8B-B14F-4D97-AF65-F5344CB8AC3E}">
        <p14:creationId xmlns:p14="http://schemas.microsoft.com/office/powerpoint/2010/main" val="757096216"/>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Picture 2" descr="http://www.cassandraclare.com/wp-content/uploads/2012/03/steampunk-266x4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062" y="609600"/>
            <a:ext cx="253365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344072" name="Picture 8" descr="http://novelnovice.files.wordpress.com/2012/07/innocent-darkness.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3657600"/>
            <a:ext cx="1886598" cy="2895600"/>
          </a:xfrm>
          <a:prstGeom prst="rect">
            <a:avLst/>
          </a:prstGeom>
          <a:noFill/>
          <a:extLst>
            <a:ext uri="{909E8E84-426E-40DD-AFC4-6F175D3DCCD1}">
              <a14:hiddenFill xmlns:a14="http://schemas.microsoft.com/office/drawing/2010/main">
                <a:solidFill>
                  <a:srgbClr val="FFFFFF"/>
                </a:solidFill>
              </a14:hiddenFill>
            </a:ext>
          </a:extLst>
        </p:spPr>
      </p:pic>
      <p:pic>
        <p:nvPicPr>
          <p:cNvPr id="344074" name="Picture 10" descr="http://3.bp.blogspot.com/-07AUBiwuR3E/USy3Qhh4vJI/AAAAAAAALOg/CqkgakBK8d0/s1600/Charmed+Vengeance+1.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8519" y="3505200"/>
            <a:ext cx="1864631" cy="2890647"/>
          </a:xfrm>
          <a:prstGeom prst="rect">
            <a:avLst/>
          </a:prstGeom>
          <a:noFill/>
          <a:extLst>
            <a:ext uri="{909E8E84-426E-40DD-AFC4-6F175D3DCCD1}">
              <a14:hiddenFill xmlns:a14="http://schemas.microsoft.com/office/drawing/2010/main">
                <a:solidFill>
                  <a:srgbClr val="FFFFFF"/>
                </a:solidFill>
              </a14:hiddenFill>
            </a:ext>
          </a:extLst>
        </p:spPr>
      </p:pic>
      <p:pic>
        <p:nvPicPr>
          <p:cNvPr id="344076" name="Picture 12" descr="http://www.rtbookreviews.com/public/images/suzannel.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70825" y="3388423"/>
            <a:ext cx="3944124" cy="3124200"/>
          </a:xfrm>
          <a:prstGeom prst="rect">
            <a:avLst/>
          </a:prstGeom>
          <a:noFill/>
          <a:extLst>
            <a:ext uri="{909E8E84-426E-40DD-AFC4-6F175D3DCCD1}">
              <a14:hiddenFill xmlns:a14="http://schemas.microsoft.com/office/drawing/2010/main">
                <a:solidFill>
                  <a:srgbClr val="FFFFFF"/>
                </a:solidFill>
              </a14:hiddenFill>
            </a:ext>
          </a:extLst>
        </p:spPr>
      </p:pic>
      <p:pic>
        <p:nvPicPr>
          <p:cNvPr id="344078" name="Picture 14" descr="http://1.bp.blogspot.com/-UuqyaqcCguU/UEAvFcFI-TI/AAAAAAAAAWI/PZVRhJdaBLs/s1600/spinning.JP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87934"/>
            <a:ext cx="1817465" cy="2708636"/>
          </a:xfrm>
          <a:prstGeom prst="rect">
            <a:avLst/>
          </a:prstGeom>
          <a:noFill/>
          <a:extLst>
            <a:ext uri="{909E8E84-426E-40DD-AFC4-6F175D3DCCD1}">
              <a14:hiddenFill xmlns:a14="http://schemas.microsoft.com/office/drawing/2010/main">
                <a:solidFill>
                  <a:srgbClr val="FFFFFF"/>
                </a:solidFill>
              </a14:hiddenFill>
            </a:ext>
          </a:extLst>
        </p:spPr>
      </p:pic>
      <p:pic>
        <p:nvPicPr>
          <p:cNvPr id="344082" name="Picture 18" descr="http://ageofsteam.files.wordpress.com/2011/05/suzi-steampunk1.jp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50269" y="228600"/>
            <a:ext cx="1924375" cy="2867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1377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60" name="Rectangle 4"/>
          <p:cNvSpPr>
            <a:spLocks noGrp="1" noChangeArrowheads="1"/>
          </p:cNvSpPr>
          <p:nvPr>
            <p:ph type="title"/>
          </p:nvPr>
        </p:nvSpPr>
        <p:spPr>
          <a:xfrm>
            <a:off x="0" y="228600"/>
            <a:ext cx="9144000" cy="1139825"/>
          </a:xfrm>
        </p:spPr>
        <p:txBody>
          <a:bodyPr/>
          <a:lstStyle/>
          <a:p>
            <a:pPr eaLnBrk="1" hangingPunct="1">
              <a:defRPr/>
            </a:pPr>
            <a:r>
              <a:rPr lang="en-US" dirty="0" smtClean="0">
                <a:solidFill>
                  <a:srgbClr val="CC00CC"/>
                </a:solidFill>
                <a:effectLst>
                  <a:outerShdw blurRad="38100" dist="38100" dir="2700000" algn="tl">
                    <a:srgbClr val="000000">
                      <a:alpha val="43137"/>
                    </a:srgbClr>
                  </a:outerShdw>
                </a:effectLst>
                <a:latin typeface="Arial Narrow" pitchFamily="34" charset="0"/>
              </a:rPr>
              <a:t>And we need to treat young readers with respect.</a:t>
            </a:r>
          </a:p>
        </p:txBody>
      </p:sp>
      <p:sp>
        <p:nvSpPr>
          <p:cNvPr id="173061" name="Rectangle 5"/>
          <p:cNvSpPr>
            <a:spLocks noGrp="1" noChangeArrowheads="1"/>
          </p:cNvSpPr>
          <p:nvPr>
            <p:ph type="body" sz="half" idx="1"/>
          </p:nvPr>
        </p:nvSpPr>
        <p:spPr>
          <a:xfrm>
            <a:off x="0" y="1600200"/>
            <a:ext cx="5638800" cy="5257800"/>
          </a:xfrm>
        </p:spPr>
        <p:txBody>
          <a:bodyPr/>
          <a:lstStyle/>
          <a:p>
            <a:pPr eaLnBrk="1" hangingPunct="1">
              <a:defRPr/>
            </a:pPr>
            <a:r>
              <a:rPr lang="en-US" sz="2400" dirty="0" smtClean="0">
                <a:solidFill>
                  <a:srgbClr val="FF9933"/>
                </a:solidFill>
                <a:effectLst>
                  <a:outerShdw blurRad="38100" dist="38100" dir="2700000" algn="tl">
                    <a:srgbClr val="FFFFFF"/>
                  </a:outerShdw>
                </a:effectLst>
              </a:rPr>
              <a:t>Sherman Alexie, winner of the National Book Award for Young People’s Literature (</a:t>
            </a:r>
            <a:r>
              <a:rPr lang="en-US" sz="2400" i="1" dirty="0" smtClean="0">
                <a:solidFill>
                  <a:srgbClr val="FF9933"/>
                </a:solidFill>
                <a:effectLst>
                  <a:outerShdw blurRad="38100" dist="38100" dir="2700000" algn="tl">
                    <a:srgbClr val="FFFFFF"/>
                  </a:outerShdw>
                </a:effectLst>
              </a:rPr>
              <a:t>The Absolutely True Diary of a Part-Time Indian</a:t>
            </a:r>
            <a:r>
              <a:rPr lang="en-US" sz="2400" dirty="0" smtClean="0">
                <a:solidFill>
                  <a:srgbClr val="FF9933"/>
                </a:solidFill>
                <a:effectLst>
                  <a:outerShdw blurRad="38100" dist="38100" dir="2700000" algn="tl">
                    <a:srgbClr val="FFFFFF"/>
                  </a:outerShdw>
                </a:effectLst>
              </a:rPr>
              <a:t>) expresses his insistence upon respecting young readers:</a:t>
            </a:r>
          </a:p>
          <a:p>
            <a:pPr eaLnBrk="1" hangingPunct="1">
              <a:defRPr/>
            </a:pPr>
            <a:r>
              <a:rPr lang="en-US" sz="2400" dirty="0" smtClean="0">
                <a:solidFill>
                  <a:srgbClr val="FF9933"/>
                </a:solidFill>
                <a:effectLst>
                  <a:outerShdw blurRad="38100" dist="38100" dir="2700000" algn="tl">
                    <a:srgbClr val="FFFFFF"/>
                  </a:outerShdw>
                </a:effectLst>
              </a:rPr>
              <a:t>“Kids have complicated and emotional lives” and disallowing literature that reflects this is a failure “to take kids seriously. It’s condescension. Kids respond well when they are taken seriously. ”</a:t>
            </a:r>
          </a:p>
          <a:p>
            <a:pPr eaLnBrk="1" hangingPunct="1">
              <a:defRPr/>
            </a:pPr>
            <a:r>
              <a:rPr lang="en-US" sz="1200" dirty="0" smtClean="0">
                <a:latin typeface="Calibri" pitchFamily="34" charset="0"/>
              </a:rPr>
              <a:t>Blasingame. “From </a:t>
            </a:r>
            <a:r>
              <a:rPr lang="en-US" sz="1200" dirty="0" err="1" smtClean="0">
                <a:latin typeface="Calibri" pitchFamily="34" charset="0"/>
              </a:rPr>
              <a:t>Wellpinit</a:t>
            </a:r>
            <a:r>
              <a:rPr lang="en-US" sz="1200" dirty="0" smtClean="0">
                <a:latin typeface="Calibri" pitchFamily="34" charset="0"/>
              </a:rPr>
              <a:t> to </a:t>
            </a:r>
            <a:r>
              <a:rPr lang="en-US" sz="1200" dirty="0" err="1" smtClean="0">
                <a:latin typeface="Calibri" pitchFamily="34" charset="0"/>
              </a:rPr>
              <a:t>Reardan</a:t>
            </a:r>
            <a:r>
              <a:rPr lang="en-US" sz="1200" dirty="0" smtClean="0">
                <a:latin typeface="Calibri" pitchFamily="34" charset="0"/>
              </a:rPr>
              <a:t>: Sherman </a:t>
            </a:r>
            <a:r>
              <a:rPr lang="en-US" sz="1200" dirty="0" err="1" smtClean="0">
                <a:latin typeface="Calibri" pitchFamily="34" charset="0"/>
              </a:rPr>
              <a:t>Alexie’s</a:t>
            </a:r>
            <a:r>
              <a:rPr lang="en-US" sz="1200" dirty="0" smtClean="0">
                <a:latin typeface="Calibri" pitchFamily="34" charset="0"/>
              </a:rPr>
              <a:t> Journey to the National Book Award.” The ALAN Review, 35.22 (2008).</a:t>
            </a:r>
          </a:p>
          <a:p>
            <a:pPr eaLnBrk="1" hangingPunct="1">
              <a:defRPr/>
            </a:pPr>
            <a:endParaRPr lang="en-US" sz="2400" dirty="0" smtClean="0">
              <a:solidFill>
                <a:srgbClr val="FF9933"/>
              </a:solidFill>
              <a:effectLst>
                <a:outerShdw blurRad="38100" dist="38100" dir="2700000" algn="tl">
                  <a:srgbClr val="FFFFFF"/>
                </a:outerShdw>
              </a:effectLst>
            </a:endParaRPr>
          </a:p>
        </p:txBody>
      </p:sp>
      <p:pic>
        <p:nvPicPr>
          <p:cNvPr id="30724" name="Picture 8" descr="Alexie_CaseyPhoto5"/>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715000" y="1752600"/>
            <a:ext cx="3054350" cy="4530725"/>
          </a:xfrm>
        </p:spPr>
      </p:pic>
    </p:spTree>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14800" y="1166843"/>
            <a:ext cx="4572000" cy="4524315"/>
          </a:xfrm>
          <a:prstGeom prst="rect">
            <a:avLst/>
          </a:prstGeom>
        </p:spPr>
        <p:txBody>
          <a:bodyPr>
            <a:spAutoFit/>
          </a:bodyPr>
          <a:lstStyle/>
          <a:p>
            <a:r>
              <a:rPr lang="en-US" dirty="0"/>
              <a:t> </a:t>
            </a:r>
            <a:r>
              <a:rPr lang="en-US" dirty="0">
                <a:hlinkClick r:id="rId2"/>
              </a:rPr>
              <a:t>Suzanne </a:t>
            </a:r>
            <a:r>
              <a:rPr lang="en-US" dirty="0" err="1">
                <a:hlinkClick r:id="rId2"/>
              </a:rPr>
              <a:t>Lazear</a:t>
            </a:r>
            <a:r>
              <a:rPr lang="en-US" dirty="0"/>
              <a:t> writes for teens because her dancers made her and she never looked back. Sometimes known as “Lolita Suzanne,” she’s a regular blogger at the </a:t>
            </a:r>
            <a:r>
              <a:rPr lang="en-US" dirty="0" err="1"/>
              <a:t>Steampunk</a:t>
            </a:r>
            <a:r>
              <a:rPr lang="en-US" dirty="0"/>
              <a:t> group blog </a:t>
            </a:r>
            <a:r>
              <a:rPr lang="en-US" dirty="0">
                <a:hlinkClick r:id="rId3"/>
              </a:rPr>
              <a:t>Steamed! </a:t>
            </a:r>
            <a:r>
              <a:rPr lang="en-US" dirty="0"/>
              <a:t>and a member of the Los Angeles Romance Writers. Suzanne's never had trouble standing out in the crowd, but wearing a tiara will do that. She occupies a small corner of the West Coast where she lives with the hubby, the tot, a hermit crab, and two chickens, and is currently trying to make a ray gun to match her ball gown. Visit her </a:t>
            </a:r>
            <a:r>
              <a:rPr lang="en-US" dirty="0">
                <a:hlinkClick r:id="rId4"/>
              </a:rPr>
              <a:t>blog </a:t>
            </a:r>
            <a:r>
              <a:rPr lang="en-US" dirty="0"/>
              <a:t>or find her on </a:t>
            </a:r>
            <a:r>
              <a:rPr lang="en-US" dirty="0">
                <a:hlinkClick r:id="rId5"/>
              </a:rPr>
              <a:t>twitter </a:t>
            </a:r>
            <a:r>
              <a:rPr lang="en-US" dirty="0"/>
              <a:t>and </a:t>
            </a:r>
            <a:r>
              <a:rPr lang="en-US" dirty="0" err="1">
                <a:hlinkClick r:id="rId6"/>
              </a:rPr>
              <a:t>goodreads</a:t>
            </a:r>
            <a:r>
              <a:rPr lang="en-US" dirty="0">
                <a:hlinkClick r:id="rId6"/>
              </a:rPr>
              <a:t>. </a:t>
            </a:r>
            <a:r>
              <a:rPr lang="en-US" dirty="0"/>
              <a:t/>
            </a:r>
            <a:br>
              <a:rPr lang="en-US" dirty="0"/>
            </a:br>
            <a:endParaRPr lang="en-US" dirty="0"/>
          </a:p>
        </p:txBody>
      </p:sp>
      <p:pic>
        <p:nvPicPr>
          <p:cNvPr id="335874" name="Picture 2" descr="http://2.bp.blogspot.com/_2hdF4TUv3VI/TSSyzDe7qNI/AAAAAAAAAP0/HAxCnatJUYU/s400/suziwithtiar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400" y="457200"/>
            <a:ext cx="2209800" cy="5777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938816"/>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2" descr="http://techsearchparty.com/wp/wp-content/uploads/2013/01/PRIZE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90600"/>
            <a:ext cx="9753600" cy="9277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012438"/>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5336CC"/>
                </a:solidFill>
              </a:rPr>
              <a:t>Final Thoughts on Censorship</a:t>
            </a:r>
            <a:endParaRPr lang="en-US" dirty="0">
              <a:solidFill>
                <a:srgbClr val="5336CC"/>
              </a:solidFill>
            </a:endParaRPr>
          </a:p>
        </p:txBody>
      </p:sp>
      <p:sp>
        <p:nvSpPr>
          <p:cNvPr id="3" name="Content Placeholder 2"/>
          <p:cNvSpPr>
            <a:spLocks noGrp="1"/>
          </p:cNvSpPr>
          <p:nvPr>
            <p:ph idx="1"/>
          </p:nvPr>
        </p:nvSpPr>
        <p:spPr/>
        <p:txBody>
          <a:bodyPr/>
          <a:lstStyle/>
          <a:p>
            <a:r>
              <a:rPr lang="en-US" dirty="0" smtClean="0"/>
              <a:t>Balancing the rights of the individual with the rights of the whole</a:t>
            </a:r>
          </a:p>
          <a:p>
            <a:endParaRPr lang="en-US" dirty="0" smtClean="0"/>
          </a:p>
          <a:p>
            <a:r>
              <a:rPr lang="en-US" dirty="0" smtClean="0"/>
              <a:t>First </a:t>
            </a:r>
            <a:r>
              <a:rPr lang="en-US" smtClean="0"/>
              <a:t>Amendment Rights</a:t>
            </a:r>
          </a:p>
          <a:p>
            <a:endParaRPr lang="en-US" dirty="0" smtClean="0"/>
          </a:p>
          <a:p>
            <a:r>
              <a:rPr lang="en-US" i="1" dirty="0"/>
              <a:t>"Congress shall make no law respecting an establishment of religion, or prohibiting the free exercise thereof..."</a:t>
            </a:r>
            <a:endParaRPr lang="en-US" dirty="0" smtClean="0"/>
          </a:p>
          <a:p>
            <a:pPr marL="0" indent="0">
              <a:buNone/>
            </a:pPr>
            <a:endParaRPr lang="en-US" dirty="0"/>
          </a:p>
        </p:txBody>
      </p:sp>
    </p:spTree>
    <p:extLst>
      <p:ext uri="{BB962C8B-B14F-4D97-AF65-F5344CB8AC3E}">
        <p14:creationId xmlns:p14="http://schemas.microsoft.com/office/powerpoint/2010/main" val="2420206883"/>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http://www.mposter.com/wp-content/uploads/2010/08/its-kind-funny-story-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304800"/>
            <a:ext cx="37211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5" name="Rectangle 2"/>
          <p:cNvSpPr>
            <a:spLocks noChangeArrowheads="1"/>
          </p:cNvSpPr>
          <p:nvPr/>
        </p:nvSpPr>
        <p:spPr bwMode="auto">
          <a:xfrm>
            <a:off x="0" y="5715000"/>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000" b="1" dirty="0" smtClean="0">
                <a:solidFill>
                  <a:srgbClr val="FF0000"/>
                </a:solidFill>
              </a:rPr>
              <a:t>Final Discussion!!</a:t>
            </a:r>
            <a:endParaRPr lang="en-US" sz="4000" b="1" u="sng" dirty="0">
              <a:solidFill>
                <a:srgbClr val="FF0000"/>
              </a:solidFill>
            </a:endParaRPr>
          </a:p>
          <a:p>
            <a:pPr algn="ctr"/>
            <a:endParaRPr lang="en-US" sz="2000" b="1" u="sng" dirty="0"/>
          </a:p>
        </p:txBody>
      </p:sp>
    </p:spTree>
    <p:extLst>
      <p:ext uri="{BB962C8B-B14F-4D97-AF65-F5344CB8AC3E}">
        <p14:creationId xmlns:p14="http://schemas.microsoft.com/office/powerpoint/2010/main" val="403234372"/>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5336CC"/>
                </a:solidFill>
              </a:rPr>
              <a:t>ENG 471</a:t>
            </a:r>
            <a:br>
              <a:rPr lang="en-US" dirty="0" smtClean="0">
                <a:solidFill>
                  <a:srgbClr val="5336CC"/>
                </a:solidFill>
              </a:rPr>
            </a:br>
            <a:r>
              <a:rPr lang="en-US" sz="1800" dirty="0" smtClean="0">
                <a:solidFill>
                  <a:srgbClr val="5336CC"/>
                </a:solidFill>
              </a:rPr>
              <a:t>10/31/2013</a:t>
            </a:r>
            <a:endParaRPr lang="en-US" dirty="0">
              <a:solidFill>
                <a:srgbClr val="5336CC"/>
              </a:solidFill>
            </a:endParaRPr>
          </a:p>
        </p:txBody>
      </p:sp>
      <p:sp>
        <p:nvSpPr>
          <p:cNvPr id="3" name="Content Placeholder 2"/>
          <p:cNvSpPr>
            <a:spLocks noGrp="1"/>
          </p:cNvSpPr>
          <p:nvPr>
            <p:ph idx="1"/>
          </p:nvPr>
        </p:nvSpPr>
        <p:spPr/>
        <p:txBody>
          <a:bodyPr/>
          <a:lstStyle/>
          <a:p>
            <a:pPr marL="571500" indent="-571500">
              <a:buFont typeface="+mj-lt"/>
              <a:buAutoNum type="romanUcPeriod"/>
            </a:pPr>
            <a:r>
              <a:rPr lang="en-US" dirty="0" smtClean="0"/>
              <a:t>Opening Poem: “Someone Ate the Baby” by </a:t>
            </a:r>
            <a:r>
              <a:rPr lang="en-US" dirty="0" err="1" smtClean="0"/>
              <a:t>Shel</a:t>
            </a:r>
            <a:r>
              <a:rPr lang="en-US" dirty="0" smtClean="0"/>
              <a:t> Silverstein</a:t>
            </a:r>
          </a:p>
          <a:p>
            <a:pPr marL="571500" indent="-571500">
              <a:buFont typeface="+mj-lt"/>
              <a:buAutoNum type="romanUcPeriod"/>
            </a:pPr>
            <a:r>
              <a:rPr lang="en-US" dirty="0" smtClean="0"/>
              <a:t>Book Recommendations: </a:t>
            </a:r>
            <a:r>
              <a:rPr lang="en-US" i="1" dirty="0" smtClean="0"/>
              <a:t>Blankets</a:t>
            </a:r>
            <a:r>
              <a:rPr lang="en-US" dirty="0" smtClean="0"/>
              <a:t>, by Craig Thompson</a:t>
            </a:r>
          </a:p>
          <a:p>
            <a:pPr marL="571500" indent="-571500">
              <a:buFont typeface="+mj-lt"/>
              <a:buAutoNum type="romanUcPeriod"/>
            </a:pPr>
            <a:r>
              <a:rPr lang="en-US" dirty="0" smtClean="0"/>
              <a:t>Silent Discussion</a:t>
            </a:r>
          </a:p>
          <a:p>
            <a:pPr marL="571500" indent="-571500">
              <a:buFont typeface="+mj-lt"/>
              <a:buAutoNum type="romanUcPeriod"/>
            </a:pPr>
            <a:r>
              <a:rPr lang="en-US" dirty="0" smtClean="0"/>
              <a:t>Unit Plans</a:t>
            </a:r>
            <a:endParaRPr lang="en-US" dirty="0"/>
          </a:p>
        </p:txBody>
      </p:sp>
    </p:spTree>
    <p:extLst>
      <p:ext uri="{BB962C8B-B14F-4D97-AF65-F5344CB8AC3E}">
        <p14:creationId xmlns:p14="http://schemas.microsoft.com/office/powerpoint/2010/main" val="2494704030"/>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Title 1"/>
          <p:cNvSpPr>
            <a:spLocks noGrp="1"/>
          </p:cNvSpPr>
          <p:nvPr>
            <p:ph type="title"/>
          </p:nvPr>
        </p:nvSpPr>
        <p:spPr>
          <a:xfrm>
            <a:off x="457200" y="990600"/>
            <a:ext cx="8229600" cy="1139825"/>
          </a:xfrm>
        </p:spPr>
        <p:txBody>
          <a:bodyPr>
            <a:normAutofit fontScale="90000"/>
          </a:bodyPr>
          <a:lstStyle/>
          <a:p>
            <a:r>
              <a:rPr lang="en-US" smtClean="0">
                <a:solidFill>
                  <a:srgbClr val="9900CC"/>
                </a:solidFill>
              </a:rPr>
              <a:t>And now, in honor of Halloween, and sixth and seventh grade middle school English classes all over the country</a:t>
            </a:r>
          </a:p>
        </p:txBody>
      </p:sp>
      <p:sp>
        <p:nvSpPr>
          <p:cNvPr id="371715" name="ClipArt Placeholder 2"/>
          <p:cNvSpPr>
            <a:spLocks noGrp="1" noTextEdit="1"/>
          </p:cNvSpPr>
          <p:nvPr>
            <p:ph type="clipArt" sz="half" idx="1"/>
          </p:nvPr>
        </p:nvSpPr>
        <p:spPr/>
      </p:sp>
      <p:sp>
        <p:nvSpPr>
          <p:cNvPr id="371716" name="Text Placeholder 3"/>
          <p:cNvSpPr>
            <a:spLocks noGrp="1"/>
          </p:cNvSpPr>
          <p:nvPr>
            <p:ph type="body" sz="half" idx="2"/>
          </p:nvPr>
        </p:nvSpPr>
        <p:spPr/>
        <p:txBody>
          <a:bodyPr/>
          <a:lstStyle/>
          <a:p>
            <a:endParaRPr lang="en-US" smtClean="0"/>
          </a:p>
        </p:txBody>
      </p:sp>
      <p:pic>
        <p:nvPicPr>
          <p:cNvPr id="371717" name="Picture 2" descr="http://www.reallynatural.com/archives/JackoLanter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048000"/>
            <a:ext cx="5105400"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0551609"/>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Title 1"/>
          <p:cNvSpPr>
            <a:spLocks noGrp="1"/>
          </p:cNvSpPr>
          <p:nvPr>
            <p:ph type="title"/>
          </p:nvPr>
        </p:nvSpPr>
        <p:spPr/>
        <p:txBody>
          <a:bodyPr>
            <a:normAutofit fontScale="90000"/>
          </a:bodyPr>
          <a:lstStyle/>
          <a:p>
            <a:r>
              <a:rPr lang="en-US" b="1" smtClean="0">
                <a:solidFill>
                  <a:srgbClr val="9900CC"/>
                </a:solidFill>
              </a:rPr>
              <a:t>“Someone Ate the Baby”</a:t>
            </a:r>
            <a:br>
              <a:rPr lang="en-US" b="1" smtClean="0">
                <a:solidFill>
                  <a:srgbClr val="9900CC"/>
                </a:solidFill>
              </a:rPr>
            </a:br>
            <a:r>
              <a:rPr lang="en-US" b="1" smtClean="0">
                <a:solidFill>
                  <a:srgbClr val="9900CC"/>
                </a:solidFill>
              </a:rPr>
              <a:t>by Shel Silverstein</a:t>
            </a:r>
          </a:p>
        </p:txBody>
      </p:sp>
      <p:sp>
        <p:nvSpPr>
          <p:cNvPr id="372739" name="ClipArt Placeholder 2"/>
          <p:cNvSpPr>
            <a:spLocks noGrp="1" noTextEdit="1"/>
          </p:cNvSpPr>
          <p:nvPr>
            <p:ph type="clipArt" sz="half" idx="1"/>
          </p:nvPr>
        </p:nvSpPr>
        <p:spPr>
          <a:xfrm>
            <a:off x="228600" y="1600200"/>
            <a:ext cx="2057400" cy="4530725"/>
          </a:xfrm>
        </p:spPr>
      </p:sp>
      <p:sp>
        <p:nvSpPr>
          <p:cNvPr id="372740" name="Text Placeholder 3"/>
          <p:cNvSpPr>
            <a:spLocks noGrp="1"/>
          </p:cNvSpPr>
          <p:nvPr>
            <p:ph type="body" sz="half" idx="2"/>
          </p:nvPr>
        </p:nvSpPr>
        <p:spPr/>
        <p:txBody>
          <a:bodyPr/>
          <a:lstStyle/>
          <a:p>
            <a:endParaRPr lang="en-US" smtClean="0"/>
          </a:p>
        </p:txBody>
      </p:sp>
      <p:pic>
        <p:nvPicPr>
          <p:cNvPr id="372741" name="Picture 2" descr="http://icedlemontea.files.wordpress.com/2008/06/shel-silverste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477963"/>
            <a:ext cx="3733800" cy="522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MS903949.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4419600" y="6324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63234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98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4"/>
          <p:cNvSpPr>
            <a:spLocks noChangeArrowheads="1"/>
          </p:cNvSpPr>
          <p:nvPr/>
        </p:nvSpPr>
        <p:spPr bwMode="auto">
          <a:xfrm>
            <a:off x="304800" y="152400"/>
            <a:ext cx="8839200" cy="784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5400" b="1">
                <a:solidFill>
                  <a:srgbClr val="9900CC"/>
                </a:solidFill>
                <a:latin typeface="Chiller" pitchFamily="82" charset="0"/>
              </a:rPr>
              <a:t>Someone ate the baby </a:t>
            </a:r>
          </a:p>
          <a:p>
            <a:pPr algn="ctr"/>
            <a:r>
              <a:rPr lang="en-US" sz="5400" b="1">
                <a:solidFill>
                  <a:srgbClr val="9900CC"/>
                </a:solidFill>
                <a:latin typeface="Chiller" pitchFamily="82" charset="0"/>
              </a:rPr>
              <a:t>it's rather sad to say</a:t>
            </a:r>
            <a:br>
              <a:rPr lang="en-US" sz="5400" b="1">
                <a:solidFill>
                  <a:srgbClr val="9900CC"/>
                </a:solidFill>
                <a:latin typeface="Chiller" pitchFamily="82" charset="0"/>
              </a:rPr>
            </a:br>
            <a:r>
              <a:rPr lang="en-US" sz="5400" b="1">
                <a:solidFill>
                  <a:srgbClr val="9900CC"/>
                </a:solidFill>
                <a:latin typeface="Chiller" pitchFamily="82" charset="0"/>
              </a:rPr>
              <a:t>Someone ate the baby </a:t>
            </a:r>
          </a:p>
          <a:p>
            <a:pPr algn="ctr"/>
            <a:r>
              <a:rPr lang="en-US" sz="5400" b="1">
                <a:solidFill>
                  <a:srgbClr val="9900CC"/>
                </a:solidFill>
                <a:latin typeface="Chiller" pitchFamily="82" charset="0"/>
              </a:rPr>
              <a:t>so she won't be out to play</a:t>
            </a:r>
            <a:br>
              <a:rPr lang="en-US" sz="5400" b="1">
                <a:solidFill>
                  <a:srgbClr val="9900CC"/>
                </a:solidFill>
                <a:latin typeface="Chiller" pitchFamily="82" charset="0"/>
              </a:rPr>
            </a:br>
            <a:r>
              <a:rPr lang="en-US" sz="5400" b="1">
                <a:solidFill>
                  <a:srgbClr val="9900CC"/>
                </a:solidFill>
                <a:latin typeface="Chiller" pitchFamily="82" charset="0"/>
              </a:rPr>
              <a:t>Someone ate the baby </a:t>
            </a:r>
          </a:p>
          <a:p>
            <a:pPr algn="ctr"/>
            <a:r>
              <a:rPr lang="en-US" sz="5400" b="1">
                <a:solidFill>
                  <a:srgbClr val="9900CC"/>
                </a:solidFill>
                <a:latin typeface="Chiller" pitchFamily="82" charset="0"/>
              </a:rPr>
              <a:t>what a frightful thing to eat</a:t>
            </a:r>
            <a:br>
              <a:rPr lang="en-US" sz="5400" b="1">
                <a:solidFill>
                  <a:srgbClr val="9900CC"/>
                </a:solidFill>
                <a:latin typeface="Chiller" pitchFamily="82" charset="0"/>
              </a:rPr>
            </a:br>
            <a:r>
              <a:rPr lang="en-US" sz="5400" b="1">
                <a:solidFill>
                  <a:srgbClr val="9900CC"/>
                </a:solidFill>
                <a:latin typeface="Chiller" pitchFamily="82" charset="0"/>
              </a:rPr>
              <a:t>Someone ate the baby </a:t>
            </a:r>
          </a:p>
          <a:p>
            <a:pPr algn="ctr"/>
            <a:r>
              <a:rPr lang="en-US" sz="5400" b="1">
                <a:solidFill>
                  <a:srgbClr val="9900CC"/>
                </a:solidFill>
                <a:latin typeface="Chiller" pitchFamily="82" charset="0"/>
              </a:rPr>
              <a:t>though she wasn't very sweet</a:t>
            </a:r>
            <a:br>
              <a:rPr lang="en-US" sz="5400" b="1">
                <a:solidFill>
                  <a:srgbClr val="9900CC"/>
                </a:solidFill>
                <a:latin typeface="Chiller" pitchFamily="82" charset="0"/>
              </a:rPr>
            </a:br>
            <a:r>
              <a:rPr lang="en-US" b="1">
                <a:solidFill>
                  <a:srgbClr val="9900CC"/>
                </a:solidFill>
                <a:latin typeface="Chiller" pitchFamily="82" charset="0"/>
              </a:rPr>
              <a:t/>
            </a:r>
            <a:br>
              <a:rPr lang="en-US" b="1">
                <a:solidFill>
                  <a:srgbClr val="9900CC"/>
                </a:solidFill>
                <a:latin typeface="Chiller" pitchFamily="82" charset="0"/>
              </a:rPr>
            </a:br>
            <a:r>
              <a:rPr lang="en-US" b="1">
                <a:solidFill>
                  <a:srgbClr val="9900CC"/>
                </a:solidFill>
                <a:latin typeface="Chiller" pitchFamily="82" charset="0"/>
              </a:rPr>
              <a:t/>
            </a:r>
            <a:br>
              <a:rPr lang="en-US" b="1">
                <a:solidFill>
                  <a:srgbClr val="9900CC"/>
                </a:solidFill>
                <a:latin typeface="Chiller" pitchFamily="82" charset="0"/>
              </a:rPr>
            </a:br>
            <a:r>
              <a:rPr lang="en-US" b="1">
                <a:solidFill>
                  <a:srgbClr val="9900CC"/>
                </a:solidFill>
                <a:latin typeface="Chiller" pitchFamily="82" charset="0"/>
              </a:rPr>
              <a:t/>
            </a:r>
            <a:br>
              <a:rPr lang="en-US" b="1">
                <a:solidFill>
                  <a:srgbClr val="9900CC"/>
                </a:solidFill>
                <a:latin typeface="Chiller" pitchFamily="82" charset="0"/>
              </a:rPr>
            </a:br>
            <a:endParaRPr lang="en-US" b="1">
              <a:solidFill>
                <a:srgbClr val="9900CC"/>
              </a:solidFill>
              <a:latin typeface="Chiller" pitchFamily="82" charset="0"/>
            </a:endParaRPr>
          </a:p>
        </p:txBody>
      </p:sp>
    </p:spTree>
    <p:extLst>
      <p:ext uri="{BB962C8B-B14F-4D97-AF65-F5344CB8AC3E}">
        <p14:creationId xmlns:p14="http://schemas.microsoft.com/office/powerpoint/2010/main" val="882194633"/>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1"/>
          <p:cNvSpPr>
            <a:spLocks noChangeArrowheads="1"/>
          </p:cNvSpPr>
          <p:nvPr/>
        </p:nvSpPr>
        <p:spPr bwMode="auto">
          <a:xfrm>
            <a:off x="0" y="990600"/>
            <a:ext cx="9144000"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6600" b="1" dirty="0">
                <a:solidFill>
                  <a:srgbClr val="9900CC"/>
                </a:solidFill>
                <a:latin typeface="Chiller" pitchFamily="82" charset="0"/>
              </a:rPr>
              <a:t>We'll never hear her whiney cry or have to feel if she is dry</a:t>
            </a:r>
          </a:p>
          <a:p>
            <a:pPr algn="ctr"/>
            <a:r>
              <a:rPr lang="en-US" sz="6600" b="1" dirty="0">
                <a:solidFill>
                  <a:srgbClr val="9900CC"/>
                </a:solidFill>
                <a:latin typeface="Chiller" pitchFamily="82" charset="0"/>
              </a:rPr>
              <a:t/>
            </a:r>
            <a:br>
              <a:rPr lang="en-US" sz="6600" b="1" dirty="0">
                <a:solidFill>
                  <a:srgbClr val="9900CC"/>
                </a:solidFill>
                <a:latin typeface="Chiller" pitchFamily="82" charset="0"/>
              </a:rPr>
            </a:br>
            <a:r>
              <a:rPr lang="en-US" sz="6600" b="1" dirty="0">
                <a:solidFill>
                  <a:srgbClr val="9900CC"/>
                </a:solidFill>
                <a:latin typeface="Chiller" pitchFamily="82" charset="0"/>
              </a:rPr>
              <a:t>We'll never hear her asking “why” </a:t>
            </a:r>
          </a:p>
          <a:p>
            <a:pPr algn="ctr"/>
            <a:r>
              <a:rPr lang="en-US" sz="6600" b="1" dirty="0">
                <a:solidFill>
                  <a:srgbClr val="9900CC"/>
                </a:solidFill>
                <a:latin typeface="Chiller" pitchFamily="82" charset="0"/>
              </a:rPr>
              <a:t>Someone ate the baby</a:t>
            </a:r>
          </a:p>
        </p:txBody>
      </p:sp>
    </p:spTree>
    <p:extLst>
      <p:ext uri="{BB962C8B-B14F-4D97-AF65-F5344CB8AC3E}">
        <p14:creationId xmlns:p14="http://schemas.microsoft.com/office/powerpoint/2010/main" val="3465275886"/>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1"/>
          <p:cNvSpPr>
            <a:spLocks noChangeArrowheads="1"/>
          </p:cNvSpPr>
          <p:nvPr/>
        </p:nvSpPr>
        <p:spPr bwMode="auto">
          <a:xfrm>
            <a:off x="0" y="1219200"/>
            <a:ext cx="9144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800" b="1">
                <a:solidFill>
                  <a:srgbClr val="9900CC"/>
                </a:solidFill>
                <a:latin typeface="Chiller" pitchFamily="82" charset="0"/>
              </a:rPr>
              <a:t>Someone ate the baby it's absolutely clear</a:t>
            </a:r>
            <a:br>
              <a:rPr lang="en-US" sz="4800" b="1">
                <a:solidFill>
                  <a:srgbClr val="9900CC"/>
                </a:solidFill>
                <a:latin typeface="Chiller" pitchFamily="82" charset="0"/>
              </a:rPr>
            </a:br>
            <a:r>
              <a:rPr lang="en-US" sz="4800" b="1">
                <a:solidFill>
                  <a:srgbClr val="9900CC"/>
                </a:solidFill>
                <a:latin typeface="Chiller" pitchFamily="82" charset="0"/>
              </a:rPr>
              <a:t>Someone ate the baby cause the baby isn't here</a:t>
            </a:r>
            <a:br>
              <a:rPr lang="en-US" sz="4800" b="1">
                <a:solidFill>
                  <a:srgbClr val="9900CC"/>
                </a:solidFill>
                <a:latin typeface="Chiller" pitchFamily="82" charset="0"/>
              </a:rPr>
            </a:br>
            <a:r>
              <a:rPr lang="en-US" sz="4800" b="1">
                <a:solidFill>
                  <a:srgbClr val="9900CC"/>
                </a:solidFill>
                <a:latin typeface="Chiller" pitchFamily="82" charset="0"/>
              </a:rPr>
              <a:t>We'll give away her toys and clothes we'll never have to wipe her nose</a:t>
            </a:r>
            <a:br>
              <a:rPr lang="en-US" sz="4800" b="1">
                <a:solidFill>
                  <a:srgbClr val="9900CC"/>
                </a:solidFill>
                <a:latin typeface="Chiller" pitchFamily="82" charset="0"/>
              </a:rPr>
            </a:br>
            <a:r>
              <a:rPr lang="en-US" sz="4800" b="1">
                <a:solidFill>
                  <a:srgbClr val="9900CC"/>
                </a:solidFill>
                <a:latin typeface="Chiller" pitchFamily="82" charset="0"/>
              </a:rPr>
              <a:t>Dad says that's the way it goes </a:t>
            </a:r>
          </a:p>
          <a:p>
            <a:pPr algn="ctr"/>
            <a:r>
              <a:rPr lang="en-US" sz="4800" b="1">
                <a:solidFill>
                  <a:srgbClr val="9900CC"/>
                </a:solidFill>
                <a:latin typeface="Chiller" pitchFamily="82" charset="0"/>
              </a:rPr>
              <a:t>Someone ate the baby</a:t>
            </a:r>
            <a:endParaRPr lang="en-US" sz="4800"/>
          </a:p>
        </p:txBody>
      </p:sp>
    </p:spTree>
    <p:extLst>
      <p:ext uri="{BB962C8B-B14F-4D97-AF65-F5344CB8AC3E}">
        <p14:creationId xmlns:p14="http://schemas.microsoft.com/office/powerpoint/2010/main" val="38648795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title"/>
          </p:nvPr>
        </p:nvSpPr>
        <p:spPr>
          <a:xfrm>
            <a:off x="0" y="277813"/>
            <a:ext cx="9144000" cy="1139825"/>
          </a:xfrm>
        </p:spPr>
        <p:txBody>
          <a:bodyPr/>
          <a:lstStyle/>
          <a:p>
            <a:pPr eaLnBrk="1" hangingPunct="1"/>
            <a:r>
              <a:rPr lang="en-US" dirty="0" smtClean="0">
                <a:solidFill>
                  <a:srgbClr val="9900CC"/>
                </a:solidFill>
              </a:rPr>
              <a:t>I Never Said I wasn’t Difficult</a:t>
            </a:r>
            <a:r>
              <a:rPr lang="en-US" dirty="0" smtClean="0"/>
              <a:t/>
            </a:r>
            <a:br>
              <a:rPr lang="en-US" dirty="0" smtClean="0"/>
            </a:br>
            <a:r>
              <a:rPr lang="en-US" dirty="0" smtClean="0">
                <a:solidFill>
                  <a:srgbClr val="9900CC"/>
                </a:solidFill>
              </a:rPr>
              <a:t>by Sara Holbrook </a:t>
            </a:r>
          </a:p>
        </p:txBody>
      </p:sp>
      <p:sp>
        <p:nvSpPr>
          <p:cNvPr id="7171" name="Rectangle 5"/>
          <p:cNvSpPr>
            <a:spLocks noGrp="1" noChangeArrowheads="1"/>
          </p:cNvSpPr>
          <p:nvPr>
            <p:ph type="body" sz="half" idx="1"/>
          </p:nvPr>
        </p:nvSpPr>
        <p:spPr>
          <a:xfrm>
            <a:off x="457200" y="1905000"/>
            <a:ext cx="8382000" cy="4454525"/>
          </a:xfrm>
        </p:spPr>
        <p:txBody>
          <a:bodyPr/>
          <a:lstStyle/>
          <a:p>
            <a:pPr eaLnBrk="1" hangingPunct="1">
              <a:buFont typeface="Wingdings" pitchFamily="2" charset="2"/>
              <a:buNone/>
            </a:pPr>
            <a:r>
              <a:rPr lang="en-US" sz="4000" b="1" dirty="0" smtClean="0">
                <a:latin typeface="Jokerman" pitchFamily="82" charset="0"/>
              </a:rPr>
              <a:t>	</a:t>
            </a:r>
            <a:r>
              <a:rPr lang="en-US" sz="4400" b="1" dirty="0" smtClean="0">
                <a:solidFill>
                  <a:srgbClr val="9900CC"/>
                </a:solidFill>
                <a:latin typeface="Jokerman" pitchFamily="82" charset="0"/>
              </a:rPr>
              <a:t>I never said I wasn't difficult, </a:t>
            </a:r>
            <a:br>
              <a:rPr lang="en-US" sz="4400" b="1" dirty="0" smtClean="0">
                <a:solidFill>
                  <a:srgbClr val="9900CC"/>
                </a:solidFill>
                <a:latin typeface="Jokerman" pitchFamily="82" charset="0"/>
              </a:rPr>
            </a:br>
            <a:r>
              <a:rPr lang="en-US" sz="4400" b="1" dirty="0" smtClean="0">
                <a:solidFill>
                  <a:srgbClr val="9900CC"/>
                </a:solidFill>
                <a:latin typeface="Jokerman" pitchFamily="82" charset="0"/>
              </a:rPr>
              <a:t>I mostly want my way.		</a:t>
            </a:r>
            <a:br>
              <a:rPr lang="en-US" sz="4400" b="1" dirty="0" smtClean="0">
                <a:solidFill>
                  <a:srgbClr val="9900CC"/>
                </a:solidFill>
                <a:latin typeface="Jokerman" pitchFamily="82" charset="0"/>
              </a:rPr>
            </a:br>
            <a:r>
              <a:rPr lang="en-US" sz="4400" b="1" dirty="0" smtClean="0">
                <a:solidFill>
                  <a:srgbClr val="9900CC"/>
                </a:solidFill>
                <a:latin typeface="Jokerman" pitchFamily="82" charset="0"/>
              </a:rPr>
              <a:t>Sometimes I talk back </a:t>
            </a:r>
          </a:p>
          <a:p>
            <a:pPr eaLnBrk="1" hangingPunct="1">
              <a:buFont typeface="Wingdings" pitchFamily="2" charset="2"/>
              <a:buNone/>
            </a:pPr>
            <a:r>
              <a:rPr lang="en-US" sz="4400" b="1" dirty="0" smtClean="0">
                <a:solidFill>
                  <a:srgbClr val="9900CC"/>
                </a:solidFill>
                <a:latin typeface="Jokerman" pitchFamily="82" charset="0"/>
              </a:rPr>
              <a:t>		or pout </a:t>
            </a:r>
          </a:p>
          <a:p>
            <a:pPr eaLnBrk="1" hangingPunct="1">
              <a:buFont typeface="Wingdings" pitchFamily="2" charset="2"/>
              <a:buNone/>
            </a:pPr>
            <a:endParaRPr lang="en-US" sz="4400" b="1" dirty="0" smtClean="0">
              <a:solidFill>
                <a:srgbClr val="9900CC"/>
              </a:solidFill>
              <a:latin typeface="Jokerman" pitchFamily="82" charset="0"/>
            </a:endParaRPr>
          </a:p>
          <a:p>
            <a:pPr eaLnBrk="1" hangingPunct="1">
              <a:buFont typeface="Wingdings" pitchFamily="2" charset="2"/>
              <a:buNone/>
            </a:pPr>
            <a:r>
              <a:rPr lang="en-US" sz="4400" b="1" dirty="0" smtClean="0">
                <a:solidFill>
                  <a:srgbClr val="9900CC"/>
                </a:solidFill>
                <a:latin typeface="Jokerman" pitchFamily="82" charset="0"/>
              </a:rPr>
              <a:t>   and don't have much to say</a:t>
            </a:r>
          </a:p>
        </p:txBody>
      </p:sp>
      <p:pic>
        <p:nvPicPr>
          <p:cNvPr id="7172" name="Picture 13" descr="mad girl"/>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029200" y="3810000"/>
            <a:ext cx="1344613" cy="1524000"/>
          </a:xfr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8" descr="http://blog.seattlepi.com/art/library/alexi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2284413"/>
            <a:ext cx="2628900"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6" descr="http://www.westarts.org/images/conf/Sherman_Alexie_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4419600"/>
            <a:ext cx="31115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itle 1"/>
          <p:cNvSpPr>
            <a:spLocks noGrp="1"/>
          </p:cNvSpPr>
          <p:nvPr>
            <p:ph type="title"/>
          </p:nvPr>
        </p:nvSpPr>
        <p:spPr>
          <a:xfrm>
            <a:off x="0" y="533400"/>
            <a:ext cx="9144000" cy="1143000"/>
          </a:xfrm>
        </p:spPr>
        <p:txBody>
          <a:bodyPr/>
          <a:lstStyle/>
          <a:p>
            <a:pPr eaLnBrk="1" hangingPunct="1"/>
            <a:r>
              <a:rPr lang="en-US" sz="3200" smtClean="0">
                <a:solidFill>
                  <a:srgbClr val="9900CC"/>
                </a:solidFill>
              </a:rPr>
              <a:t>But complete gravity and seriousness are not good either.  Humor is a requirement for coping with life’s problems.</a:t>
            </a:r>
          </a:p>
        </p:txBody>
      </p:sp>
      <p:sp>
        <p:nvSpPr>
          <p:cNvPr id="31749" name="Text Placeholder 2"/>
          <p:cNvSpPr>
            <a:spLocks noGrp="1"/>
          </p:cNvSpPr>
          <p:nvPr>
            <p:ph type="body" sz="half" idx="1"/>
          </p:nvPr>
        </p:nvSpPr>
        <p:spPr/>
        <p:txBody>
          <a:bodyPr/>
          <a:lstStyle/>
          <a:p>
            <a:pPr eaLnBrk="1" hangingPunct="1"/>
            <a:endParaRPr lang="en-US" smtClean="0"/>
          </a:p>
        </p:txBody>
      </p:sp>
      <p:sp>
        <p:nvSpPr>
          <p:cNvPr id="31750" name="ClipArt Placeholder 3"/>
          <p:cNvSpPr>
            <a:spLocks noGrp="1" noTextEdit="1"/>
          </p:cNvSpPr>
          <p:nvPr>
            <p:ph type="clipArt" sz="half" idx="2"/>
          </p:nvPr>
        </p:nvSpPr>
        <p:spPr>
          <a:xfrm>
            <a:off x="4876800" y="6172200"/>
            <a:ext cx="4038600" cy="334963"/>
          </a:xfrm>
        </p:spPr>
      </p:sp>
      <p:pic>
        <p:nvPicPr>
          <p:cNvPr id="31751" name="Picture 2" descr="http://www.clark.edu/news_events/NewsReleases2008/images/ShermanAlexie1_0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276600"/>
            <a:ext cx="22669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4" descr="http://flcenterlitarts.files.wordpress.com/2010/02/sherman-alexie-304x45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2209800"/>
            <a:ext cx="28956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ClipArt Placeholder 4" descr="R1-22A.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4648200"/>
            <a:ext cx="2979738"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1"/>
          <p:cNvSpPr>
            <a:spLocks noChangeArrowheads="1"/>
          </p:cNvSpPr>
          <p:nvPr/>
        </p:nvSpPr>
        <p:spPr bwMode="auto">
          <a:xfrm>
            <a:off x="0" y="1295400"/>
            <a:ext cx="9144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6000" b="1">
                <a:solidFill>
                  <a:srgbClr val="9900CC"/>
                </a:solidFill>
                <a:latin typeface="Chiller" pitchFamily="82" charset="0"/>
              </a:rPr>
              <a:t>Someone ate the baby </a:t>
            </a:r>
          </a:p>
          <a:p>
            <a:pPr algn="ctr"/>
            <a:r>
              <a:rPr lang="en-US" sz="6000" b="1">
                <a:solidFill>
                  <a:srgbClr val="9900CC"/>
                </a:solidFill>
                <a:latin typeface="Chiller" pitchFamily="82" charset="0"/>
              </a:rPr>
              <a:t>what a frightful thing to eat</a:t>
            </a:r>
            <a:br>
              <a:rPr lang="en-US" sz="6000" b="1">
                <a:solidFill>
                  <a:srgbClr val="9900CC"/>
                </a:solidFill>
                <a:latin typeface="Chiller" pitchFamily="82" charset="0"/>
              </a:rPr>
            </a:br>
            <a:r>
              <a:rPr lang="en-US" sz="6000" b="1">
                <a:solidFill>
                  <a:srgbClr val="9900CC"/>
                </a:solidFill>
                <a:latin typeface="Chiller" pitchFamily="82" charset="0"/>
              </a:rPr>
              <a:t>Someone ate the baby </a:t>
            </a:r>
          </a:p>
          <a:p>
            <a:pPr algn="ctr"/>
            <a:r>
              <a:rPr lang="en-US" sz="6000" b="1">
                <a:solidFill>
                  <a:srgbClr val="9900CC"/>
                </a:solidFill>
                <a:latin typeface="Chiller" pitchFamily="82" charset="0"/>
              </a:rPr>
              <a:t>though she wasn't very sweet</a:t>
            </a:r>
            <a:endParaRPr lang="en-US" sz="6000"/>
          </a:p>
        </p:txBody>
      </p:sp>
    </p:spTree>
    <p:extLst>
      <p:ext uri="{BB962C8B-B14F-4D97-AF65-F5344CB8AC3E}">
        <p14:creationId xmlns:p14="http://schemas.microsoft.com/office/powerpoint/2010/main" val="530607339"/>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1"/>
          <p:cNvSpPr>
            <a:spLocks noChangeArrowheads="1"/>
          </p:cNvSpPr>
          <p:nvPr/>
        </p:nvSpPr>
        <p:spPr bwMode="auto">
          <a:xfrm>
            <a:off x="0" y="2286000"/>
            <a:ext cx="91440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6600" b="1">
                <a:solidFill>
                  <a:srgbClr val="9900CC"/>
                </a:solidFill>
                <a:latin typeface="Chiller" pitchFamily="82" charset="0"/>
              </a:rPr>
              <a:t>It was a heartless thing to do </a:t>
            </a:r>
          </a:p>
          <a:p>
            <a:pPr algn="ctr"/>
            <a:r>
              <a:rPr lang="en-US" sz="6600" b="1">
                <a:solidFill>
                  <a:srgbClr val="9900CC"/>
                </a:solidFill>
                <a:latin typeface="Chiller" pitchFamily="82" charset="0"/>
              </a:rPr>
              <a:t>the policemen haven't got a clue</a:t>
            </a:r>
            <a:br>
              <a:rPr lang="en-US" sz="6600" b="1">
                <a:solidFill>
                  <a:srgbClr val="9900CC"/>
                </a:solidFill>
                <a:latin typeface="Chiller" pitchFamily="82" charset="0"/>
              </a:rPr>
            </a:br>
            <a:r>
              <a:rPr lang="en-US" b="1">
                <a:solidFill>
                  <a:srgbClr val="9900CC"/>
                </a:solidFill>
                <a:latin typeface="Chiller" pitchFamily="82" charset="0"/>
              </a:rPr>
              <a:t/>
            </a:r>
            <a:br>
              <a:rPr lang="en-US" b="1">
                <a:solidFill>
                  <a:srgbClr val="9900CC"/>
                </a:solidFill>
                <a:latin typeface="Chiller" pitchFamily="82" charset="0"/>
              </a:rPr>
            </a:br>
            <a:endParaRPr lang="en-US"/>
          </a:p>
        </p:txBody>
      </p:sp>
    </p:spTree>
    <p:extLst>
      <p:ext uri="{BB962C8B-B14F-4D97-AF65-F5344CB8AC3E}">
        <p14:creationId xmlns:p14="http://schemas.microsoft.com/office/powerpoint/2010/main" val="1380052805"/>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1"/>
          <p:cNvSpPr>
            <a:spLocks noChangeArrowheads="1"/>
          </p:cNvSpPr>
          <p:nvPr/>
        </p:nvSpPr>
        <p:spPr bwMode="auto">
          <a:xfrm>
            <a:off x="0" y="2057400"/>
            <a:ext cx="91440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6600" b="1" dirty="0" smtClean="0">
                <a:solidFill>
                  <a:srgbClr val="9900CC"/>
                </a:solidFill>
                <a:latin typeface="Chiller" pitchFamily="82" charset="0"/>
              </a:rPr>
              <a:t>We simply </a:t>
            </a:r>
            <a:r>
              <a:rPr lang="en-US" sz="6600" b="1" dirty="0">
                <a:solidFill>
                  <a:srgbClr val="9900CC"/>
                </a:solidFill>
                <a:latin typeface="Chiller" pitchFamily="82" charset="0"/>
              </a:rPr>
              <a:t>can't imagine who would go </a:t>
            </a:r>
          </a:p>
          <a:p>
            <a:pPr algn="ctr"/>
            <a:r>
              <a:rPr lang="en-US" sz="6600" b="1" dirty="0">
                <a:solidFill>
                  <a:srgbClr val="9900CC"/>
                </a:solidFill>
                <a:latin typeface="Chiller" pitchFamily="82" charset="0"/>
              </a:rPr>
              <a:t>and (burp) eat the baby</a:t>
            </a:r>
            <a:endParaRPr lang="en-US" sz="6600" dirty="0"/>
          </a:p>
        </p:txBody>
      </p:sp>
    </p:spTree>
    <p:extLst>
      <p:ext uri="{BB962C8B-B14F-4D97-AF65-F5344CB8AC3E}">
        <p14:creationId xmlns:p14="http://schemas.microsoft.com/office/powerpoint/2010/main" val="979825136"/>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1444" y="138519"/>
            <a:ext cx="8536356" cy="1752600"/>
          </a:xfrm>
        </p:spPr>
        <p:txBody>
          <a:bodyPr/>
          <a:lstStyle/>
          <a:p>
            <a:pPr algn="l"/>
            <a:r>
              <a:rPr lang="en-US" dirty="0" smtClean="0"/>
              <a:t>Book Recommendation by Steven </a:t>
            </a:r>
            <a:r>
              <a:rPr lang="en-US" dirty="0" err="1" smtClean="0"/>
              <a:t>Jozef</a:t>
            </a:r>
            <a:endParaRPr lang="en-US" dirty="0" smtClean="0"/>
          </a:p>
          <a:p>
            <a:r>
              <a:rPr lang="en-US" i="1" dirty="0" smtClean="0"/>
              <a:t>Blankets</a:t>
            </a:r>
            <a:r>
              <a:rPr lang="en-US" dirty="0" smtClean="0"/>
              <a:t> by Craig</a:t>
            </a:r>
          </a:p>
          <a:p>
            <a:r>
              <a:rPr lang="en-US" dirty="0" smtClean="0"/>
              <a:t> Thompson</a:t>
            </a:r>
            <a:endParaRPr lang="en-US" dirty="0"/>
          </a:p>
        </p:txBody>
      </p:sp>
      <p:pic>
        <p:nvPicPr>
          <p:cNvPr id="5" name="Picture 4" descr="blankets-1.jpg"/>
          <p:cNvPicPr>
            <a:picLocks noChangeAspect="1"/>
          </p:cNvPicPr>
          <p:nvPr/>
        </p:nvPicPr>
        <p:blipFill>
          <a:blip r:embed="rId2" cstate="print"/>
          <a:stretch>
            <a:fillRect/>
          </a:stretch>
        </p:blipFill>
        <p:spPr>
          <a:xfrm rot="21019476">
            <a:off x="5481387" y="1879369"/>
            <a:ext cx="3045038" cy="4731989"/>
          </a:xfrm>
          <a:prstGeom prst="rect">
            <a:avLst/>
          </a:prstGeom>
        </p:spPr>
      </p:pic>
      <p:pic>
        <p:nvPicPr>
          <p:cNvPr id="7" name="Picture 6" descr="craigthompson.jpg"/>
          <p:cNvPicPr>
            <a:picLocks noChangeAspect="1"/>
          </p:cNvPicPr>
          <p:nvPr/>
        </p:nvPicPr>
        <p:blipFill>
          <a:blip r:embed="rId3" cstate="print"/>
          <a:stretch>
            <a:fillRect/>
          </a:stretch>
        </p:blipFill>
        <p:spPr>
          <a:xfrm>
            <a:off x="205666" y="762000"/>
            <a:ext cx="2286000" cy="2377440"/>
          </a:xfrm>
          <a:prstGeom prst="rect">
            <a:avLst/>
          </a:prstGeom>
        </p:spPr>
      </p:pic>
      <p:pic>
        <p:nvPicPr>
          <p:cNvPr id="4" name="Picture 3" descr="Blankets_cover.jpg"/>
          <p:cNvPicPr>
            <a:picLocks noChangeAspect="1"/>
          </p:cNvPicPr>
          <p:nvPr/>
        </p:nvPicPr>
        <p:blipFill>
          <a:blip r:embed="rId4" cstate="print"/>
          <a:stretch>
            <a:fillRect/>
          </a:stretch>
        </p:blipFill>
        <p:spPr>
          <a:xfrm rot="1620305">
            <a:off x="1525254" y="1943062"/>
            <a:ext cx="2816190" cy="4041168"/>
          </a:xfrm>
          <a:prstGeom prst="rect">
            <a:avLst/>
          </a:prstGeom>
        </p:spPr>
      </p:pic>
    </p:spTree>
    <p:extLst>
      <p:ext uri="{BB962C8B-B14F-4D97-AF65-F5344CB8AC3E}">
        <p14:creationId xmlns:p14="http://schemas.microsoft.com/office/powerpoint/2010/main" val="1978305395"/>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4" name="Picture 2" descr="http://4.bp.blogspot.com/-Kz_tIs5xzkM/T7lCfhHiYlI/AAAAAAAAAUk/S68j8CfT84k/s1600/silence1jpg-468x.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3091" y="2286000"/>
            <a:ext cx="4457700" cy="30575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0" y="381000"/>
            <a:ext cx="8077200" cy="1311275"/>
          </a:xfrm>
        </p:spPr>
        <p:txBody>
          <a:bodyPr>
            <a:normAutofit fontScale="90000"/>
          </a:bodyPr>
          <a:lstStyle/>
          <a:p>
            <a:r>
              <a:rPr lang="en-US" sz="9600" dirty="0" smtClean="0">
                <a:solidFill>
                  <a:srgbClr val="9900CC"/>
                </a:solidFill>
              </a:rPr>
              <a:t>Silent Discussion</a:t>
            </a:r>
            <a:endParaRPr lang="en-US" sz="9600" dirty="0">
              <a:solidFill>
                <a:srgbClr val="9900CC"/>
              </a:solidFill>
            </a:endParaRPr>
          </a:p>
        </p:txBody>
      </p:sp>
      <p:sp>
        <p:nvSpPr>
          <p:cNvPr id="3" name="Content Placeholder 2"/>
          <p:cNvSpPr>
            <a:spLocks noGrp="1"/>
          </p:cNvSpPr>
          <p:nvPr>
            <p:ph idx="1"/>
          </p:nvPr>
        </p:nvSpPr>
        <p:spPr>
          <a:xfrm>
            <a:off x="533400" y="304801"/>
            <a:ext cx="8229600" cy="1524000"/>
          </a:xfrm>
        </p:spPr>
        <p:txBody>
          <a:bodyPr/>
          <a:lstStyle/>
          <a:p>
            <a:endParaRPr lang="en-US" dirty="0"/>
          </a:p>
        </p:txBody>
      </p:sp>
    </p:spTree>
    <p:extLst>
      <p:ext uri="{BB962C8B-B14F-4D97-AF65-F5344CB8AC3E}">
        <p14:creationId xmlns:p14="http://schemas.microsoft.com/office/powerpoint/2010/main" val="1484138364"/>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Title 1"/>
          <p:cNvSpPr>
            <a:spLocks noGrp="1"/>
          </p:cNvSpPr>
          <p:nvPr>
            <p:ph type="title"/>
          </p:nvPr>
        </p:nvSpPr>
        <p:spPr>
          <a:xfrm>
            <a:off x="0" y="685800"/>
            <a:ext cx="9220200" cy="1311275"/>
          </a:xfrm>
        </p:spPr>
        <p:txBody>
          <a:bodyPr>
            <a:noAutofit/>
          </a:bodyPr>
          <a:lstStyle/>
          <a:p>
            <a:r>
              <a:rPr lang="en-US" sz="3600" b="1" dirty="0" smtClean="0">
                <a:solidFill>
                  <a:srgbClr val="5336CC"/>
                </a:solidFill>
              </a:rPr>
              <a:t>Silent discussion can unleash the minds of all your students  and provide a springboard for Applebee’s “high literacy acts.”</a:t>
            </a:r>
          </a:p>
        </p:txBody>
      </p:sp>
      <p:sp>
        <p:nvSpPr>
          <p:cNvPr id="326659" name="Content Placeholder 2"/>
          <p:cNvSpPr>
            <a:spLocks noGrp="1"/>
          </p:cNvSpPr>
          <p:nvPr>
            <p:ph idx="1"/>
          </p:nvPr>
        </p:nvSpPr>
        <p:spPr>
          <a:xfrm>
            <a:off x="457200" y="3352800"/>
            <a:ext cx="8229600" cy="2773363"/>
          </a:xfrm>
        </p:spPr>
        <p:txBody>
          <a:bodyPr/>
          <a:lstStyle/>
          <a:p>
            <a:endParaRPr lang="en-US" dirty="0" smtClean="0"/>
          </a:p>
        </p:txBody>
      </p:sp>
      <p:pic>
        <p:nvPicPr>
          <p:cNvPr id="326660" name="Picture 2" descr="http://www.tubecad.com/2006/10/05/Geniu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2667000"/>
            <a:ext cx="4000500"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7399376"/>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2400" y="76200"/>
            <a:ext cx="8915400" cy="6629400"/>
          </a:xfrm>
        </p:spPr>
        <p:txBody>
          <a:bodyPr/>
          <a:lstStyle/>
          <a:p>
            <a:pPr marL="0" indent="0">
              <a:buNone/>
            </a:pPr>
            <a:r>
              <a:rPr lang="en-US" sz="2000" dirty="0"/>
              <a:t>When everyone has rotated through all the quotations, ask students to again go through the rotations, but this time they need not read the quotation out loud or explain it. This time, they respond in pen or pencil to what one other person has written. Depending upon their maturity level, they may need some prompting about what is an appropriate response.</a:t>
            </a:r>
          </a:p>
          <a:p>
            <a:pPr marL="0" indent="0">
              <a:buNone/>
            </a:pPr>
            <a:r>
              <a:rPr lang="en-US" sz="2000" dirty="0"/>
              <a:t>	</a:t>
            </a:r>
          </a:p>
          <a:p>
            <a:pPr marL="0" indent="0">
              <a:buNone/>
            </a:pPr>
            <a:r>
              <a:rPr lang="en-US" sz="2000" dirty="0"/>
              <a:t>When they have completed the second round of rotations, each group is responsible for presenting the poster that they began with. In front of the class, they read the quotation, explain what it means in the context of the page on which it appeared and pick one first response and its second response to share with the class. They explain why they chose this set to share. </a:t>
            </a:r>
          </a:p>
          <a:p>
            <a:pPr marL="0" indent="0">
              <a:buNone/>
            </a:pPr>
            <a:r>
              <a:rPr lang="en-US" sz="2000" dirty="0"/>
              <a:t> </a:t>
            </a:r>
          </a:p>
          <a:p>
            <a:pPr marL="0" indent="0">
              <a:buNone/>
            </a:pPr>
            <a:r>
              <a:rPr lang="en-US" sz="2000" u="sng" dirty="0"/>
              <a:t>Digging Deeper</a:t>
            </a:r>
            <a:endParaRPr lang="en-US" sz="2000" dirty="0"/>
          </a:p>
          <a:p>
            <a:pPr marL="0" indent="0">
              <a:buNone/>
            </a:pPr>
            <a:r>
              <a:rPr lang="en-US" sz="2000" dirty="0"/>
              <a:t>Now give the students a deeper, more analytical task.  Each student will have three markers: green, red, and blue.  They are to again attend to each poster’s collections of student thoughts, this time circling those responses that provide insight into CCSS proficiencies, such as those listed on the back of this paper.  Students are essentially identifying useful material in structuring and supporting an argument or proposition. </a:t>
            </a:r>
          </a:p>
          <a:p>
            <a:pPr marL="0" indent="0">
              <a:buNone/>
            </a:pPr>
            <a:endParaRPr lang="en-US" sz="2000" dirty="0"/>
          </a:p>
        </p:txBody>
      </p:sp>
    </p:spTree>
    <p:extLst>
      <p:ext uri="{BB962C8B-B14F-4D97-AF65-F5344CB8AC3E}">
        <p14:creationId xmlns:p14="http://schemas.microsoft.com/office/powerpoint/2010/main" val="3703958417"/>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2400" y="0"/>
            <a:ext cx="8915400" cy="6629400"/>
          </a:xfrm>
        </p:spPr>
        <p:txBody>
          <a:bodyPr/>
          <a:lstStyle/>
          <a:p>
            <a:pPr marL="0" indent="0">
              <a:buNone/>
            </a:pPr>
            <a:r>
              <a:rPr lang="en-US" sz="2000" dirty="0"/>
              <a:t>SILENT DISCUSSION</a:t>
            </a:r>
          </a:p>
          <a:p>
            <a:pPr marL="0" indent="0">
              <a:buNone/>
            </a:pPr>
            <a:r>
              <a:rPr lang="en-US" sz="2000" dirty="0"/>
              <a:t> </a:t>
            </a:r>
          </a:p>
          <a:p>
            <a:pPr marL="0" indent="0">
              <a:buNone/>
            </a:pPr>
            <a:r>
              <a:rPr lang="en-US" sz="2000" u="sng" dirty="0"/>
              <a:t>Round and Round</a:t>
            </a:r>
            <a:r>
              <a:rPr lang="en-US" sz="2000" dirty="0"/>
              <a:t>: </a:t>
            </a:r>
          </a:p>
          <a:p>
            <a:pPr marL="0" indent="0">
              <a:buNone/>
            </a:pPr>
            <a:r>
              <a:rPr lang="en-US" sz="2000" dirty="0"/>
              <a:t>Silent discussion is a means for engaging every student and allowing for interaction to take place in greater volume than is possible with traditional class discussion. Every student will need a colored pencil, colored marker or crayon and every student will need a pen or pencil.</a:t>
            </a:r>
          </a:p>
          <a:p>
            <a:pPr marL="0" indent="0">
              <a:buNone/>
            </a:pPr>
            <a:r>
              <a:rPr lang="en-US" sz="2000" dirty="0"/>
              <a:t> </a:t>
            </a:r>
          </a:p>
          <a:p>
            <a:pPr marL="0" indent="0">
              <a:buNone/>
            </a:pPr>
            <a:r>
              <a:rPr lang="en-US" sz="2000" dirty="0"/>
              <a:t>After students have completed a meaningful reading assignment, use their discussion groups for this activity.  Give each group a large piece of butcher paper or poster paper and a chapter or set of pages from the reading.  They are to choose a provocative quotation (along with the page number) from their section on the poster paper which is taped down on large tables around the room. Students will then being a rotating response beginning with the next table from theirs moving clockwise.  As the group begins at each table, one person will read the quotation out loud and together the group members will explain its context. Then each person will write her or his individual response in color to that quotation right on the poster paper with it.  When everyone seems about ready, announce that it is time to rotate to the next quotation and repeat the process, taking turns as to who reads and explains the quotation.</a:t>
            </a:r>
          </a:p>
        </p:txBody>
      </p:sp>
    </p:spTree>
    <p:extLst>
      <p:ext uri="{BB962C8B-B14F-4D97-AF65-F5344CB8AC3E}">
        <p14:creationId xmlns:p14="http://schemas.microsoft.com/office/powerpoint/2010/main" val="4024288519"/>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1" y="1524000"/>
            <a:ext cx="9144000" cy="1143000"/>
          </a:xfrm>
        </p:spPr>
        <p:txBody>
          <a:bodyPr>
            <a:normAutofit fontScale="90000"/>
          </a:bodyPr>
          <a:lstStyle/>
          <a:p>
            <a:r>
              <a:rPr lang="en-US" b="1" u="sng" dirty="0" smtClean="0">
                <a:solidFill>
                  <a:srgbClr val="CC00CC"/>
                </a:solidFill>
                <a:effectLst>
                  <a:outerShdw blurRad="38100" dist="38100" dir="2700000" algn="tl">
                    <a:srgbClr val="000000">
                      <a:alpha val="43137"/>
                    </a:srgbClr>
                  </a:outerShdw>
                </a:effectLst>
              </a:rPr>
              <a:t/>
            </a:r>
            <a:br>
              <a:rPr lang="en-US" b="1" u="sng" dirty="0" smtClean="0">
                <a:solidFill>
                  <a:srgbClr val="CC00CC"/>
                </a:solidFill>
                <a:effectLst>
                  <a:outerShdw blurRad="38100" dist="38100" dir="2700000" algn="tl">
                    <a:srgbClr val="000000">
                      <a:alpha val="43137"/>
                    </a:srgbClr>
                  </a:outerShdw>
                </a:effectLst>
              </a:rPr>
            </a:br>
            <a:r>
              <a:rPr lang="en-US" b="1" u="sng" dirty="0" smtClean="0">
                <a:solidFill>
                  <a:srgbClr val="CC00CC"/>
                </a:solidFill>
                <a:effectLst>
                  <a:outerShdw blurRad="38100" dist="38100" dir="2700000" algn="tl">
                    <a:srgbClr val="000000">
                      <a:alpha val="43137"/>
                    </a:srgbClr>
                  </a:outerShdw>
                </a:effectLst>
              </a:rPr>
              <a:t/>
            </a:r>
            <a:br>
              <a:rPr lang="en-US" b="1" u="sng" dirty="0" smtClean="0">
                <a:solidFill>
                  <a:srgbClr val="CC00CC"/>
                </a:solidFill>
                <a:effectLst>
                  <a:outerShdw blurRad="38100" dist="38100" dir="2700000" algn="tl">
                    <a:srgbClr val="000000">
                      <a:alpha val="43137"/>
                    </a:srgbClr>
                  </a:outerShdw>
                </a:effectLst>
              </a:rPr>
            </a:br>
            <a:r>
              <a:rPr lang="en-US" b="1" u="sng" dirty="0" smtClean="0">
                <a:solidFill>
                  <a:srgbClr val="CC00CC"/>
                </a:solidFill>
                <a:effectLst>
                  <a:outerShdw blurRad="38100" dist="38100" dir="2700000" algn="tl">
                    <a:srgbClr val="000000">
                      <a:alpha val="43137"/>
                    </a:srgbClr>
                  </a:outerShdw>
                </a:effectLst>
              </a:rPr>
              <a:t/>
            </a:r>
            <a:br>
              <a:rPr lang="en-US" b="1" u="sng" dirty="0" smtClean="0">
                <a:solidFill>
                  <a:srgbClr val="CC00CC"/>
                </a:solidFill>
                <a:effectLst>
                  <a:outerShdw blurRad="38100" dist="38100" dir="2700000" algn="tl">
                    <a:srgbClr val="000000">
                      <a:alpha val="43137"/>
                    </a:srgbClr>
                  </a:outerShdw>
                </a:effectLst>
              </a:rPr>
            </a:br>
            <a:r>
              <a:rPr lang="en-US" b="1" u="sng" dirty="0" smtClean="0">
                <a:solidFill>
                  <a:srgbClr val="CC00CC"/>
                </a:solidFill>
                <a:effectLst>
                  <a:outerShdw blurRad="38100" dist="38100" dir="2700000" algn="tl">
                    <a:srgbClr val="000000">
                      <a:alpha val="43137"/>
                    </a:srgbClr>
                  </a:outerShdw>
                </a:effectLst>
              </a:rPr>
              <a:t/>
            </a:r>
            <a:br>
              <a:rPr lang="en-US" b="1" u="sng" dirty="0" smtClean="0">
                <a:solidFill>
                  <a:srgbClr val="CC00CC"/>
                </a:solidFill>
                <a:effectLst>
                  <a:outerShdw blurRad="38100" dist="38100" dir="2700000" algn="tl">
                    <a:srgbClr val="000000">
                      <a:alpha val="43137"/>
                    </a:srgbClr>
                  </a:outerShdw>
                </a:effectLst>
              </a:rPr>
            </a:br>
            <a:r>
              <a:rPr lang="en-US" dirty="0" smtClean="0">
                <a:solidFill>
                  <a:srgbClr val="0066FF"/>
                </a:solidFill>
                <a:effectLst>
                  <a:outerShdw blurRad="38100" dist="38100" dir="2700000" algn="tl">
                    <a:srgbClr val="000000">
                      <a:alpha val="43137"/>
                    </a:srgbClr>
                  </a:outerShdw>
                </a:effectLst>
              </a:rPr>
              <a:t>One of the complaints of the people who created the Common Core was that students were often allowed to write about a text in ways that had very little to do with the text.  Personal writing </a:t>
            </a:r>
            <a:r>
              <a:rPr lang="en-US" dirty="0">
                <a:solidFill>
                  <a:srgbClr val="0066FF"/>
                </a:solidFill>
                <a:effectLst>
                  <a:outerShdw blurRad="38100" dist="38100" dir="2700000" algn="tl">
                    <a:srgbClr val="000000">
                      <a:alpha val="43137"/>
                    </a:srgbClr>
                  </a:outerShdw>
                </a:effectLst>
              </a:rPr>
              <a:t>supplanted information/exposition, or literary </a:t>
            </a:r>
            <a:r>
              <a:rPr lang="en-US" dirty="0" smtClean="0">
                <a:solidFill>
                  <a:srgbClr val="0066FF"/>
                </a:solidFill>
                <a:effectLst>
                  <a:outerShdw blurRad="38100" dist="38100" dir="2700000" algn="tl">
                    <a:srgbClr val="000000">
                      <a:alpha val="43137"/>
                    </a:srgbClr>
                  </a:outerShdw>
                </a:effectLst>
              </a:rPr>
              <a:t>analysis they would most need in career and college. </a:t>
            </a:r>
            <a:r>
              <a:rPr lang="en-US" b="1" u="sng" dirty="0" smtClean="0">
                <a:solidFill>
                  <a:srgbClr val="CC00CC"/>
                </a:solidFill>
                <a:effectLst>
                  <a:outerShdw blurRad="38100" dist="38100" dir="2700000" algn="tl">
                    <a:srgbClr val="000000">
                      <a:alpha val="43137"/>
                    </a:srgbClr>
                  </a:outerShdw>
                </a:effectLst>
              </a:rPr>
              <a:t/>
            </a:r>
            <a:br>
              <a:rPr lang="en-US" b="1" u="sng" dirty="0" smtClean="0">
                <a:solidFill>
                  <a:srgbClr val="CC00CC"/>
                </a:solidFill>
                <a:effectLst>
                  <a:outerShdw blurRad="38100" dist="38100" dir="2700000" algn="tl">
                    <a:srgbClr val="000000">
                      <a:alpha val="43137"/>
                    </a:srgbClr>
                  </a:outerShdw>
                </a:effectLst>
              </a:rPr>
            </a:br>
            <a:r>
              <a:rPr lang="en-US" b="1" u="sng" dirty="0" smtClean="0">
                <a:solidFill>
                  <a:srgbClr val="CC00CC"/>
                </a:solidFill>
                <a:effectLst>
                  <a:outerShdw blurRad="38100" dist="38100" dir="2700000" algn="tl">
                    <a:srgbClr val="000000">
                      <a:alpha val="43137"/>
                    </a:srgbClr>
                  </a:outerShdw>
                </a:effectLst>
              </a:rPr>
              <a:t>“generate and answer text-related questions”</a:t>
            </a:r>
            <a:endParaRPr lang="en-US" dirty="0"/>
          </a:p>
        </p:txBody>
      </p:sp>
      <p:sp>
        <p:nvSpPr>
          <p:cNvPr id="3" name="Content Placeholder 2"/>
          <p:cNvSpPr>
            <a:spLocks noGrp="1"/>
          </p:cNvSpPr>
          <p:nvPr>
            <p:ph idx="1"/>
          </p:nvPr>
        </p:nvSpPr>
        <p:spPr>
          <a:xfrm>
            <a:off x="457200" y="5257800"/>
            <a:ext cx="8229600" cy="563563"/>
          </a:xfrm>
        </p:spPr>
        <p:txBody>
          <a:bodyPr>
            <a:normAutofit lnSpcReduction="10000"/>
          </a:bodyPr>
          <a:lstStyle/>
          <a:p>
            <a:endParaRPr lang="en-US" dirty="0"/>
          </a:p>
        </p:txBody>
      </p:sp>
    </p:spTree>
    <p:extLst>
      <p:ext uri="{BB962C8B-B14F-4D97-AF65-F5344CB8AC3E}">
        <p14:creationId xmlns:p14="http://schemas.microsoft.com/office/powerpoint/2010/main" val="1278994992"/>
      </p:ext>
    </p:extLst>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2" y="76200"/>
            <a:ext cx="9148482" cy="1311275"/>
          </a:xfrm>
        </p:spPr>
        <p:txBody>
          <a:bodyPr>
            <a:normAutofit fontScale="90000"/>
          </a:bodyPr>
          <a:lstStyle/>
          <a:p>
            <a:r>
              <a:rPr lang="en-US" sz="3600" dirty="0" smtClean="0">
                <a:solidFill>
                  <a:srgbClr val="5336CC"/>
                </a:solidFill>
              </a:rPr>
              <a:t>Arizona College and Career Ready Standards: Grades 11-12, </a:t>
            </a:r>
            <a:r>
              <a:rPr lang="en-US" sz="3600" u="sng" dirty="0" smtClean="0">
                <a:solidFill>
                  <a:srgbClr val="5336CC"/>
                </a:solidFill>
              </a:rPr>
              <a:t>Key Ideas and Details</a:t>
            </a:r>
            <a:endParaRPr lang="en-US" sz="3600" u="sng" dirty="0">
              <a:solidFill>
                <a:srgbClr val="5336CC"/>
              </a:solidFill>
            </a:endParaRPr>
          </a:p>
        </p:txBody>
      </p:sp>
      <p:sp>
        <p:nvSpPr>
          <p:cNvPr id="5" name="Content Placeholder 4"/>
          <p:cNvSpPr>
            <a:spLocks noGrp="1"/>
          </p:cNvSpPr>
          <p:nvPr>
            <p:ph idx="1"/>
          </p:nvPr>
        </p:nvSpPr>
        <p:spPr>
          <a:xfrm>
            <a:off x="228600" y="1524000"/>
            <a:ext cx="8839200" cy="3962400"/>
          </a:xfrm>
        </p:spPr>
        <p:txBody>
          <a:bodyPr>
            <a:noAutofit/>
          </a:bodyPr>
          <a:lstStyle/>
          <a:p>
            <a:pPr>
              <a:buFont typeface="+mj-lt"/>
              <a:buAutoNum type="arabicPeriod"/>
            </a:pPr>
            <a:r>
              <a:rPr lang="en-US" sz="2400" dirty="0">
                <a:solidFill>
                  <a:srgbClr val="00B050"/>
                </a:solidFill>
              </a:rPr>
              <a:t>Cite strong and thorough </a:t>
            </a:r>
            <a:r>
              <a:rPr lang="en-US" sz="2400" u="sng" dirty="0">
                <a:solidFill>
                  <a:srgbClr val="00B050"/>
                </a:solidFill>
              </a:rPr>
              <a:t>textual evidence </a:t>
            </a:r>
            <a:r>
              <a:rPr lang="en-US" sz="2400" dirty="0">
                <a:solidFill>
                  <a:srgbClr val="00B050"/>
                </a:solidFill>
              </a:rPr>
              <a:t>to </a:t>
            </a:r>
            <a:r>
              <a:rPr lang="en-US" sz="2400" u="sng" dirty="0">
                <a:solidFill>
                  <a:srgbClr val="00B050"/>
                </a:solidFill>
              </a:rPr>
              <a:t>support analysis of what the text says </a:t>
            </a:r>
            <a:r>
              <a:rPr lang="en-US" sz="2400" dirty="0">
                <a:solidFill>
                  <a:srgbClr val="00B050"/>
                </a:solidFill>
              </a:rPr>
              <a:t>explicitly as well as inferences drawn from the text, including determining where the text leaves matters uncertain. </a:t>
            </a:r>
            <a:r>
              <a:rPr lang="en-US" sz="2400" b="1" dirty="0">
                <a:solidFill>
                  <a:srgbClr val="00B050"/>
                </a:solidFill>
              </a:rPr>
              <a:t> (11-12.RL.1</a:t>
            </a:r>
            <a:r>
              <a:rPr lang="en-US" sz="2400" b="1" dirty="0" smtClean="0">
                <a:solidFill>
                  <a:srgbClr val="00B050"/>
                </a:solidFill>
              </a:rPr>
              <a:t>) Green</a:t>
            </a:r>
          </a:p>
          <a:p>
            <a:pPr>
              <a:buFont typeface="+mj-lt"/>
              <a:buAutoNum type="arabicPeriod"/>
            </a:pPr>
            <a:r>
              <a:rPr lang="en-US" sz="2400" u="sng" dirty="0">
                <a:solidFill>
                  <a:srgbClr val="FF0000"/>
                </a:solidFill>
              </a:rPr>
              <a:t>Determine two or more themes </a:t>
            </a:r>
            <a:r>
              <a:rPr lang="en-US" sz="2400" dirty="0">
                <a:solidFill>
                  <a:srgbClr val="FF0000"/>
                </a:solidFill>
              </a:rPr>
              <a:t>or central ideas of a text and </a:t>
            </a:r>
            <a:r>
              <a:rPr lang="en-US" sz="2400" u="sng" dirty="0">
                <a:solidFill>
                  <a:srgbClr val="FF0000"/>
                </a:solidFill>
              </a:rPr>
              <a:t>analyze their development </a:t>
            </a:r>
            <a:r>
              <a:rPr lang="en-US" sz="2400" dirty="0">
                <a:solidFill>
                  <a:srgbClr val="FF0000"/>
                </a:solidFill>
              </a:rPr>
              <a:t>over the course of the text, including how they interact and build on one another to produce a complex account; </a:t>
            </a:r>
            <a:r>
              <a:rPr lang="en-US" sz="2400" u="sng" dirty="0">
                <a:solidFill>
                  <a:srgbClr val="FF0000"/>
                </a:solidFill>
              </a:rPr>
              <a:t>provide an objective summary of the text</a:t>
            </a:r>
            <a:r>
              <a:rPr lang="en-US" sz="2400" dirty="0">
                <a:solidFill>
                  <a:srgbClr val="FF0000"/>
                </a:solidFill>
              </a:rPr>
              <a:t>.</a:t>
            </a:r>
            <a:r>
              <a:rPr lang="en-US" sz="2400" b="1" dirty="0">
                <a:solidFill>
                  <a:srgbClr val="FF0000"/>
                </a:solidFill>
              </a:rPr>
              <a:t> (11-12.RL.2</a:t>
            </a:r>
            <a:r>
              <a:rPr lang="en-US" sz="2400" b="1" dirty="0" smtClean="0">
                <a:solidFill>
                  <a:srgbClr val="FF0000"/>
                </a:solidFill>
              </a:rPr>
              <a:t>) Red</a:t>
            </a:r>
          </a:p>
          <a:p>
            <a:pPr>
              <a:buFont typeface="+mj-lt"/>
              <a:buAutoNum type="arabicPeriod"/>
            </a:pPr>
            <a:r>
              <a:rPr lang="en-US" sz="2400" u="sng" dirty="0">
                <a:solidFill>
                  <a:srgbClr val="0070C0"/>
                </a:solidFill>
              </a:rPr>
              <a:t>Analyze</a:t>
            </a:r>
            <a:r>
              <a:rPr lang="en-US" sz="2400" dirty="0">
                <a:solidFill>
                  <a:srgbClr val="0070C0"/>
                </a:solidFill>
              </a:rPr>
              <a:t> the impact of </a:t>
            </a:r>
            <a:r>
              <a:rPr lang="en-US" sz="2400" u="sng" dirty="0">
                <a:solidFill>
                  <a:srgbClr val="0070C0"/>
                </a:solidFill>
              </a:rPr>
              <a:t>the author’s choices </a:t>
            </a:r>
            <a:r>
              <a:rPr lang="en-US" sz="2400" dirty="0">
                <a:solidFill>
                  <a:srgbClr val="0070C0"/>
                </a:solidFill>
              </a:rPr>
              <a:t>regarding how to develop and relate </a:t>
            </a:r>
            <a:r>
              <a:rPr lang="en-US" sz="2400" u="sng" dirty="0">
                <a:solidFill>
                  <a:srgbClr val="0070C0"/>
                </a:solidFill>
              </a:rPr>
              <a:t>elements of a story </a:t>
            </a:r>
            <a:r>
              <a:rPr lang="en-US" sz="2400" dirty="0">
                <a:solidFill>
                  <a:srgbClr val="0070C0"/>
                </a:solidFill>
              </a:rPr>
              <a:t>or drama (e.g., where a story is </a:t>
            </a:r>
            <a:r>
              <a:rPr lang="en-US" sz="2400" u="sng" dirty="0">
                <a:solidFill>
                  <a:srgbClr val="0070C0"/>
                </a:solidFill>
              </a:rPr>
              <a:t>set</a:t>
            </a:r>
            <a:r>
              <a:rPr lang="en-US" sz="2400" dirty="0">
                <a:solidFill>
                  <a:srgbClr val="0070C0"/>
                </a:solidFill>
              </a:rPr>
              <a:t>, how the action is </a:t>
            </a:r>
            <a:r>
              <a:rPr lang="en-US" sz="2400" u="sng" dirty="0">
                <a:solidFill>
                  <a:srgbClr val="0070C0"/>
                </a:solidFill>
              </a:rPr>
              <a:t>order</a:t>
            </a:r>
            <a:r>
              <a:rPr lang="en-US" sz="2400" dirty="0">
                <a:solidFill>
                  <a:srgbClr val="0070C0"/>
                </a:solidFill>
              </a:rPr>
              <a:t>ed, how the </a:t>
            </a:r>
            <a:r>
              <a:rPr lang="en-US" sz="2400" u="sng" dirty="0">
                <a:solidFill>
                  <a:srgbClr val="0070C0"/>
                </a:solidFill>
              </a:rPr>
              <a:t>characters</a:t>
            </a:r>
            <a:r>
              <a:rPr lang="en-US" sz="2400" dirty="0">
                <a:solidFill>
                  <a:srgbClr val="0070C0"/>
                </a:solidFill>
              </a:rPr>
              <a:t> are introduced and </a:t>
            </a:r>
            <a:r>
              <a:rPr lang="en-US" sz="2400" u="sng" dirty="0">
                <a:solidFill>
                  <a:srgbClr val="0070C0"/>
                </a:solidFill>
              </a:rPr>
              <a:t>developed</a:t>
            </a:r>
            <a:r>
              <a:rPr lang="en-US" sz="2400" dirty="0">
                <a:solidFill>
                  <a:srgbClr val="0070C0"/>
                </a:solidFill>
              </a:rPr>
              <a:t>).</a:t>
            </a:r>
            <a:r>
              <a:rPr lang="en-US" sz="2400" b="1" dirty="0">
                <a:solidFill>
                  <a:srgbClr val="0070C0"/>
                </a:solidFill>
              </a:rPr>
              <a:t> (11-12.RL.3</a:t>
            </a:r>
            <a:r>
              <a:rPr lang="en-US" sz="2400" b="1" dirty="0" smtClean="0">
                <a:solidFill>
                  <a:srgbClr val="0070C0"/>
                </a:solidFill>
              </a:rPr>
              <a:t>) Blue</a:t>
            </a:r>
            <a:endParaRPr lang="en-US" sz="2400" dirty="0">
              <a:solidFill>
                <a:srgbClr val="0070C0"/>
              </a:solidFill>
            </a:endParaRPr>
          </a:p>
        </p:txBody>
      </p:sp>
    </p:spTree>
    <p:extLst>
      <p:ext uri="{BB962C8B-B14F-4D97-AF65-F5344CB8AC3E}">
        <p14:creationId xmlns:p14="http://schemas.microsoft.com/office/powerpoint/2010/main" val="29074653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endParaRPr lang="en-US" smtClean="0"/>
          </a:p>
        </p:txBody>
      </p:sp>
      <p:sp>
        <p:nvSpPr>
          <p:cNvPr id="32771" name="Content Placeholder 2"/>
          <p:cNvSpPr>
            <a:spLocks noGrp="1"/>
          </p:cNvSpPr>
          <p:nvPr>
            <p:ph idx="1"/>
          </p:nvPr>
        </p:nvSpPr>
        <p:spPr/>
        <p:txBody>
          <a:bodyPr/>
          <a:lstStyle/>
          <a:p>
            <a:pPr eaLnBrk="1" hangingPunct="1"/>
            <a:endParaRPr lang="en-US" smtClean="0"/>
          </a:p>
        </p:txBody>
      </p:sp>
      <p:sp>
        <p:nvSpPr>
          <p:cNvPr id="32772" name="Rectangle 3"/>
          <p:cNvSpPr>
            <a:spLocks noChangeArrowheads="1"/>
          </p:cNvSpPr>
          <p:nvPr/>
        </p:nvSpPr>
        <p:spPr bwMode="auto">
          <a:xfrm>
            <a:off x="381000" y="533400"/>
            <a:ext cx="51816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b="1">
                <a:solidFill>
                  <a:srgbClr val="7030A0"/>
                </a:solidFill>
                <a:latin typeface="Calibri" pitchFamily="34" charset="0"/>
              </a:rPr>
              <a:t>“Humor can be used both defensively and offensively. Sometimes life can be so bad that humor is the only way you can talk about it. The only option to humor is silence. Unfunny people scare me. Unfunny people are up to no good.” </a:t>
            </a:r>
          </a:p>
          <a:p>
            <a:r>
              <a:rPr lang="en-US" sz="1200">
                <a:latin typeface="Calibri" pitchFamily="34" charset="0"/>
              </a:rPr>
              <a:t>Blasingame. “From Wellpinit to Reardan: Sherman Alexie’s Journey to the National Book Award.” The ALAN Review, 35.22 (2008).</a:t>
            </a:r>
          </a:p>
        </p:txBody>
      </p:sp>
      <p:pic>
        <p:nvPicPr>
          <p:cNvPr id="32773" name="Picture 8" descr="Alexie_CaseyPhoto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143000"/>
            <a:ext cx="305435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C:\Users\jblasin\Local Settings\Temporary Internet Files\Content.Outlook\ULNMCTU3\photo (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1" y="-838200"/>
            <a:ext cx="9982200" cy="1051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201900"/>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C:\Users\jblasin\Local Settings\Temporary Internet Files\Content.Outlook\ULNMCTU3\photo (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492504"/>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C:\Users\jblasin\Local Settings\Temporary Internet Files\Content.Outlook\ULNMCTU3\photo (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066800"/>
            <a:ext cx="9677400" cy="1238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707751"/>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900CC"/>
                </a:solidFill>
              </a:rPr>
              <a:t>Unit Design</a:t>
            </a:r>
            <a:endParaRPr lang="en-US" dirty="0">
              <a:solidFill>
                <a:srgbClr val="9900CC"/>
              </a:solidFill>
            </a:endParaRPr>
          </a:p>
        </p:txBody>
      </p:sp>
      <p:sp>
        <p:nvSpPr>
          <p:cNvPr id="3" name="Content Placeholder 2"/>
          <p:cNvSpPr>
            <a:spLocks noGrp="1"/>
          </p:cNvSpPr>
          <p:nvPr>
            <p:ph idx="1"/>
          </p:nvPr>
        </p:nvSpPr>
        <p:spPr/>
        <p:txBody>
          <a:bodyPr/>
          <a:lstStyle/>
          <a:p>
            <a:endParaRPr lang="en-US"/>
          </a:p>
        </p:txBody>
      </p:sp>
      <p:pic>
        <p:nvPicPr>
          <p:cNvPr id="327682" name="Picture 2" descr="http://datingsymbol.com/wp-content/uploads/2010/07/cowboy-l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371600"/>
            <a:ext cx="5238750" cy="523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565730"/>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pPr eaLnBrk="1" hangingPunct="1"/>
            <a:r>
              <a:rPr lang="en-US" dirty="0" smtClean="0">
                <a:solidFill>
                  <a:srgbClr val="9900CC"/>
                </a:solidFill>
              </a:rPr>
              <a:t>What is a unit?</a:t>
            </a:r>
          </a:p>
        </p:txBody>
      </p:sp>
      <p:sp>
        <p:nvSpPr>
          <p:cNvPr id="2051" name="Rectangle 3"/>
          <p:cNvSpPr>
            <a:spLocks noGrp="1" noChangeArrowheads="1"/>
          </p:cNvSpPr>
          <p:nvPr>
            <p:ph type="body" sz="half" idx="1"/>
          </p:nvPr>
        </p:nvSpPr>
        <p:spPr/>
        <p:txBody>
          <a:bodyPr/>
          <a:lstStyle/>
          <a:p>
            <a:pPr eaLnBrk="1" hangingPunct="1">
              <a:lnSpc>
                <a:spcPct val="90000"/>
              </a:lnSpc>
            </a:pPr>
            <a:r>
              <a:rPr lang="en-US" sz="2800" dirty="0" smtClean="0"/>
              <a:t>What is it organized around?</a:t>
            </a:r>
          </a:p>
          <a:p>
            <a:pPr eaLnBrk="1" hangingPunct="1">
              <a:lnSpc>
                <a:spcPct val="90000"/>
              </a:lnSpc>
            </a:pPr>
            <a:r>
              <a:rPr lang="en-US" sz="2800" dirty="0" smtClean="0"/>
              <a:t>What should it include?</a:t>
            </a:r>
          </a:p>
          <a:p>
            <a:pPr eaLnBrk="1" hangingPunct="1">
              <a:lnSpc>
                <a:spcPct val="90000"/>
              </a:lnSpc>
            </a:pPr>
            <a:r>
              <a:rPr lang="en-US" sz="2800" dirty="0" smtClean="0"/>
              <a:t>How long does it last?</a:t>
            </a:r>
          </a:p>
          <a:p>
            <a:pPr eaLnBrk="1" hangingPunct="1">
              <a:lnSpc>
                <a:spcPct val="90000"/>
              </a:lnSpc>
            </a:pPr>
            <a:r>
              <a:rPr lang="en-US" sz="2800" dirty="0" smtClean="0"/>
              <a:t>How does it fit in?</a:t>
            </a:r>
          </a:p>
          <a:p>
            <a:pPr eaLnBrk="1" hangingPunct="1">
              <a:lnSpc>
                <a:spcPct val="90000"/>
              </a:lnSpc>
            </a:pPr>
            <a:r>
              <a:rPr lang="en-US" sz="2800" dirty="0" smtClean="0"/>
              <a:t>What advantages are there in organizing in units?</a:t>
            </a:r>
          </a:p>
        </p:txBody>
      </p:sp>
      <p:pic>
        <p:nvPicPr>
          <p:cNvPr id="2053" name="Picture 5" descr="j0197970"/>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648200" y="2254250"/>
            <a:ext cx="3810000" cy="3568700"/>
          </a:xfrm>
        </p:spPr>
      </p:pic>
    </p:spTree>
    <p:extLst>
      <p:ext uri="{BB962C8B-B14F-4D97-AF65-F5344CB8AC3E}">
        <p14:creationId xmlns:p14="http://schemas.microsoft.com/office/powerpoint/2010/main" val="3724842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053"/>
                                        </p:tgtEl>
                                        <p:attrNameLst>
                                          <p:attrName>style.visibility</p:attrName>
                                        </p:attrNameLst>
                                      </p:cBhvr>
                                      <p:to>
                                        <p:strVal val="visible"/>
                                      </p:to>
                                    </p:set>
                                    <p:anim calcmode="lin" valueType="num">
                                      <p:cBhvr>
                                        <p:cTn id="13" dur="1000" fill="hold"/>
                                        <p:tgtEl>
                                          <p:spTgt spid="2053"/>
                                        </p:tgtEl>
                                        <p:attrNameLst>
                                          <p:attrName>ppt_w</p:attrName>
                                        </p:attrNameLst>
                                      </p:cBhvr>
                                      <p:tavLst>
                                        <p:tav tm="0">
                                          <p:val>
                                            <p:fltVal val="0"/>
                                          </p:val>
                                        </p:tav>
                                        <p:tav tm="100000">
                                          <p:val>
                                            <p:strVal val="#ppt_w"/>
                                          </p:val>
                                        </p:tav>
                                      </p:tavLst>
                                    </p:anim>
                                    <p:anim calcmode="lin" valueType="num">
                                      <p:cBhvr>
                                        <p:cTn id="14" dur="1000" fill="hold"/>
                                        <p:tgtEl>
                                          <p:spTgt spid="2053"/>
                                        </p:tgtEl>
                                        <p:attrNameLst>
                                          <p:attrName>ppt_h</p:attrName>
                                        </p:attrNameLst>
                                      </p:cBhvr>
                                      <p:tavLst>
                                        <p:tav tm="0">
                                          <p:val>
                                            <p:fltVal val="0"/>
                                          </p:val>
                                        </p:tav>
                                        <p:tav tm="100000">
                                          <p:val>
                                            <p:strVal val="#ppt_h"/>
                                          </p:val>
                                        </p:tav>
                                      </p:tavLst>
                                    </p:anim>
                                    <p:anim calcmode="lin" valueType="num">
                                      <p:cBhvr>
                                        <p:cTn id="15" dur="1000" fill="hold"/>
                                        <p:tgtEl>
                                          <p:spTgt spid="2053"/>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053"/>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051">
                                            <p:txEl>
                                              <p:pRg st="0" end="0"/>
                                            </p:txEl>
                                          </p:spTgt>
                                        </p:tgtEl>
                                        <p:attrNameLst>
                                          <p:attrName>style.visibility</p:attrName>
                                        </p:attrNameLst>
                                      </p:cBhvr>
                                      <p:to>
                                        <p:strVal val="visible"/>
                                      </p:to>
                                    </p:set>
                                    <p:anim calcmode="lin" valueType="num">
                                      <p:cBhvr additive="base">
                                        <p:cTn id="21" dur="500" fill="hold"/>
                                        <p:tgtEl>
                                          <p:spTgt spid="2051">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0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051">
                                            <p:txEl>
                                              <p:pRg st="1" end="1"/>
                                            </p:txEl>
                                          </p:spTgt>
                                        </p:tgtEl>
                                        <p:attrNameLst>
                                          <p:attrName>style.visibility</p:attrName>
                                        </p:attrNameLst>
                                      </p:cBhvr>
                                      <p:to>
                                        <p:strVal val="visible"/>
                                      </p:to>
                                    </p:set>
                                    <p:anim calcmode="lin" valueType="num">
                                      <p:cBhvr additive="base">
                                        <p:cTn id="27" dur="500" fill="hold"/>
                                        <p:tgtEl>
                                          <p:spTgt spid="2051">
                                            <p:txEl>
                                              <p:pRg st="1" end="1"/>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0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2051">
                                            <p:txEl>
                                              <p:pRg st="2" end="2"/>
                                            </p:txEl>
                                          </p:spTgt>
                                        </p:tgtEl>
                                        <p:attrNameLst>
                                          <p:attrName>style.visibility</p:attrName>
                                        </p:attrNameLst>
                                      </p:cBhvr>
                                      <p:to>
                                        <p:strVal val="visible"/>
                                      </p:to>
                                    </p:set>
                                    <p:anim calcmode="lin" valueType="num">
                                      <p:cBhvr additive="base">
                                        <p:cTn id="33" dur="500" fill="hold"/>
                                        <p:tgtEl>
                                          <p:spTgt spid="2051">
                                            <p:txEl>
                                              <p:pRg st="2" end="2"/>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20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2051">
                                            <p:txEl>
                                              <p:pRg st="3" end="3"/>
                                            </p:txEl>
                                          </p:spTgt>
                                        </p:tgtEl>
                                        <p:attrNameLst>
                                          <p:attrName>style.visibility</p:attrName>
                                        </p:attrNameLst>
                                      </p:cBhvr>
                                      <p:to>
                                        <p:strVal val="visible"/>
                                      </p:to>
                                    </p:set>
                                    <p:anim calcmode="lin" valueType="num">
                                      <p:cBhvr additive="base">
                                        <p:cTn id="39" dur="500" fill="hold"/>
                                        <p:tgtEl>
                                          <p:spTgt spid="2051">
                                            <p:txEl>
                                              <p:pRg st="3" end="3"/>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205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2051">
                                            <p:txEl>
                                              <p:pRg st="4" end="4"/>
                                            </p:txEl>
                                          </p:spTgt>
                                        </p:tgtEl>
                                        <p:attrNameLst>
                                          <p:attrName>style.visibility</p:attrName>
                                        </p:attrNameLst>
                                      </p:cBhvr>
                                      <p:to>
                                        <p:strVal val="visible"/>
                                      </p:to>
                                    </p:set>
                                    <p:anim calcmode="lin" valueType="num">
                                      <p:cBhvr additive="base">
                                        <p:cTn id="45" dur="500" fill="hold"/>
                                        <p:tgtEl>
                                          <p:spTgt spid="2051">
                                            <p:txEl>
                                              <p:pRg st="4" end="4"/>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205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utoUpdateAnimBg="0"/>
      <p:bldP spid="2051" grpId="0" build="p" autoUpdateAnimBg="0"/>
    </p:bld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5" descr="j0088808"/>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1295400" y="1143000"/>
            <a:ext cx="7315200" cy="5519738"/>
          </a:xfrm>
        </p:spPr>
      </p:pic>
      <p:sp>
        <p:nvSpPr>
          <p:cNvPr id="3074" name="Rectangle 2"/>
          <p:cNvSpPr>
            <a:spLocks noGrp="1" noChangeArrowheads="1"/>
          </p:cNvSpPr>
          <p:nvPr>
            <p:ph type="title"/>
          </p:nvPr>
        </p:nvSpPr>
        <p:spPr>
          <a:xfrm>
            <a:off x="685800" y="228600"/>
            <a:ext cx="7772400" cy="1143000"/>
          </a:xfrm>
        </p:spPr>
        <p:txBody>
          <a:bodyPr/>
          <a:lstStyle/>
          <a:p>
            <a:pPr eaLnBrk="1" hangingPunct="1"/>
            <a:r>
              <a:rPr lang="en-US" sz="5400" dirty="0" smtClean="0">
                <a:solidFill>
                  <a:srgbClr val="9900CC"/>
                </a:solidFill>
              </a:rPr>
              <a:t>Where do you begin?</a:t>
            </a:r>
          </a:p>
        </p:txBody>
      </p:sp>
      <p:sp>
        <p:nvSpPr>
          <p:cNvPr id="3075" name="Rectangle 3"/>
          <p:cNvSpPr>
            <a:spLocks noGrp="1" noChangeArrowheads="1"/>
          </p:cNvSpPr>
          <p:nvPr>
            <p:ph type="body" sz="half" idx="1"/>
          </p:nvPr>
        </p:nvSpPr>
        <p:spPr/>
        <p:txBody>
          <a:bodyPr/>
          <a:lstStyle/>
          <a:p>
            <a:pPr eaLnBrk="1" hangingPunct="1"/>
            <a:endParaRPr lang="en-US" sz="2800" smtClean="0"/>
          </a:p>
        </p:txBody>
      </p:sp>
    </p:spTree>
    <p:extLst>
      <p:ext uri="{BB962C8B-B14F-4D97-AF65-F5344CB8AC3E}">
        <p14:creationId xmlns:p14="http://schemas.microsoft.com/office/powerpoint/2010/main" val="1420311728"/>
      </p:ext>
    </p:extLst>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z="5400" dirty="0" smtClean="0">
                <a:solidFill>
                  <a:srgbClr val="9900CC"/>
                </a:solidFill>
              </a:rPr>
              <a:t>And where do you finish?</a:t>
            </a:r>
          </a:p>
        </p:txBody>
      </p:sp>
      <p:sp>
        <p:nvSpPr>
          <p:cNvPr id="4099" name="Rectangle 3"/>
          <p:cNvSpPr>
            <a:spLocks noGrp="1" noChangeArrowheads="1"/>
          </p:cNvSpPr>
          <p:nvPr>
            <p:ph type="body" sz="half" idx="1"/>
          </p:nvPr>
        </p:nvSpPr>
        <p:spPr/>
        <p:txBody>
          <a:bodyPr/>
          <a:lstStyle/>
          <a:p>
            <a:pPr eaLnBrk="1" hangingPunct="1"/>
            <a:endParaRPr lang="en-US" sz="2800" smtClean="0"/>
          </a:p>
        </p:txBody>
      </p:sp>
      <p:pic>
        <p:nvPicPr>
          <p:cNvPr id="4101" name="Picture 5" descr="j0157305"/>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3124200" y="2057400"/>
            <a:ext cx="2755900" cy="4114800"/>
          </a:xfrm>
        </p:spPr>
      </p:pic>
    </p:spTree>
    <p:extLst>
      <p:ext uri="{BB962C8B-B14F-4D97-AF65-F5344CB8AC3E}">
        <p14:creationId xmlns:p14="http://schemas.microsoft.com/office/powerpoint/2010/main" val="18651509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4101"/>
                                        </p:tgtEl>
                                        <p:attrNameLst>
                                          <p:attrName>style.visibility</p:attrName>
                                        </p:attrNameLst>
                                      </p:cBhvr>
                                      <p:to>
                                        <p:strVal val="visible"/>
                                      </p:to>
                                    </p:set>
                                    <p:anim calcmode="lin" valueType="num">
                                      <p:cBhvr>
                                        <p:cTn id="13" dur="500" fill="hold"/>
                                        <p:tgtEl>
                                          <p:spTgt spid="4101"/>
                                        </p:tgtEl>
                                        <p:attrNameLst>
                                          <p:attrName>ppt_w</p:attrName>
                                        </p:attrNameLst>
                                      </p:cBhvr>
                                      <p:tavLst>
                                        <p:tav tm="0">
                                          <p:val>
                                            <p:fltVal val="0"/>
                                          </p:val>
                                        </p:tav>
                                        <p:tav tm="100000">
                                          <p:val>
                                            <p:strVal val="#ppt_w"/>
                                          </p:val>
                                        </p:tav>
                                      </p:tavLst>
                                    </p:anim>
                                    <p:anim calcmode="lin" valueType="num">
                                      <p:cBhvr>
                                        <p:cTn id="14" dur="500" fill="hold"/>
                                        <p:tgtEl>
                                          <p:spTgt spid="410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utoUpdateAnimBg="0"/>
    </p:bldLst>
  </p:timing>
</p:sld>
</file>

<file path=ppt/slides/slide3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533400" y="228600"/>
            <a:ext cx="8534400" cy="1143000"/>
          </a:xfrm>
        </p:spPr>
        <p:txBody>
          <a:bodyPr/>
          <a:lstStyle/>
          <a:p>
            <a:pPr eaLnBrk="1" hangingPunct="1"/>
            <a:r>
              <a:rPr lang="en-US" dirty="0" smtClean="0">
                <a:solidFill>
                  <a:srgbClr val="9900CC"/>
                </a:solidFill>
              </a:rPr>
              <a:t>“Begin with the end in mind.”</a:t>
            </a:r>
            <a:br>
              <a:rPr lang="en-US" dirty="0" smtClean="0">
                <a:solidFill>
                  <a:srgbClr val="9900CC"/>
                </a:solidFill>
              </a:rPr>
            </a:br>
            <a:r>
              <a:rPr lang="en-US" sz="2000" dirty="0" smtClean="0">
                <a:solidFill>
                  <a:srgbClr val="9900CC"/>
                </a:solidFill>
              </a:rPr>
              <a:t>Stephen Covey: The Seven Habits of Highly effective people</a:t>
            </a:r>
            <a:endParaRPr lang="en-US" dirty="0" smtClean="0">
              <a:solidFill>
                <a:srgbClr val="9900CC"/>
              </a:solidFill>
            </a:endParaRPr>
          </a:p>
        </p:txBody>
      </p:sp>
      <p:sp>
        <p:nvSpPr>
          <p:cNvPr id="5123" name="Rectangle 3"/>
          <p:cNvSpPr>
            <a:spLocks noGrp="1" noChangeArrowheads="1"/>
          </p:cNvSpPr>
          <p:nvPr>
            <p:ph type="body" sz="half" idx="1"/>
          </p:nvPr>
        </p:nvSpPr>
        <p:spPr>
          <a:xfrm>
            <a:off x="685800" y="1447800"/>
            <a:ext cx="4724400" cy="4114800"/>
          </a:xfrm>
        </p:spPr>
        <p:txBody>
          <a:bodyPr>
            <a:normAutofit fontScale="92500" lnSpcReduction="10000"/>
          </a:bodyPr>
          <a:lstStyle/>
          <a:p>
            <a:pPr eaLnBrk="1" hangingPunct="1">
              <a:lnSpc>
                <a:spcPct val="90000"/>
              </a:lnSpc>
            </a:pPr>
            <a:r>
              <a:rPr lang="en-US" sz="2400" dirty="0" smtClean="0"/>
              <a:t>Goals, outcomes, objectives-What do you want students to know and/or be able to do after this unit?</a:t>
            </a:r>
          </a:p>
          <a:p>
            <a:pPr eaLnBrk="1" hangingPunct="1">
              <a:lnSpc>
                <a:spcPct val="90000"/>
              </a:lnSpc>
            </a:pPr>
            <a:r>
              <a:rPr lang="en-US" sz="2400" dirty="0" smtClean="0"/>
              <a:t>Sources: SELA, AZ standards, district curriculum guide, your own intention</a:t>
            </a:r>
          </a:p>
          <a:p>
            <a:pPr eaLnBrk="1" hangingPunct="1">
              <a:lnSpc>
                <a:spcPct val="90000"/>
              </a:lnSpc>
            </a:pPr>
            <a:r>
              <a:rPr lang="en-US" sz="2400" dirty="0" smtClean="0"/>
              <a:t>Rationale: Why is this learning valuable?</a:t>
            </a:r>
          </a:p>
          <a:p>
            <a:pPr eaLnBrk="1" hangingPunct="1">
              <a:lnSpc>
                <a:spcPct val="90000"/>
              </a:lnSpc>
            </a:pPr>
            <a:r>
              <a:rPr lang="en-US" sz="2400" dirty="0" smtClean="0"/>
              <a:t>Terminology: couch objectives in cognitive terms to indicate level of thought (Bloom). Use Wong (1998) as a source for verbs by cognitive level</a:t>
            </a:r>
          </a:p>
          <a:p>
            <a:pPr eaLnBrk="1" hangingPunct="1">
              <a:lnSpc>
                <a:spcPct val="90000"/>
              </a:lnSpc>
            </a:pPr>
            <a:endParaRPr lang="en-US" sz="2400" dirty="0" smtClean="0"/>
          </a:p>
        </p:txBody>
      </p:sp>
      <p:pic>
        <p:nvPicPr>
          <p:cNvPr id="5125" name="Picture 5" descr="BS01230_"/>
          <p:cNvPicPr>
            <a:picLocks noGrp="1" noChangeAspect="1" noChangeArrowheads="1"/>
          </p:cNvPicPr>
          <p:nvPr>
            <p:ph type="clipArt" sz="half" idx="2"/>
          </p:nvPr>
        </p:nvPicPr>
        <p:blipFill>
          <a:blip r:embed="rId4" cstate="print">
            <a:extLst>
              <a:ext uri="{28A0092B-C50C-407E-A947-70E740481C1C}">
                <a14:useLocalDpi xmlns:a14="http://schemas.microsoft.com/office/drawing/2010/main" val="0"/>
              </a:ext>
            </a:extLst>
          </a:blip>
          <a:srcRect/>
          <a:stretch>
            <a:fillRect/>
          </a:stretch>
        </p:blipFill>
        <p:spPr>
          <a:xfrm>
            <a:off x="4953000" y="2500313"/>
            <a:ext cx="3505200" cy="3074987"/>
          </a:xfrm>
        </p:spPr>
      </p:pic>
    </p:spTree>
    <p:extLst>
      <p:ext uri="{BB962C8B-B14F-4D97-AF65-F5344CB8AC3E}">
        <p14:creationId xmlns:p14="http://schemas.microsoft.com/office/powerpoint/2010/main" val="3037458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heckerboard(across)">
                                      <p:cBhvr>
                                        <p:cTn id="7" dur="500"/>
                                        <p:tgtEl>
                                          <p:spTgt spid="5122"/>
                                        </p:tgtEl>
                                      </p:cBhvr>
                                    </p:animEffec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5125"/>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5123">
                                            <p:txEl>
                                              <p:pRg st="0" end="0"/>
                                            </p:txEl>
                                          </p:spTgt>
                                        </p:tgtEl>
                                        <p:attrNameLst>
                                          <p:attrName>style.visibility</p:attrName>
                                        </p:attrNameLst>
                                      </p:cBhvr>
                                      <p:to>
                                        <p:strVal val="visible"/>
                                      </p:to>
                                    </p:set>
                                    <p:anim calcmode="lin" valueType="num">
                                      <p:cBhvr additive="base">
                                        <p:cTn id="16" dur="500" fill="hold"/>
                                        <p:tgtEl>
                                          <p:spTgt spid="5123">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51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5123">
                                            <p:txEl>
                                              <p:pRg st="1" end="1"/>
                                            </p:txEl>
                                          </p:spTgt>
                                        </p:tgtEl>
                                        <p:attrNameLst>
                                          <p:attrName>style.visibility</p:attrName>
                                        </p:attrNameLst>
                                      </p:cBhvr>
                                      <p:to>
                                        <p:strVal val="visible"/>
                                      </p:to>
                                    </p:set>
                                    <p:anim calcmode="lin" valueType="num">
                                      <p:cBhvr additive="base">
                                        <p:cTn id="22" dur="500" fill="hold"/>
                                        <p:tgtEl>
                                          <p:spTgt spid="5123">
                                            <p:txEl>
                                              <p:pRg st="1" end="1"/>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51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5123">
                                            <p:txEl>
                                              <p:pRg st="2" end="2"/>
                                            </p:txEl>
                                          </p:spTgt>
                                        </p:tgtEl>
                                        <p:attrNameLst>
                                          <p:attrName>style.visibility</p:attrName>
                                        </p:attrNameLst>
                                      </p:cBhvr>
                                      <p:to>
                                        <p:strVal val="visible"/>
                                      </p:to>
                                    </p:set>
                                    <p:anim calcmode="lin" valueType="num">
                                      <p:cBhvr additive="base">
                                        <p:cTn id="28" dur="500" fill="hold"/>
                                        <p:tgtEl>
                                          <p:spTgt spid="5123">
                                            <p:txEl>
                                              <p:pRg st="2" end="2"/>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51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5123">
                                            <p:txEl>
                                              <p:pRg st="3" end="3"/>
                                            </p:txEl>
                                          </p:spTgt>
                                        </p:tgtEl>
                                        <p:attrNameLst>
                                          <p:attrName>style.visibility</p:attrName>
                                        </p:attrNameLst>
                                      </p:cBhvr>
                                      <p:to>
                                        <p:strVal val="visible"/>
                                      </p:to>
                                    </p:set>
                                    <p:anim calcmode="lin" valueType="num">
                                      <p:cBhvr additive="base">
                                        <p:cTn id="34" dur="500" fill="hold"/>
                                        <p:tgtEl>
                                          <p:spTgt spid="5123">
                                            <p:txEl>
                                              <p:pRg st="3" end="3"/>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512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utoUpdateAnimBg="0"/>
      <p:bldP spid="5123" grpId="0" build="p" autoUpdateAnimBg="0"/>
    </p:bldLst>
  </p:timing>
</p:sld>
</file>

<file path=ppt/slides/slide3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 y="228600"/>
            <a:ext cx="9067800" cy="1143000"/>
          </a:xfrm>
        </p:spPr>
        <p:txBody>
          <a:bodyPr>
            <a:normAutofit fontScale="90000"/>
          </a:bodyPr>
          <a:lstStyle/>
          <a:p>
            <a:pPr eaLnBrk="1" hangingPunct="1"/>
            <a:r>
              <a:rPr lang="en-US" dirty="0" smtClean="0">
                <a:solidFill>
                  <a:srgbClr val="9900CC"/>
                </a:solidFill>
              </a:rPr>
              <a:t>Align activities and assessment with the objectives.</a:t>
            </a:r>
          </a:p>
        </p:txBody>
      </p:sp>
      <p:pic>
        <p:nvPicPr>
          <p:cNvPr id="6149" name="Picture 5" descr="BD04969_"/>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3733800" y="2276475"/>
            <a:ext cx="4724400" cy="4048125"/>
          </a:xfrm>
        </p:spPr>
      </p:pic>
      <p:sp>
        <p:nvSpPr>
          <p:cNvPr id="6147" name="Rectangle 3"/>
          <p:cNvSpPr>
            <a:spLocks noGrp="1" noChangeArrowheads="1"/>
          </p:cNvSpPr>
          <p:nvPr>
            <p:ph type="body" sz="half" idx="1"/>
          </p:nvPr>
        </p:nvSpPr>
        <p:spPr>
          <a:xfrm>
            <a:off x="152400" y="1600200"/>
            <a:ext cx="5486400" cy="4114800"/>
          </a:xfrm>
        </p:spPr>
        <p:txBody>
          <a:bodyPr>
            <a:normAutofit fontScale="92500" lnSpcReduction="20000"/>
          </a:bodyPr>
          <a:lstStyle/>
          <a:p>
            <a:pPr eaLnBrk="1" hangingPunct="1">
              <a:lnSpc>
                <a:spcPct val="90000"/>
              </a:lnSpc>
            </a:pPr>
            <a:r>
              <a:rPr lang="en-US" sz="2400" smtClean="0"/>
              <a:t>Kevin Wise and James Okey (study in 1983) found that focus on objectives had a greater impact o student learning than any other factor including the following:</a:t>
            </a:r>
          </a:p>
          <a:p>
            <a:pPr eaLnBrk="1" hangingPunct="1">
              <a:lnSpc>
                <a:spcPct val="90000"/>
              </a:lnSpc>
            </a:pPr>
            <a:r>
              <a:rPr lang="en-US" sz="2000" smtClean="0"/>
              <a:t>1. Audiovisuals</a:t>
            </a:r>
          </a:p>
          <a:p>
            <a:pPr eaLnBrk="1" hangingPunct="1">
              <a:lnSpc>
                <a:spcPct val="90000"/>
              </a:lnSpc>
            </a:pPr>
            <a:r>
              <a:rPr lang="en-US" sz="2000" smtClean="0"/>
              <a:t>2. Grades</a:t>
            </a:r>
          </a:p>
          <a:p>
            <a:pPr eaLnBrk="1" hangingPunct="1">
              <a:lnSpc>
                <a:spcPct val="90000"/>
              </a:lnSpc>
            </a:pPr>
            <a:r>
              <a:rPr lang="en-US" sz="2000" smtClean="0"/>
              <a:t>3. Inquiry/discovery</a:t>
            </a:r>
          </a:p>
          <a:p>
            <a:pPr eaLnBrk="1" hangingPunct="1">
              <a:lnSpc>
                <a:spcPct val="90000"/>
              </a:lnSpc>
            </a:pPr>
            <a:r>
              <a:rPr lang="en-US" sz="2000" smtClean="0"/>
              <a:t>4. Hands on activities</a:t>
            </a:r>
          </a:p>
          <a:p>
            <a:pPr eaLnBrk="1" hangingPunct="1">
              <a:lnSpc>
                <a:spcPct val="90000"/>
              </a:lnSpc>
            </a:pPr>
            <a:r>
              <a:rPr lang="en-US" sz="2000" smtClean="0"/>
              <a:t>5. Modification of materials</a:t>
            </a:r>
          </a:p>
          <a:p>
            <a:pPr eaLnBrk="1" hangingPunct="1">
              <a:lnSpc>
                <a:spcPct val="90000"/>
              </a:lnSpc>
            </a:pPr>
            <a:r>
              <a:rPr lang="en-US" sz="2000" smtClean="0"/>
              <a:t>6. Presentation modes</a:t>
            </a:r>
          </a:p>
          <a:p>
            <a:pPr eaLnBrk="1" hangingPunct="1">
              <a:lnSpc>
                <a:spcPct val="90000"/>
              </a:lnSpc>
            </a:pPr>
            <a:r>
              <a:rPr lang="en-US" sz="2000" smtClean="0"/>
              <a:t>7. Questioning strategy</a:t>
            </a:r>
          </a:p>
          <a:p>
            <a:pPr eaLnBrk="1" hangingPunct="1">
              <a:lnSpc>
                <a:spcPct val="90000"/>
              </a:lnSpc>
            </a:pPr>
            <a:r>
              <a:rPr lang="en-US" sz="2000" smtClean="0"/>
              <a:t>8. Testing</a:t>
            </a:r>
          </a:p>
          <a:p>
            <a:pPr eaLnBrk="1" hangingPunct="1">
              <a:lnSpc>
                <a:spcPct val="90000"/>
              </a:lnSpc>
            </a:pPr>
            <a:r>
              <a:rPr lang="en-US" sz="2000" smtClean="0"/>
              <a:t>9. Wait time</a:t>
            </a:r>
          </a:p>
          <a:p>
            <a:pPr eaLnBrk="1" hangingPunct="1">
              <a:lnSpc>
                <a:spcPct val="90000"/>
              </a:lnSpc>
            </a:pPr>
            <a:r>
              <a:rPr lang="en-US" sz="2000" smtClean="0"/>
              <a:t>10. Direction giving </a:t>
            </a:r>
          </a:p>
        </p:txBody>
      </p:sp>
    </p:spTree>
    <p:extLst>
      <p:ext uri="{BB962C8B-B14F-4D97-AF65-F5344CB8AC3E}">
        <p14:creationId xmlns:p14="http://schemas.microsoft.com/office/powerpoint/2010/main" val="36430528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heckerboard(across)">
                                      <p:cBhvr>
                                        <p:cTn id="7" dur="500"/>
                                        <p:tgtEl>
                                          <p:spTgt spid="61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147">
                                            <p:txEl>
                                              <p:pRg st="0" end="0"/>
                                            </p:txEl>
                                          </p:spTgt>
                                        </p:tgtEl>
                                        <p:attrNameLst>
                                          <p:attrName>style.visibility</p:attrName>
                                        </p:attrNameLst>
                                      </p:cBhvr>
                                      <p:to>
                                        <p:strVal val="visible"/>
                                      </p:to>
                                    </p:set>
                                    <p:animEffect transition="in" filter="randombar(horizontal)">
                                      <p:cBhvr>
                                        <p:cTn id="12" dur="500"/>
                                        <p:tgtEl>
                                          <p:spTgt spid="6147">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147">
                                            <p:txEl>
                                              <p:pRg st="1" end="1"/>
                                            </p:txEl>
                                          </p:spTgt>
                                        </p:tgtEl>
                                        <p:attrNameLst>
                                          <p:attrName>style.visibility</p:attrName>
                                        </p:attrNameLst>
                                      </p:cBhvr>
                                      <p:to>
                                        <p:strVal val="visible"/>
                                      </p:to>
                                    </p:set>
                                    <p:animEffect transition="in" filter="randombar(horizontal)">
                                      <p:cBhvr>
                                        <p:cTn id="17" dur="500"/>
                                        <p:tgtEl>
                                          <p:spTgt spid="6147">
                                            <p:txEl>
                                              <p:pRg st="1" end="1"/>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ashreg.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147">
                                            <p:txEl>
                                              <p:pRg st="2" end="2"/>
                                            </p:txEl>
                                          </p:spTgt>
                                        </p:tgtEl>
                                        <p:attrNameLst>
                                          <p:attrName>style.visibility</p:attrName>
                                        </p:attrNameLst>
                                      </p:cBhvr>
                                      <p:to>
                                        <p:strVal val="visible"/>
                                      </p:to>
                                    </p:set>
                                    <p:animEffect transition="in" filter="randombar(horizontal)">
                                      <p:cBhvr>
                                        <p:cTn id="22" dur="500"/>
                                        <p:tgtEl>
                                          <p:spTgt spid="6147">
                                            <p:txEl>
                                              <p:pRg st="2" end="2"/>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147">
                                            <p:txEl>
                                              <p:pRg st="3" end="3"/>
                                            </p:txEl>
                                          </p:spTgt>
                                        </p:tgtEl>
                                        <p:attrNameLst>
                                          <p:attrName>style.visibility</p:attrName>
                                        </p:attrNameLst>
                                      </p:cBhvr>
                                      <p:to>
                                        <p:strVal val="visible"/>
                                      </p:to>
                                    </p:set>
                                    <p:animEffect transition="in" filter="randombar(horizontal)">
                                      <p:cBhvr>
                                        <p:cTn id="27" dur="500"/>
                                        <p:tgtEl>
                                          <p:spTgt spid="6147">
                                            <p:txEl>
                                              <p:pRg st="3" end="3"/>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2" name="cashreg.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6147">
                                            <p:txEl>
                                              <p:pRg st="4" end="4"/>
                                            </p:txEl>
                                          </p:spTgt>
                                        </p:tgtEl>
                                        <p:attrNameLst>
                                          <p:attrName>style.visibility</p:attrName>
                                        </p:attrNameLst>
                                      </p:cBhvr>
                                      <p:to>
                                        <p:strVal val="visible"/>
                                      </p:to>
                                    </p:set>
                                    <p:animEffect transition="in" filter="randombar(horizontal)">
                                      <p:cBhvr>
                                        <p:cTn id="32" dur="500"/>
                                        <p:tgtEl>
                                          <p:spTgt spid="6147">
                                            <p:txEl>
                                              <p:pRg st="4" end="4"/>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2" name="cashreg.wav"/>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6147">
                                            <p:txEl>
                                              <p:pRg st="5" end="5"/>
                                            </p:txEl>
                                          </p:spTgt>
                                        </p:tgtEl>
                                        <p:attrNameLst>
                                          <p:attrName>style.visibility</p:attrName>
                                        </p:attrNameLst>
                                      </p:cBhvr>
                                      <p:to>
                                        <p:strVal val="visible"/>
                                      </p:to>
                                    </p:set>
                                    <p:animEffect transition="in" filter="randombar(horizontal)">
                                      <p:cBhvr>
                                        <p:cTn id="37" dur="500"/>
                                        <p:tgtEl>
                                          <p:spTgt spid="6147">
                                            <p:txEl>
                                              <p:pRg st="5" end="5"/>
                                            </p:txEl>
                                          </p:spTgt>
                                        </p:tgtEl>
                                      </p:cBhvr>
                                    </p:animEffect>
                                  </p:childTnLst>
                                  <p:subTnLst>
                                    <p:audio>
                                      <p:cMediaNode>
                                        <p:cTn display="0" masterRel="sameClick">
                                          <p:stCondLst>
                                            <p:cond evt="begin" delay="0">
                                              <p:tn val="35"/>
                                            </p:cond>
                                          </p:stCondLst>
                                          <p:endCondLst>
                                            <p:cond evt="onStopAudio" delay="0">
                                              <p:tgtEl>
                                                <p:sldTgt/>
                                              </p:tgtEl>
                                            </p:cond>
                                          </p:endCondLst>
                                        </p:cTn>
                                        <p:tgtEl>
                                          <p:sndTgt r:embed="rId2" name="cashreg.wav"/>
                                        </p:tgtEl>
                                      </p:cMediaNode>
                                    </p:audio>
                                  </p:subTnLst>
                                </p:cTn>
                              </p:par>
                            </p:childTnLst>
                          </p:cTn>
                        </p:par>
                      </p:childTnLst>
                    </p:cTn>
                  </p:par>
                  <p:par>
                    <p:cTn id="38" fill="hold" nodeType="clickPar">
                      <p:stCondLst>
                        <p:cond delay="indefinite"/>
                      </p:stCondLst>
                      <p:childTnLst>
                        <p:par>
                          <p:cTn id="39" fill="hold" nodeType="withGroup">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6147">
                                            <p:txEl>
                                              <p:pRg st="6" end="6"/>
                                            </p:txEl>
                                          </p:spTgt>
                                        </p:tgtEl>
                                        <p:attrNameLst>
                                          <p:attrName>style.visibility</p:attrName>
                                        </p:attrNameLst>
                                      </p:cBhvr>
                                      <p:to>
                                        <p:strVal val="visible"/>
                                      </p:to>
                                    </p:set>
                                    <p:animEffect transition="in" filter="randombar(horizontal)">
                                      <p:cBhvr>
                                        <p:cTn id="42" dur="500"/>
                                        <p:tgtEl>
                                          <p:spTgt spid="6147">
                                            <p:txEl>
                                              <p:pRg st="6" end="6"/>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2" name="cashreg.wav"/>
                                        </p:tgtEl>
                                      </p:cMediaNode>
                                    </p:audio>
                                  </p:subTnLst>
                                </p:cTn>
                              </p:par>
                            </p:childTnLst>
                          </p:cTn>
                        </p:par>
                      </p:childTnLst>
                    </p:cTn>
                  </p:par>
                  <p:par>
                    <p:cTn id="43" fill="hold" nodeType="clickPar">
                      <p:stCondLst>
                        <p:cond delay="indefinite"/>
                      </p:stCondLst>
                      <p:childTnLst>
                        <p:par>
                          <p:cTn id="44" fill="hold" nodeType="withGroup">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6147">
                                            <p:txEl>
                                              <p:pRg st="7" end="7"/>
                                            </p:txEl>
                                          </p:spTgt>
                                        </p:tgtEl>
                                        <p:attrNameLst>
                                          <p:attrName>style.visibility</p:attrName>
                                        </p:attrNameLst>
                                      </p:cBhvr>
                                      <p:to>
                                        <p:strVal val="visible"/>
                                      </p:to>
                                    </p:set>
                                    <p:animEffect transition="in" filter="randombar(horizontal)">
                                      <p:cBhvr>
                                        <p:cTn id="47" dur="500"/>
                                        <p:tgtEl>
                                          <p:spTgt spid="6147">
                                            <p:txEl>
                                              <p:pRg st="7" end="7"/>
                                            </p:txEl>
                                          </p:spTgt>
                                        </p:tgtEl>
                                      </p:cBhvr>
                                    </p:animEffect>
                                  </p:childTnLst>
                                  <p:subTnLst>
                                    <p:audio>
                                      <p:cMediaNode>
                                        <p:cTn display="0" masterRel="sameClick">
                                          <p:stCondLst>
                                            <p:cond evt="begin" delay="0">
                                              <p:tn val="45"/>
                                            </p:cond>
                                          </p:stCondLst>
                                          <p:endCondLst>
                                            <p:cond evt="onStopAudio" delay="0">
                                              <p:tgtEl>
                                                <p:sldTgt/>
                                              </p:tgtEl>
                                            </p:cond>
                                          </p:endCondLst>
                                        </p:cTn>
                                        <p:tgtEl>
                                          <p:sndTgt r:embed="rId2" name="cashreg.wav"/>
                                        </p:tgtEl>
                                      </p:cMediaNode>
                                    </p:audio>
                                  </p:subTnLst>
                                </p:cTn>
                              </p:par>
                            </p:childTnLst>
                          </p:cTn>
                        </p:par>
                      </p:childTnLst>
                    </p:cTn>
                  </p:par>
                  <p:par>
                    <p:cTn id="48" fill="hold" nodeType="clickPar">
                      <p:stCondLst>
                        <p:cond delay="indefinite"/>
                      </p:stCondLst>
                      <p:childTnLst>
                        <p:par>
                          <p:cTn id="49" fill="hold" nodeType="withGroup">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6147">
                                            <p:txEl>
                                              <p:pRg st="8" end="8"/>
                                            </p:txEl>
                                          </p:spTgt>
                                        </p:tgtEl>
                                        <p:attrNameLst>
                                          <p:attrName>style.visibility</p:attrName>
                                        </p:attrNameLst>
                                      </p:cBhvr>
                                      <p:to>
                                        <p:strVal val="visible"/>
                                      </p:to>
                                    </p:set>
                                    <p:animEffect transition="in" filter="randombar(horizontal)">
                                      <p:cBhvr>
                                        <p:cTn id="52" dur="500"/>
                                        <p:tgtEl>
                                          <p:spTgt spid="6147">
                                            <p:txEl>
                                              <p:pRg st="8" end="8"/>
                                            </p:txEl>
                                          </p:spTgt>
                                        </p:tgtEl>
                                      </p:cBhvr>
                                    </p:animEffect>
                                  </p:childTnLst>
                                  <p:subTnLst>
                                    <p:audio>
                                      <p:cMediaNode>
                                        <p:cTn display="0" masterRel="sameClick">
                                          <p:stCondLst>
                                            <p:cond evt="begin" delay="0">
                                              <p:tn val="50"/>
                                            </p:cond>
                                          </p:stCondLst>
                                          <p:endCondLst>
                                            <p:cond evt="onStopAudio" delay="0">
                                              <p:tgtEl>
                                                <p:sldTgt/>
                                              </p:tgtEl>
                                            </p:cond>
                                          </p:endCondLst>
                                        </p:cTn>
                                        <p:tgtEl>
                                          <p:sndTgt r:embed="rId2" name="cashreg.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6147">
                                            <p:txEl>
                                              <p:pRg st="9" end="9"/>
                                            </p:txEl>
                                          </p:spTgt>
                                        </p:tgtEl>
                                        <p:attrNameLst>
                                          <p:attrName>style.visibility</p:attrName>
                                        </p:attrNameLst>
                                      </p:cBhvr>
                                      <p:to>
                                        <p:strVal val="visible"/>
                                      </p:to>
                                    </p:set>
                                    <p:animEffect transition="in" filter="randombar(horizontal)">
                                      <p:cBhvr>
                                        <p:cTn id="57" dur="500"/>
                                        <p:tgtEl>
                                          <p:spTgt spid="6147">
                                            <p:txEl>
                                              <p:pRg st="9" end="9"/>
                                            </p:txEl>
                                          </p:spTgt>
                                        </p:tgtEl>
                                      </p:cBhvr>
                                    </p:animEffect>
                                  </p:childTnLst>
                                  <p:subTnLst>
                                    <p:audio>
                                      <p:cMediaNode>
                                        <p:cTn display="0" masterRel="sameClick">
                                          <p:stCondLst>
                                            <p:cond evt="begin" delay="0">
                                              <p:tn val="55"/>
                                            </p:cond>
                                          </p:stCondLst>
                                          <p:endCondLst>
                                            <p:cond evt="onStopAudio" delay="0">
                                              <p:tgtEl>
                                                <p:sldTgt/>
                                              </p:tgtEl>
                                            </p:cond>
                                          </p:endCondLst>
                                        </p:cTn>
                                        <p:tgtEl>
                                          <p:sndTgt r:embed="rId2" name="cashreg.wav"/>
                                        </p:tgtEl>
                                      </p:cMediaNode>
                                    </p:audio>
                                  </p:subTnLst>
                                </p:cTn>
                              </p:par>
                            </p:childTnLst>
                          </p:cTn>
                        </p:par>
                      </p:childTnLst>
                    </p:cTn>
                  </p:par>
                  <p:par>
                    <p:cTn id="58" fill="hold" nodeType="clickPar">
                      <p:stCondLst>
                        <p:cond delay="indefinite"/>
                      </p:stCondLst>
                      <p:childTnLst>
                        <p:par>
                          <p:cTn id="59" fill="hold" nodeType="withGroup">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6147">
                                            <p:txEl>
                                              <p:pRg st="10" end="10"/>
                                            </p:txEl>
                                          </p:spTgt>
                                        </p:tgtEl>
                                        <p:attrNameLst>
                                          <p:attrName>style.visibility</p:attrName>
                                        </p:attrNameLst>
                                      </p:cBhvr>
                                      <p:to>
                                        <p:strVal val="visible"/>
                                      </p:to>
                                    </p:set>
                                    <p:animEffect transition="in" filter="randombar(horizontal)">
                                      <p:cBhvr>
                                        <p:cTn id="62" dur="500"/>
                                        <p:tgtEl>
                                          <p:spTgt spid="6147">
                                            <p:txEl>
                                              <p:pRg st="10" end="10"/>
                                            </p:txEl>
                                          </p:spTgt>
                                        </p:tgtEl>
                                      </p:cBhvr>
                                    </p:animEffect>
                                  </p:childTnLst>
                                  <p:subTnLst>
                                    <p:audio>
                                      <p:cMediaNode>
                                        <p:cTn display="0" masterRel="sameClick">
                                          <p:stCondLst>
                                            <p:cond evt="begin" delay="0">
                                              <p:tn val="60"/>
                                            </p:cond>
                                          </p:stCondLst>
                                          <p:endCondLst>
                                            <p:cond evt="onStopAudio" delay="0">
                                              <p:tgtEl>
                                                <p:sldTgt/>
                                              </p:tgtEl>
                                            </p:cond>
                                          </p:endCondLst>
                                        </p:cTn>
                                        <p:tgtEl>
                                          <p:sndTgt r:embed="rId2" name="cashreg.wav"/>
                                        </p:tgtEl>
                                      </p:cMediaNode>
                                    </p:audio>
                                  </p:sub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nodeType="clickEffect">
                                  <p:stCondLst>
                                    <p:cond delay="0"/>
                                  </p:stCondLst>
                                  <p:childTnLst>
                                    <p:set>
                                      <p:cBhvr>
                                        <p:cTn id="66" dur="1" fill="hold">
                                          <p:stCondLst>
                                            <p:cond delay="0"/>
                                          </p:stCondLst>
                                        </p:cTn>
                                        <p:tgtEl>
                                          <p:spTgt spid="6149"/>
                                        </p:tgtEl>
                                        <p:attrNameLst>
                                          <p:attrName>style.visibility</p:attrName>
                                        </p:attrNameLst>
                                      </p:cBhvr>
                                      <p:to>
                                        <p:strVal val="visible"/>
                                      </p:to>
                                    </p:set>
                                    <p:anim calcmode="lin" valueType="num">
                                      <p:cBhvr additive="base">
                                        <p:cTn id="67" dur="500" fill="hold"/>
                                        <p:tgtEl>
                                          <p:spTgt spid="6149"/>
                                        </p:tgtEl>
                                        <p:attrNameLst>
                                          <p:attrName>ppt_x</p:attrName>
                                        </p:attrNameLst>
                                      </p:cBhvr>
                                      <p:tavLst>
                                        <p:tav tm="0">
                                          <p:val>
                                            <p:strVal val="0-#ppt_w/2"/>
                                          </p:val>
                                        </p:tav>
                                        <p:tav tm="100000">
                                          <p:val>
                                            <p:strVal val="#ppt_x"/>
                                          </p:val>
                                        </p:tav>
                                      </p:tavLst>
                                    </p:anim>
                                    <p:anim calcmode="lin" valueType="num">
                                      <p:cBhvr additive="base">
                                        <p:cTn id="68" dur="500" fill="hold"/>
                                        <p:tgtEl>
                                          <p:spTgt spid="61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utoUpdateAnimBg="0"/>
      <p:bldP spid="6147" grpId="0" build="p" autoUpdateAnimBg="0"/>
    </p:bldLst>
  </p:timing>
</p:sld>
</file>

<file path=ppt/slides/slide3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fontScale="90000"/>
          </a:bodyPr>
          <a:lstStyle/>
          <a:p>
            <a:pPr eaLnBrk="1" hangingPunct="1"/>
            <a:r>
              <a:rPr lang="en-US" dirty="0" smtClean="0">
                <a:solidFill>
                  <a:srgbClr val="9900CC"/>
                </a:solidFill>
              </a:rPr>
              <a:t>Assessment needs to reflect your goals.</a:t>
            </a:r>
          </a:p>
        </p:txBody>
      </p:sp>
      <p:sp>
        <p:nvSpPr>
          <p:cNvPr id="7171" name="Rectangle 3"/>
          <p:cNvSpPr>
            <a:spLocks noGrp="1" noChangeArrowheads="1"/>
          </p:cNvSpPr>
          <p:nvPr>
            <p:ph type="body" sz="half" idx="1"/>
          </p:nvPr>
        </p:nvSpPr>
        <p:spPr/>
        <p:txBody>
          <a:bodyPr/>
          <a:lstStyle/>
          <a:p>
            <a:pPr eaLnBrk="1" hangingPunct="1">
              <a:lnSpc>
                <a:spcPct val="90000"/>
              </a:lnSpc>
            </a:pPr>
            <a:r>
              <a:rPr lang="en-US" sz="2800" smtClean="0"/>
              <a:t>Decide now how you will assess students’ learning.</a:t>
            </a:r>
          </a:p>
          <a:p>
            <a:pPr eaLnBrk="1" hangingPunct="1">
              <a:lnSpc>
                <a:spcPct val="90000"/>
              </a:lnSpc>
            </a:pPr>
            <a:r>
              <a:rPr lang="en-US" sz="2800" smtClean="0"/>
              <a:t>Try to make it an authentic performance assessment, one that really shows what they know and can do (probably not an objective test).</a:t>
            </a:r>
          </a:p>
        </p:txBody>
      </p:sp>
      <p:pic>
        <p:nvPicPr>
          <p:cNvPr id="7173" name="Picture 5" descr="ED00253_"/>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648200" y="2220913"/>
            <a:ext cx="3810000" cy="3635375"/>
          </a:xfrm>
        </p:spPr>
      </p:pic>
    </p:spTree>
    <p:extLst>
      <p:ext uri="{BB962C8B-B14F-4D97-AF65-F5344CB8AC3E}">
        <p14:creationId xmlns:p14="http://schemas.microsoft.com/office/powerpoint/2010/main" val="19401592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dissolve">
                                      <p:cBhvr>
                                        <p:cTn id="7" dur="500"/>
                                        <p:tgtEl>
                                          <p:spTgt spid="71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171">
                                            <p:txEl>
                                              <p:pRg st="0" end="0"/>
                                            </p:txEl>
                                          </p:spTgt>
                                        </p:tgtEl>
                                        <p:attrNameLst>
                                          <p:attrName>style.visibility</p:attrName>
                                        </p:attrNameLst>
                                      </p:cBhvr>
                                      <p:to>
                                        <p:strVal val="visible"/>
                                      </p:to>
                                    </p:set>
                                    <p:animEffect transition="in" filter="checkerboard(across)">
                                      <p:cBhvr>
                                        <p:cTn id="12" dur="500"/>
                                        <p:tgtEl>
                                          <p:spTgt spid="7171">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projctor.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171">
                                            <p:txEl>
                                              <p:pRg st="1" end="1"/>
                                            </p:txEl>
                                          </p:spTgt>
                                        </p:tgtEl>
                                        <p:attrNameLst>
                                          <p:attrName>style.visibility</p:attrName>
                                        </p:attrNameLst>
                                      </p:cBhvr>
                                      <p:to>
                                        <p:strVal val="visible"/>
                                      </p:to>
                                    </p:set>
                                    <p:animEffect transition="in" filter="checkerboard(across)">
                                      <p:cBhvr>
                                        <p:cTn id="17" dur="500"/>
                                        <p:tgtEl>
                                          <p:spTgt spid="7171">
                                            <p:txEl>
                                              <p:pRg st="1" end="1"/>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projctor.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nodeType="clickEffect">
                                  <p:stCondLst>
                                    <p:cond delay="0"/>
                                  </p:stCondLst>
                                  <p:childTnLst>
                                    <p:set>
                                      <p:cBhvr>
                                        <p:cTn id="21" dur="1" fill="hold">
                                          <p:stCondLst>
                                            <p:cond delay="0"/>
                                          </p:stCondLst>
                                        </p:cTn>
                                        <p:tgtEl>
                                          <p:spTgt spid="7173"/>
                                        </p:tgtEl>
                                        <p:attrNameLst>
                                          <p:attrName>style.visibility</p:attrName>
                                        </p:attrNameLst>
                                      </p:cBhvr>
                                      <p:to>
                                        <p:strVal val="visible"/>
                                      </p:to>
                                    </p:set>
                                    <p:anim calcmode="lin" valueType="num">
                                      <p:cBhvr additive="base">
                                        <p:cTn id="22" dur="500" fill="hold"/>
                                        <p:tgtEl>
                                          <p:spTgt spid="7173"/>
                                        </p:tgtEl>
                                        <p:attrNameLst>
                                          <p:attrName>ppt_x</p:attrName>
                                        </p:attrNameLst>
                                      </p:cBhvr>
                                      <p:tavLst>
                                        <p:tav tm="0">
                                          <p:val>
                                            <p:strVal val="0-#ppt_w/2"/>
                                          </p:val>
                                        </p:tav>
                                        <p:tav tm="100000">
                                          <p:val>
                                            <p:strVal val="#ppt_x"/>
                                          </p:val>
                                        </p:tav>
                                      </p:tavLst>
                                    </p:anim>
                                    <p:anim calcmode="lin" valueType="num">
                                      <p:cBhvr additive="base">
                                        <p:cTn id="23" dur="500" fill="hold"/>
                                        <p:tgtEl>
                                          <p:spTgt spid="71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utoUpdateAnimBg="0"/>
      <p:bldP spid="7171"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304800"/>
            <a:ext cx="9144000" cy="2389188"/>
          </a:xfrm>
        </p:spPr>
        <p:txBody>
          <a:bodyPr/>
          <a:lstStyle/>
          <a:p>
            <a:pPr eaLnBrk="1" hangingPunct="1"/>
            <a:r>
              <a:rPr lang="en-US" sz="5400" smtClean="0">
                <a:solidFill>
                  <a:srgbClr val="CC0099"/>
                </a:solidFill>
              </a:rPr>
              <a:t>How do we select the </a:t>
            </a:r>
            <a:br>
              <a:rPr lang="en-US" sz="5400" smtClean="0">
                <a:solidFill>
                  <a:srgbClr val="CC0099"/>
                </a:solidFill>
              </a:rPr>
            </a:br>
            <a:r>
              <a:rPr lang="en-US" sz="5400" smtClean="0">
                <a:solidFill>
                  <a:srgbClr val="CC0099"/>
                </a:solidFill>
              </a:rPr>
              <a:t>  right books?!!!??</a:t>
            </a:r>
          </a:p>
        </p:txBody>
      </p:sp>
      <p:sp>
        <p:nvSpPr>
          <p:cNvPr id="33795" name="Rectangle 3"/>
          <p:cNvSpPr>
            <a:spLocks noGrp="1" noChangeArrowheads="1"/>
          </p:cNvSpPr>
          <p:nvPr>
            <p:ph type="body" sz="half" idx="1"/>
          </p:nvPr>
        </p:nvSpPr>
        <p:spPr/>
        <p:txBody>
          <a:bodyPr/>
          <a:lstStyle/>
          <a:p>
            <a:pPr eaLnBrk="1" hangingPunct="1"/>
            <a:endParaRPr lang="en-US" sz="2800" smtClean="0"/>
          </a:p>
        </p:txBody>
      </p:sp>
      <p:pic>
        <p:nvPicPr>
          <p:cNvPr id="33796" name="Picture 4"/>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3276600" y="2743200"/>
            <a:ext cx="3114675" cy="3810000"/>
          </a:xfrm>
        </p:spPr>
      </p:pic>
    </p:spTree>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dirty="0" smtClean="0">
                <a:solidFill>
                  <a:srgbClr val="9900CC"/>
                </a:solidFill>
              </a:rPr>
              <a:t>How much time?</a:t>
            </a:r>
          </a:p>
        </p:txBody>
      </p:sp>
      <p:sp>
        <p:nvSpPr>
          <p:cNvPr id="8196" name="Rectangle 4"/>
          <p:cNvSpPr>
            <a:spLocks noGrp="1" noChangeArrowheads="1"/>
          </p:cNvSpPr>
          <p:nvPr>
            <p:ph type="body" sz="half" idx="2"/>
          </p:nvPr>
        </p:nvSpPr>
        <p:spPr/>
        <p:txBody>
          <a:bodyPr/>
          <a:lstStyle/>
          <a:p>
            <a:pPr eaLnBrk="1" hangingPunct="1">
              <a:lnSpc>
                <a:spcPct val="90000"/>
              </a:lnSpc>
            </a:pPr>
            <a:r>
              <a:rPr lang="en-US" sz="2400" smtClean="0"/>
              <a:t>How long will it take to accomplish your objectives?</a:t>
            </a:r>
          </a:p>
          <a:p>
            <a:pPr eaLnBrk="1" hangingPunct="1">
              <a:lnSpc>
                <a:spcPct val="90000"/>
              </a:lnSpc>
            </a:pPr>
            <a:r>
              <a:rPr lang="en-US" sz="2400" smtClean="0"/>
              <a:t>Is this a part of spiral curriculum or something completely new?</a:t>
            </a:r>
          </a:p>
          <a:p>
            <a:pPr eaLnBrk="1" hangingPunct="1">
              <a:lnSpc>
                <a:spcPct val="90000"/>
              </a:lnSpc>
            </a:pPr>
            <a:r>
              <a:rPr lang="en-US" sz="2400" smtClean="0"/>
              <a:t>How much time do you really have available?</a:t>
            </a:r>
          </a:p>
          <a:p>
            <a:pPr eaLnBrk="1" hangingPunct="1">
              <a:lnSpc>
                <a:spcPct val="90000"/>
              </a:lnSpc>
            </a:pPr>
            <a:r>
              <a:rPr lang="en-US" sz="2400" smtClean="0"/>
              <a:t>How much time can students maintain focus on this topic?</a:t>
            </a:r>
          </a:p>
        </p:txBody>
      </p:sp>
      <p:pic>
        <p:nvPicPr>
          <p:cNvPr id="8197" name="Picture 5" descr="pe01931_"/>
          <p:cNvPicPr>
            <a:picLocks noGrp="1" noChangeAspect="1" noChangeArrowheads="1"/>
          </p:cNvPicPr>
          <p:nvPr>
            <p:ph type="clipArt" sz="half" idx="1"/>
          </p:nvPr>
        </p:nvPicPr>
        <p:blipFill>
          <a:blip r:embed="rId3" cstate="print">
            <a:extLst>
              <a:ext uri="{28A0092B-C50C-407E-A947-70E740481C1C}">
                <a14:useLocalDpi xmlns:a14="http://schemas.microsoft.com/office/drawing/2010/main" val="0"/>
              </a:ext>
            </a:extLst>
          </a:blip>
          <a:srcRect/>
          <a:stretch>
            <a:fillRect/>
          </a:stretch>
        </p:blipFill>
        <p:spPr>
          <a:xfrm>
            <a:off x="685800" y="2439988"/>
            <a:ext cx="3810000" cy="3197225"/>
          </a:xfrm>
        </p:spPr>
      </p:pic>
    </p:spTree>
    <p:extLst>
      <p:ext uri="{BB962C8B-B14F-4D97-AF65-F5344CB8AC3E}">
        <p14:creationId xmlns:p14="http://schemas.microsoft.com/office/powerpoint/2010/main" val="20835673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additive="base">
                                        <p:cTn id="7" dur="500" fill="hold"/>
                                        <p:tgtEl>
                                          <p:spTgt spid="8197"/>
                                        </p:tgtEl>
                                        <p:attrNameLst>
                                          <p:attrName>ppt_x</p:attrName>
                                        </p:attrNameLst>
                                      </p:cBhvr>
                                      <p:tavLst>
                                        <p:tav tm="0">
                                          <p:val>
                                            <p:strVal val="#ppt_x"/>
                                          </p:val>
                                        </p:tav>
                                        <p:tav tm="100000">
                                          <p:val>
                                            <p:strVal val="#ppt_x"/>
                                          </p:val>
                                        </p:tav>
                                      </p:tavLst>
                                    </p:anim>
                                    <p:anim calcmode="lin" valueType="num">
                                      <p:cBhvr additive="base">
                                        <p:cTn id="8" dur="500" fill="hold"/>
                                        <p:tgtEl>
                                          <p:spTgt spid="819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194"/>
                                        </p:tgtEl>
                                        <p:attrNameLst>
                                          <p:attrName>style.visibility</p:attrName>
                                        </p:attrNameLst>
                                      </p:cBhvr>
                                      <p:to>
                                        <p:strVal val="visible"/>
                                      </p:to>
                                    </p:set>
                                    <p:anim calcmode="lin" valueType="num">
                                      <p:cBhvr additive="base">
                                        <p:cTn id="13" dur="500" fill="hold"/>
                                        <p:tgtEl>
                                          <p:spTgt spid="8194"/>
                                        </p:tgtEl>
                                        <p:attrNameLst>
                                          <p:attrName>ppt_x</p:attrName>
                                        </p:attrNameLst>
                                      </p:cBhvr>
                                      <p:tavLst>
                                        <p:tav tm="0">
                                          <p:val>
                                            <p:strVal val="0-#ppt_w/2"/>
                                          </p:val>
                                        </p:tav>
                                        <p:tav tm="100000">
                                          <p:val>
                                            <p:strVal val="#ppt_x"/>
                                          </p:val>
                                        </p:tav>
                                      </p:tavLst>
                                    </p:anim>
                                    <p:anim calcmode="lin" valueType="num">
                                      <p:cBhvr additive="base">
                                        <p:cTn id="14" dur="500" fill="hold"/>
                                        <p:tgtEl>
                                          <p:spTgt spid="819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196">
                                            <p:txEl>
                                              <p:pRg st="0" end="0"/>
                                            </p:txEl>
                                          </p:spTgt>
                                        </p:tgtEl>
                                        <p:attrNameLst>
                                          <p:attrName>style.visibility</p:attrName>
                                        </p:attrNameLst>
                                      </p:cBhvr>
                                      <p:to>
                                        <p:strVal val="visible"/>
                                      </p:to>
                                    </p:set>
                                    <p:anim calcmode="lin" valueType="num">
                                      <p:cBhvr additive="base">
                                        <p:cTn id="19" dur="500" fill="hold"/>
                                        <p:tgtEl>
                                          <p:spTgt spid="8196">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19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196">
                                            <p:txEl>
                                              <p:pRg st="1" end="1"/>
                                            </p:txEl>
                                          </p:spTgt>
                                        </p:tgtEl>
                                        <p:attrNameLst>
                                          <p:attrName>style.visibility</p:attrName>
                                        </p:attrNameLst>
                                      </p:cBhvr>
                                      <p:to>
                                        <p:strVal val="visible"/>
                                      </p:to>
                                    </p:set>
                                    <p:anim calcmode="lin" valueType="num">
                                      <p:cBhvr additive="base">
                                        <p:cTn id="25" dur="500" fill="hold"/>
                                        <p:tgtEl>
                                          <p:spTgt spid="8196">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19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196">
                                            <p:txEl>
                                              <p:pRg st="2" end="2"/>
                                            </p:txEl>
                                          </p:spTgt>
                                        </p:tgtEl>
                                        <p:attrNameLst>
                                          <p:attrName>style.visibility</p:attrName>
                                        </p:attrNameLst>
                                      </p:cBhvr>
                                      <p:to>
                                        <p:strVal val="visible"/>
                                      </p:to>
                                    </p:set>
                                    <p:anim calcmode="lin" valueType="num">
                                      <p:cBhvr additive="base">
                                        <p:cTn id="31" dur="500" fill="hold"/>
                                        <p:tgtEl>
                                          <p:spTgt spid="8196">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19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196">
                                            <p:txEl>
                                              <p:pRg st="3" end="3"/>
                                            </p:txEl>
                                          </p:spTgt>
                                        </p:tgtEl>
                                        <p:attrNameLst>
                                          <p:attrName>style.visibility</p:attrName>
                                        </p:attrNameLst>
                                      </p:cBhvr>
                                      <p:to>
                                        <p:strVal val="visible"/>
                                      </p:to>
                                    </p:set>
                                    <p:anim calcmode="lin" valueType="num">
                                      <p:cBhvr additive="base">
                                        <p:cTn id="37" dur="500" fill="hold"/>
                                        <p:tgtEl>
                                          <p:spTgt spid="8196">
                                            <p:txEl>
                                              <p:pRg st="3" end="3"/>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196">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utoUpdateAnimBg="0"/>
      <p:bldP spid="8196" grpId="0" build="p" autoUpdateAnimBg="0"/>
    </p:bldLst>
  </p:timing>
</p:sld>
</file>

<file path=ppt/slides/slide3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dirty="0" smtClean="0">
                <a:solidFill>
                  <a:srgbClr val="9900CC"/>
                </a:solidFill>
              </a:rPr>
              <a:t>What is included in content?</a:t>
            </a:r>
          </a:p>
        </p:txBody>
      </p:sp>
      <p:sp>
        <p:nvSpPr>
          <p:cNvPr id="9220" name="Rectangle 4"/>
          <p:cNvSpPr>
            <a:spLocks noGrp="1" noChangeArrowheads="1"/>
          </p:cNvSpPr>
          <p:nvPr>
            <p:ph type="body" sz="half" idx="2"/>
          </p:nvPr>
        </p:nvSpPr>
        <p:spPr>
          <a:xfrm>
            <a:off x="4648200" y="1524000"/>
            <a:ext cx="3810000" cy="4114800"/>
          </a:xfrm>
        </p:spPr>
        <p:txBody>
          <a:bodyPr>
            <a:normAutofit fontScale="92500" lnSpcReduction="20000"/>
          </a:bodyPr>
          <a:lstStyle/>
          <a:p>
            <a:pPr eaLnBrk="1" hangingPunct="1">
              <a:lnSpc>
                <a:spcPct val="90000"/>
              </a:lnSpc>
            </a:pPr>
            <a:r>
              <a:rPr lang="en-US" sz="2400" dirty="0" smtClean="0"/>
              <a:t>Literature</a:t>
            </a:r>
          </a:p>
          <a:p>
            <a:pPr eaLnBrk="1" hangingPunct="1">
              <a:lnSpc>
                <a:spcPct val="90000"/>
              </a:lnSpc>
            </a:pPr>
            <a:r>
              <a:rPr lang="en-US" sz="2400" dirty="0" smtClean="0"/>
              <a:t>Media</a:t>
            </a:r>
          </a:p>
          <a:p>
            <a:pPr eaLnBrk="1" hangingPunct="1">
              <a:lnSpc>
                <a:spcPct val="90000"/>
              </a:lnSpc>
            </a:pPr>
            <a:r>
              <a:rPr lang="en-US" sz="2400" dirty="0" smtClean="0"/>
              <a:t>Research</a:t>
            </a:r>
          </a:p>
          <a:p>
            <a:pPr eaLnBrk="1" hangingPunct="1">
              <a:lnSpc>
                <a:spcPct val="90000"/>
              </a:lnSpc>
            </a:pPr>
            <a:r>
              <a:rPr lang="en-US" sz="2400" dirty="0" smtClean="0"/>
              <a:t>Activities</a:t>
            </a:r>
          </a:p>
          <a:p>
            <a:pPr eaLnBrk="1" hangingPunct="1">
              <a:lnSpc>
                <a:spcPct val="90000"/>
              </a:lnSpc>
            </a:pPr>
            <a:r>
              <a:rPr lang="en-US" sz="2400" dirty="0" smtClean="0"/>
              <a:t>Projects/products</a:t>
            </a:r>
          </a:p>
          <a:p>
            <a:pPr eaLnBrk="1" hangingPunct="1">
              <a:lnSpc>
                <a:spcPct val="90000"/>
              </a:lnSpc>
            </a:pPr>
            <a:r>
              <a:rPr lang="en-US" sz="2400" dirty="0" smtClean="0"/>
              <a:t>Technology</a:t>
            </a:r>
          </a:p>
          <a:p>
            <a:pPr eaLnBrk="1" hangingPunct="1">
              <a:lnSpc>
                <a:spcPct val="90000"/>
              </a:lnSpc>
            </a:pPr>
            <a:r>
              <a:rPr lang="en-US" sz="2400" dirty="0" smtClean="0"/>
              <a:t>Miscellaneous</a:t>
            </a:r>
          </a:p>
          <a:p>
            <a:pPr eaLnBrk="1" hangingPunct="1">
              <a:lnSpc>
                <a:spcPct val="90000"/>
              </a:lnSpc>
            </a:pPr>
            <a:r>
              <a:rPr lang="en-US" sz="2400" dirty="0" smtClean="0"/>
              <a:t>Other language arts skills</a:t>
            </a:r>
          </a:p>
          <a:p>
            <a:pPr lvl="1" eaLnBrk="1" hangingPunct="1">
              <a:lnSpc>
                <a:spcPct val="90000"/>
              </a:lnSpc>
            </a:pPr>
            <a:r>
              <a:rPr lang="en-US" sz="2000" dirty="0" smtClean="0"/>
              <a:t>Reading</a:t>
            </a:r>
          </a:p>
          <a:p>
            <a:pPr lvl="1" eaLnBrk="1" hangingPunct="1">
              <a:lnSpc>
                <a:spcPct val="90000"/>
              </a:lnSpc>
            </a:pPr>
            <a:r>
              <a:rPr lang="en-US" sz="2000" dirty="0" smtClean="0"/>
              <a:t>Writing</a:t>
            </a:r>
          </a:p>
          <a:p>
            <a:pPr lvl="1" eaLnBrk="1" hangingPunct="1">
              <a:lnSpc>
                <a:spcPct val="90000"/>
              </a:lnSpc>
            </a:pPr>
            <a:r>
              <a:rPr lang="en-US" sz="2000" dirty="0" smtClean="0"/>
              <a:t>Speaking</a:t>
            </a:r>
          </a:p>
          <a:p>
            <a:pPr lvl="1" eaLnBrk="1" hangingPunct="1">
              <a:lnSpc>
                <a:spcPct val="90000"/>
              </a:lnSpc>
            </a:pPr>
            <a:r>
              <a:rPr lang="en-US" sz="2000" dirty="0" smtClean="0"/>
              <a:t>Listening</a:t>
            </a:r>
          </a:p>
          <a:p>
            <a:pPr lvl="1" eaLnBrk="1" hangingPunct="1">
              <a:lnSpc>
                <a:spcPct val="90000"/>
              </a:lnSpc>
            </a:pPr>
            <a:r>
              <a:rPr lang="en-US" sz="2000" dirty="0" smtClean="0"/>
              <a:t>Other?</a:t>
            </a:r>
          </a:p>
        </p:txBody>
      </p:sp>
      <p:pic>
        <p:nvPicPr>
          <p:cNvPr id="9221" name="Picture 5" descr="PE03509_"/>
          <p:cNvPicPr>
            <a:picLocks noGrp="1" noChangeAspect="1" noChangeArrowheads="1"/>
          </p:cNvPicPr>
          <p:nvPr>
            <p:ph type="clipArt" sz="half" idx="1"/>
          </p:nvPr>
        </p:nvPicPr>
        <p:blipFill>
          <a:blip r:embed="rId3" cstate="print">
            <a:extLst>
              <a:ext uri="{28A0092B-C50C-407E-A947-70E740481C1C}">
                <a14:useLocalDpi xmlns:a14="http://schemas.microsoft.com/office/drawing/2010/main" val="0"/>
              </a:ext>
            </a:extLst>
          </a:blip>
          <a:srcRect/>
          <a:stretch>
            <a:fillRect/>
          </a:stretch>
        </p:blipFill>
        <p:spPr>
          <a:xfrm>
            <a:off x="685800" y="2449513"/>
            <a:ext cx="3810000" cy="3176587"/>
          </a:xfrm>
        </p:spPr>
      </p:pic>
    </p:spTree>
    <p:extLst>
      <p:ext uri="{BB962C8B-B14F-4D97-AF65-F5344CB8AC3E}">
        <p14:creationId xmlns:p14="http://schemas.microsoft.com/office/powerpoint/2010/main" val="8325546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linds(horizontal)">
                                      <p:cBhvr>
                                        <p:cTn id="7" dur="500"/>
                                        <p:tgtEl>
                                          <p:spTgt spid="92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9221"/>
                                        </p:tgtEl>
                                        <p:attrNameLst>
                                          <p:attrName>style.visibility</p:attrName>
                                        </p:attrNameLst>
                                      </p:cBhvr>
                                      <p:to>
                                        <p:strVal val="visible"/>
                                      </p:to>
                                    </p:set>
                                    <p:anim calcmode="lin" valueType="num">
                                      <p:cBhvr additive="base">
                                        <p:cTn id="12" dur="500" fill="hold"/>
                                        <p:tgtEl>
                                          <p:spTgt spid="9221"/>
                                        </p:tgtEl>
                                        <p:attrNameLst>
                                          <p:attrName>ppt_x</p:attrName>
                                        </p:attrNameLst>
                                      </p:cBhvr>
                                      <p:tavLst>
                                        <p:tav tm="0">
                                          <p:val>
                                            <p:strVal val="0-#ppt_w/2"/>
                                          </p:val>
                                        </p:tav>
                                        <p:tav tm="100000">
                                          <p:val>
                                            <p:strVal val="#ppt_x"/>
                                          </p:val>
                                        </p:tav>
                                      </p:tavLst>
                                    </p:anim>
                                    <p:anim calcmode="lin" valueType="num">
                                      <p:cBhvr additive="base">
                                        <p:cTn id="13" dur="500" fill="hold"/>
                                        <p:tgtEl>
                                          <p:spTgt spid="9221"/>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9220">
                                            <p:txEl>
                                              <p:pRg st="0" end="0"/>
                                            </p:txEl>
                                          </p:spTgt>
                                        </p:tgtEl>
                                        <p:attrNameLst>
                                          <p:attrName>style.visibility</p:attrName>
                                        </p:attrNameLst>
                                      </p:cBhvr>
                                      <p:to>
                                        <p:strVal val="visible"/>
                                      </p:to>
                                    </p:set>
                                    <p:animEffect transition="in" filter="box(in)">
                                      <p:cBhvr>
                                        <p:cTn id="18" dur="500"/>
                                        <p:tgtEl>
                                          <p:spTgt spid="9220">
                                            <p:txEl>
                                              <p:pRg st="0" end="0"/>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2" name="cashreg.wav"/>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9220">
                                            <p:txEl>
                                              <p:pRg st="1" end="1"/>
                                            </p:txEl>
                                          </p:spTgt>
                                        </p:tgtEl>
                                        <p:attrNameLst>
                                          <p:attrName>style.visibility</p:attrName>
                                        </p:attrNameLst>
                                      </p:cBhvr>
                                      <p:to>
                                        <p:strVal val="visible"/>
                                      </p:to>
                                    </p:set>
                                    <p:animEffect transition="in" filter="box(in)">
                                      <p:cBhvr>
                                        <p:cTn id="23" dur="500"/>
                                        <p:tgtEl>
                                          <p:spTgt spid="9220">
                                            <p:txEl>
                                              <p:pRg st="1" end="1"/>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2" name="cashreg.wav"/>
                                        </p:tgtEl>
                                      </p:cMediaNode>
                                    </p:audio>
                                  </p:sub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9220">
                                            <p:txEl>
                                              <p:pRg st="2" end="2"/>
                                            </p:txEl>
                                          </p:spTgt>
                                        </p:tgtEl>
                                        <p:attrNameLst>
                                          <p:attrName>style.visibility</p:attrName>
                                        </p:attrNameLst>
                                      </p:cBhvr>
                                      <p:to>
                                        <p:strVal val="visible"/>
                                      </p:to>
                                    </p:set>
                                    <p:animEffect transition="in" filter="box(in)">
                                      <p:cBhvr>
                                        <p:cTn id="28" dur="500"/>
                                        <p:tgtEl>
                                          <p:spTgt spid="9220">
                                            <p:txEl>
                                              <p:pRg st="2" end="2"/>
                                            </p:txEl>
                                          </p:spTgt>
                                        </p:tgtEl>
                                      </p:cBhvr>
                                    </p:animEffect>
                                  </p:childTnLst>
                                  <p:subTnLst>
                                    <p:audio>
                                      <p:cMediaNode>
                                        <p:cTn display="0" masterRel="sameClick">
                                          <p:stCondLst>
                                            <p:cond evt="begin" delay="0">
                                              <p:tn val="26"/>
                                            </p:cond>
                                          </p:stCondLst>
                                          <p:endCondLst>
                                            <p:cond evt="onStopAudio" delay="0">
                                              <p:tgtEl>
                                                <p:sldTgt/>
                                              </p:tgtEl>
                                            </p:cond>
                                          </p:endCondLst>
                                        </p:cTn>
                                        <p:tgtEl>
                                          <p:sndTgt r:embed="rId2" name="cashreg.wav"/>
                                        </p:tgtEl>
                                      </p:cMediaNode>
                                    </p:audio>
                                  </p:sub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9220">
                                            <p:txEl>
                                              <p:pRg st="3" end="3"/>
                                            </p:txEl>
                                          </p:spTgt>
                                        </p:tgtEl>
                                        <p:attrNameLst>
                                          <p:attrName>style.visibility</p:attrName>
                                        </p:attrNameLst>
                                      </p:cBhvr>
                                      <p:to>
                                        <p:strVal val="visible"/>
                                      </p:to>
                                    </p:set>
                                    <p:animEffect transition="in" filter="box(in)">
                                      <p:cBhvr>
                                        <p:cTn id="33" dur="500"/>
                                        <p:tgtEl>
                                          <p:spTgt spid="9220">
                                            <p:txEl>
                                              <p:pRg st="3" end="3"/>
                                            </p:txEl>
                                          </p:spTgt>
                                        </p:tgtEl>
                                      </p:cBhvr>
                                    </p:animEffect>
                                  </p:childTnLst>
                                  <p:subTnLst>
                                    <p:audio>
                                      <p:cMediaNode>
                                        <p:cTn display="0" masterRel="sameClick">
                                          <p:stCondLst>
                                            <p:cond evt="begin" delay="0">
                                              <p:tn val="31"/>
                                            </p:cond>
                                          </p:stCondLst>
                                          <p:endCondLst>
                                            <p:cond evt="onStopAudio" delay="0">
                                              <p:tgtEl>
                                                <p:sldTgt/>
                                              </p:tgtEl>
                                            </p:cond>
                                          </p:endCondLst>
                                        </p:cTn>
                                        <p:tgtEl>
                                          <p:sndTgt r:embed="rId2" name="cashreg.wav"/>
                                        </p:tgtEl>
                                      </p:cMediaNode>
                                    </p:audio>
                                  </p:subTnLst>
                                </p:cTn>
                              </p:par>
                            </p:childTnLst>
                          </p:cTn>
                        </p:par>
                      </p:childTnLst>
                    </p:cTn>
                  </p:par>
                  <p:par>
                    <p:cTn id="34" fill="hold" nodeType="clickPar">
                      <p:stCondLst>
                        <p:cond delay="indefinite"/>
                      </p:stCondLst>
                      <p:childTnLst>
                        <p:par>
                          <p:cTn id="35" fill="hold" nodeType="withGroup">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9220">
                                            <p:txEl>
                                              <p:pRg st="4" end="4"/>
                                            </p:txEl>
                                          </p:spTgt>
                                        </p:tgtEl>
                                        <p:attrNameLst>
                                          <p:attrName>style.visibility</p:attrName>
                                        </p:attrNameLst>
                                      </p:cBhvr>
                                      <p:to>
                                        <p:strVal val="visible"/>
                                      </p:to>
                                    </p:set>
                                    <p:animEffect transition="in" filter="box(in)">
                                      <p:cBhvr>
                                        <p:cTn id="38" dur="500"/>
                                        <p:tgtEl>
                                          <p:spTgt spid="9220">
                                            <p:txEl>
                                              <p:pRg st="4" end="4"/>
                                            </p:txEl>
                                          </p:spTgt>
                                        </p:tgtEl>
                                      </p:cBhvr>
                                    </p:animEffect>
                                  </p:childTnLst>
                                  <p:subTnLst>
                                    <p:audio>
                                      <p:cMediaNode>
                                        <p:cTn display="0" masterRel="sameClick">
                                          <p:stCondLst>
                                            <p:cond evt="begin" delay="0">
                                              <p:tn val="36"/>
                                            </p:cond>
                                          </p:stCondLst>
                                          <p:endCondLst>
                                            <p:cond evt="onStopAudio" delay="0">
                                              <p:tgtEl>
                                                <p:sldTgt/>
                                              </p:tgtEl>
                                            </p:cond>
                                          </p:endCondLst>
                                        </p:cTn>
                                        <p:tgtEl>
                                          <p:sndTgt r:embed="rId2" name="cashreg.wav"/>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9220">
                                            <p:txEl>
                                              <p:pRg st="5" end="5"/>
                                            </p:txEl>
                                          </p:spTgt>
                                        </p:tgtEl>
                                        <p:attrNameLst>
                                          <p:attrName>style.visibility</p:attrName>
                                        </p:attrNameLst>
                                      </p:cBhvr>
                                      <p:to>
                                        <p:strVal val="visible"/>
                                      </p:to>
                                    </p:set>
                                    <p:animEffect transition="in" filter="box(in)">
                                      <p:cBhvr>
                                        <p:cTn id="43" dur="500"/>
                                        <p:tgtEl>
                                          <p:spTgt spid="9220">
                                            <p:txEl>
                                              <p:pRg st="5" end="5"/>
                                            </p:txEl>
                                          </p:spTgt>
                                        </p:tgtEl>
                                      </p:cBhvr>
                                    </p:animEffect>
                                  </p:childTnLst>
                                  <p:subTnLst>
                                    <p:audio>
                                      <p:cMediaNode>
                                        <p:cTn display="0" masterRel="sameClick">
                                          <p:stCondLst>
                                            <p:cond evt="begin" delay="0">
                                              <p:tn val="41"/>
                                            </p:cond>
                                          </p:stCondLst>
                                          <p:endCondLst>
                                            <p:cond evt="onStopAudio" delay="0">
                                              <p:tgtEl>
                                                <p:sldTgt/>
                                              </p:tgtEl>
                                            </p:cond>
                                          </p:endCondLst>
                                        </p:cTn>
                                        <p:tgtEl>
                                          <p:sndTgt r:embed="rId2" name="cashreg.wav"/>
                                        </p:tgtEl>
                                      </p:cMediaNode>
                                    </p:audio>
                                  </p:subTnLst>
                                </p:cTn>
                              </p:par>
                            </p:childTnLst>
                          </p:cTn>
                        </p:par>
                      </p:childTnLst>
                    </p:cTn>
                  </p:par>
                  <p:par>
                    <p:cTn id="44" fill="hold" nodeType="clickPar">
                      <p:stCondLst>
                        <p:cond delay="indefinite"/>
                      </p:stCondLst>
                      <p:childTnLst>
                        <p:par>
                          <p:cTn id="45" fill="hold" nodeType="withGroup">
                            <p:stCondLst>
                              <p:cond delay="0"/>
                            </p:stCondLst>
                            <p:childTnLst>
                              <p:par>
                                <p:cTn id="46" presetID="4" presetClass="entr" presetSubtype="16" fill="hold" grpId="0" nodeType="clickEffect">
                                  <p:stCondLst>
                                    <p:cond delay="0"/>
                                  </p:stCondLst>
                                  <p:childTnLst>
                                    <p:set>
                                      <p:cBhvr>
                                        <p:cTn id="47" dur="1" fill="hold">
                                          <p:stCondLst>
                                            <p:cond delay="0"/>
                                          </p:stCondLst>
                                        </p:cTn>
                                        <p:tgtEl>
                                          <p:spTgt spid="9220">
                                            <p:txEl>
                                              <p:pRg st="6" end="6"/>
                                            </p:txEl>
                                          </p:spTgt>
                                        </p:tgtEl>
                                        <p:attrNameLst>
                                          <p:attrName>style.visibility</p:attrName>
                                        </p:attrNameLst>
                                      </p:cBhvr>
                                      <p:to>
                                        <p:strVal val="visible"/>
                                      </p:to>
                                    </p:set>
                                    <p:animEffect transition="in" filter="box(in)">
                                      <p:cBhvr>
                                        <p:cTn id="48" dur="500"/>
                                        <p:tgtEl>
                                          <p:spTgt spid="9220">
                                            <p:txEl>
                                              <p:pRg st="6" end="6"/>
                                            </p:txEl>
                                          </p:spTgt>
                                        </p:tgtEl>
                                      </p:cBhvr>
                                    </p:animEffect>
                                  </p:childTnLst>
                                  <p:subTnLst>
                                    <p:audio>
                                      <p:cMediaNode>
                                        <p:cTn display="0" masterRel="sameClick">
                                          <p:stCondLst>
                                            <p:cond evt="begin" delay="0">
                                              <p:tn val="46"/>
                                            </p:cond>
                                          </p:stCondLst>
                                          <p:endCondLst>
                                            <p:cond evt="onStopAudio" delay="0">
                                              <p:tgtEl>
                                                <p:sldTgt/>
                                              </p:tgtEl>
                                            </p:cond>
                                          </p:endCondLst>
                                        </p:cTn>
                                        <p:tgtEl>
                                          <p:sndTgt r:embed="rId2" name="cashreg.wav"/>
                                        </p:tgtEl>
                                      </p:cMediaNode>
                                    </p:audio>
                                  </p:subTnLst>
                                </p:cTn>
                              </p:par>
                            </p:childTnLst>
                          </p:cTn>
                        </p:par>
                      </p:childTnLst>
                    </p:cTn>
                  </p:par>
                  <p:par>
                    <p:cTn id="49" fill="hold" nodeType="clickPar">
                      <p:stCondLst>
                        <p:cond delay="indefinite"/>
                      </p:stCondLst>
                      <p:childTnLst>
                        <p:par>
                          <p:cTn id="50" fill="hold" nodeType="withGroup">
                            <p:stCondLst>
                              <p:cond delay="0"/>
                            </p:stCondLst>
                            <p:childTnLst>
                              <p:par>
                                <p:cTn id="51" presetID="4" presetClass="entr" presetSubtype="16" fill="hold" grpId="0" nodeType="clickEffect">
                                  <p:stCondLst>
                                    <p:cond delay="0"/>
                                  </p:stCondLst>
                                  <p:childTnLst>
                                    <p:set>
                                      <p:cBhvr>
                                        <p:cTn id="52" dur="1" fill="hold">
                                          <p:stCondLst>
                                            <p:cond delay="0"/>
                                          </p:stCondLst>
                                        </p:cTn>
                                        <p:tgtEl>
                                          <p:spTgt spid="9220">
                                            <p:txEl>
                                              <p:pRg st="7" end="7"/>
                                            </p:txEl>
                                          </p:spTgt>
                                        </p:tgtEl>
                                        <p:attrNameLst>
                                          <p:attrName>style.visibility</p:attrName>
                                        </p:attrNameLst>
                                      </p:cBhvr>
                                      <p:to>
                                        <p:strVal val="visible"/>
                                      </p:to>
                                    </p:set>
                                    <p:animEffect transition="in" filter="box(in)">
                                      <p:cBhvr>
                                        <p:cTn id="53" dur="500"/>
                                        <p:tgtEl>
                                          <p:spTgt spid="9220">
                                            <p:txEl>
                                              <p:pRg st="7" end="7"/>
                                            </p:txEl>
                                          </p:spTgt>
                                        </p:tgtEl>
                                      </p:cBhvr>
                                    </p:animEffect>
                                  </p:childTnLst>
                                  <p:subTnLst>
                                    <p:audio>
                                      <p:cMediaNode>
                                        <p:cTn display="0" masterRel="sameClick">
                                          <p:stCondLst>
                                            <p:cond evt="begin" delay="0">
                                              <p:tn val="51"/>
                                            </p:cond>
                                          </p:stCondLst>
                                          <p:endCondLst>
                                            <p:cond evt="onStopAudio" delay="0">
                                              <p:tgtEl>
                                                <p:sldTgt/>
                                              </p:tgtEl>
                                            </p:cond>
                                          </p:endCondLst>
                                        </p:cTn>
                                        <p:tgtEl>
                                          <p:sndTgt r:embed="rId2" name="cashreg.wav"/>
                                        </p:tgtEl>
                                      </p:cMediaNode>
                                    </p:audio>
                                  </p:subTnLst>
                                </p:cTn>
                              </p:par>
                              <p:par>
                                <p:cTn id="54" presetID="4" presetClass="entr" presetSubtype="16" fill="hold" grpId="0" nodeType="withEffect">
                                  <p:stCondLst>
                                    <p:cond delay="0"/>
                                  </p:stCondLst>
                                  <p:childTnLst>
                                    <p:set>
                                      <p:cBhvr>
                                        <p:cTn id="55" dur="1" fill="hold">
                                          <p:stCondLst>
                                            <p:cond delay="0"/>
                                          </p:stCondLst>
                                        </p:cTn>
                                        <p:tgtEl>
                                          <p:spTgt spid="9220">
                                            <p:txEl>
                                              <p:pRg st="8" end="8"/>
                                            </p:txEl>
                                          </p:spTgt>
                                        </p:tgtEl>
                                        <p:attrNameLst>
                                          <p:attrName>style.visibility</p:attrName>
                                        </p:attrNameLst>
                                      </p:cBhvr>
                                      <p:to>
                                        <p:strVal val="visible"/>
                                      </p:to>
                                    </p:set>
                                    <p:animEffect transition="in" filter="box(in)">
                                      <p:cBhvr>
                                        <p:cTn id="56" dur="500"/>
                                        <p:tgtEl>
                                          <p:spTgt spid="9220">
                                            <p:txEl>
                                              <p:pRg st="8" end="8"/>
                                            </p:txEl>
                                          </p:spTgt>
                                        </p:tgtEl>
                                      </p:cBhvr>
                                    </p:animEffect>
                                  </p:childTnLst>
                                  <p:subTnLst>
                                    <p:audio>
                                      <p:cMediaNode>
                                        <p:cTn display="0" masterRel="sameClick">
                                          <p:stCondLst>
                                            <p:cond evt="begin" delay="0">
                                              <p:tn val="54"/>
                                            </p:cond>
                                          </p:stCondLst>
                                          <p:endCondLst>
                                            <p:cond evt="onStopAudio" delay="0">
                                              <p:tgtEl>
                                                <p:sldTgt/>
                                              </p:tgtEl>
                                            </p:cond>
                                          </p:endCondLst>
                                        </p:cTn>
                                        <p:tgtEl>
                                          <p:sndTgt r:embed="rId2" name="cashreg.wav"/>
                                        </p:tgtEl>
                                      </p:cMediaNode>
                                    </p:audio>
                                  </p:subTnLst>
                                </p:cTn>
                              </p:par>
                              <p:par>
                                <p:cTn id="57" presetID="4" presetClass="entr" presetSubtype="16" fill="hold" grpId="0" nodeType="withEffect">
                                  <p:stCondLst>
                                    <p:cond delay="0"/>
                                  </p:stCondLst>
                                  <p:childTnLst>
                                    <p:set>
                                      <p:cBhvr>
                                        <p:cTn id="58" dur="1" fill="hold">
                                          <p:stCondLst>
                                            <p:cond delay="0"/>
                                          </p:stCondLst>
                                        </p:cTn>
                                        <p:tgtEl>
                                          <p:spTgt spid="9220">
                                            <p:txEl>
                                              <p:pRg st="9" end="9"/>
                                            </p:txEl>
                                          </p:spTgt>
                                        </p:tgtEl>
                                        <p:attrNameLst>
                                          <p:attrName>style.visibility</p:attrName>
                                        </p:attrNameLst>
                                      </p:cBhvr>
                                      <p:to>
                                        <p:strVal val="visible"/>
                                      </p:to>
                                    </p:set>
                                    <p:animEffect transition="in" filter="box(in)">
                                      <p:cBhvr>
                                        <p:cTn id="59" dur="500"/>
                                        <p:tgtEl>
                                          <p:spTgt spid="9220">
                                            <p:txEl>
                                              <p:pRg st="9" end="9"/>
                                            </p:txEl>
                                          </p:spTgt>
                                        </p:tgtEl>
                                      </p:cBhvr>
                                    </p:animEffect>
                                  </p:childTnLst>
                                  <p:subTnLst>
                                    <p:audio>
                                      <p:cMediaNode>
                                        <p:cTn display="0" masterRel="sameClick">
                                          <p:stCondLst>
                                            <p:cond evt="begin" delay="0">
                                              <p:tn val="57"/>
                                            </p:cond>
                                          </p:stCondLst>
                                          <p:endCondLst>
                                            <p:cond evt="onStopAudio" delay="0">
                                              <p:tgtEl>
                                                <p:sldTgt/>
                                              </p:tgtEl>
                                            </p:cond>
                                          </p:endCondLst>
                                        </p:cTn>
                                        <p:tgtEl>
                                          <p:sndTgt r:embed="rId2" name="cashreg.wav"/>
                                        </p:tgtEl>
                                      </p:cMediaNode>
                                    </p:audio>
                                  </p:subTnLst>
                                </p:cTn>
                              </p:par>
                              <p:par>
                                <p:cTn id="60" presetID="4" presetClass="entr" presetSubtype="16" fill="hold" grpId="0" nodeType="withEffect">
                                  <p:stCondLst>
                                    <p:cond delay="0"/>
                                  </p:stCondLst>
                                  <p:childTnLst>
                                    <p:set>
                                      <p:cBhvr>
                                        <p:cTn id="61" dur="1" fill="hold">
                                          <p:stCondLst>
                                            <p:cond delay="0"/>
                                          </p:stCondLst>
                                        </p:cTn>
                                        <p:tgtEl>
                                          <p:spTgt spid="9220">
                                            <p:txEl>
                                              <p:pRg st="10" end="10"/>
                                            </p:txEl>
                                          </p:spTgt>
                                        </p:tgtEl>
                                        <p:attrNameLst>
                                          <p:attrName>style.visibility</p:attrName>
                                        </p:attrNameLst>
                                      </p:cBhvr>
                                      <p:to>
                                        <p:strVal val="visible"/>
                                      </p:to>
                                    </p:set>
                                    <p:animEffect transition="in" filter="box(in)">
                                      <p:cBhvr>
                                        <p:cTn id="62" dur="500"/>
                                        <p:tgtEl>
                                          <p:spTgt spid="9220">
                                            <p:txEl>
                                              <p:pRg st="10" end="10"/>
                                            </p:txEl>
                                          </p:spTgt>
                                        </p:tgtEl>
                                      </p:cBhvr>
                                    </p:animEffect>
                                  </p:childTnLst>
                                  <p:subTnLst>
                                    <p:audio>
                                      <p:cMediaNode>
                                        <p:cTn display="0" masterRel="sameClick">
                                          <p:stCondLst>
                                            <p:cond evt="begin" delay="0">
                                              <p:tn val="60"/>
                                            </p:cond>
                                          </p:stCondLst>
                                          <p:endCondLst>
                                            <p:cond evt="onStopAudio" delay="0">
                                              <p:tgtEl>
                                                <p:sldTgt/>
                                              </p:tgtEl>
                                            </p:cond>
                                          </p:endCondLst>
                                        </p:cTn>
                                        <p:tgtEl>
                                          <p:sndTgt r:embed="rId2" name="cashreg.wav"/>
                                        </p:tgtEl>
                                      </p:cMediaNode>
                                    </p:audio>
                                  </p:subTnLst>
                                </p:cTn>
                              </p:par>
                              <p:par>
                                <p:cTn id="63" presetID="4" presetClass="entr" presetSubtype="16" fill="hold" grpId="0" nodeType="withEffect">
                                  <p:stCondLst>
                                    <p:cond delay="0"/>
                                  </p:stCondLst>
                                  <p:childTnLst>
                                    <p:set>
                                      <p:cBhvr>
                                        <p:cTn id="64" dur="1" fill="hold">
                                          <p:stCondLst>
                                            <p:cond delay="0"/>
                                          </p:stCondLst>
                                        </p:cTn>
                                        <p:tgtEl>
                                          <p:spTgt spid="9220">
                                            <p:txEl>
                                              <p:pRg st="11" end="11"/>
                                            </p:txEl>
                                          </p:spTgt>
                                        </p:tgtEl>
                                        <p:attrNameLst>
                                          <p:attrName>style.visibility</p:attrName>
                                        </p:attrNameLst>
                                      </p:cBhvr>
                                      <p:to>
                                        <p:strVal val="visible"/>
                                      </p:to>
                                    </p:set>
                                    <p:animEffect transition="in" filter="box(in)">
                                      <p:cBhvr>
                                        <p:cTn id="65" dur="500"/>
                                        <p:tgtEl>
                                          <p:spTgt spid="9220">
                                            <p:txEl>
                                              <p:pRg st="11" end="11"/>
                                            </p:txEl>
                                          </p:spTgt>
                                        </p:tgtEl>
                                      </p:cBhvr>
                                    </p:animEffect>
                                  </p:childTnLst>
                                  <p:subTnLst>
                                    <p:audio>
                                      <p:cMediaNode>
                                        <p:cTn display="0" masterRel="sameClick">
                                          <p:stCondLst>
                                            <p:cond evt="begin" delay="0">
                                              <p:tn val="63"/>
                                            </p:cond>
                                          </p:stCondLst>
                                          <p:endCondLst>
                                            <p:cond evt="onStopAudio" delay="0">
                                              <p:tgtEl>
                                                <p:sldTgt/>
                                              </p:tgtEl>
                                            </p:cond>
                                          </p:endCondLst>
                                        </p:cTn>
                                        <p:tgtEl>
                                          <p:sndTgt r:embed="rId2" name="cashreg.wav"/>
                                        </p:tgtEl>
                                      </p:cMediaNode>
                                    </p:audio>
                                  </p:subTnLst>
                                </p:cTn>
                              </p:par>
                              <p:par>
                                <p:cTn id="66" presetID="4" presetClass="entr" presetSubtype="16" fill="hold" grpId="0" nodeType="withEffect">
                                  <p:stCondLst>
                                    <p:cond delay="0"/>
                                  </p:stCondLst>
                                  <p:childTnLst>
                                    <p:set>
                                      <p:cBhvr>
                                        <p:cTn id="67" dur="1" fill="hold">
                                          <p:stCondLst>
                                            <p:cond delay="0"/>
                                          </p:stCondLst>
                                        </p:cTn>
                                        <p:tgtEl>
                                          <p:spTgt spid="9220">
                                            <p:txEl>
                                              <p:pRg st="12" end="12"/>
                                            </p:txEl>
                                          </p:spTgt>
                                        </p:tgtEl>
                                        <p:attrNameLst>
                                          <p:attrName>style.visibility</p:attrName>
                                        </p:attrNameLst>
                                      </p:cBhvr>
                                      <p:to>
                                        <p:strVal val="visible"/>
                                      </p:to>
                                    </p:set>
                                    <p:animEffect transition="in" filter="box(in)">
                                      <p:cBhvr>
                                        <p:cTn id="68" dur="500"/>
                                        <p:tgtEl>
                                          <p:spTgt spid="9220">
                                            <p:txEl>
                                              <p:pRg st="12" end="12"/>
                                            </p:txEl>
                                          </p:spTgt>
                                        </p:tgtEl>
                                      </p:cBhvr>
                                    </p:animEffect>
                                  </p:childTnLst>
                                  <p:subTnLst>
                                    <p:audio>
                                      <p:cMediaNode>
                                        <p:cTn display="0" masterRel="sameClick">
                                          <p:stCondLst>
                                            <p:cond evt="begin" delay="0">
                                              <p:tn val="66"/>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utoUpdateAnimBg="0"/>
      <p:bldP spid="9220" grpId="0" build="p" autoUpdateAnimBg="0"/>
    </p:bldLst>
  </p:timing>
</p:sld>
</file>

<file path=ppt/slides/slide3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fontScale="90000"/>
          </a:bodyPr>
          <a:lstStyle/>
          <a:p>
            <a:pPr eaLnBrk="1" hangingPunct="1"/>
            <a:r>
              <a:rPr lang="en-US" dirty="0" smtClean="0">
                <a:solidFill>
                  <a:srgbClr val="9900CC"/>
                </a:solidFill>
              </a:rPr>
              <a:t>Choose activities to pair with content.</a:t>
            </a:r>
          </a:p>
        </p:txBody>
      </p:sp>
      <p:sp>
        <p:nvSpPr>
          <p:cNvPr id="10244" name="Rectangle 4"/>
          <p:cNvSpPr>
            <a:spLocks noGrp="1" noChangeArrowheads="1"/>
          </p:cNvSpPr>
          <p:nvPr>
            <p:ph type="body" sz="half" idx="2"/>
          </p:nvPr>
        </p:nvSpPr>
        <p:spPr/>
        <p:txBody>
          <a:bodyPr/>
          <a:lstStyle/>
          <a:p>
            <a:pPr eaLnBrk="1" hangingPunct="1">
              <a:lnSpc>
                <a:spcPct val="90000"/>
              </a:lnSpc>
            </a:pPr>
            <a:r>
              <a:rPr lang="en-US" sz="2400" smtClean="0"/>
              <a:t>What activities will best accomplish our objectives and with what content?</a:t>
            </a:r>
          </a:p>
          <a:p>
            <a:pPr eaLnBrk="1" hangingPunct="1">
              <a:lnSpc>
                <a:spcPct val="90000"/>
              </a:lnSpc>
            </a:pPr>
            <a:r>
              <a:rPr lang="en-US" sz="2400" smtClean="0"/>
              <a:t>Consider diverse learning styles and abilities.</a:t>
            </a:r>
          </a:p>
          <a:p>
            <a:pPr eaLnBrk="1" hangingPunct="1">
              <a:lnSpc>
                <a:spcPct val="90000"/>
              </a:lnSpc>
            </a:pPr>
            <a:r>
              <a:rPr lang="en-US" sz="2400" smtClean="0"/>
              <a:t>Consider cultural diversity.</a:t>
            </a:r>
          </a:p>
          <a:p>
            <a:pPr eaLnBrk="1" hangingPunct="1">
              <a:lnSpc>
                <a:spcPct val="90000"/>
              </a:lnSpc>
            </a:pPr>
            <a:r>
              <a:rPr lang="en-US" sz="2400" smtClean="0"/>
              <a:t>Consider educational psychology and the age of our students.</a:t>
            </a:r>
          </a:p>
          <a:p>
            <a:pPr eaLnBrk="1" hangingPunct="1">
              <a:lnSpc>
                <a:spcPct val="90000"/>
              </a:lnSpc>
            </a:pPr>
            <a:r>
              <a:rPr lang="en-US" sz="2400" smtClean="0"/>
              <a:t>Maximize level of cognition and retention.</a:t>
            </a:r>
          </a:p>
        </p:txBody>
      </p:sp>
      <p:pic>
        <p:nvPicPr>
          <p:cNvPr id="10245" name="Picture 5" descr="j0090336"/>
          <p:cNvPicPr>
            <a:picLocks noGrp="1" noChangeAspect="1" noChangeArrowheads="1"/>
          </p:cNvPicPr>
          <p:nvPr>
            <p:ph type="clipArt" sz="half" idx="1"/>
          </p:nvPr>
        </p:nvPicPr>
        <p:blipFill>
          <a:blip r:embed="rId3" cstate="print">
            <a:extLst>
              <a:ext uri="{28A0092B-C50C-407E-A947-70E740481C1C}">
                <a14:useLocalDpi xmlns:a14="http://schemas.microsoft.com/office/drawing/2010/main" val="0"/>
              </a:ext>
            </a:extLst>
          </a:blip>
          <a:srcRect/>
          <a:stretch>
            <a:fillRect/>
          </a:stretch>
        </p:blipFill>
        <p:spPr>
          <a:xfrm>
            <a:off x="685800" y="2655888"/>
            <a:ext cx="3810000" cy="2765425"/>
          </a:xfrm>
        </p:spPr>
      </p:pic>
    </p:spTree>
    <p:extLst>
      <p:ext uri="{BB962C8B-B14F-4D97-AF65-F5344CB8AC3E}">
        <p14:creationId xmlns:p14="http://schemas.microsoft.com/office/powerpoint/2010/main" val="12055762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0245"/>
                                        </p:tgtEl>
                                        <p:attrNameLst>
                                          <p:attrName>style.visibility</p:attrName>
                                        </p:attrNameLst>
                                      </p:cBhvr>
                                      <p:to>
                                        <p:strVal val="visible"/>
                                      </p:to>
                                    </p:set>
                                    <p:anim calcmode="lin" valueType="num">
                                      <p:cBhvr>
                                        <p:cTn id="7" dur="1000" fill="hold"/>
                                        <p:tgtEl>
                                          <p:spTgt spid="10245"/>
                                        </p:tgtEl>
                                        <p:attrNameLst>
                                          <p:attrName>ppt_w</p:attrName>
                                        </p:attrNameLst>
                                      </p:cBhvr>
                                      <p:tavLst>
                                        <p:tav tm="0">
                                          <p:val>
                                            <p:fltVal val="0"/>
                                          </p:val>
                                        </p:tav>
                                        <p:tav tm="100000">
                                          <p:val>
                                            <p:strVal val="#ppt_w"/>
                                          </p:val>
                                        </p:tav>
                                      </p:tavLst>
                                    </p:anim>
                                    <p:anim calcmode="lin" valueType="num">
                                      <p:cBhvr>
                                        <p:cTn id="8" dur="1000" fill="hold"/>
                                        <p:tgtEl>
                                          <p:spTgt spid="10245"/>
                                        </p:tgtEl>
                                        <p:attrNameLst>
                                          <p:attrName>ppt_h</p:attrName>
                                        </p:attrNameLst>
                                      </p:cBhvr>
                                      <p:tavLst>
                                        <p:tav tm="0">
                                          <p:val>
                                            <p:fltVal val="0"/>
                                          </p:val>
                                        </p:tav>
                                        <p:tav tm="100000">
                                          <p:val>
                                            <p:strVal val="#ppt_h"/>
                                          </p:val>
                                        </p:tav>
                                      </p:tavLst>
                                    </p:anim>
                                    <p:anim calcmode="lin" valueType="num">
                                      <p:cBhvr>
                                        <p:cTn id="9" dur="1000" fill="hold"/>
                                        <p:tgtEl>
                                          <p:spTgt spid="1024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245"/>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blinds(horizontal)">
                                      <p:cBhvr>
                                        <p:cTn id="15" dur="500"/>
                                        <p:tgtEl>
                                          <p:spTgt spid="1024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0244">
                                            <p:txEl>
                                              <p:pRg st="0" end="0"/>
                                            </p:txEl>
                                          </p:spTgt>
                                        </p:tgtEl>
                                        <p:attrNameLst>
                                          <p:attrName>style.visibility</p:attrName>
                                        </p:attrNameLst>
                                      </p:cBhvr>
                                      <p:to>
                                        <p:strVal val="visible"/>
                                      </p:to>
                                    </p:set>
                                    <p:anim calcmode="lin" valueType="num">
                                      <p:cBhvr additive="base">
                                        <p:cTn id="20" dur="500" fill="hold"/>
                                        <p:tgtEl>
                                          <p:spTgt spid="10244">
                                            <p:txEl>
                                              <p:pRg st="0" end="0"/>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024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0244">
                                            <p:txEl>
                                              <p:pRg st="1" end="1"/>
                                            </p:txEl>
                                          </p:spTgt>
                                        </p:tgtEl>
                                        <p:attrNameLst>
                                          <p:attrName>style.visibility</p:attrName>
                                        </p:attrNameLst>
                                      </p:cBhvr>
                                      <p:to>
                                        <p:strVal val="visible"/>
                                      </p:to>
                                    </p:set>
                                    <p:anim calcmode="lin" valueType="num">
                                      <p:cBhvr additive="base">
                                        <p:cTn id="26" dur="500" fill="hold"/>
                                        <p:tgtEl>
                                          <p:spTgt spid="10244">
                                            <p:txEl>
                                              <p:pRg st="1" end="1"/>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1024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10244">
                                            <p:txEl>
                                              <p:pRg st="2" end="2"/>
                                            </p:txEl>
                                          </p:spTgt>
                                        </p:tgtEl>
                                        <p:attrNameLst>
                                          <p:attrName>style.visibility</p:attrName>
                                        </p:attrNameLst>
                                      </p:cBhvr>
                                      <p:to>
                                        <p:strVal val="visible"/>
                                      </p:to>
                                    </p:set>
                                    <p:anim calcmode="lin" valueType="num">
                                      <p:cBhvr additive="base">
                                        <p:cTn id="32" dur="500" fill="hold"/>
                                        <p:tgtEl>
                                          <p:spTgt spid="10244">
                                            <p:txEl>
                                              <p:pRg st="2" end="2"/>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1024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10244">
                                            <p:txEl>
                                              <p:pRg st="3" end="3"/>
                                            </p:txEl>
                                          </p:spTgt>
                                        </p:tgtEl>
                                        <p:attrNameLst>
                                          <p:attrName>style.visibility</p:attrName>
                                        </p:attrNameLst>
                                      </p:cBhvr>
                                      <p:to>
                                        <p:strVal val="visible"/>
                                      </p:to>
                                    </p:set>
                                    <p:anim calcmode="lin" valueType="num">
                                      <p:cBhvr additive="base">
                                        <p:cTn id="38" dur="500" fill="hold"/>
                                        <p:tgtEl>
                                          <p:spTgt spid="10244">
                                            <p:txEl>
                                              <p:pRg st="3" end="3"/>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1024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10244">
                                            <p:txEl>
                                              <p:pRg st="4" end="4"/>
                                            </p:txEl>
                                          </p:spTgt>
                                        </p:tgtEl>
                                        <p:attrNameLst>
                                          <p:attrName>style.visibility</p:attrName>
                                        </p:attrNameLst>
                                      </p:cBhvr>
                                      <p:to>
                                        <p:strVal val="visible"/>
                                      </p:to>
                                    </p:set>
                                    <p:anim calcmode="lin" valueType="num">
                                      <p:cBhvr additive="base">
                                        <p:cTn id="44" dur="500" fill="hold"/>
                                        <p:tgtEl>
                                          <p:spTgt spid="10244">
                                            <p:txEl>
                                              <p:pRg st="4" end="4"/>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1024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autoUpdateAnimBg="0"/>
      <p:bldP spid="10244" grpId="0" build="p" autoUpdateAnimBg="0"/>
    </p:bldLst>
  </p:timing>
</p:sld>
</file>

<file path=ppt/slides/slide3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762000" y="381000"/>
            <a:ext cx="7772400" cy="1143000"/>
          </a:xfrm>
        </p:spPr>
        <p:txBody>
          <a:bodyPr>
            <a:normAutofit fontScale="90000"/>
          </a:bodyPr>
          <a:lstStyle/>
          <a:p>
            <a:pPr eaLnBrk="1" hangingPunct="1"/>
            <a:r>
              <a:rPr lang="en-US" dirty="0" smtClean="0">
                <a:solidFill>
                  <a:srgbClr val="9900CC"/>
                </a:solidFill>
              </a:rPr>
              <a:t>What would be an effective romance (introductory) activity?</a:t>
            </a:r>
          </a:p>
        </p:txBody>
      </p:sp>
      <p:sp>
        <p:nvSpPr>
          <p:cNvPr id="12291" name="Rectangle 3"/>
          <p:cNvSpPr>
            <a:spLocks noGrp="1" noChangeArrowheads="1"/>
          </p:cNvSpPr>
          <p:nvPr>
            <p:ph type="body" sz="half" idx="1"/>
          </p:nvPr>
        </p:nvSpPr>
        <p:spPr>
          <a:xfrm>
            <a:off x="685800" y="1981200"/>
            <a:ext cx="4114800" cy="4114800"/>
          </a:xfrm>
        </p:spPr>
        <p:txBody>
          <a:bodyPr>
            <a:normAutofit fontScale="92500" lnSpcReduction="10000"/>
          </a:bodyPr>
          <a:lstStyle/>
          <a:p>
            <a:pPr eaLnBrk="1" hangingPunct="1">
              <a:lnSpc>
                <a:spcPct val="90000"/>
              </a:lnSpc>
            </a:pPr>
            <a:r>
              <a:rPr lang="en-US" dirty="0" smtClean="0"/>
              <a:t>Will it capture their hearts and pique their interest?</a:t>
            </a:r>
          </a:p>
          <a:p>
            <a:pPr eaLnBrk="1" hangingPunct="1">
              <a:lnSpc>
                <a:spcPct val="90000"/>
              </a:lnSpc>
            </a:pPr>
            <a:r>
              <a:rPr lang="en-US" dirty="0" smtClean="0"/>
              <a:t>Does it relate to prior knowledge?</a:t>
            </a:r>
          </a:p>
          <a:p>
            <a:pPr eaLnBrk="1" hangingPunct="1">
              <a:lnSpc>
                <a:spcPct val="90000"/>
              </a:lnSpc>
            </a:pPr>
            <a:r>
              <a:rPr lang="en-US" dirty="0" smtClean="0"/>
              <a:t>Does it introduce the topic?</a:t>
            </a:r>
          </a:p>
          <a:p>
            <a:pPr eaLnBrk="1" hangingPunct="1">
              <a:lnSpc>
                <a:spcPct val="90000"/>
              </a:lnSpc>
            </a:pPr>
            <a:r>
              <a:rPr lang="en-US" dirty="0" smtClean="0"/>
              <a:t>Can we use it to explain the value of this unit?</a:t>
            </a:r>
          </a:p>
          <a:p>
            <a:pPr eaLnBrk="1" hangingPunct="1">
              <a:lnSpc>
                <a:spcPct val="90000"/>
              </a:lnSpc>
            </a:pPr>
            <a:endParaRPr lang="en-US" dirty="0" smtClean="0"/>
          </a:p>
        </p:txBody>
      </p:sp>
      <p:pic>
        <p:nvPicPr>
          <p:cNvPr id="12293" name="Picture 5" descr="j0196254"/>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648200" y="2082800"/>
            <a:ext cx="3810000" cy="3910013"/>
          </a:xfrm>
        </p:spPr>
      </p:pic>
    </p:spTree>
    <p:extLst>
      <p:ext uri="{BB962C8B-B14F-4D97-AF65-F5344CB8AC3E}">
        <p14:creationId xmlns:p14="http://schemas.microsoft.com/office/powerpoint/2010/main" val="2890740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dissolve">
                                      <p:cBhvr>
                                        <p:cTn id="7" dur="500"/>
                                        <p:tgtEl>
                                          <p:spTgt spid="122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3" fill="hold" grpId="0" nodeType="clickEffect">
                                  <p:stCondLst>
                                    <p:cond delay="0"/>
                                  </p:stCondLst>
                                  <p:iterate type="lt">
                                    <p:tmPct val="100000"/>
                                  </p:iterate>
                                  <p:childTnLst>
                                    <p:set>
                                      <p:cBhvr>
                                        <p:cTn id="11" dur="1" fill="hold">
                                          <p:stCondLst>
                                            <p:cond delay="0"/>
                                          </p:stCondLst>
                                        </p:cTn>
                                        <p:tgtEl>
                                          <p:spTgt spid="12290">
                                            <p:txEl>
                                              <p:pRg st="0" end="0"/>
                                            </p:txEl>
                                          </p:spTgt>
                                        </p:tgtEl>
                                        <p:attrNameLst>
                                          <p:attrName>style.visibility</p:attrName>
                                        </p:attrNameLst>
                                      </p:cBhvr>
                                      <p:to>
                                        <p:strVal val="visible"/>
                                      </p:to>
                                    </p:set>
                                    <p:anim calcmode="lin" valueType="num">
                                      <p:cBhvr additive="base">
                                        <p:cTn id="12" dur="75" fill="hold"/>
                                        <p:tgtEl>
                                          <p:spTgt spid="12290">
                                            <p:txEl>
                                              <p:pRg st="0" end="0"/>
                                            </p:txEl>
                                          </p:spTgt>
                                        </p:tgtEl>
                                        <p:attrNameLst>
                                          <p:attrName>ppt_x</p:attrName>
                                        </p:attrNameLst>
                                      </p:cBhvr>
                                      <p:tavLst>
                                        <p:tav tm="0">
                                          <p:val>
                                            <p:strVal val="1+#ppt_w/2"/>
                                          </p:val>
                                        </p:tav>
                                        <p:tav tm="100000">
                                          <p:val>
                                            <p:strVal val="#ppt_x"/>
                                          </p:val>
                                        </p:tav>
                                      </p:tavLst>
                                    </p:anim>
                                    <p:anim calcmode="lin" valueType="num">
                                      <p:cBhvr additive="base">
                                        <p:cTn id="13" dur="75" fill="hold"/>
                                        <p:tgtEl>
                                          <p:spTgt spid="12290">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laser.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2291">
                                            <p:txEl>
                                              <p:pRg st="3" end="3"/>
                                            </p:txEl>
                                          </p:spTgt>
                                        </p:tgtEl>
                                        <p:attrNameLst>
                                          <p:attrName>style.visibility</p:attrName>
                                        </p:attrNameLst>
                                      </p:cBhvr>
                                      <p:to>
                                        <p:strVal val="visible"/>
                                      </p:to>
                                    </p:set>
                                    <p:animEffect transition="in" filter="wipe(left)">
                                      <p:cBhvr>
                                        <p:cTn id="18" dur="500"/>
                                        <p:tgtEl>
                                          <p:spTgt spid="12291">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291">
                                            <p:txEl>
                                              <p:pRg st="2" end="2"/>
                                            </p:txEl>
                                          </p:spTgt>
                                        </p:tgtEl>
                                        <p:attrNameLst>
                                          <p:attrName>style.visibility</p:attrName>
                                        </p:attrNameLst>
                                      </p:cBhvr>
                                      <p:to>
                                        <p:strVal val="visible"/>
                                      </p:to>
                                    </p:set>
                                    <p:animEffect transition="in" filter="wipe(left)">
                                      <p:cBhvr>
                                        <p:cTn id="23" dur="500"/>
                                        <p:tgtEl>
                                          <p:spTgt spid="12291">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2291">
                                            <p:txEl>
                                              <p:pRg st="1" end="1"/>
                                            </p:txEl>
                                          </p:spTgt>
                                        </p:tgtEl>
                                        <p:attrNameLst>
                                          <p:attrName>style.visibility</p:attrName>
                                        </p:attrNameLst>
                                      </p:cBhvr>
                                      <p:to>
                                        <p:strVal val="visible"/>
                                      </p:to>
                                    </p:set>
                                    <p:animEffect transition="in" filter="wipe(left)">
                                      <p:cBhvr>
                                        <p:cTn id="28" dur="500"/>
                                        <p:tgtEl>
                                          <p:spTgt spid="12291">
                                            <p:txEl>
                                              <p:pRg st="1" end="1"/>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2291">
                                            <p:txEl>
                                              <p:pRg st="0" end="0"/>
                                            </p:txEl>
                                          </p:spTgt>
                                        </p:tgtEl>
                                        <p:attrNameLst>
                                          <p:attrName>style.visibility</p:attrName>
                                        </p:attrNameLst>
                                      </p:cBhvr>
                                      <p:to>
                                        <p:strVal val="visible"/>
                                      </p:to>
                                    </p:set>
                                    <p:animEffect transition="in" filter="wipe(left)">
                                      <p:cBhvr>
                                        <p:cTn id="33" dur="500"/>
                                        <p:tgtEl>
                                          <p:spTgt spid="122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build="p" autoUpdateAnimBg="0"/>
      <p:bldP spid="12291" grpId="0" build="p" autoUpdateAnimBg="0" rev="1"/>
    </p:bld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762000" y="0"/>
            <a:ext cx="7772400" cy="1143000"/>
          </a:xfrm>
        </p:spPr>
        <p:txBody>
          <a:bodyPr/>
          <a:lstStyle/>
          <a:p>
            <a:pPr eaLnBrk="1" hangingPunct="1"/>
            <a:r>
              <a:rPr lang="en-US" sz="6000" dirty="0" smtClean="0">
                <a:solidFill>
                  <a:srgbClr val="9900CC"/>
                </a:solidFill>
              </a:rPr>
              <a:t>Create a calendar</a:t>
            </a:r>
          </a:p>
        </p:txBody>
      </p:sp>
      <p:pic>
        <p:nvPicPr>
          <p:cNvPr id="12291" name="Picture 5" descr="j0212051"/>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4648200" y="1828800"/>
            <a:ext cx="4191000" cy="4343400"/>
          </a:xfrm>
        </p:spPr>
      </p:pic>
      <p:sp>
        <p:nvSpPr>
          <p:cNvPr id="12292" name="Rectangle 3"/>
          <p:cNvSpPr>
            <a:spLocks noGrp="1" noChangeArrowheads="1"/>
          </p:cNvSpPr>
          <p:nvPr>
            <p:ph type="body" sz="half" idx="1"/>
          </p:nvPr>
        </p:nvSpPr>
        <p:spPr>
          <a:xfrm>
            <a:off x="304800" y="1143000"/>
            <a:ext cx="5715000" cy="4114800"/>
          </a:xfrm>
        </p:spPr>
        <p:txBody>
          <a:bodyPr>
            <a:normAutofit fontScale="92500" lnSpcReduction="20000"/>
          </a:bodyPr>
          <a:lstStyle/>
          <a:p>
            <a:pPr eaLnBrk="1" hangingPunct="1">
              <a:lnSpc>
                <a:spcPct val="90000"/>
              </a:lnSpc>
            </a:pPr>
            <a:r>
              <a:rPr lang="en-US" smtClean="0"/>
              <a:t>Place the largest activities in first.</a:t>
            </a:r>
          </a:p>
          <a:p>
            <a:pPr eaLnBrk="1" hangingPunct="1">
              <a:lnSpc>
                <a:spcPct val="90000"/>
              </a:lnSpc>
            </a:pPr>
            <a:r>
              <a:rPr lang="en-US" smtClean="0"/>
              <a:t>Fit the smaller ones in last.</a:t>
            </a:r>
          </a:p>
          <a:p>
            <a:pPr eaLnBrk="1" hangingPunct="1">
              <a:lnSpc>
                <a:spcPct val="90000"/>
              </a:lnSpc>
            </a:pPr>
            <a:r>
              <a:rPr lang="en-US" smtClean="0"/>
              <a:t>Play with the order to find the most effective sequence. </a:t>
            </a:r>
          </a:p>
          <a:p>
            <a:pPr lvl="1" eaLnBrk="1" hangingPunct="1">
              <a:lnSpc>
                <a:spcPct val="90000"/>
              </a:lnSpc>
            </a:pPr>
            <a:r>
              <a:rPr lang="en-US" sz="3200" smtClean="0"/>
              <a:t>Do some things need to precede others?</a:t>
            </a:r>
          </a:p>
          <a:p>
            <a:pPr lvl="1" eaLnBrk="1" hangingPunct="1">
              <a:lnSpc>
                <a:spcPct val="90000"/>
              </a:lnSpc>
            </a:pPr>
            <a:r>
              <a:rPr lang="en-US" sz="3200" smtClean="0"/>
              <a:t>Do some things need to happen simultaneously</a:t>
            </a:r>
          </a:p>
          <a:p>
            <a:pPr lvl="1" eaLnBrk="1" hangingPunct="1">
              <a:lnSpc>
                <a:spcPct val="90000"/>
              </a:lnSpc>
            </a:pPr>
            <a:r>
              <a:rPr lang="en-US" sz="3200" smtClean="0"/>
              <a:t>Do some things need to be ongoing?</a:t>
            </a:r>
          </a:p>
        </p:txBody>
      </p:sp>
    </p:spTree>
    <p:extLst>
      <p:ext uri="{BB962C8B-B14F-4D97-AF65-F5344CB8AC3E}">
        <p14:creationId xmlns:p14="http://schemas.microsoft.com/office/powerpoint/2010/main" val="1150021884"/>
      </p:ext>
    </p:extLst>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9" name="Rectangle 3"/>
          <p:cNvSpPr>
            <a:spLocks noGrp="1" noChangeArrowheads="1"/>
          </p:cNvSpPr>
          <p:nvPr>
            <p:ph type="body" sz="half" idx="1"/>
          </p:nvPr>
        </p:nvSpPr>
        <p:spPr/>
        <p:txBody>
          <a:bodyPr/>
          <a:lstStyle/>
          <a:p>
            <a:pPr eaLnBrk="1" hangingPunct="1"/>
            <a:endParaRPr lang="en-US" sz="2800" smtClean="0"/>
          </a:p>
        </p:txBody>
      </p:sp>
      <p:pic>
        <p:nvPicPr>
          <p:cNvPr id="14341" name="Picture 5" descr="j0244661"/>
          <p:cNvPicPr>
            <a:picLocks noGrp="1" noChangeAspect="1" noChangeArrowheads="1"/>
          </p:cNvPicPr>
          <p:nvPr>
            <p:ph type="clipArt" sz="half" idx="2"/>
          </p:nvPr>
        </p:nvPicPr>
        <p:blipFill>
          <a:blip r:embed="rId4" cstate="print">
            <a:extLst>
              <a:ext uri="{28A0092B-C50C-407E-A947-70E740481C1C}">
                <a14:useLocalDpi xmlns:a14="http://schemas.microsoft.com/office/drawing/2010/main" val="0"/>
              </a:ext>
            </a:extLst>
          </a:blip>
          <a:srcRect/>
          <a:stretch>
            <a:fillRect/>
          </a:stretch>
        </p:blipFill>
        <p:spPr>
          <a:xfrm>
            <a:off x="914400" y="1981200"/>
            <a:ext cx="7162800" cy="4800600"/>
          </a:xfrm>
        </p:spPr>
      </p:pic>
      <p:sp>
        <p:nvSpPr>
          <p:cNvPr id="13316" name="Rectangle 2"/>
          <p:cNvSpPr>
            <a:spLocks noGrp="1" noChangeArrowheads="1"/>
          </p:cNvSpPr>
          <p:nvPr>
            <p:ph type="title"/>
          </p:nvPr>
        </p:nvSpPr>
        <p:spPr>
          <a:xfrm>
            <a:off x="76200" y="457200"/>
            <a:ext cx="9067800" cy="1143000"/>
          </a:xfrm>
        </p:spPr>
        <p:txBody>
          <a:bodyPr>
            <a:normAutofit fontScale="90000"/>
          </a:bodyPr>
          <a:lstStyle/>
          <a:p>
            <a:pPr eaLnBrk="1" hangingPunct="1"/>
            <a:r>
              <a:rPr lang="en-US" sz="4800" dirty="0" smtClean="0">
                <a:solidFill>
                  <a:srgbClr val="9900CC"/>
                </a:solidFill>
              </a:rPr>
              <a:t>Anticipate what could go wrong or present a problem?</a:t>
            </a:r>
          </a:p>
        </p:txBody>
      </p:sp>
    </p:spTree>
    <p:extLst>
      <p:ext uri="{BB962C8B-B14F-4D97-AF65-F5344CB8AC3E}">
        <p14:creationId xmlns:p14="http://schemas.microsoft.com/office/powerpoint/2010/main" val="42351166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nodePh="1">
                                  <p:stCondLst>
                                    <p:cond delay="0"/>
                                  </p:stCondLst>
                                  <p:endCondLst>
                                    <p:cond evt="begin" delay="0">
                                      <p:tn val="5"/>
                                    </p:cond>
                                  </p:end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p:cTn id="7" dur="500" fill="hold"/>
                                        <p:tgtEl>
                                          <p:spTgt spid="1433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339">
                                            <p:txEl>
                                              <p:pRg st="0" end="0"/>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0" fill="hold"/>
                                        <p:tgtEl>
                                          <p:spTgt spid="14341"/>
                                        </p:tgtEl>
                                        <p:attrNameLst>
                                          <p:attrName>ppt_x</p:attrName>
                                        </p:attrNameLst>
                                      </p:cBhvr>
                                      <p:tavLst>
                                        <p:tav tm="0">
                                          <p:val>
                                            <p:strVal val="#ppt_x"/>
                                          </p:val>
                                        </p:tav>
                                        <p:tav tm="100000">
                                          <p:val>
                                            <p:strVal val="#ppt_x"/>
                                          </p:val>
                                        </p:tav>
                                      </p:tavLst>
                                    </p:anim>
                                    <p:anim calcmode="lin" valueType="num">
                                      <p:cBhvr additive="base">
                                        <p:cTn id="14" dur="5000" fill="hold"/>
                                        <p:tgtEl>
                                          <p:spTgt spid="1434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Lst>
  </p:timing>
</p:sld>
</file>

<file path=ppt/slides/slide3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smtClean="0">
                <a:solidFill>
                  <a:srgbClr val="9900CC"/>
                </a:solidFill>
              </a:rPr>
              <a:t>Take inventory of resources.</a:t>
            </a:r>
          </a:p>
        </p:txBody>
      </p:sp>
      <p:pic>
        <p:nvPicPr>
          <p:cNvPr id="11269" name="Picture 5" descr="j0090553"/>
          <p:cNvPicPr>
            <a:picLocks noGrp="1" noChangeAspect="1" noChangeArrowheads="1"/>
          </p:cNvPicPr>
          <p:nvPr>
            <p:ph type="clipArt" sz="half" idx="2"/>
          </p:nvPr>
        </p:nvPicPr>
        <p:blipFill>
          <a:blip r:embed="rId4" cstate="print">
            <a:extLst>
              <a:ext uri="{28A0092B-C50C-407E-A947-70E740481C1C}">
                <a14:useLocalDpi xmlns:a14="http://schemas.microsoft.com/office/drawing/2010/main" val="0"/>
              </a:ext>
            </a:extLst>
          </a:blip>
          <a:srcRect/>
          <a:stretch>
            <a:fillRect/>
          </a:stretch>
        </p:blipFill>
        <p:spPr>
          <a:xfrm>
            <a:off x="4038600" y="1676400"/>
            <a:ext cx="4876800" cy="4648200"/>
          </a:xfrm>
        </p:spPr>
      </p:pic>
      <p:sp>
        <p:nvSpPr>
          <p:cNvPr id="11267" name="Rectangle 3"/>
          <p:cNvSpPr>
            <a:spLocks noGrp="1" noChangeArrowheads="1"/>
          </p:cNvSpPr>
          <p:nvPr>
            <p:ph type="body" sz="half" idx="1"/>
          </p:nvPr>
        </p:nvSpPr>
        <p:spPr>
          <a:xfrm>
            <a:off x="381000" y="2057400"/>
            <a:ext cx="3810000" cy="4114800"/>
          </a:xfrm>
        </p:spPr>
        <p:txBody>
          <a:bodyPr/>
          <a:lstStyle/>
          <a:p>
            <a:pPr eaLnBrk="1" hangingPunct="1"/>
            <a:r>
              <a:rPr lang="en-US" sz="2400" dirty="0" smtClean="0"/>
              <a:t>What will we need?</a:t>
            </a:r>
          </a:p>
          <a:p>
            <a:pPr eaLnBrk="1" hangingPunct="1"/>
            <a:r>
              <a:rPr lang="en-US" sz="2400" dirty="0" smtClean="0"/>
              <a:t>What do we have?</a:t>
            </a:r>
          </a:p>
          <a:p>
            <a:pPr eaLnBrk="1" hangingPunct="1"/>
            <a:r>
              <a:rPr lang="en-US" sz="2400" dirty="0" smtClean="0"/>
              <a:t>What could we try to get?</a:t>
            </a:r>
          </a:p>
          <a:p>
            <a:pPr eaLnBrk="1" hangingPunct="1"/>
            <a:r>
              <a:rPr lang="en-US" sz="2400" dirty="0" smtClean="0"/>
              <a:t>What might students bring to the table?</a:t>
            </a:r>
          </a:p>
          <a:p>
            <a:pPr eaLnBrk="1" hangingPunct="1"/>
            <a:r>
              <a:rPr lang="en-US" sz="2400" dirty="0" smtClean="0"/>
              <a:t>Who could help us?</a:t>
            </a:r>
          </a:p>
          <a:p>
            <a:pPr lvl="1" eaLnBrk="1" hangingPunct="1"/>
            <a:r>
              <a:rPr lang="en-US" sz="2000" dirty="0" smtClean="0"/>
              <a:t>Community expert list</a:t>
            </a:r>
          </a:p>
          <a:p>
            <a:pPr lvl="1" eaLnBrk="1" hangingPunct="1"/>
            <a:r>
              <a:rPr lang="en-US" sz="2000" dirty="0" smtClean="0"/>
              <a:t>Local agencies</a:t>
            </a:r>
          </a:p>
          <a:p>
            <a:pPr lvl="1" eaLnBrk="1" hangingPunct="1"/>
            <a:r>
              <a:rPr lang="en-US" sz="2000" dirty="0" smtClean="0"/>
              <a:t>Librarian</a:t>
            </a:r>
          </a:p>
          <a:p>
            <a:pPr lvl="1" eaLnBrk="1" hangingPunct="1"/>
            <a:r>
              <a:rPr lang="en-US" sz="2000" dirty="0" smtClean="0"/>
              <a:t>other</a:t>
            </a:r>
          </a:p>
        </p:txBody>
      </p:sp>
    </p:spTree>
    <p:extLst>
      <p:ext uri="{BB962C8B-B14F-4D97-AF65-F5344CB8AC3E}">
        <p14:creationId xmlns:p14="http://schemas.microsoft.com/office/powerpoint/2010/main" val="3824447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dissolve">
                                      <p:cBhvr>
                                        <p:cTn id="7" dur="500"/>
                                        <p:tgtEl>
                                          <p:spTgt spid="11269"/>
                                        </p:tgtEl>
                                      </p:cBhvr>
                                    </p:animEffect>
                                  </p:childTnLst>
                                  <p:subTnLst>
                                    <p:audio>
                                      <p:cMediaNode>
                                        <p:cTn display="0" masterRel="sameClick">
                                          <p:stCondLst>
                                            <p:cond evt="begin" delay="0">
                                              <p:tn val="5"/>
                                            </p:cond>
                                          </p:stCondLst>
                                          <p:endCondLst>
                                            <p:cond evt="onStopAudio" delay="0">
                                              <p:tgtEl>
                                                <p:sldTgt/>
                                              </p:tgtEl>
                                            </p:cond>
                                          </p:endCondLst>
                                        </p:cTn>
                                        <p:tgtEl>
                                          <p:sndTgt r:embed="rId2" name="projctor.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slide(fromBottom)">
                                      <p:cBhvr>
                                        <p:cTn id="12" dur="500"/>
                                        <p:tgtEl>
                                          <p:spTgt spid="11266"/>
                                        </p:tgtEl>
                                      </p:cBhvr>
                                    </p:animEffect>
                                  </p:childTnLst>
                                  <p:subTnLst>
                                    <p:audio>
                                      <p:cMediaNode>
                                        <p:cTn display="0" masterRel="sameClick">
                                          <p:stCondLst>
                                            <p:cond evt="begin" delay="0">
                                              <p:tn val="10"/>
                                            </p:cond>
                                          </p:stCondLst>
                                          <p:endCondLst>
                                            <p:cond evt="onStopAudio" delay="0">
                                              <p:tgtEl>
                                                <p:sldTgt/>
                                              </p:tgtEl>
                                            </p:cond>
                                          </p:endCondLst>
                                        </p:cTn>
                                        <p:tgtEl>
                                          <p:sndTgt r:embed="rId3" name="camera.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1267">
                                            <p:txEl>
                                              <p:pRg st="0" end="0"/>
                                            </p:txEl>
                                          </p:spTgt>
                                        </p:tgtEl>
                                        <p:attrNameLst>
                                          <p:attrName>style.visibility</p:attrName>
                                        </p:attrNameLst>
                                      </p:cBhvr>
                                      <p:to>
                                        <p:strVal val="visible"/>
                                      </p:to>
                                    </p:set>
                                    <p:anim calcmode="lin" valueType="num">
                                      <p:cBhvr additive="base">
                                        <p:cTn id="17" dur="500" fill="hold"/>
                                        <p:tgtEl>
                                          <p:spTgt spid="11267">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12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1267">
                                            <p:txEl>
                                              <p:pRg st="1" end="1"/>
                                            </p:txEl>
                                          </p:spTgt>
                                        </p:tgtEl>
                                        <p:attrNameLst>
                                          <p:attrName>style.visibility</p:attrName>
                                        </p:attrNameLst>
                                      </p:cBhvr>
                                      <p:to>
                                        <p:strVal val="visible"/>
                                      </p:to>
                                    </p:set>
                                    <p:anim calcmode="lin" valueType="num">
                                      <p:cBhvr additive="base">
                                        <p:cTn id="23" dur="500" fill="hold"/>
                                        <p:tgtEl>
                                          <p:spTgt spid="11267">
                                            <p:txEl>
                                              <p:pRg st="1" end="1"/>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12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1267">
                                            <p:txEl>
                                              <p:pRg st="2" end="2"/>
                                            </p:txEl>
                                          </p:spTgt>
                                        </p:tgtEl>
                                        <p:attrNameLst>
                                          <p:attrName>style.visibility</p:attrName>
                                        </p:attrNameLst>
                                      </p:cBhvr>
                                      <p:to>
                                        <p:strVal val="visible"/>
                                      </p:to>
                                    </p:set>
                                    <p:anim calcmode="lin" valueType="num">
                                      <p:cBhvr additive="base">
                                        <p:cTn id="29" dur="500" fill="hold"/>
                                        <p:tgtEl>
                                          <p:spTgt spid="11267">
                                            <p:txEl>
                                              <p:pRg st="2" end="2"/>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12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1267">
                                            <p:txEl>
                                              <p:pRg st="3" end="3"/>
                                            </p:txEl>
                                          </p:spTgt>
                                        </p:tgtEl>
                                        <p:attrNameLst>
                                          <p:attrName>style.visibility</p:attrName>
                                        </p:attrNameLst>
                                      </p:cBhvr>
                                      <p:to>
                                        <p:strVal val="visible"/>
                                      </p:to>
                                    </p:set>
                                    <p:anim calcmode="lin" valueType="num">
                                      <p:cBhvr additive="base">
                                        <p:cTn id="35" dur="500" fill="hold"/>
                                        <p:tgtEl>
                                          <p:spTgt spid="11267">
                                            <p:txEl>
                                              <p:pRg st="3" end="3"/>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26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1267">
                                            <p:txEl>
                                              <p:pRg st="4" end="4"/>
                                            </p:txEl>
                                          </p:spTgt>
                                        </p:tgtEl>
                                        <p:attrNameLst>
                                          <p:attrName>style.visibility</p:attrName>
                                        </p:attrNameLst>
                                      </p:cBhvr>
                                      <p:to>
                                        <p:strVal val="visible"/>
                                      </p:to>
                                    </p:set>
                                    <p:anim calcmode="lin" valueType="num">
                                      <p:cBhvr additive="base">
                                        <p:cTn id="41" dur="500" fill="hold"/>
                                        <p:tgtEl>
                                          <p:spTgt spid="11267">
                                            <p:txEl>
                                              <p:pRg st="4" end="4"/>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1267">
                                            <p:txEl>
                                              <p:pRg st="4" end="4"/>
                                            </p:txEl>
                                          </p:spTgt>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1267">
                                            <p:txEl>
                                              <p:pRg st="5" end="5"/>
                                            </p:txEl>
                                          </p:spTgt>
                                        </p:tgtEl>
                                        <p:attrNameLst>
                                          <p:attrName>style.visibility</p:attrName>
                                        </p:attrNameLst>
                                      </p:cBhvr>
                                      <p:to>
                                        <p:strVal val="visible"/>
                                      </p:to>
                                    </p:set>
                                    <p:anim calcmode="lin" valueType="num">
                                      <p:cBhvr additive="base">
                                        <p:cTn id="45" dur="500" fill="hold"/>
                                        <p:tgtEl>
                                          <p:spTgt spid="11267">
                                            <p:txEl>
                                              <p:pRg st="5" end="5"/>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1267">
                                            <p:txEl>
                                              <p:pRg st="5" end="5"/>
                                            </p:txEl>
                                          </p:spTgt>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11267">
                                            <p:txEl>
                                              <p:pRg st="6" end="6"/>
                                            </p:txEl>
                                          </p:spTgt>
                                        </p:tgtEl>
                                        <p:attrNameLst>
                                          <p:attrName>style.visibility</p:attrName>
                                        </p:attrNameLst>
                                      </p:cBhvr>
                                      <p:to>
                                        <p:strVal val="visible"/>
                                      </p:to>
                                    </p:set>
                                    <p:anim calcmode="lin" valueType="num">
                                      <p:cBhvr additive="base">
                                        <p:cTn id="49" dur="500" fill="hold"/>
                                        <p:tgtEl>
                                          <p:spTgt spid="11267">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1267">
                                            <p:txEl>
                                              <p:pRg st="6" end="6"/>
                                            </p:txEl>
                                          </p:spTgt>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11267">
                                            <p:txEl>
                                              <p:pRg st="7" end="7"/>
                                            </p:txEl>
                                          </p:spTgt>
                                        </p:tgtEl>
                                        <p:attrNameLst>
                                          <p:attrName>style.visibility</p:attrName>
                                        </p:attrNameLst>
                                      </p:cBhvr>
                                      <p:to>
                                        <p:strVal val="visible"/>
                                      </p:to>
                                    </p:set>
                                    <p:anim calcmode="lin" valueType="num">
                                      <p:cBhvr additive="base">
                                        <p:cTn id="53" dur="500" fill="hold"/>
                                        <p:tgtEl>
                                          <p:spTgt spid="11267">
                                            <p:txEl>
                                              <p:pRg st="7" end="7"/>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11267">
                                            <p:txEl>
                                              <p:pRg st="7" end="7"/>
                                            </p:txEl>
                                          </p:spTgt>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11267">
                                            <p:txEl>
                                              <p:pRg st="8" end="8"/>
                                            </p:txEl>
                                          </p:spTgt>
                                        </p:tgtEl>
                                        <p:attrNameLst>
                                          <p:attrName>style.visibility</p:attrName>
                                        </p:attrNameLst>
                                      </p:cBhvr>
                                      <p:to>
                                        <p:strVal val="visible"/>
                                      </p:to>
                                    </p:set>
                                    <p:anim calcmode="lin" valueType="num">
                                      <p:cBhvr additive="base">
                                        <p:cTn id="57" dur="500" fill="hold"/>
                                        <p:tgtEl>
                                          <p:spTgt spid="11267">
                                            <p:txEl>
                                              <p:pRg st="8" end="8"/>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11267">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utoUpdateAnimBg="0"/>
      <p:bldP spid="11267" grpId="0" build="p" autoUpdateAnimBg="0"/>
    </p:bldLst>
  </p:timing>
</p:sld>
</file>

<file path=ppt/slides/slide3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dirty="0" smtClean="0">
                <a:solidFill>
                  <a:srgbClr val="9900CC"/>
                </a:solidFill>
              </a:rPr>
              <a:t>Integrating the curriculum</a:t>
            </a:r>
          </a:p>
        </p:txBody>
      </p:sp>
      <p:sp>
        <p:nvSpPr>
          <p:cNvPr id="15363" name="Rectangle 3"/>
          <p:cNvSpPr>
            <a:spLocks noGrp="1" noChangeArrowheads="1"/>
          </p:cNvSpPr>
          <p:nvPr>
            <p:ph type="body" sz="half" idx="1"/>
          </p:nvPr>
        </p:nvSpPr>
        <p:spPr/>
        <p:txBody>
          <a:bodyPr/>
          <a:lstStyle/>
          <a:p>
            <a:pPr eaLnBrk="1" hangingPunct="1">
              <a:lnSpc>
                <a:spcPct val="90000"/>
              </a:lnSpc>
            </a:pPr>
            <a:r>
              <a:rPr lang="en-US" sz="2400" dirty="0" smtClean="0"/>
              <a:t>Enable students to view knowledge as unified rather than disconnected</a:t>
            </a:r>
          </a:p>
          <a:p>
            <a:pPr eaLnBrk="1" hangingPunct="1">
              <a:lnSpc>
                <a:spcPct val="90000"/>
              </a:lnSpc>
            </a:pPr>
            <a:endParaRPr lang="en-US" sz="2400" dirty="0" smtClean="0"/>
          </a:p>
          <a:p>
            <a:pPr eaLnBrk="1" hangingPunct="1">
              <a:lnSpc>
                <a:spcPct val="90000"/>
              </a:lnSpc>
            </a:pPr>
            <a:r>
              <a:rPr lang="en-US" sz="2400" dirty="0" smtClean="0"/>
              <a:t>Emphasize relationships among various subjects/disciplines </a:t>
            </a:r>
          </a:p>
          <a:p>
            <a:pPr eaLnBrk="1" hangingPunct="1">
              <a:lnSpc>
                <a:spcPct val="90000"/>
              </a:lnSpc>
            </a:pPr>
            <a:endParaRPr lang="en-US" sz="2400" dirty="0" smtClean="0"/>
          </a:p>
          <a:p>
            <a:pPr eaLnBrk="1" hangingPunct="1">
              <a:lnSpc>
                <a:spcPct val="90000"/>
              </a:lnSpc>
            </a:pPr>
            <a:r>
              <a:rPr lang="en-US" sz="2400" dirty="0" smtClean="0"/>
              <a:t>Linking types of knowledge and experiences</a:t>
            </a:r>
          </a:p>
          <a:p>
            <a:pPr eaLnBrk="1" hangingPunct="1">
              <a:lnSpc>
                <a:spcPct val="90000"/>
              </a:lnSpc>
            </a:pPr>
            <a:endParaRPr lang="en-US" sz="2400" dirty="0" smtClean="0"/>
          </a:p>
        </p:txBody>
      </p:sp>
      <p:pic>
        <p:nvPicPr>
          <p:cNvPr id="15364" name="Picture 4" descr="HH00104_"/>
          <p:cNvPicPr>
            <a:picLocks noGrp="1" noChangeAspect="1" noChangeArrowheads="1"/>
          </p:cNvPicPr>
          <p:nvPr>
            <p:ph type="clipArt" sz="half" idx="2"/>
          </p:nvPr>
        </p:nvPicPr>
        <p:blipFill>
          <a:blip r:embed="rId4" cstate="print">
            <a:extLst>
              <a:ext uri="{28A0092B-C50C-407E-A947-70E740481C1C}">
                <a14:useLocalDpi xmlns:a14="http://schemas.microsoft.com/office/drawing/2010/main" val="0"/>
              </a:ext>
            </a:extLst>
          </a:blip>
          <a:srcRect/>
          <a:stretch>
            <a:fillRect/>
          </a:stretch>
        </p:blipFill>
        <p:spPr>
          <a:xfrm>
            <a:off x="4648200" y="3162300"/>
            <a:ext cx="3810000" cy="1751013"/>
          </a:xfrm>
        </p:spPr>
      </p:pic>
      <p:pic>
        <p:nvPicPr>
          <p:cNvPr id="15365" name="SN00990.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6324600" y="3733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9895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3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5363">
                                            <p:txEl>
                                              <p:pRg st="0" end="0"/>
                                            </p:txEl>
                                          </p:spTgt>
                                        </p:tgtEl>
                                        <p:attrNameLst>
                                          <p:attrName>style.visibility</p:attrName>
                                        </p:attrNameLst>
                                      </p:cBhvr>
                                      <p:to>
                                        <p:strVal val="visible"/>
                                      </p:to>
                                    </p:set>
                                    <p:anim calcmode="lin" valueType="num">
                                      <p:cBhvr additive="base">
                                        <p:cTn id="11" dur="500" fill="hold"/>
                                        <p:tgtEl>
                                          <p:spTgt spid="1536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53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5363">
                                            <p:txEl>
                                              <p:pRg st="2" end="2"/>
                                            </p:txEl>
                                          </p:spTgt>
                                        </p:tgtEl>
                                        <p:attrNameLst>
                                          <p:attrName>style.visibility</p:attrName>
                                        </p:attrNameLst>
                                      </p:cBhvr>
                                      <p:to>
                                        <p:strVal val="visible"/>
                                      </p:to>
                                    </p:set>
                                    <p:anim calcmode="lin" valueType="num">
                                      <p:cBhvr additive="base">
                                        <p:cTn id="17" dur="500" fill="hold"/>
                                        <p:tgtEl>
                                          <p:spTgt spid="1536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53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5363">
                                            <p:txEl>
                                              <p:pRg st="4" end="4"/>
                                            </p:txEl>
                                          </p:spTgt>
                                        </p:tgtEl>
                                        <p:attrNameLst>
                                          <p:attrName>style.visibility</p:attrName>
                                        </p:attrNameLst>
                                      </p:cBhvr>
                                      <p:to>
                                        <p:strVal val="visible"/>
                                      </p:to>
                                    </p:set>
                                    <p:anim calcmode="lin" valueType="num">
                                      <p:cBhvr additive="base">
                                        <p:cTn id="23" dur="500" fill="hold"/>
                                        <p:tgtEl>
                                          <p:spTgt spid="15363">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536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 presetClass="entr" presetSubtype="10" fill="hold" nodeType="clickEffect">
                                  <p:stCondLst>
                                    <p:cond delay="0"/>
                                  </p:stCondLst>
                                  <p:childTnLst>
                                    <p:set>
                                      <p:cBhvr>
                                        <p:cTn id="28" dur="1" fill="hold">
                                          <p:stCondLst>
                                            <p:cond delay="0"/>
                                          </p:stCondLst>
                                        </p:cTn>
                                        <p:tgtEl>
                                          <p:spTgt spid="15364"/>
                                        </p:tgtEl>
                                        <p:attrNameLst>
                                          <p:attrName>style.visibility</p:attrName>
                                        </p:attrNameLst>
                                      </p:cBhvr>
                                      <p:to>
                                        <p:strVal val="visible"/>
                                      </p:to>
                                    </p:set>
                                    <p:animEffect transition="in" filter="checkerboard(across)">
                                      <p:cBhvr>
                                        <p:cTn id="29" dur="500"/>
                                        <p:tgtEl>
                                          <p:spTgt spid="15364"/>
                                        </p:tgtEl>
                                      </p:cBhvr>
                                    </p:animEffect>
                                  </p:childTnLst>
                                </p:cTn>
                              </p:par>
                            </p:childTnLst>
                          </p:cTn>
                        </p:par>
                        <p:par>
                          <p:cTn id="30" fill="hold" nodeType="afterGroup">
                            <p:stCondLst>
                              <p:cond delay="500"/>
                            </p:stCondLst>
                            <p:childTnLst>
                              <p:par>
                                <p:cTn id="31" presetID="1" presetClass="mediacall" presetSubtype="0" fill="hold" nodeType="afterEffect">
                                  <p:stCondLst>
                                    <p:cond delay="0"/>
                                  </p:stCondLst>
                                  <p:childTnLst>
                                    <p:cmd type="call" cmd="playFrom(0.0)">
                                      <p:cBhvr>
                                        <p:cTn id="32" dur="1089" fill="hold"/>
                                        <p:tgtEl>
                                          <p:spTgt spid="1536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33" fill="hold" display="0">
                  <p:stCondLst>
                    <p:cond delay="indefinite"/>
                  </p:stCondLst>
                  <p:endCondLst>
                    <p:cond evt="onNext" delay="0">
                      <p:tgtEl>
                        <p:sldTgt/>
                      </p:tgtEl>
                    </p:cond>
                    <p:cond evt="onPrev" delay="0">
                      <p:tgtEl>
                        <p:sldTgt/>
                      </p:tgtEl>
                    </p:cond>
                    <p:cond evt="onStopAudio" delay="0">
                      <p:tgtEl>
                        <p:sldTgt/>
                      </p:tgtEl>
                    </p:cond>
                  </p:endCondLst>
                </p:cTn>
                <p:tgtEl>
                  <p:spTgt spid="15365"/>
                </p:tgtEl>
              </p:cMediaNode>
            </p:audio>
          </p:childTnLst>
        </p:cTn>
      </p:par>
    </p:tnLst>
    <p:bldLst>
      <p:bldP spid="15362" grpId="0" autoUpdateAnimBg="0"/>
      <p:bldP spid="15363" grpId="0" build="p" autoUpdateAnimBg="0"/>
    </p:bldLst>
  </p:timing>
</p:sld>
</file>

<file path=ppt/slides/slide3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fontScale="90000"/>
          </a:bodyPr>
          <a:lstStyle/>
          <a:p>
            <a:pPr eaLnBrk="1" hangingPunct="1"/>
            <a:r>
              <a:rPr lang="en-US" dirty="0" smtClean="0">
                <a:solidFill>
                  <a:srgbClr val="9900CC"/>
                </a:solidFill>
              </a:rPr>
              <a:t>It is actually the learner who integrates the knowledge,</a:t>
            </a:r>
          </a:p>
        </p:txBody>
      </p:sp>
      <p:sp>
        <p:nvSpPr>
          <p:cNvPr id="16387" name="Rectangle 3"/>
          <p:cNvSpPr>
            <a:spLocks noGrp="1" noChangeArrowheads="1"/>
          </p:cNvSpPr>
          <p:nvPr>
            <p:ph type="body" sz="half" idx="1"/>
          </p:nvPr>
        </p:nvSpPr>
        <p:spPr/>
        <p:txBody>
          <a:bodyPr/>
          <a:lstStyle/>
          <a:p>
            <a:pPr eaLnBrk="1" hangingPunct="1"/>
            <a:endParaRPr lang="en-US" sz="2800" smtClean="0"/>
          </a:p>
          <a:p>
            <a:pPr eaLnBrk="1" hangingPunct="1"/>
            <a:endParaRPr lang="en-US" sz="2800" smtClean="0"/>
          </a:p>
          <a:p>
            <a:pPr eaLnBrk="1" hangingPunct="1"/>
            <a:r>
              <a:rPr lang="en-US" sz="2800" smtClean="0"/>
              <a:t>but the teacher needs to set up the curriculum in such a way as to facilitate this integration.</a:t>
            </a:r>
          </a:p>
        </p:txBody>
      </p:sp>
      <p:pic>
        <p:nvPicPr>
          <p:cNvPr id="16388" name="Picture 4" descr="j0258586"/>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648200" y="2344738"/>
            <a:ext cx="3810000" cy="3386137"/>
          </a:xfrm>
        </p:spPr>
      </p:pic>
    </p:spTree>
    <p:extLst>
      <p:ext uri="{BB962C8B-B14F-4D97-AF65-F5344CB8AC3E}">
        <p14:creationId xmlns:p14="http://schemas.microsoft.com/office/powerpoint/2010/main" val="25617820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additive="base">
                                        <p:cTn id="7" dur="500" fill="hold"/>
                                        <p:tgtEl>
                                          <p:spTgt spid="16386"/>
                                        </p:tgtEl>
                                        <p:attrNameLst>
                                          <p:attrName>ppt_x</p:attrName>
                                        </p:attrNameLst>
                                      </p:cBhvr>
                                      <p:tavLst>
                                        <p:tav tm="0">
                                          <p:val>
                                            <p:strVal val="0-#ppt_w/2"/>
                                          </p:val>
                                        </p:tav>
                                        <p:tav tm="100000">
                                          <p:val>
                                            <p:strVal val="#ppt_x"/>
                                          </p:val>
                                        </p:tav>
                                      </p:tavLst>
                                    </p:anim>
                                    <p:anim calcmode="lin" valueType="num">
                                      <p:cBhvr additive="base">
                                        <p:cTn id="8" dur="500" fill="hold"/>
                                        <p:tgtEl>
                                          <p:spTgt spid="1638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16388"/>
                                        </p:tgtEl>
                                        <p:attrNameLst>
                                          <p:attrName>style.visibility</p:attrName>
                                        </p:attrNameLst>
                                      </p:cBhvr>
                                      <p:to>
                                        <p:strVal val="visible"/>
                                      </p:to>
                                    </p:set>
                                    <p:anim calcmode="lin" valueType="num">
                                      <p:cBhvr>
                                        <p:cTn id="13" dur="1000" fill="hold"/>
                                        <p:tgtEl>
                                          <p:spTgt spid="16388"/>
                                        </p:tgtEl>
                                        <p:attrNameLst>
                                          <p:attrName>ppt_w</p:attrName>
                                        </p:attrNameLst>
                                      </p:cBhvr>
                                      <p:tavLst>
                                        <p:tav tm="0">
                                          <p:val>
                                            <p:fltVal val="0"/>
                                          </p:val>
                                        </p:tav>
                                        <p:tav tm="100000">
                                          <p:val>
                                            <p:strVal val="#ppt_w"/>
                                          </p:val>
                                        </p:tav>
                                      </p:tavLst>
                                    </p:anim>
                                    <p:anim calcmode="lin" valueType="num">
                                      <p:cBhvr>
                                        <p:cTn id="14" dur="1000" fill="hold"/>
                                        <p:tgtEl>
                                          <p:spTgt spid="16388"/>
                                        </p:tgtEl>
                                        <p:attrNameLst>
                                          <p:attrName>ppt_h</p:attrName>
                                        </p:attrNameLst>
                                      </p:cBhvr>
                                      <p:tavLst>
                                        <p:tav tm="0">
                                          <p:val>
                                            <p:fltVal val="0"/>
                                          </p:val>
                                        </p:tav>
                                        <p:tav tm="100000">
                                          <p:val>
                                            <p:strVal val="#ppt_h"/>
                                          </p:val>
                                        </p:tav>
                                      </p:tavLst>
                                    </p:anim>
                                    <p:anim calcmode="lin" valueType="num">
                                      <p:cBhvr>
                                        <p:cTn id="15" dur="1000" fill="hold"/>
                                        <p:tgtEl>
                                          <p:spTgt spid="1638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6388"/>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6387">
                                            <p:txEl>
                                              <p:pRg st="2" end="2"/>
                                            </p:txEl>
                                          </p:spTgt>
                                        </p:tgtEl>
                                        <p:attrNameLst>
                                          <p:attrName>style.visibility</p:attrName>
                                        </p:attrNameLst>
                                      </p:cBhvr>
                                      <p:to>
                                        <p:strVal val="visible"/>
                                      </p:to>
                                    </p:set>
                                    <p:anim calcmode="lin" valueType="num">
                                      <p:cBhvr additive="base">
                                        <p:cTn id="21" dur="500" fill="hold"/>
                                        <p:tgtEl>
                                          <p:spTgt spid="16387">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638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autoUpdateAnimBg="0"/>
      <p:bldP spid="16387" grpId="0" build="p" autoUpdateAnimBg="0"/>
    </p:bldLst>
  </p:timing>
</p:sld>
</file>

<file path=ppt/slides/slide3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pPr algn="l" eaLnBrk="1" hangingPunct="1"/>
            <a:r>
              <a:rPr lang="en-US" sz="4000" dirty="0" smtClean="0">
                <a:solidFill>
                  <a:srgbClr val="9900CC"/>
                </a:solidFill>
              </a:rPr>
              <a:t>What is it that the teacher wants to take place in the student’s minds? </a:t>
            </a:r>
          </a:p>
        </p:txBody>
      </p:sp>
      <p:sp>
        <p:nvSpPr>
          <p:cNvPr id="17411" name="Rectangle 3"/>
          <p:cNvSpPr>
            <a:spLocks noGrp="1" noChangeArrowheads="1"/>
          </p:cNvSpPr>
          <p:nvPr>
            <p:ph type="body" sz="half" idx="1"/>
          </p:nvPr>
        </p:nvSpPr>
        <p:spPr>
          <a:xfrm>
            <a:off x="685800" y="2514600"/>
            <a:ext cx="3810000" cy="4114800"/>
          </a:xfrm>
        </p:spPr>
        <p:txBody>
          <a:bodyPr/>
          <a:lstStyle/>
          <a:p>
            <a:pPr eaLnBrk="1" hangingPunct="1"/>
            <a:r>
              <a:rPr lang="en-US" sz="2800" smtClean="0"/>
              <a:t>“Students organize in a meaningful fashion knowledge and experiences which at first seem unrelated” (Taba, 1962)</a:t>
            </a:r>
          </a:p>
        </p:txBody>
      </p:sp>
      <p:pic>
        <p:nvPicPr>
          <p:cNvPr id="17412" name="Picture 4" descr="j0297267"/>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4648200" y="2133600"/>
            <a:ext cx="3810000" cy="3810000"/>
          </a:xfrm>
        </p:spPr>
      </p:pic>
    </p:spTree>
    <p:extLst>
      <p:ext uri="{BB962C8B-B14F-4D97-AF65-F5344CB8AC3E}">
        <p14:creationId xmlns:p14="http://schemas.microsoft.com/office/powerpoint/2010/main" val="40455498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additive="base">
                                        <p:cTn id="7" dur="500" fill="hold"/>
                                        <p:tgtEl>
                                          <p:spTgt spid="17410"/>
                                        </p:tgtEl>
                                        <p:attrNameLst>
                                          <p:attrName>ppt_x</p:attrName>
                                        </p:attrNameLst>
                                      </p:cBhvr>
                                      <p:tavLst>
                                        <p:tav tm="0">
                                          <p:val>
                                            <p:strVal val="0-#ppt_w/2"/>
                                          </p:val>
                                        </p:tav>
                                        <p:tav tm="100000">
                                          <p:val>
                                            <p:strVal val="#ppt_x"/>
                                          </p:val>
                                        </p:tav>
                                      </p:tavLst>
                                    </p:anim>
                                    <p:anim calcmode="lin" valueType="num">
                                      <p:cBhvr additive="base">
                                        <p:cTn id="8" dur="500" fill="hold"/>
                                        <p:tgtEl>
                                          <p:spTgt spid="1741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7412"/>
                                        </p:tgtEl>
                                        <p:attrNameLst>
                                          <p:attrName>style.visibility</p:attrName>
                                        </p:attrNameLst>
                                      </p:cBhvr>
                                      <p:to>
                                        <p:strVal val="visible"/>
                                      </p:to>
                                    </p:set>
                                    <p:anim calcmode="lin" valueType="num">
                                      <p:cBhvr additive="base">
                                        <p:cTn id="13" dur="500" fill="hold"/>
                                        <p:tgtEl>
                                          <p:spTgt spid="17412"/>
                                        </p:tgtEl>
                                        <p:attrNameLst>
                                          <p:attrName>ppt_x</p:attrName>
                                        </p:attrNameLst>
                                      </p:cBhvr>
                                      <p:tavLst>
                                        <p:tav tm="0">
                                          <p:val>
                                            <p:strVal val="0-#ppt_w/2"/>
                                          </p:val>
                                        </p:tav>
                                        <p:tav tm="100000">
                                          <p:val>
                                            <p:strVal val="#ppt_x"/>
                                          </p:val>
                                        </p:tav>
                                      </p:tavLst>
                                    </p:anim>
                                    <p:anim calcmode="lin" valueType="num">
                                      <p:cBhvr additive="base">
                                        <p:cTn id="14" dur="500" fill="hold"/>
                                        <p:tgtEl>
                                          <p:spTgt spid="1741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7411">
                                            <p:txEl>
                                              <p:pRg st="0" end="0"/>
                                            </p:txEl>
                                          </p:spTgt>
                                        </p:tgtEl>
                                        <p:attrNameLst>
                                          <p:attrName>style.visibility</p:attrName>
                                        </p:attrNameLst>
                                      </p:cBhvr>
                                      <p:to>
                                        <p:strVal val="visible"/>
                                      </p:to>
                                    </p:set>
                                    <p:animEffect transition="in" filter="randombar(horizontal)">
                                      <p:cBhvr>
                                        <p:cTn id="19" dur="500"/>
                                        <p:tgtEl>
                                          <p:spTgt spid="174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utoUpdateAnimBg="0"/>
      <p:bldP spid="17411"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2" descr="Jim calling Katelin"/>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876800" y="3352800"/>
            <a:ext cx="4038600" cy="3084513"/>
          </a:xfrm>
        </p:spPr>
      </p:pic>
      <p:sp>
        <p:nvSpPr>
          <p:cNvPr id="24580" name="Rectangle 4"/>
          <p:cNvSpPr>
            <a:spLocks noGrp="1" noChangeArrowheads="1"/>
          </p:cNvSpPr>
          <p:nvPr>
            <p:ph type="title"/>
          </p:nvPr>
        </p:nvSpPr>
        <p:spPr>
          <a:xfrm>
            <a:off x="381000" y="914400"/>
            <a:ext cx="8229600" cy="1139825"/>
          </a:xfrm>
        </p:spPr>
        <p:txBody>
          <a:bodyPr/>
          <a:lstStyle/>
          <a:p>
            <a:pPr eaLnBrk="1" hangingPunct="1">
              <a:defRPr/>
            </a:pPr>
            <a:r>
              <a:rPr lang="en-US" dirty="0" smtClean="0">
                <a:solidFill>
                  <a:srgbClr val="00B0F0"/>
                </a:solidFill>
                <a:effectLst>
                  <a:outerShdw blurRad="38100" dist="38100" dir="2700000" algn="tl">
                    <a:srgbClr val="000000">
                      <a:alpha val="43137"/>
                    </a:srgbClr>
                  </a:outerShdw>
                </a:effectLst>
              </a:rPr>
              <a:t>A few years ago, just as my teenaged niece was starting the fall semester of school, I talked to her long distance. </a:t>
            </a:r>
          </a:p>
        </p:txBody>
      </p:sp>
      <p:sp>
        <p:nvSpPr>
          <p:cNvPr id="34820" name="Rectangle 5"/>
          <p:cNvSpPr>
            <a:spLocks noGrp="1" noChangeArrowheads="1"/>
          </p:cNvSpPr>
          <p:nvPr>
            <p:ph type="body" sz="half" idx="1"/>
          </p:nvPr>
        </p:nvSpPr>
        <p:spPr>
          <a:xfrm>
            <a:off x="76200" y="2743200"/>
            <a:ext cx="4800600" cy="3352800"/>
          </a:xfrm>
        </p:spPr>
        <p:txBody>
          <a:bodyPr/>
          <a:lstStyle/>
          <a:p>
            <a:pPr eaLnBrk="1" hangingPunct="1"/>
            <a:r>
              <a:rPr lang="en-US" sz="2800" smtClean="0"/>
              <a:t>“Hi, Katelin. How was the first week of school?”</a:t>
            </a:r>
          </a:p>
          <a:p>
            <a:pPr eaLnBrk="1" hangingPunct="1"/>
            <a:r>
              <a:rPr lang="en-US" sz="2800" smtClean="0"/>
              <a:t>“OK, Uncle Jim. I like my classes, mostly.”</a:t>
            </a:r>
          </a:p>
          <a:p>
            <a:pPr eaLnBrk="1" hangingPunct="1"/>
            <a:r>
              <a:rPr lang="en-US" sz="2800" smtClean="0"/>
              <a:t>“What are you going be reading in English? Do you know, yet?”</a:t>
            </a:r>
          </a:p>
        </p:txBody>
      </p:sp>
    </p:spTree>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762000"/>
            <a:ext cx="8229600" cy="1139825"/>
          </a:xfrm>
        </p:spPr>
        <p:txBody>
          <a:bodyPr>
            <a:normAutofit fontScale="90000"/>
          </a:bodyPr>
          <a:lstStyle/>
          <a:p>
            <a:pPr eaLnBrk="1" hangingPunct="1"/>
            <a:r>
              <a:rPr lang="en-US" dirty="0" smtClean="0">
                <a:solidFill>
                  <a:srgbClr val="9900CC"/>
                </a:solidFill>
              </a:rPr>
              <a:t>Perhaps the idea that content areas exist isolation is a misnomer in the first place.</a:t>
            </a:r>
          </a:p>
        </p:txBody>
      </p:sp>
      <p:sp>
        <p:nvSpPr>
          <p:cNvPr id="18435" name="Rectangle 3"/>
          <p:cNvSpPr>
            <a:spLocks noGrp="1" noChangeArrowheads="1"/>
          </p:cNvSpPr>
          <p:nvPr>
            <p:ph type="body" sz="half" idx="1"/>
          </p:nvPr>
        </p:nvSpPr>
        <p:spPr/>
        <p:txBody>
          <a:bodyPr/>
          <a:lstStyle/>
          <a:p>
            <a:pPr eaLnBrk="1" hangingPunct="1"/>
            <a:endParaRPr lang="en-US" sz="2800" smtClean="0"/>
          </a:p>
        </p:txBody>
      </p:sp>
      <p:pic>
        <p:nvPicPr>
          <p:cNvPr id="18436" name="Picture 4" descr="BD04997_"/>
          <p:cNvPicPr>
            <a:picLocks noGrp="1" noChangeAspect="1" noChangeArrowheads="1"/>
          </p:cNvPicPr>
          <p:nvPr>
            <p:ph type="clipArt" sz="half" idx="2"/>
          </p:nvPr>
        </p:nvPicPr>
        <p:blipFill>
          <a:blip r:embed="rId4" cstate="print">
            <a:extLst>
              <a:ext uri="{28A0092B-C50C-407E-A947-70E740481C1C}">
                <a14:useLocalDpi xmlns:a14="http://schemas.microsoft.com/office/drawing/2010/main" val="0"/>
              </a:ext>
            </a:extLst>
          </a:blip>
          <a:srcRect/>
          <a:stretch>
            <a:fillRect/>
          </a:stretch>
        </p:blipFill>
        <p:spPr>
          <a:xfrm>
            <a:off x="2667000" y="2514600"/>
            <a:ext cx="3810000" cy="3825875"/>
          </a:xfrm>
        </p:spPr>
      </p:pic>
      <p:pic>
        <p:nvPicPr>
          <p:cNvPr id="19461" name="SN00491_.mid">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5182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4700" fill="hold"/>
                                        <p:tgtEl>
                                          <p:spTgt spid="1946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9461"/>
                </p:tgtEl>
              </p:cMediaNode>
            </p:audio>
          </p:childTnLst>
        </p:cTn>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762000"/>
            <a:ext cx="9144000" cy="1143000"/>
          </a:xfrm>
        </p:spPr>
        <p:txBody>
          <a:bodyPr>
            <a:normAutofit fontScale="90000"/>
          </a:bodyPr>
          <a:lstStyle/>
          <a:p>
            <a:pPr eaLnBrk="1" hangingPunct="1"/>
            <a:r>
              <a:rPr lang="en-US" sz="3200" dirty="0" smtClean="0">
                <a:solidFill>
                  <a:srgbClr val="9900CC"/>
                </a:solidFill>
              </a:rPr>
              <a:t>In addition, </a:t>
            </a:r>
            <a:r>
              <a:rPr lang="en-US" sz="3200" dirty="0" err="1" smtClean="0">
                <a:solidFill>
                  <a:srgbClr val="9900CC"/>
                </a:solidFill>
              </a:rPr>
              <a:t>Goodlad</a:t>
            </a:r>
            <a:r>
              <a:rPr lang="en-US" sz="3200" dirty="0" smtClean="0">
                <a:solidFill>
                  <a:srgbClr val="9900CC"/>
                </a:solidFill>
              </a:rPr>
              <a:t> and others have  proposed that integrated learning promotes a higher cognitive level and greater retention.</a:t>
            </a:r>
          </a:p>
        </p:txBody>
      </p:sp>
      <p:sp>
        <p:nvSpPr>
          <p:cNvPr id="19459" name="Rectangle 3"/>
          <p:cNvSpPr>
            <a:spLocks noGrp="1" noChangeArrowheads="1"/>
          </p:cNvSpPr>
          <p:nvPr>
            <p:ph type="body" sz="half" idx="1"/>
          </p:nvPr>
        </p:nvSpPr>
        <p:spPr>
          <a:xfrm>
            <a:off x="609600" y="2438400"/>
            <a:ext cx="3810000" cy="4114800"/>
          </a:xfrm>
        </p:spPr>
        <p:txBody>
          <a:bodyPr/>
          <a:lstStyle/>
          <a:p>
            <a:pPr eaLnBrk="1" hangingPunct="1"/>
            <a:endParaRPr lang="en-US" sz="2800" smtClean="0"/>
          </a:p>
        </p:txBody>
      </p:sp>
      <p:pic>
        <p:nvPicPr>
          <p:cNvPr id="19460" name="Picture 4" descr="j0083587"/>
          <p:cNvPicPr>
            <a:picLocks noGrp="1" noChangeAspect="1" noChangeArrowheads="1"/>
          </p:cNvPicPr>
          <p:nvPr>
            <p:ph type="clipArt" sz="half" idx="2"/>
          </p:nvPr>
        </p:nvPicPr>
        <p:blipFill>
          <a:blip r:embed="rId4" cstate="print">
            <a:extLst>
              <a:ext uri="{28A0092B-C50C-407E-A947-70E740481C1C}">
                <a14:useLocalDpi xmlns:a14="http://schemas.microsoft.com/office/drawing/2010/main" val="0"/>
              </a:ext>
            </a:extLst>
          </a:blip>
          <a:srcRect/>
          <a:stretch>
            <a:fillRect/>
          </a:stretch>
        </p:blipFill>
        <p:spPr>
          <a:xfrm>
            <a:off x="2743200" y="2667000"/>
            <a:ext cx="3810000" cy="3830638"/>
          </a:xfrm>
        </p:spPr>
      </p:pic>
      <p:pic>
        <p:nvPicPr>
          <p:cNvPr id="20485" name="SN00893_.mid">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47947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7964" fill="hold"/>
                                        <p:tgtEl>
                                          <p:spTgt spid="2048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0485"/>
                </p:tgtEl>
              </p:cMediaNode>
            </p:audio>
          </p:childTnLst>
        </p:cTn>
      </p:par>
    </p:tnLst>
  </p:timing>
</p:sld>
</file>

<file path=ppt/slides/slide3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482" name="Picture 2" descr="j0200289"/>
          <p:cNvPicPr>
            <a:picLocks noGrp="1" noChangeAspect="1" noChangeArrowheads="1"/>
          </p:cNvPicPr>
          <p:nvPr>
            <p:ph type="clipArt" sz="half" idx="2"/>
          </p:nvPr>
        </p:nvPicPr>
        <p:blipFill>
          <a:blip r:embed="rId4" cstate="print">
            <a:extLst>
              <a:ext uri="{28A0092B-C50C-407E-A947-70E740481C1C}">
                <a14:useLocalDpi xmlns:a14="http://schemas.microsoft.com/office/drawing/2010/main" val="0"/>
              </a:ext>
            </a:extLst>
          </a:blip>
          <a:srcRect/>
          <a:stretch>
            <a:fillRect/>
          </a:stretch>
        </p:blipFill>
        <p:spPr>
          <a:xfrm>
            <a:off x="4724400" y="1524000"/>
            <a:ext cx="3624263" cy="4114800"/>
          </a:xfrm>
        </p:spPr>
      </p:pic>
      <p:sp>
        <p:nvSpPr>
          <p:cNvPr id="20483" name="Rectangle 3"/>
          <p:cNvSpPr>
            <a:spLocks noGrp="1" noChangeArrowheads="1"/>
          </p:cNvSpPr>
          <p:nvPr>
            <p:ph type="body" sz="half" idx="1"/>
          </p:nvPr>
        </p:nvSpPr>
        <p:spPr>
          <a:xfrm>
            <a:off x="457200" y="2362200"/>
            <a:ext cx="7391400" cy="4114800"/>
          </a:xfrm>
        </p:spPr>
        <p:txBody>
          <a:bodyPr>
            <a:normAutofit fontScale="92500"/>
          </a:bodyPr>
          <a:lstStyle/>
          <a:p>
            <a:pPr eaLnBrk="1" hangingPunct="1">
              <a:lnSpc>
                <a:spcPct val="90000"/>
              </a:lnSpc>
            </a:pPr>
            <a:endParaRPr lang="en-US" sz="2400" smtClean="0"/>
          </a:p>
          <a:p>
            <a:pPr eaLnBrk="1" hangingPunct="1">
              <a:lnSpc>
                <a:spcPct val="90000"/>
              </a:lnSpc>
            </a:pPr>
            <a:r>
              <a:rPr lang="en-US" sz="2400" smtClean="0"/>
              <a:t>1. Explosion of knowledge.</a:t>
            </a:r>
          </a:p>
          <a:p>
            <a:pPr eaLnBrk="1" hangingPunct="1">
              <a:lnSpc>
                <a:spcPct val="90000"/>
              </a:lnSpc>
            </a:pPr>
            <a:r>
              <a:rPr lang="en-US" sz="2400" smtClean="0"/>
              <a:t>2. Technology</a:t>
            </a:r>
          </a:p>
          <a:p>
            <a:pPr eaLnBrk="1" hangingPunct="1">
              <a:lnSpc>
                <a:spcPct val="90000"/>
              </a:lnSpc>
            </a:pPr>
            <a:r>
              <a:rPr lang="en-US" sz="2400" smtClean="0"/>
              <a:t>3. Necessity of increased specialization </a:t>
            </a:r>
          </a:p>
          <a:p>
            <a:pPr eaLnBrk="1" hangingPunct="1">
              <a:lnSpc>
                <a:spcPct val="90000"/>
              </a:lnSpc>
            </a:pPr>
            <a:endParaRPr lang="en-US" sz="2400" smtClean="0"/>
          </a:p>
          <a:p>
            <a:pPr eaLnBrk="1" hangingPunct="1">
              <a:lnSpc>
                <a:spcPct val="90000"/>
              </a:lnSpc>
            </a:pPr>
            <a:r>
              <a:rPr lang="en-US" sz="4800" b="1" smtClean="0">
                <a:solidFill>
                  <a:srgbClr val="CC3300"/>
                </a:solidFill>
              </a:rPr>
              <a:t>Integrated</a:t>
            </a:r>
            <a:r>
              <a:rPr lang="en-US" sz="4800" b="1" smtClean="0">
                <a:solidFill>
                  <a:srgbClr val="336600"/>
                </a:solidFill>
              </a:rPr>
              <a:t> </a:t>
            </a:r>
            <a:r>
              <a:rPr lang="en-US" sz="4800" b="1" smtClean="0">
                <a:solidFill>
                  <a:srgbClr val="CC3300"/>
                </a:solidFill>
              </a:rPr>
              <a:t>curriculum </a:t>
            </a:r>
            <a:r>
              <a:rPr lang="en-US" sz="4800" b="1" smtClean="0">
                <a:solidFill>
                  <a:srgbClr val="336600"/>
                </a:solidFill>
              </a:rPr>
              <a:t>will act to </a:t>
            </a:r>
            <a:r>
              <a:rPr lang="en-US" sz="4800" b="1" smtClean="0">
                <a:solidFill>
                  <a:srgbClr val="CC3300"/>
                </a:solidFill>
              </a:rPr>
              <a:t>connect fields</a:t>
            </a:r>
            <a:r>
              <a:rPr lang="en-US" sz="4800" b="1" smtClean="0">
                <a:solidFill>
                  <a:srgbClr val="336600"/>
                </a:solidFill>
              </a:rPr>
              <a:t> rather than divide them</a:t>
            </a:r>
          </a:p>
          <a:p>
            <a:pPr eaLnBrk="1" hangingPunct="1">
              <a:lnSpc>
                <a:spcPct val="90000"/>
              </a:lnSpc>
            </a:pPr>
            <a:endParaRPr lang="en-US" sz="2400" smtClean="0"/>
          </a:p>
          <a:p>
            <a:pPr eaLnBrk="1" hangingPunct="1">
              <a:lnSpc>
                <a:spcPct val="90000"/>
              </a:lnSpc>
            </a:pPr>
            <a:endParaRPr lang="en-US" sz="2400" smtClean="0"/>
          </a:p>
        </p:txBody>
      </p:sp>
      <p:sp>
        <p:nvSpPr>
          <p:cNvPr id="20484" name="Rectangle 4"/>
          <p:cNvSpPr>
            <a:spLocks noGrp="1" noChangeArrowheads="1"/>
          </p:cNvSpPr>
          <p:nvPr>
            <p:ph type="title"/>
          </p:nvPr>
        </p:nvSpPr>
        <p:spPr>
          <a:xfrm>
            <a:off x="0" y="762000"/>
            <a:ext cx="9144000" cy="1143000"/>
          </a:xfrm>
        </p:spPr>
        <p:txBody>
          <a:bodyPr>
            <a:normAutofit fontScale="90000"/>
          </a:bodyPr>
          <a:lstStyle/>
          <a:p>
            <a:pPr eaLnBrk="1" hangingPunct="1"/>
            <a:r>
              <a:rPr lang="en-US" sz="4000" dirty="0" smtClean="0">
                <a:solidFill>
                  <a:srgbClr val="9900CC"/>
                </a:solidFill>
              </a:rPr>
              <a:t>Moving into the year 2013 and beyond, integrated curriculum may be even more important than in the past</a:t>
            </a:r>
            <a:r>
              <a:rPr lang="en-US" sz="4000" dirty="0" smtClean="0"/>
              <a:t>.</a:t>
            </a:r>
            <a:r>
              <a:rPr lang="en-US" dirty="0" smtClean="0"/>
              <a:t> </a:t>
            </a:r>
          </a:p>
        </p:txBody>
      </p:sp>
      <p:pic>
        <p:nvPicPr>
          <p:cNvPr id="20485" name="j0071006.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57150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j0071022.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99289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210" fill="hold"/>
                                        <p:tgtEl>
                                          <p:spTgt spid="225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2534"/>
                </p:tgtEl>
              </p:cMediaNode>
            </p:audio>
          </p:childTnLst>
        </p:cTn>
      </p:par>
    </p:tnLst>
  </p:timing>
</p:sld>
</file>

<file path=ppt/slides/slide3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fontScale="90000"/>
          </a:bodyPr>
          <a:lstStyle/>
          <a:p>
            <a:pPr eaLnBrk="1" hangingPunct="1"/>
            <a:r>
              <a:rPr lang="en-US" dirty="0" smtClean="0">
                <a:solidFill>
                  <a:srgbClr val="9900CC"/>
                </a:solidFill>
              </a:rPr>
              <a:t>Integration can be clusters of content linked by relational threads.</a:t>
            </a:r>
          </a:p>
        </p:txBody>
      </p:sp>
      <p:sp>
        <p:nvSpPr>
          <p:cNvPr id="24579" name="Rectangle 3"/>
          <p:cNvSpPr>
            <a:spLocks noGrp="1" noChangeArrowheads="1"/>
          </p:cNvSpPr>
          <p:nvPr>
            <p:ph type="body" sz="half" idx="1"/>
          </p:nvPr>
        </p:nvSpPr>
        <p:spPr/>
        <p:txBody>
          <a:bodyPr/>
          <a:lstStyle/>
          <a:p>
            <a:pPr eaLnBrk="1" hangingPunct="1"/>
            <a:r>
              <a:rPr lang="en-US" sz="2800" smtClean="0"/>
              <a:t>Math, science, language arts, history and business linked by the cattle drives of the 1870’s-</a:t>
            </a:r>
          </a:p>
          <a:p>
            <a:pPr eaLnBrk="1" hangingPunct="1"/>
            <a:r>
              <a:rPr lang="en-US" sz="2800" smtClean="0"/>
              <a:t>Foreign language, math, English linked by marketing athletic shoes.</a:t>
            </a:r>
          </a:p>
        </p:txBody>
      </p:sp>
      <p:pic>
        <p:nvPicPr>
          <p:cNvPr id="24580" name="Picture 4" descr="j0156475"/>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891088" y="1981200"/>
            <a:ext cx="3322637" cy="4114800"/>
          </a:xfrm>
        </p:spPr>
      </p:pic>
    </p:spTree>
    <p:extLst>
      <p:ext uri="{BB962C8B-B14F-4D97-AF65-F5344CB8AC3E}">
        <p14:creationId xmlns:p14="http://schemas.microsoft.com/office/powerpoint/2010/main" val="2702236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4580"/>
                                        </p:tgtEl>
                                        <p:attrNameLst>
                                          <p:attrName>style.visibility</p:attrName>
                                        </p:attrNameLst>
                                      </p:cBhvr>
                                      <p:to>
                                        <p:strVal val="visible"/>
                                      </p:to>
                                    </p:set>
                                    <p:anim calcmode="lin" valueType="num">
                                      <p:cBhvr>
                                        <p:cTn id="7" dur="1000" fill="hold"/>
                                        <p:tgtEl>
                                          <p:spTgt spid="24580"/>
                                        </p:tgtEl>
                                        <p:attrNameLst>
                                          <p:attrName>ppt_w</p:attrName>
                                        </p:attrNameLst>
                                      </p:cBhvr>
                                      <p:tavLst>
                                        <p:tav tm="0">
                                          <p:val>
                                            <p:fltVal val="0"/>
                                          </p:val>
                                        </p:tav>
                                        <p:tav tm="100000">
                                          <p:val>
                                            <p:strVal val="#ppt_w"/>
                                          </p:val>
                                        </p:tav>
                                      </p:tavLst>
                                    </p:anim>
                                    <p:anim calcmode="lin" valueType="num">
                                      <p:cBhvr>
                                        <p:cTn id="8" dur="1000" fill="hold"/>
                                        <p:tgtEl>
                                          <p:spTgt spid="24580"/>
                                        </p:tgtEl>
                                        <p:attrNameLst>
                                          <p:attrName>ppt_h</p:attrName>
                                        </p:attrNameLst>
                                      </p:cBhvr>
                                      <p:tavLst>
                                        <p:tav tm="0">
                                          <p:val>
                                            <p:fltVal val="0"/>
                                          </p:val>
                                        </p:tav>
                                        <p:tav tm="100000">
                                          <p:val>
                                            <p:strVal val="#ppt_h"/>
                                          </p:val>
                                        </p:tav>
                                      </p:tavLst>
                                    </p:anim>
                                    <p:anim calcmode="lin" valueType="num">
                                      <p:cBhvr>
                                        <p:cTn id="9" dur="1000" fill="hold"/>
                                        <p:tgtEl>
                                          <p:spTgt spid="2458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458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4578"/>
                                        </p:tgtEl>
                                        <p:attrNameLst>
                                          <p:attrName>style.visibility</p:attrName>
                                        </p:attrNameLst>
                                      </p:cBhvr>
                                      <p:to>
                                        <p:strVal val="visible"/>
                                      </p:to>
                                    </p:set>
                                    <p:animEffect transition="in" filter="blinds(horizontal)">
                                      <p:cBhvr>
                                        <p:cTn id="15" dur="500"/>
                                        <p:tgtEl>
                                          <p:spTgt spid="2457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24579">
                                            <p:txEl>
                                              <p:pRg st="0" end="0"/>
                                            </p:txEl>
                                          </p:spTgt>
                                        </p:tgtEl>
                                        <p:attrNameLst>
                                          <p:attrName>style.visibility</p:attrName>
                                        </p:attrNameLst>
                                      </p:cBhvr>
                                      <p:to>
                                        <p:strVal val="visible"/>
                                      </p:to>
                                    </p:set>
                                    <p:anim calcmode="lin" valueType="num">
                                      <p:cBhvr additive="base">
                                        <p:cTn id="20" dur="500" fill="hold"/>
                                        <p:tgtEl>
                                          <p:spTgt spid="24579">
                                            <p:txEl>
                                              <p:pRg st="0" end="0"/>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245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24579">
                                            <p:txEl>
                                              <p:pRg st="1" end="1"/>
                                            </p:txEl>
                                          </p:spTgt>
                                        </p:tgtEl>
                                        <p:attrNameLst>
                                          <p:attrName>style.visibility</p:attrName>
                                        </p:attrNameLst>
                                      </p:cBhvr>
                                      <p:to>
                                        <p:strVal val="visible"/>
                                      </p:to>
                                    </p:set>
                                    <p:anim calcmode="lin" valueType="num">
                                      <p:cBhvr additive="base">
                                        <p:cTn id="26" dur="500" fill="hold"/>
                                        <p:tgtEl>
                                          <p:spTgt spid="24579">
                                            <p:txEl>
                                              <p:pRg st="1" end="1"/>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2457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autoUpdateAnimBg="0"/>
      <p:bldP spid="24579" grpId="0" build="p" autoUpdateAnimBg="0"/>
    </p:bldLst>
  </p:timing>
</p:sld>
</file>

<file path=ppt/slides/slide3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dirty="0" smtClean="0">
                <a:solidFill>
                  <a:srgbClr val="9900CC"/>
                </a:solidFill>
              </a:rPr>
              <a:t>Elliot Eisner recommends knowledge based on direct experience -</a:t>
            </a:r>
          </a:p>
        </p:txBody>
      </p:sp>
      <p:pic>
        <p:nvPicPr>
          <p:cNvPr id="23555" name="Picture 3" descr="j0198474"/>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3048000" y="1981200"/>
            <a:ext cx="5160963" cy="4495800"/>
          </a:xfrm>
        </p:spPr>
      </p:pic>
      <p:sp>
        <p:nvSpPr>
          <p:cNvPr id="23556" name="Rectangle 4"/>
          <p:cNvSpPr>
            <a:spLocks noGrp="1" noChangeArrowheads="1"/>
          </p:cNvSpPr>
          <p:nvPr>
            <p:ph type="body" sz="half" idx="1"/>
          </p:nvPr>
        </p:nvSpPr>
        <p:spPr>
          <a:xfrm>
            <a:off x="457200" y="2286000"/>
            <a:ext cx="3810000" cy="4114800"/>
          </a:xfrm>
        </p:spPr>
        <p:txBody>
          <a:bodyPr/>
          <a:lstStyle/>
          <a:p>
            <a:pPr eaLnBrk="1" hangingPunct="1">
              <a:lnSpc>
                <a:spcPct val="90000"/>
              </a:lnSpc>
            </a:pPr>
            <a:r>
              <a:rPr lang="en-US" sz="2400" smtClean="0"/>
              <a:t>1. Engage the learner in actual contact with the content.</a:t>
            </a:r>
          </a:p>
          <a:p>
            <a:pPr eaLnBrk="1" hangingPunct="1">
              <a:lnSpc>
                <a:spcPct val="90000"/>
              </a:lnSpc>
            </a:pPr>
            <a:endParaRPr lang="en-US" sz="2400" smtClean="0"/>
          </a:p>
          <a:p>
            <a:pPr eaLnBrk="1" hangingPunct="1">
              <a:lnSpc>
                <a:spcPct val="90000"/>
              </a:lnSpc>
            </a:pPr>
            <a:r>
              <a:rPr lang="en-US" sz="2400" smtClean="0"/>
              <a:t>2. In touch with experiences conceived in the learner’s imagination.</a:t>
            </a:r>
          </a:p>
          <a:p>
            <a:pPr eaLnBrk="1" hangingPunct="1">
              <a:lnSpc>
                <a:spcPct val="90000"/>
              </a:lnSpc>
            </a:pPr>
            <a:endParaRPr lang="en-US" sz="2400" smtClean="0"/>
          </a:p>
          <a:p>
            <a:pPr eaLnBrk="1" hangingPunct="1">
              <a:lnSpc>
                <a:spcPct val="90000"/>
              </a:lnSpc>
            </a:pPr>
            <a:r>
              <a:rPr lang="en-US" sz="2400" smtClean="0"/>
              <a:t>3. Address intellect, heart and soul (intelligences and domains).</a:t>
            </a:r>
          </a:p>
        </p:txBody>
      </p:sp>
    </p:spTree>
    <p:extLst>
      <p:ext uri="{BB962C8B-B14F-4D97-AF65-F5344CB8AC3E}">
        <p14:creationId xmlns:p14="http://schemas.microsoft.com/office/powerpoint/2010/main" val="20336073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checkerboard(across)">
                                      <p:cBhvr>
                                        <p:cTn id="7" dur="500"/>
                                        <p:tgtEl>
                                          <p:spTgt spid="235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3554"/>
                                        </p:tgtEl>
                                        <p:attrNameLst>
                                          <p:attrName>style.visibility</p:attrName>
                                        </p:attrNameLst>
                                      </p:cBhvr>
                                      <p:to>
                                        <p:strVal val="visible"/>
                                      </p:to>
                                    </p:set>
                                    <p:anim calcmode="lin" valueType="num">
                                      <p:cBhvr additive="base">
                                        <p:cTn id="12" dur="500" fill="hold"/>
                                        <p:tgtEl>
                                          <p:spTgt spid="23554"/>
                                        </p:tgtEl>
                                        <p:attrNameLst>
                                          <p:attrName>ppt_x</p:attrName>
                                        </p:attrNameLst>
                                      </p:cBhvr>
                                      <p:tavLst>
                                        <p:tav tm="0">
                                          <p:val>
                                            <p:strVal val="0-#ppt_w/2"/>
                                          </p:val>
                                        </p:tav>
                                        <p:tav tm="100000">
                                          <p:val>
                                            <p:strVal val="#ppt_x"/>
                                          </p:val>
                                        </p:tav>
                                      </p:tavLst>
                                    </p:anim>
                                    <p:anim calcmode="lin" valueType="num">
                                      <p:cBhvr additive="base">
                                        <p:cTn id="13" dur="500" fill="hold"/>
                                        <p:tgtEl>
                                          <p:spTgt spid="23554"/>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3556">
                                            <p:txEl>
                                              <p:pRg st="0" end="0"/>
                                            </p:txEl>
                                          </p:spTgt>
                                        </p:tgtEl>
                                        <p:attrNameLst>
                                          <p:attrName>style.visibility</p:attrName>
                                        </p:attrNameLst>
                                      </p:cBhvr>
                                      <p:to>
                                        <p:strVal val="visible"/>
                                      </p:to>
                                    </p:set>
                                    <p:anim calcmode="lin" valueType="num">
                                      <p:cBhvr additive="base">
                                        <p:cTn id="18" dur="500" fill="hold"/>
                                        <p:tgtEl>
                                          <p:spTgt spid="23556">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355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23556">
                                            <p:txEl>
                                              <p:pRg st="2" end="2"/>
                                            </p:txEl>
                                          </p:spTgt>
                                        </p:tgtEl>
                                        <p:attrNameLst>
                                          <p:attrName>style.visibility</p:attrName>
                                        </p:attrNameLst>
                                      </p:cBhvr>
                                      <p:to>
                                        <p:strVal val="visible"/>
                                      </p:to>
                                    </p:set>
                                    <p:anim calcmode="lin" valueType="num">
                                      <p:cBhvr additive="base">
                                        <p:cTn id="24" dur="500" fill="hold"/>
                                        <p:tgtEl>
                                          <p:spTgt spid="23556">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2355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3556">
                                            <p:txEl>
                                              <p:pRg st="4" end="4"/>
                                            </p:txEl>
                                          </p:spTgt>
                                        </p:tgtEl>
                                        <p:attrNameLst>
                                          <p:attrName>style.visibility</p:attrName>
                                        </p:attrNameLst>
                                      </p:cBhvr>
                                      <p:to>
                                        <p:strVal val="visible"/>
                                      </p:to>
                                    </p:set>
                                    <p:anim calcmode="lin" valueType="num">
                                      <p:cBhvr additive="base">
                                        <p:cTn id="30" dur="500" fill="hold"/>
                                        <p:tgtEl>
                                          <p:spTgt spid="23556">
                                            <p:txEl>
                                              <p:pRg st="4" end="4"/>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2355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autoUpdateAnimBg="0"/>
      <p:bldP spid="23556" grpId="0" build="p" autoUpdateAnimBg="0"/>
    </p:bld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900CC"/>
                </a:solidFill>
              </a:rPr>
              <a:t>ENG 471</a:t>
            </a:r>
            <a:br>
              <a:rPr lang="en-US" dirty="0" smtClean="0">
                <a:solidFill>
                  <a:srgbClr val="9900CC"/>
                </a:solidFill>
              </a:rPr>
            </a:br>
            <a:r>
              <a:rPr lang="en-US" sz="2000" dirty="0" smtClean="0">
                <a:solidFill>
                  <a:srgbClr val="9900CC"/>
                </a:solidFill>
              </a:rPr>
              <a:t>11/6/2013</a:t>
            </a:r>
            <a:endParaRPr lang="en-US" dirty="0">
              <a:solidFill>
                <a:srgbClr val="9900CC"/>
              </a:solidFill>
            </a:endParaRPr>
          </a:p>
        </p:txBody>
      </p:sp>
      <p:sp>
        <p:nvSpPr>
          <p:cNvPr id="3" name="Text Placeholder 2"/>
          <p:cNvSpPr>
            <a:spLocks noGrp="1"/>
          </p:cNvSpPr>
          <p:nvPr>
            <p:ph type="body" sz="half" idx="1"/>
          </p:nvPr>
        </p:nvSpPr>
        <p:spPr>
          <a:xfrm>
            <a:off x="228600" y="1295400"/>
            <a:ext cx="8610600" cy="5334000"/>
          </a:xfrm>
        </p:spPr>
        <p:txBody>
          <a:bodyPr/>
          <a:lstStyle/>
          <a:p>
            <a:pPr marL="571500" indent="-571500">
              <a:buFont typeface="+mj-lt"/>
              <a:buAutoNum type="romanUcPeriod"/>
            </a:pPr>
            <a:r>
              <a:rPr lang="en-US" dirty="0" smtClean="0"/>
              <a:t>Ned Vizzini</a:t>
            </a:r>
          </a:p>
          <a:p>
            <a:pPr marL="571500" indent="-571500">
              <a:buFont typeface="+mj-lt"/>
              <a:buAutoNum type="romanUcPeriod"/>
            </a:pPr>
            <a:r>
              <a:rPr lang="en-US" dirty="0" smtClean="0"/>
              <a:t>Opening Poem: “I Like Big Books!”</a:t>
            </a:r>
          </a:p>
          <a:p>
            <a:pPr marL="571500" indent="-571500">
              <a:buFont typeface="+mj-lt"/>
              <a:buAutoNum type="romanUcPeriod"/>
            </a:pPr>
            <a:r>
              <a:rPr lang="en-US" dirty="0" smtClean="0"/>
              <a:t>Book Recommendation: </a:t>
            </a:r>
            <a:r>
              <a:rPr lang="en-US" i="1" dirty="0" smtClean="0"/>
              <a:t>The Long Walk</a:t>
            </a:r>
            <a:r>
              <a:rPr lang="en-US" dirty="0" smtClean="0"/>
              <a:t>, by Stephen King</a:t>
            </a:r>
          </a:p>
          <a:p>
            <a:pPr marL="571500" indent="-571500">
              <a:buFont typeface="+mj-lt"/>
              <a:buAutoNum type="romanUcPeriod"/>
            </a:pPr>
            <a:r>
              <a:rPr lang="en-US" dirty="0" smtClean="0"/>
              <a:t>Finishing the Unit Assignment</a:t>
            </a:r>
          </a:p>
          <a:p>
            <a:pPr marL="571500" indent="-571500">
              <a:buFont typeface="+mj-lt"/>
              <a:buAutoNum type="romanUcPeriod"/>
            </a:pPr>
            <a:r>
              <a:rPr lang="en-US" dirty="0" err="1" smtClean="0"/>
              <a:t>Webquest</a:t>
            </a:r>
            <a:r>
              <a:rPr lang="en-US" dirty="0" smtClean="0"/>
              <a:t> group work</a:t>
            </a:r>
          </a:p>
          <a:p>
            <a:pPr marL="571500" indent="-571500">
              <a:buFont typeface="+mj-lt"/>
              <a:buAutoNum type="romanUcPeriod"/>
            </a:pPr>
            <a:endParaRPr lang="en-US" dirty="0"/>
          </a:p>
        </p:txBody>
      </p:sp>
      <p:sp>
        <p:nvSpPr>
          <p:cNvPr id="4" name="ClipArt Placeholder 3"/>
          <p:cNvSpPr>
            <a:spLocks noGrp="1"/>
          </p:cNvSpPr>
          <p:nvPr>
            <p:ph type="clipArt" sz="half" idx="2"/>
          </p:nvPr>
        </p:nvSpPr>
        <p:spPr>
          <a:xfrm>
            <a:off x="4648200" y="4038600"/>
            <a:ext cx="4038600" cy="2092325"/>
          </a:xfrm>
        </p:spPr>
      </p:sp>
    </p:spTree>
    <p:extLst>
      <p:ext uri="{BB962C8B-B14F-4D97-AF65-F5344CB8AC3E}">
        <p14:creationId xmlns:p14="http://schemas.microsoft.com/office/powerpoint/2010/main" val="3156587884"/>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http://www.mposter.com/wp-content/uploads/2010/08/its-kind-funny-story-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304800"/>
            <a:ext cx="37211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9" name="Rectangle 2"/>
          <p:cNvSpPr>
            <a:spLocks noChangeArrowheads="1"/>
          </p:cNvSpPr>
          <p:nvPr/>
        </p:nvSpPr>
        <p:spPr bwMode="auto">
          <a:xfrm>
            <a:off x="0" y="57150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dirty="0">
                <a:hlinkClick r:id="rId3"/>
              </a:rPr>
              <a:t>http://</a:t>
            </a:r>
            <a:r>
              <a:rPr lang="en-US" dirty="0" smtClean="0">
                <a:hlinkClick r:id="rId3"/>
              </a:rPr>
              <a:t>teaser-trailer.com/2010/07/its-kind-of-a-funny-story-movie-trailer.html</a:t>
            </a:r>
            <a:endParaRPr lang="en-US" dirty="0"/>
          </a:p>
        </p:txBody>
      </p:sp>
    </p:spTree>
    <p:extLst>
      <p:ext uri="{BB962C8B-B14F-4D97-AF65-F5344CB8AC3E}">
        <p14:creationId xmlns:p14="http://schemas.microsoft.com/office/powerpoint/2010/main" val="1994721503"/>
      </p:ext>
    </p:extLst>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solidFill>
                <a:srgbClr val="5336CC"/>
              </a:solidFill>
            </a:endParaRPr>
          </a:p>
        </p:txBody>
      </p:sp>
      <p:sp>
        <p:nvSpPr>
          <p:cNvPr id="3" name="Content Placeholder 2"/>
          <p:cNvSpPr>
            <a:spLocks noGrp="1"/>
          </p:cNvSpPr>
          <p:nvPr>
            <p:ph idx="1"/>
          </p:nvPr>
        </p:nvSpPr>
        <p:spPr/>
        <p:txBody>
          <a:bodyPr/>
          <a:lstStyle/>
          <a:p>
            <a:endParaRPr lang="en-US"/>
          </a:p>
        </p:txBody>
      </p:sp>
      <p:pic>
        <p:nvPicPr>
          <p:cNvPr id="332802" name="Picture 2" descr="http://lareviewofbooks.org/wp-content/uploads/2013/07/133652330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464" y="1143000"/>
            <a:ext cx="4572000" cy="5362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030012"/>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5562600"/>
            <a:ext cx="5562600" cy="1200329"/>
          </a:xfrm>
          <a:prstGeom prst="rect">
            <a:avLst/>
          </a:prstGeom>
        </p:spPr>
        <p:txBody>
          <a:bodyPr wrap="square">
            <a:spAutoFit/>
          </a:bodyPr>
          <a:lstStyle/>
          <a:p>
            <a:pPr algn="ctr"/>
            <a:endParaRPr lang="en-US" dirty="0" smtClean="0">
              <a:hlinkClick r:id="rId2"/>
            </a:endParaRPr>
          </a:p>
          <a:p>
            <a:pPr algn="ctr"/>
            <a:endParaRPr lang="en-US" dirty="0">
              <a:hlinkClick r:id="rId2"/>
            </a:endParaRPr>
          </a:p>
          <a:p>
            <a:pPr algn="ctr"/>
            <a:r>
              <a:rPr lang="en-US" dirty="0" smtClean="0">
                <a:hlinkClick r:id="rId2"/>
              </a:rPr>
              <a:t>http</a:t>
            </a:r>
            <a:r>
              <a:rPr lang="en-US" dirty="0">
                <a:hlinkClick r:id="rId2"/>
              </a:rPr>
              <a:t>://</a:t>
            </a:r>
            <a:r>
              <a:rPr lang="en-US" dirty="0" smtClean="0">
                <a:hlinkClick r:id="rId2"/>
              </a:rPr>
              <a:t>www.youtube.com/watch?v=tuZSfvHHMr4</a:t>
            </a:r>
            <a:endParaRPr lang="en-US" dirty="0" smtClean="0"/>
          </a:p>
          <a:p>
            <a:pPr algn="ctr"/>
            <a:endParaRPr lang="en-US" dirty="0"/>
          </a:p>
        </p:txBody>
      </p:sp>
      <p:pic>
        <p:nvPicPr>
          <p:cNvPr id="3" name="Picture 2" descr="C:\Users\jblasin\Local Settings\Temporary Internet Files\Content.Outlook\ULNMCTU3\photo (3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600" y="152400"/>
            <a:ext cx="7760400" cy="531304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smtClean="0">
                <a:solidFill>
                  <a:schemeClr val="tx1"/>
                </a:solidFill>
              </a:rPr>
              <a:t>         Dr. Ice says, “I Like Big Books!”</a:t>
            </a:r>
            <a:endParaRPr lang="en-US" dirty="0">
              <a:solidFill>
                <a:schemeClr val="tx1"/>
              </a:solidFill>
            </a:endParaRPr>
          </a:p>
        </p:txBody>
      </p:sp>
    </p:spTree>
    <p:extLst>
      <p:ext uri="{BB962C8B-B14F-4D97-AF65-F5344CB8AC3E}">
        <p14:creationId xmlns:p14="http://schemas.microsoft.com/office/powerpoint/2010/main" val="2446383507"/>
      </p:ext>
    </p:extLst>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867" y="274638"/>
            <a:ext cx="8229600" cy="1143000"/>
          </a:xfrm>
        </p:spPr>
        <p:txBody>
          <a:bodyPr>
            <a:noAutofit/>
          </a:bodyPr>
          <a:lstStyle/>
          <a:p>
            <a:pPr algn="r"/>
            <a:r>
              <a:rPr lang="en-US" sz="5400" dirty="0" smtClean="0">
                <a:latin typeface="Gill Sans MT"/>
                <a:cs typeface="Gill Sans MT"/>
              </a:rPr>
              <a:t>The Long Walk</a:t>
            </a:r>
            <a:br>
              <a:rPr lang="en-US" sz="5400" dirty="0" smtClean="0">
                <a:latin typeface="Gill Sans MT"/>
                <a:cs typeface="Gill Sans MT"/>
              </a:rPr>
            </a:br>
            <a:r>
              <a:rPr lang="en-US" sz="5400" dirty="0" smtClean="0">
                <a:latin typeface="Gill Sans MT"/>
                <a:cs typeface="Gill Sans MT"/>
              </a:rPr>
              <a:t>By:  Stephen King</a:t>
            </a:r>
            <a:endParaRPr lang="en-US" sz="5400" dirty="0">
              <a:latin typeface="Gill Sans MT"/>
              <a:cs typeface="Gill Sans MT"/>
            </a:endParaRPr>
          </a:p>
        </p:txBody>
      </p:sp>
      <p:sp>
        <p:nvSpPr>
          <p:cNvPr id="5" name="Vertical Text Placeholder 4"/>
          <p:cNvSpPr>
            <a:spLocks noGrp="1"/>
          </p:cNvSpPr>
          <p:nvPr>
            <p:ph type="body" orient="vert" idx="1"/>
          </p:nvPr>
        </p:nvSpPr>
        <p:spPr/>
        <p:txBody>
          <a:bodyPr/>
          <a:lstStyle/>
          <a:p>
            <a:endParaRPr lang="en-US" dirty="0"/>
          </a:p>
        </p:txBody>
      </p:sp>
      <p:pic>
        <p:nvPicPr>
          <p:cNvPr id="6" name="Picture 5"/>
          <p:cNvPicPr>
            <a:picLocks noChangeAspect="1"/>
          </p:cNvPicPr>
          <p:nvPr/>
        </p:nvPicPr>
        <p:blipFill>
          <a:blip r:embed="rId2"/>
          <a:stretch>
            <a:fillRect/>
          </a:stretch>
        </p:blipFill>
        <p:spPr>
          <a:xfrm>
            <a:off x="457200" y="94720"/>
            <a:ext cx="2777067" cy="3088099"/>
          </a:xfrm>
          <a:prstGeom prst="rect">
            <a:avLst/>
          </a:prstGeom>
        </p:spPr>
      </p:pic>
      <p:pic>
        <p:nvPicPr>
          <p:cNvPr id="7" name="Picture 6"/>
          <p:cNvPicPr>
            <a:picLocks noChangeAspect="1"/>
          </p:cNvPicPr>
          <p:nvPr/>
        </p:nvPicPr>
        <p:blipFill>
          <a:blip r:embed="rId3"/>
          <a:stretch>
            <a:fillRect/>
          </a:stretch>
        </p:blipFill>
        <p:spPr>
          <a:xfrm>
            <a:off x="5232400" y="1783419"/>
            <a:ext cx="3454400" cy="4689348"/>
          </a:xfrm>
          <a:prstGeom prst="rect">
            <a:avLst/>
          </a:prstGeom>
        </p:spPr>
      </p:pic>
      <p:pic>
        <p:nvPicPr>
          <p:cNvPr id="8" name="Picture 7"/>
          <p:cNvPicPr>
            <a:picLocks noChangeAspect="1"/>
          </p:cNvPicPr>
          <p:nvPr/>
        </p:nvPicPr>
        <p:blipFill>
          <a:blip r:embed="rId4"/>
          <a:stretch>
            <a:fillRect/>
          </a:stretch>
        </p:blipFill>
        <p:spPr>
          <a:xfrm>
            <a:off x="2539150" y="2726267"/>
            <a:ext cx="2210436" cy="3746500"/>
          </a:xfrm>
          <a:prstGeom prst="rect">
            <a:avLst/>
          </a:prstGeom>
        </p:spPr>
      </p:pic>
    </p:spTree>
    <p:extLst>
      <p:ext uri="{BB962C8B-B14F-4D97-AF65-F5344CB8AC3E}">
        <p14:creationId xmlns:p14="http://schemas.microsoft.com/office/powerpoint/2010/main" val="8281190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noChangeArrowheads="1"/>
          </p:cNvSpPr>
          <p:nvPr>
            <p:ph type="title"/>
          </p:nvPr>
        </p:nvSpPr>
        <p:spPr>
          <a:xfrm>
            <a:off x="533400" y="1219200"/>
            <a:ext cx="8229600" cy="1139825"/>
          </a:xfrm>
        </p:spPr>
        <p:txBody>
          <a:bodyPr/>
          <a:lstStyle/>
          <a:p>
            <a:pPr eaLnBrk="1" hangingPunct="1"/>
            <a:r>
              <a:rPr lang="en-US" smtClean="0">
                <a:solidFill>
                  <a:srgbClr val="00B0F0"/>
                </a:solidFill>
              </a:rPr>
              <a:t>“I don’t know, yet, but I hope it’s the good, interesting stuff and not the dumb, boring stuff.”</a:t>
            </a:r>
            <a:r>
              <a:rPr lang="en-US" smtClean="0"/>
              <a:t/>
            </a:r>
            <a:br>
              <a:rPr lang="en-US" smtClean="0"/>
            </a:br>
            <a:r>
              <a:rPr lang="en-US" smtClean="0"/>
              <a:t/>
            </a:r>
            <a:br>
              <a:rPr lang="en-US" smtClean="0"/>
            </a:br>
            <a:endParaRPr lang="en-US" smtClean="0"/>
          </a:p>
        </p:txBody>
      </p:sp>
      <p:sp>
        <p:nvSpPr>
          <p:cNvPr id="35843" name="Rectangle 5"/>
          <p:cNvSpPr>
            <a:spLocks noGrp="1" noChangeArrowheads="1"/>
          </p:cNvSpPr>
          <p:nvPr>
            <p:ph type="body" sz="half" idx="1"/>
          </p:nvPr>
        </p:nvSpPr>
        <p:spPr/>
        <p:txBody>
          <a:bodyPr/>
          <a:lstStyle/>
          <a:p>
            <a:pPr eaLnBrk="1" hangingPunct="1"/>
            <a:endParaRPr lang="en-US" sz="2800" smtClean="0"/>
          </a:p>
        </p:txBody>
      </p:sp>
      <p:pic>
        <p:nvPicPr>
          <p:cNvPr id="35844" name="Picture 7"/>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3276600" y="2514600"/>
            <a:ext cx="2667000" cy="3962400"/>
          </a:xfrm>
        </p:spPr>
      </p:pic>
    </p:spTree>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900CC"/>
                </a:solidFill>
              </a:rPr>
              <a:t>Unit Design</a:t>
            </a:r>
            <a:endParaRPr lang="en-US" dirty="0">
              <a:solidFill>
                <a:srgbClr val="9900CC"/>
              </a:solidFill>
            </a:endParaRPr>
          </a:p>
        </p:txBody>
      </p:sp>
      <p:sp>
        <p:nvSpPr>
          <p:cNvPr id="3" name="Content Placeholder 2"/>
          <p:cNvSpPr>
            <a:spLocks noGrp="1"/>
          </p:cNvSpPr>
          <p:nvPr>
            <p:ph idx="1"/>
          </p:nvPr>
        </p:nvSpPr>
        <p:spPr/>
        <p:txBody>
          <a:bodyPr/>
          <a:lstStyle/>
          <a:p>
            <a:endParaRPr lang="en-US"/>
          </a:p>
        </p:txBody>
      </p:sp>
      <p:pic>
        <p:nvPicPr>
          <p:cNvPr id="327682" name="Picture 2" descr="http://datingsymbol.com/wp-content/uploads/2010/07/cowboy-l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371600"/>
            <a:ext cx="5238750" cy="523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177453"/>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Title 1"/>
          <p:cNvSpPr>
            <a:spLocks noGrp="1"/>
          </p:cNvSpPr>
          <p:nvPr>
            <p:ph type="ctrTitle"/>
          </p:nvPr>
        </p:nvSpPr>
        <p:spPr>
          <a:xfrm>
            <a:off x="0" y="-228600"/>
            <a:ext cx="9144000" cy="1647825"/>
          </a:xfrm>
        </p:spPr>
        <p:txBody>
          <a:bodyPr/>
          <a:lstStyle/>
          <a:p>
            <a:r>
              <a:rPr lang="en-US" sz="8800" b="1" dirty="0" err="1" smtClean="0">
                <a:solidFill>
                  <a:srgbClr val="9900CC"/>
                </a:solidFill>
              </a:rPr>
              <a:t>Webquests</a:t>
            </a:r>
            <a:r>
              <a:rPr lang="en-US" sz="8800" b="1" dirty="0" smtClean="0">
                <a:solidFill>
                  <a:srgbClr val="9900CC"/>
                </a:solidFill>
              </a:rPr>
              <a:t>!!</a:t>
            </a:r>
          </a:p>
        </p:txBody>
      </p:sp>
      <p:sp>
        <p:nvSpPr>
          <p:cNvPr id="3" name="Subtitle 2"/>
          <p:cNvSpPr>
            <a:spLocks noGrp="1"/>
          </p:cNvSpPr>
          <p:nvPr>
            <p:ph type="subTitle" idx="1"/>
          </p:nvPr>
        </p:nvSpPr>
        <p:spPr>
          <a:xfrm>
            <a:off x="0" y="1066800"/>
            <a:ext cx="9144000" cy="1219200"/>
          </a:xfrm>
        </p:spPr>
        <p:txBody>
          <a:bodyPr/>
          <a:lstStyle/>
          <a:p>
            <a:pPr>
              <a:defRPr/>
            </a:pPr>
            <a:r>
              <a:rPr lang="en-US" dirty="0">
                <a:hlinkClick r:id="rId2"/>
              </a:rPr>
              <a:t>http://www.public.asu.edu/~</a:t>
            </a:r>
            <a:r>
              <a:rPr lang="en-US" dirty="0" smtClean="0">
                <a:hlinkClick r:id="rId2"/>
              </a:rPr>
              <a:t>jblasin/yalit/index.html</a:t>
            </a:r>
            <a:endParaRPr lang="en-US" dirty="0" smtClean="0"/>
          </a:p>
          <a:p>
            <a:pPr>
              <a:defRPr/>
            </a:pPr>
            <a:r>
              <a:rPr lang="en-US" dirty="0" smtClean="0"/>
              <a:t>An online teaching and learning tool </a:t>
            </a:r>
          </a:p>
          <a:p>
            <a:pPr>
              <a:defRPr/>
            </a:pPr>
            <a:r>
              <a:rPr lang="en-US" sz="1800" dirty="0">
                <a:solidFill>
                  <a:srgbClr val="9900CC"/>
                </a:solidFill>
                <a:hlinkClick r:id="rId3"/>
              </a:rPr>
              <a:t>http://www.asuwintergirls.com</a:t>
            </a:r>
            <a:r>
              <a:rPr lang="en-US" sz="1800" dirty="0" smtClean="0">
                <a:solidFill>
                  <a:srgbClr val="9900CC"/>
                </a:solidFill>
                <a:hlinkClick r:id="rId3"/>
              </a:rPr>
              <a:t>/</a:t>
            </a:r>
            <a:endParaRPr lang="en-US" sz="1800" dirty="0" smtClean="0">
              <a:solidFill>
                <a:srgbClr val="9900CC"/>
              </a:solidFill>
            </a:endParaRPr>
          </a:p>
          <a:p>
            <a:pPr>
              <a:defRPr/>
            </a:pPr>
            <a:endParaRPr lang="en-US" dirty="0"/>
          </a:p>
        </p:txBody>
      </p:sp>
      <p:pic>
        <p:nvPicPr>
          <p:cNvPr id="369668" name="Picture 2" descr="Book 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819400"/>
            <a:ext cx="896938"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69" name="Picture 4" descr="Book 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419600"/>
            <a:ext cx="6858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70" name="Picture 6" descr="The Astonishing Adventures of FanBoy and Goth Gir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3276600"/>
            <a:ext cx="9001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71" name="Picture 8" descr="The Bluest Eye, by Toni Morrison">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0" y="5181600"/>
            <a:ext cx="84455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72" name="Picture 10" descr="Bronx Masquerade, by Nikki Grimes">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09800" y="5105400"/>
            <a:ext cx="762000"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73" name="Picture 12" descr="Catalyst, by Laurie Halse Anderson">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90800" y="2971800"/>
            <a:ext cx="939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74" name="Picture 14" descr="elijah of buxto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00400" y="4648200"/>
            <a:ext cx="871538"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75" name="Picture 16" descr="Book 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10000" y="2895600"/>
            <a:ext cx="938213" cy="153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76" name="Picture 18" descr="Harry Potter and the Half-Blood Prince, by J.K. Rowling">
            <a:hlinkClick r:id="rId15"/>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191000" y="4800600"/>
            <a:ext cx="995363"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77" name="Picture 20" descr="Help Wanted, by Gary Soto">
            <a:hlinkClick r:id="rId17"/>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029200" y="2819400"/>
            <a:ext cx="990600"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78" name="Picture 22" descr="Hole in My Life">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359525" y="3124200"/>
            <a:ext cx="8604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79" name="Picture 24" descr="Hoot, by Carl Hiaasen">
            <a:hlinkClick r:id="rId2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410200" y="4572000"/>
            <a:ext cx="904875"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80" name="Picture 26" descr="How Angel Peterson Got His Name, by Gary Paulsen">
            <a:hlinkClick r:id="rId23"/>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934200" y="5715000"/>
            <a:ext cx="6000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81" name="Picture 28" descr="Invitation to the Game, by Monica Hughes">
            <a:hlinkClick r:id="rId25"/>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001000" y="2895600"/>
            <a:ext cx="84455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82" name="Picture 30" descr="Book Cove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696200" y="4343400"/>
            <a:ext cx="7842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83" name="Picture 32" descr="Monster, by Walter Dean Myers">
            <a:hlinkClick r:id="rId28"/>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715125" y="4495800"/>
            <a:ext cx="742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84" name="Picture 34" descr="Book Cover">
            <a:hlinkClick r:id="rId30"/>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8001000" y="5638800"/>
            <a:ext cx="676275"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6502506"/>
      </p:ext>
    </p:extLst>
  </p:cSld>
  <p:clrMapOvr>
    <a:masterClrMapping/>
  </p:clrMapOvr>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solidFill>
                  <a:srgbClr val="9900CC"/>
                </a:solidFill>
              </a:rPr>
              <a:t>ENG 471</a:t>
            </a:r>
            <a:br>
              <a:rPr lang="en-US" sz="4800" dirty="0" smtClean="0">
                <a:solidFill>
                  <a:srgbClr val="9900CC"/>
                </a:solidFill>
              </a:rPr>
            </a:br>
            <a:r>
              <a:rPr lang="en-US" sz="2000" dirty="0" smtClean="0">
                <a:solidFill>
                  <a:srgbClr val="9900CC"/>
                </a:solidFill>
              </a:rPr>
              <a:t>11/7/2013</a:t>
            </a:r>
            <a:endParaRPr lang="en-US" sz="2000" dirty="0">
              <a:solidFill>
                <a:srgbClr val="9900CC"/>
              </a:solidFill>
            </a:endParaRPr>
          </a:p>
        </p:txBody>
      </p:sp>
      <p:sp>
        <p:nvSpPr>
          <p:cNvPr id="3" name="Content Placeholder 2"/>
          <p:cNvSpPr>
            <a:spLocks noGrp="1"/>
          </p:cNvSpPr>
          <p:nvPr>
            <p:ph idx="1"/>
          </p:nvPr>
        </p:nvSpPr>
        <p:spPr>
          <a:xfrm>
            <a:off x="533400" y="1219200"/>
            <a:ext cx="8077200" cy="4724400"/>
          </a:xfrm>
        </p:spPr>
        <p:txBody>
          <a:bodyPr/>
          <a:lstStyle/>
          <a:p>
            <a:pPr marL="571500" indent="-571500">
              <a:buFont typeface="+mj-lt"/>
              <a:buAutoNum type="romanUcPeriod"/>
            </a:pPr>
            <a:r>
              <a:rPr lang="en-US" dirty="0" smtClean="0"/>
              <a:t>Opening Poem: “When Love Arrives,” Sarah Kay and Phil Kaye</a:t>
            </a:r>
          </a:p>
          <a:p>
            <a:pPr marL="571500" indent="-571500">
              <a:buFont typeface="+mj-lt"/>
              <a:buAutoNum type="romanUcPeriod"/>
            </a:pPr>
            <a:r>
              <a:rPr lang="en-US" dirty="0" smtClean="0"/>
              <a:t>Book Recommendations: </a:t>
            </a:r>
            <a:r>
              <a:rPr lang="en-US" i="1" dirty="0" smtClean="0"/>
              <a:t>The Pregnancy Project</a:t>
            </a:r>
            <a:r>
              <a:rPr lang="en-US" dirty="0" smtClean="0"/>
              <a:t>, by Gabby Rodriguez; </a:t>
            </a:r>
            <a:r>
              <a:rPr lang="en-US" i="1" dirty="0" smtClean="0"/>
              <a:t>The Rose that Grew From Concrete</a:t>
            </a:r>
            <a:r>
              <a:rPr lang="en-US" dirty="0" smtClean="0"/>
              <a:t>, by Tupac Shakur</a:t>
            </a:r>
          </a:p>
          <a:p>
            <a:pPr marL="571500" indent="-571500">
              <a:buFont typeface="+mj-lt"/>
              <a:buAutoNum type="romanUcPeriod"/>
            </a:pPr>
            <a:r>
              <a:rPr lang="en-US" dirty="0" smtClean="0"/>
              <a:t>Thug Notes</a:t>
            </a:r>
          </a:p>
          <a:p>
            <a:pPr marL="571500" indent="-571500">
              <a:buFont typeface="+mj-lt"/>
              <a:buAutoNum type="romanUcPeriod"/>
            </a:pPr>
            <a:r>
              <a:rPr lang="en-US" dirty="0" smtClean="0"/>
              <a:t>Marooned Reading</a:t>
            </a:r>
          </a:p>
          <a:p>
            <a:pPr marL="571500" indent="-571500">
              <a:buFont typeface="+mj-lt"/>
              <a:buAutoNum type="romanUcPeriod"/>
            </a:pPr>
            <a:r>
              <a:rPr lang="en-US" dirty="0" smtClean="0"/>
              <a:t>Dr. Steven Bickmore</a:t>
            </a:r>
          </a:p>
          <a:p>
            <a:pPr marL="571500" indent="-571500">
              <a:buFont typeface="+mj-lt"/>
              <a:buAutoNum type="romanUcPeriod"/>
            </a:pPr>
            <a:r>
              <a:rPr lang="en-US" dirty="0" err="1" smtClean="0"/>
              <a:t>Webquests</a:t>
            </a:r>
            <a:endParaRPr lang="en-US" dirty="0" smtClean="0"/>
          </a:p>
          <a:p>
            <a:pPr marL="571500" indent="-571500">
              <a:buFont typeface="+mj-lt"/>
              <a:buAutoNum type="romanUcPeriod"/>
            </a:pPr>
            <a:endParaRPr lang="en-US" dirty="0"/>
          </a:p>
        </p:txBody>
      </p:sp>
    </p:spTree>
    <p:extLst>
      <p:ext uri="{BB962C8B-B14F-4D97-AF65-F5344CB8AC3E}">
        <p14:creationId xmlns:p14="http://schemas.microsoft.com/office/powerpoint/2010/main" val="2164729671"/>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solidFill>
                  <a:srgbClr val="9900CC"/>
                </a:solidFill>
                <a:hlinkClick r:id="rId2"/>
              </a:rPr>
              <a:t>http://</a:t>
            </a:r>
            <a:r>
              <a:rPr lang="en-US" sz="2000" dirty="0" smtClean="0">
                <a:solidFill>
                  <a:srgbClr val="9900CC"/>
                </a:solidFill>
                <a:hlinkClick r:id="rId2"/>
              </a:rPr>
              <a:t>www.youtube.com/watch?v=mdJ6aUB2K4g&amp;feature=fvwrel</a:t>
            </a:r>
            <a:r>
              <a:rPr lang="en-US" dirty="0" smtClean="0"/>
              <a:t/>
            </a:r>
            <a:br>
              <a:rPr lang="en-US" dirty="0" smtClean="0"/>
            </a:br>
            <a:endParaRPr lang="en-US" dirty="0"/>
          </a:p>
        </p:txBody>
      </p:sp>
      <p:sp>
        <p:nvSpPr>
          <p:cNvPr id="3" name="Content Placeholder 2"/>
          <p:cNvSpPr>
            <a:spLocks noGrp="1"/>
          </p:cNvSpPr>
          <p:nvPr>
            <p:ph idx="1"/>
          </p:nvPr>
        </p:nvSpPr>
        <p:spPr/>
        <p:txBody>
          <a:bodyPr/>
          <a:lstStyle/>
          <a:p>
            <a:endParaRPr lang="en-US" dirty="0"/>
          </a:p>
        </p:txBody>
      </p:sp>
      <p:pic>
        <p:nvPicPr>
          <p:cNvPr id="325634" name="Picture 2" descr="http://media.tumblr.com/tumblr_ljz8hxQxgo1qd1j4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447800"/>
            <a:ext cx="6315958" cy="4901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051319"/>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1752" y="228600"/>
            <a:ext cx="8534400" cy="990600"/>
          </a:xfrm>
        </p:spPr>
        <p:txBody>
          <a:bodyPr>
            <a:normAutofit fontScale="90000"/>
          </a:bodyPr>
          <a:lstStyle/>
          <a:p>
            <a:r>
              <a:rPr lang="en-US" dirty="0" smtClean="0"/>
              <a:t>The Pregnancy Project</a:t>
            </a:r>
            <a:br>
              <a:rPr lang="en-US" dirty="0" smtClean="0"/>
            </a:br>
            <a:r>
              <a:rPr lang="en-US" dirty="0" smtClean="0"/>
              <a:t>By:  Gaby </a:t>
            </a:r>
            <a:r>
              <a:rPr lang="en-US" dirty="0" err="1" smtClean="0"/>
              <a:t>rodriguez</a:t>
            </a:r>
            <a:endParaRPr lang="en-US" dirty="0"/>
          </a:p>
        </p:txBody>
      </p:sp>
      <p:pic>
        <p:nvPicPr>
          <p:cNvPr id="1026" name="Picture 2" descr="C:\Users\ttflore\Desktop\00367035-477795_5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4229101" cy="42291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ttflore\Desktop\The-Pregnancy-Project-Lifetime-1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1312635"/>
            <a:ext cx="4228024" cy="2819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886200" y="4272677"/>
            <a:ext cx="5170714" cy="2062103"/>
          </a:xfrm>
          <a:prstGeom prst="rect">
            <a:avLst/>
          </a:prstGeom>
          <a:noFill/>
        </p:spPr>
        <p:txBody>
          <a:bodyPr wrap="square" rtlCol="0">
            <a:spAutoFit/>
          </a:bodyPr>
          <a:lstStyle/>
          <a:p>
            <a:r>
              <a:rPr lang="en-US" sz="1600" b="1" dirty="0" smtClean="0">
                <a:effectLst/>
              </a:rPr>
              <a:t>In The </a:t>
            </a:r>
            <a:r>
              <a:rPr lang="en-US" sz="1600" b="1" u="sng" dirty="0" smtClean="0">
                <a:effectLst/>
              </a:rPr>
              <a:t>Pregnancy Project</a:t>
            </a:r>
            <a:r>
              <a:rPr lang="en-US" sz="1600" b="1" dirty="0" smtClean="0">
                <a:effectLst/>
              </a:rPr>
              <a:t>, Gaby details how she was able to fake her own pregnancy—hiding the truth from even her siblings and boyfriend’s parents—and reveals all that she learned from the experience. But more than that, Gaby’s story is about fighting stereotypes, and how one girl found the strength to come out from the shadow of low expectations to forge a bright future for herself.  </a:t>
            </a:r>
            <a:endParaRPr lang="en-US" sz="1600" b="1" dirty="0"/>
          </a:p>
        </p:txBody>
      </p:sp>
    </p:spTree>
    <p:extLst>
      <p:ext uri="{BB962C8B-B14F-4D97-AF65-F5344CB8AC3E}">
        <p14:creationId xmlns:p14="http://schemas.microsoft.com/office/powerpoint/2010/main" val="1112783907"/>
      </p:ext>
    </p:extLst>
  </p:cSld>
  <p:clrMapOvr>
    <a:masterClrMapping/>
  </p:clrMapOvr>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718"/>
            <a:ext cx="8991600" cy="1676082"/>
          </a:xfrm>
        </p:spPr>
        <p:txBody>
          <a:bodyPr>
            <a:normAutofit fontScale="90000"/>
          </a:bodyPr>
          <a:lstStyle/>
          <a:p>
            <a:r>
              <a:rPr lang="en-US" dirty="0" smtClean="0"/>
              <a:t>The rose that Grew from Concrete</a:t>
            </a:r>
            <a:br>
              <a:rPr lang="en-US" dirty="0" smtClean="0"/>
            </a:br>
            <a:r>
              <a:rPr lang="en-US" dirty="0" smtClean="0"/>
              <a:t>By:  Tupac Shakur</a:t>
            </a:r>
            <a:endParaRPr lang="en-US" dirty="0"/>
          </a:p>
        </p:txBody>
      </p:sp>
      <p:pic>
        <p:nvPicPr>
          <p:cNvPr id="2051" name="Picture 3" descr="C:\Users\ttflore\Desktop\poem[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008166"/>
            <a:ext cx="5867400" cy="339263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http://university.3gees.co.uk/images/thumbs/t_16454_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914400"/>
            <a:ext cx="2902839"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474440"/>
      </p:ext>
    </p:extLst>
  </p:cSld>
  <p:clrMapOvr>
    <a:masterClrMapping/>
  </p:clrMapOvr>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6363"/>
            <a:ext cx="8077200" cy="198437"/>
          </a:xfrm>
        </p:spPr>
        <p:txBody>
          <a:bodyPr/>
          <a:lstStyle/>
          <a:p>
            <a:r>
              <a:rPr lang="en-US" dirty="0"/>
              <a:t/>
            </a:r>
            <a:br>
              <a:rPr lang="en-US" dirty="0"/>
            </a:br>
            <a:r>
              <a:rPr lang="en-US" sz="2000" dirty="0">
                <a:hlinkClick r:id="rId2"/>
              </a:rPr>
              <a:t>http://www.youtube.com/watch?v=-oU0PtX85DY</a:t>
            </a:r>
            <a:endParaRPr lang="en-US" sz="2000" dirty="0"/>
          </a:p>
        </p:txBody>
      </p:sp>
      <p:sp>
        <p:nvSpPr>
          <p:cNvPr id="3" name="Content Placeholder 2"/>
          <p:cNvSpPr>
            <a:spLocks noGrp="1"/>
          </p:cNvSpPr>
          <p:nvPr>
            <p:ph idx="1"/>
          </p:nvPr>
        </p:nvSpPr>
        <p:spPr>
          <a:xfrm>
            <a:off x="533400" y="1524000"/>
            <a:ext cx="3962400" cy="4648200"/>
          </a:xfrm>
        </p:spPr>
        <p:txBody>
          <a:bodyPr/>
          <a:lstStyle/>
          <a:p>
            <a:pPr marL="0" indent="0" algn="ctr">
              <a:buNone/>
            </a:pPr>
            <a:r>
              <a:rPr lang="en-US" dirty="0" smtClean="0"/>
              <a:t>Thug Notes, </a:t>
            </a:r>
          </a:p>
          <a:p>
            <a:pPr marL="0" indent="0" algn="ctr">
              <a:buNone/>
            </a:pPr>
            <a:r>
              <a:rPr lang="en-US" dirty="0" smtClean="0"/>
              <a:t>Recommended by </a:t>
            </a:r>
          </a:p>
          <a:p>
            <a:pPr marL="0" indent="0" algn="ctr">
              <a:buNone/>
            </a:pPr>
            <a:r>
              <a:rPr lang="en-US" dirty="0" smtClean="0"/>
              <a:t>Kyle Deminie</a:t>
            </a:r>
            <a:endParaRPr lang="en-US" dirty="0"/>
          </a:p>
        </p:txBody>
      </p:sp>
      <p:pic>
        <p:nvPicPr>
          <p:cNvPr id="331778" name="Picture 2" descr="http://www.bangersandnash.com/wp-content/uploads/2013/08/Screen-Shot-2013-08-22-at-1.16.31-PM-640x19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800600"/>
            <a:ext cx="60960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31780" name="Picture 4" descr="http://cf.broadsheet.ie/wp-content/uploads/2013/08/hobb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807868"/>
            <a:ext cx="3933825" cy="4493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910809"/>
      </p:ext>
    </p:extLst>
  </p:cSld>
  <p:clrMapOvr>
    <a:masterClrMapping/>
  </p:clrMapOvr>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33F5E"/>
                </a:solidFill>
              </a:rPr>
              <a:t>Marooned Undergraduate </a:t>
            </a:r>
            <a:r>
              <a:rPr lang="en-US" dirty="0" smtClean="0">
                <a:solidFill>
                  <a:srgbClr val="C33F5E"/>
                </a:solidFill>
              </a:rPr>
              <a:t>Review Reading</a:t>
            </a:r>
            <a:endParaRPr lang="en-US" dirty="0">
              <a:solidFill>
                <a:srgbClr val="C33F5E"/>
              </a:solidFill>
            </a:endParaRPr>
          </a:p>
        </p:txBody>
      </p:sp>
      <p:sp>
        <p:nvSpPr>
          <p:cNvPr id="3" name="Content Placeholder 2"/>
          <p:cNvSpPr>
            <a:spLocks noGrp="1"/>
          </p:cNvSpPr>
          <p:nvPr>
            <p:ph idx="1"/>
          </p:nvPr>
        </p:nvSpPr>
        <p:spPr>
          <a:xfrm>
            <a:off x="3962400" y="1447800"/>
            <a:ext cx="4648200" cy="4724400"/>
          </a:xfrm>
        </p:spPr>
        <p:txBody>
          <a:bodyPr/>
          <a:lstStyle/>
          <a:p>
            <a:pPr marL="0" indent="0" algn="ctr">
              <a:buNone/>
            </a:pPr>
            <a:r>
              <a:rPr lang="en-US" dirty="0" smtClean="0"/>
              <a:t>Wednesday </a:t>
            </a:r>
            <a:r>
              <a:rPr lang="en-US" dirty="0"/>
              <a:t>the </a:t>
            </a:r>
            <a:r>
              <a:rPr lang="en-US" dirty="0" smtClean="0"/>
              <a:t>13th</a:t>
            </a:r>
            <a:endParaRPr lang="en-US" dirty="0"/>
          </a:p>
          <a:p>
            <a:pPr marL="0" indent="0" algn="ctr">
              <a:buNone/>
            </a:pPr>
            <a:r>
              <a:rPr lang="en-US" dirty="0" smtClean="0"/>
              <a:t>Stefani </a:t>
            </a:r>
            <a:r>
              <a:rPr lang="en-US" dirty="0"/>
              <a:t>Chaney</a:t>
            </a:r>
          </a:p>
          <a:p>
            <a:endParaRPr lang="en-US" dirty="0"/>
          </a:p>
        </p:txBody>
      </p:sp>
      <p:pic>
        <p:nvPicPr>
          <p:cNvPr id="332802" name="Picture 2" descr="fall2013-cov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057400"/>
            <a:ext cx="2712761" cy="4213225"/>
          </a:xfrm>
          <a:prstGeom prst="rect">
            <a:avLst/>
          </a:prstGeom>
          <a:noFill/>
          <a:extLst>
            <a:ext uri="{909E8E84-426E-40DD-AFC4-6F175D3DCCD1}">
              <a14:hiddenFill xmlns:a14="http://schemas.microsoft.com/office/drawing/2010/main">
                <a:solidFill>
                  <a:srgbClr val="FFFFFF"/>
                </a:solidFill>
              </a14:hiddenFill>
            </a:ext>
          </a:extLst>
        </p:spPr>
      </p:pic>
      <p:pic>
        <p:nvPicPr>
          <p:cNvPr id="332804" name="Picture 4" descr="http://www.public.asu.edu/~bhaynes/marooned/images/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458" y="3200399"/>
            <a:ext cx="6000750" cy="1390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829183"/>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30" name="Picture 6" descr="http://s3.amazonaws.com/cstest/teams%2Flsumediamar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3301164"/>
            <a:ext cx="3532084" cy="35568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solidFill>
                  <a:srgbClr val="9900CC"/>
                </a:solidFill>
              </a:rPr>
              <a:t>Dr. Steven Bickmore</a:t>
            </a:r>
            <a:endParaRPr lang="en-US" dirty="0">
              <a:solidFill>
                <a:srgbClr val="9900CC"/>
              </a:solidFill>
            </a:endParaRPr>
          </a:p>
        </p:txBody>
      </p:sp>
      <p:sp>
        <p:nvSpPr>
          <p:cNvPr id="3" name="Content Placeholder 2"/>
          <p:cNvSpPr>
            <a:spLocks noGrp="1"/>
          </p:cNvSpPr>
          <p:nvPr>
            <p:ph idx="1"/>
          </p:nvPr>
        </p:nvSpPr>
        <p:spPr/>
        <p:txBody>
          <a:bodyPr/>
          <a:lstStyle/>
          <a:p>
            <a:endParaRPr lang="en-US" dirty="0"/>
          </a:p>
        </p:txBody>
      </p:sp>
      <p:pic>
        <p:nvPicPr>
          <p:cNvPr id="333828" name="Picture 4" descr="http://scholar.lib.vt.edu/ejournals/ALAN/alan-review-lo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657600"/>
            <a:ext cx="2971800" cy="2533651"/>
          </a:xfrm>
          <a:prstGeom prst="rect">
            <a:avLst/>
          </a:prstGeom>
          <a:noFill/>
          <a:extLst>
            <a:ext uri="{909E8E84-426E-40DD-AFC4-6F175D3DCCD1}">
              <a14:hiddenFill xmlns:a14="http://schemas.microsoft.com/office/drawing/2010/main">
                <a:solidFill>
                  <a:srgbClr val="FFFFFF"/>
                </a:solidFill>
              </a14:hiddenFill>
            </a:ext>
          </a:extLst>
        </p:spPr>
      </p:pic>
      <p:pic>
        <p:nvPicPr>
          <p:cNvPr id="333832" name="Picture 8" descr="http://www.english.lsu.edu/English_People/images/item2052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053478"/>
            <a:ext cx="2819400" cy="402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654205"/>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Title 1"/>
          <p:cNvSpPr>
            <a:spLocks noGrp="1"/>
          </p:cNvSpPr>
          <p:nvPr>
            <p:ph type="ctrTitle"/>
          </p:nvPr>
        </p:nvSpPr>
        <p:spPr>
          <a:xfrm>
            <a:off x="0" y="-228600"/>
            <a:ext cx="9144000" cy="1647825"/>
          </a:xfrm>
        </p:spPr>
        <p:txBody>
          <a:bodyPr/>
          <a:lstStyle/>
          <a:p>
            <a:r>
              <a:rPr lang="en-US" sz="8800" b="1" dirty="0" err="1" smtClean="0">
                <a:solidFill>
                  <a:srgbClr val="9900CC"/>
                </a:solidFill>
              </a:rPr>
              <a:t>Webquests</a:t>
            </a:r>
            <a:r>
              <a:rPr lang="en-US" sz="8800" b="1" dirty="0" smtClean="0">
                <a:solidFill>
                  <a:srgbClr val="9900CC"/>
                </a:solidFill>
              </a:rPr>
              <a:t>!!</a:t>
            </a:r>
          </a:p>
        </p:txBody>
      </p:sp>
      <p:sp>
        <p:nvSpPr>
          <p:cNvPr id="3" name="Subtitle 2"/>
          <p:cNvSpPr>
            <a:spLocks noGrp="1"/>
          </p:cNvSpPr>
          <p:nvPr>
            <p:ph type="subTitle" idx="1"/>
          </p:nvPr>
        </p:nvSpPr>
        <p:spPr>
          <a:xfrm>
            <a:off x="0" y="1066800"/>
            <a:ext cx="9144000" cy="1219200"/>
          </a:xfrm>
        </p:spPr>
        <p:txBody>
          <a:bodyPr/>
          <a:lstStyle/>
          <a:p>
            <a:pPr>
              <a:defRPr/>
            </a:pPr>
            <a:r>
              <a:rPr lang="en-US" dirty="0">
                <a:hlinkClick r:id="rId2"/>
              </a:rPr>
              <a:t>http://www.public.asu.edu/~</a:t>
            </a:r>
            <a:r>
              <a:rPr lang="en-US" dirty="0" smtClean="0">
                <a:hlinkClick r:id="rId2"/>
              </a:rPr>
              <a:t>jblasin/yalit/index.html</a:t>
            </a:r>
            <a:endParaRPr lang="en-US" dirty="0" smtClean="0"/>
          </a:p>
          <a:p>
            <a:pPr>
              <a:defRPr/>
            </a:pPr>
            <a:r>
              <a:rPr lang="en-US" dirty="0" smtClean="0"/>
              <a:t>An online teaching and learning tool </a:t>
            </a:r>
          </a:p>
          <a:p>
            <a:pPr>
              <a:defRPr/>
            </a:pPr>
            <a:r>
              <a:rPr lang="en-US" sz="1800" dirty="0">
                <a:solidFill>
                  <a:srgbClr val="9900CC"/>
                </a:solidFill>
                <a:hlinkClick r:id="rId3"/>
              </a:rPr>
              <a:t>http://www.asuwintergirls.com</a:t>
            </a:r>
            <a:r>
              <a:rPr lang="en-US" sz="1800" dirty="0" smtClean="0">
                <a:solidFill>
                  <a:srgbClr val="9900CC"/>
                </a:solidFill>
                <a:hlinkClick r:id="rId3"/>
              </a:rPr>
              <a:t>/</a:t>
            </a:r>
            <a:endParaRPr lang="en-US" sz="1800" dirty="0" smtClean="0">
              <a:solidFill>
                <a:srgbClr val="9900CC"/>
              </a:solidFill>
            </a:endParaRPr>
          </a:p>
          <a:p>
            <a:pPr>
              <a:defRPr/>
            </a:pPr>
            <a:endParaRPr lang="en-US" dirty="0"/>
          </a:p>
        </p:txBody>
      </p:sp>
      <p:pic>
        <p:nvPicPr>
          <p:cNvPr id="369668" name="Picture 2" descr="Book 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819400"/>
            <a:ext cx="896938"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69" name="Picture 4" descr="Book 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419600"/>
            <a:ext cx="6858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70" name="Picture 6" descr="The Astonishing Adventures of FanBoy and Goth Gir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3276600"/>
            <a:ext cx="9001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71" name="Picture 8" descr="The Bluest Eye, by Toni Morrison">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0" y="5181600"/>
            <a:ext cx="84455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72" name="Picture 10" descr="Bronx Masquerade, by Nikki Grimes">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09800" y="5105400"/>
            <a:ext cx="762000"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73" name="Picture 12" descr="Catalyst, by Laurie Halse Anderson">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90800" y="2971800"/>
            <a:ext cx="939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74" name="Picture 14" descr="elijah of buxto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00400" y="4648200"/>
            <a:ext cx="871538"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75" name="Picture 16" descr="Book 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10000" y="2895600"/>
            <a:ext cx="938213" cy="153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76" name="Picture 18" descr="Harry Potter and the Half-Blood Prince, by J.K. Rowling">
            <a:hlinkClick r:id="rId15"/>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191000" y="4800600"/>
            <a:ext cx="995363"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77" name="Picture 20" descr="Help Wanted, by Gary Soto">
            <a:hlinkClick r:id="rId17"/>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029200" y="2819400"/>
            <a:ext cx="990600"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78" name="Picture 22" descr="Hole in My Life">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359525" y="3124200"/>
            <a:ext cx="8604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79" name="Picture 24" descr="Hoot, by Carl Hiaasen">
            <a:hlinkClick r:id="rId2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410200" y="4572000"/>
            <a:ext cx="904875"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80" name="Picture 26" descr="How Angel Peterson Got His Name, by Gary Paulsen">
            <a:hlinkClick r:id="rId23"/>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934200" y="5715000"/>
            <a:ext cx="6000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81" name="Picture 28" descr="Invitation to the Game, by Monica Hughes">
            <a:hlinkClick r:id="rId25"/>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001000" y="2895600"/>
            <a:ext cx="84455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82" name="Picture 30" descr="Book Cove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696200" y="4343400"/>
            <a:ext cx="7842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83" name="Picture 32" descr="Monster, by Walter Dean Myers">
            <a:hlinkClick r:id="rId28"/>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715125" y="4495800"/>
            <a:ext cx="742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84" name="Picture 34" descr="Book Cover">
            <a:hlinkClick r:id="rId30"/>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8001000" y="5638800"/>
            <a:ext cx="676275"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83636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a:xfrm>
            <a:off x="457200" y="381000"/>
            <a:ext cx="8229600" cy="1139825"/>
          </a:xfrm>
        </p:spPr>
        <p:txBody>
          <a:bodyPr/>
          <a:lstStyle/>
          <a:p>
            <a:pPr eaLnBrk="1" hangingPunct="1"/>
            <a:r>
              <a:rPr lang="en-US" sz="6000" smtClean="0">
                <a:solidFill>
                  <a:srgbClr val="CC0099"/>
                </a:solidFill>
              </a:rPr>
              <a:t>“Dumb, boring stuff!?”</a:t>
            </a:r>
          </a:p>
        </p:txBody>
      </p:sp>
      <p:sp>
        <p:nvSpPr>
          <p:cNvPr id="36867" name="Rectangle 5"/>
          <p:cNvSpPr>
            <a:spLocks noGrp="1" noChangeArrowheads="1"/>
          </p:cNvSpPr>
          <p:nvPr>
            <p:ph type="body" sz="half" idx="1"/>
          </p:nvPr>
        </p:nvSpPr>
        <p:spPr/>
        <p:txBody>
          <a:bodyPr/>
          <a:lstStyle/>
          <a:p>
            <a:pPr eaLnBrk="1" hangingPunct="1"/>
            <a:endParaRPr lang="en-US" sz="2800" smtClean="0"/>
          </a:p>
          <a:p>
            <a:pPr eaLnBrk="1" hangingPunct="1"/>
            <a:endParaRPr lang="en-US" sz="2800" smtClean="0"/>
          </a:p>
          <a:p>
            <a:pPr eaLnBrk="1" hangingPunct="1"/>
            <a:r>
              <a:rPr lang="en-US" sz="2800" smtClean="0"/>
              <a:t>I couldn’t help but wonder if I was guilty of using the “dumb, boring stuff” when I was a secondary English teacher.</a:t>
            </a:r>
          </a:p>
          <a:p>
            <a:pPr eaLnBrk="1" hangingPunct="1">
              <a:buFont typeface="Wingdings" pitchFamily="2" charset="2"/>
              <a:buNone/>
            </a:pPr>
            <a:endParaRPr lang="en-US" sz="2800" smtClean="0"/>
          </a:p>
        </p:txBody>
      </p:sp>
      <p:pic>
        <p:nvPicPr>
          <p:cNvPr id="36868" name="Picture 9"/>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419600" y="2286000"/>
            <a:ext cx="4076700" cy="3581400"/>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Grp="1" noChangeArrowheads="1"/>
          </p:cNvSpPr>
          <p:nvPr>
            <p:ph type="title"/>
          </p:nvPr>
        </p:nvSpPr>
        <p:spPr>
          <a:xfrm>
            <a:off x="457200" y="1143000"/>
            <a:ext cx="8229600" cy="1139825"/>
          </a:xfrm>
        </p:spPr>
        <p:txBody>
          <a:bodyPr/>
          <a:lstStyle/>
          <a:p>
            <a:pPr eaLnBrk="1" hangingPunct="1"/>
            <a:r>
              <a:rPr lang="en-US" smtClean="0">
                <a:solidFill>
                  <a:srgbClr val="CC0099"/>
                </a:solidFill>
              </a:rPr>
              <a:t>And I thought back to the literature anthology I used for years with my students.</a:t>
            </a:r>
            <a:r>
              <a:rPr lang="en-US" smtClean="0"/>
              <a:t> </a:t>
            </a:r>
          </a:p>
        </p:txBody>
      </p:sp>
      <p:sp>
        <p:nvSpPr>
          <p:cNvPr id="37891" name="Rectangle 5"/>
          <p:cNvSpPr>
            <a:spLocks noGrp="1" noChangeArrowheads="1"/>
          </p:cNvSpPr>
          <p:nvPr>
            <p:ph type="body" sz="half" idx="1"/>
          </p:nvPr>
        </p:nvSpPr>
        <p:spPr>
          <a:xfrm>
            <a:off x="457200" y="2667000"/>
            <a:ext cx="4419600" cy="3733800"/>
          </a:xfrm>
        </p:spPr>
        <p:txBody>
          <a:bodyPr/>
          <a:lstStyle/>
          <a:p>
            <a:pPr eaLnBrk="1" hangingPunct="1"/>
            <a:endParaRPr lang="en-US" sz="2800" smtClean="0"/>
          </a:p>
          <a:p>
            <a:pPr eaLnBrk="1" hangingPunct="1"/>
            <a:endParaRPr lang="en-US" sz="2800" smtClean="0"/>
          </a:p>
          <a:p>
            <a:pPr eaLnBrk="1" hangingPunct="1"/>
            <a:r>
              <a:rPr lang="en-US" sz="2800" smtClean="0"/>
              <a:t>The first three short stories in the book, which we read right in a row to open the school year, all had two things in common. </a:t>
            </a:r>
          </a:p>
        </p:txBody>
      </p:sp>
      <p:pic>
        <p:nvPicPr>
          <p:cNvPr id="37892" name="Picture 11" descr="j0292112[1]"/>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5757863" y="2965450"/>
            <a:ext cx="1819275" cy="1800225"/>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Grp="1" noChangeArrowheads="1"/>
          </p:cNvSpPr>
          <p:nvPr>
            <p:ph type="title"/>
          </p:nvPr>
        </p:nvSpPr>
        <p:spPr>
          <a:xfrm>
            <a:off x="152400" y="1219200"/>
            <a:ext cx="6781800" cy="1139825"/>
          </a:xfrm>
        </p:spPr>
        <p:txBody>
          <a:bodyPr/>
          <a:lstStyle/>
          <a:p>
            <a:pPr algn="l" eaLnBrk="1" hangingPunct="1"/>
            <a:r>
              <a:rPr lang="en-US" smtClean="0">
                <a:solidFill>
                  <a:srgbClr val="CC0099"/>
                </a:solidFill>
              </a:rPr>
              <a:t>Nothing really happened (they were boring) and the main character </a:t>
            </a:r>
            <a:br>
              <a:rPr lang="en-US" smtClean="0">
                <a:solidFill>
                  <a:srgbClr val="CC0099"/>
                </a:solidFill>
              </a:rPr>
            </a:br>
            <a:r>
              <a:rPr lang="en-US" smtClean="0">
                <a:solidFill>
                  <a:srgbClr val="CC0099"/>
                </a:solidFill>
              </a:rPr>
              <a:t>died.</a:t>
            </a:r>
          </a:p>
        </p:txBody>
      </p:sp>
      <p:sp>
        <p:nvSpPr>
          <p:cNvPr id="38915" name="Rectangle 5"/>
          <p:cNvSpPr>
            <a:spLocks noGrp="1" noChangeArrowheads="1"/>
          </p:cNvSpPr>
          <p:nvPr>
            <p:ph type="body" sz="half" idx="1"/>
          </p:nvPr>
        </p:nvSpPr>
        <p:spPr/>
        <p:txBody>
          <a:bodyPr/>
          <a:lstStyle/>
          <a:p>
            <a:pPr eaLnBrk="1" hangingPunct="1"/>
            <a:endParaRPr lang="en-US" sz="2800" smtClean="0"/>
          </a:p>
        </p:txBody>
      </p:sp>
      <p:pic>
        <p:nvPicPr>
          <p:cNvPr id="38916" name="Picture 7" descr="j0359059[1]"/>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4343400" y="2514600"/>
            <a:ext cx="3684588" cy="3370263"/>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noChangeArrowheads="1"/>
          </p:cNvSpPr>
          <p:nvPr>
            <p:ph type="title"/>
          </p:nvPr>
        </p:nvSpPr>
        <p:spPr/>
        <p:txBody>
          <a:bodyPr/>
          <a:lstStyle/>
          <a:p>
            <a:pPr eaLnBrk="1" hangingPunct="1"/>
            <a:r>
              <a:rPr lang="en-US" smtClean="0">
                <a:solidFill>
                  <a:srgbClr val="00B0F0"/>
                </a:solidFill>
              </a:rPr>
              <a:t>This sounded a little familiar.</a:t>
            </a:r>
          </a:p>
        </p:txBody>
      </p:sp>
      <p:sp>
        <p:nvSpPr>
          <p:cNvPr id="39939" name="Rectangle 5"/>
          <p:cNvSpPr>
            <a:spLocks noGrp="1" noChangeArrowheads="1"/>
          </p:cNvSpPr>
          <p:nvPr>
            <p:ph type="body" sz="half" idx="1"/>
          </p:nvPr>
        </p:nvSpPr>
        <p:spPr/>
        <p:txBody>
          <a:bodyPr/>
          <a:lstStyle/>
          <a:p>
            <a:pPr eaLnBrk="1" hangingPunct="1"/>
            <a:endParaRPr lang="en-US" sz="2800" smtClean="0"/>
          </a:p>
        </p:txBody>
      </p:sp>
      <p:pic>
        <p:nvPicPr>
          <p:cNvPr id="39940" name="Picture 8" descr="no%20more%20dead%20dogs"/>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2895600" y="1828800"/>
            <a:ext cx="3048000" cy="4524375"/>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Grp="1" noChangeArrowheads="1"/>
          </p:cNvSpPr>
          <p:nvPr>
            <p:ph type="title"/>
          </p:nvPr>
        </p:nvSpPr>
        <p:spPr/>
        <p:txBody>
          <a:bodyPr/>
          <a:lstStyle/>
          <a:p>
            <a:pPr eaLnBrk="1" hangingPunct="1"/>
            <a:r>
              <a:rPr lang="en-US" smtClean="0">
                <a:solidFill>
                  <a:srgbClr val="CC0099"/>
                </a:solidFill>
              </a:rPr>
              <a:t>Maybe that was a bad idea.</a:t>
            </a:r>
          </a:p>
        </p:txBody>
      </p:sp>
      <p:sp>
        <p:nvSpPr>
          <p:cNvPr id="40963" name="Rectangle 5"/>
          <p:cNvSpPr>
            <a:spLocks noGrp="1" noChangeArrowheads="1"/>
          </p:cNvSpPr>
          <p:nvPr>
            <p:ph type="body" sz="half" idx="1"/>
          </p:nvPr>
        </p:nvSpPr>
        <p:spPr>
          <a:xfrm>
            <a:off x="152400" y="1676400"/>
            <a:ext cx="5029200" cy="4530725"/>
          </a:xfrm>
        </p:spPr>
        <p:txBody>
          <a:bodyPr/>
          <a:lstStyle/>
          <a:p>
            <a:pPr eaLnBrk="1" hangingPunct="1"/>
            <a:r>
              <a:rPr lang="en-US" sz="2800" smtClean="0"/>
              <a:t>So, I thought about the kinds of books and the different authors Katelin really liked, the kind of reading she did when it wasn’t an assignment and the reading she did in English classes that she liked to attend. </a:t>
            </a:r>
          </a:p>
        </p:txBody>
      </p:sp>
      <p:pic>
        <p:nvPicPr>
          <p:cNvPr id="40964" name="Picture 7"/>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5013325" y="1600200"/>
            <a:ext cx="3308350" cy="4530725"/>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Grp="1" noChangeArrowheads="1"/>
          </p:cNvSpPr>
          <p:nvPr>
            <p:ph type="title"/>
          </p:nvPr>
        </p:nvSpPr>
        <p:spPr/>
        <p:txBody>
          <a:bodyPr/>
          <a:lstStyle/>
          <a:p>
            <a:pPr eaLnBrk="1" hangingPunct="1"/>
            <a:endParaRPr lang="en-US" smtClean="0"/>
          </a:p>
        </p:txBody>
      </p:sp>
      <p:sp>
        <p:nvSpPr>
          <p:cNvPr id="8195" name="Rectangle 5"/>
          <p:cNvSpPr>
            <a:spLocks noGrp="1" noChangeArrowheads="1"/>
          </p:cNvSpPr>
          <p:nvPr>
            <p:ph type="body" sz="half" idx="1"/>
          </p:nvPr>
        </p:nvSpPr>
        <p:spPr>
          <a:xfrm>
            <a:off x="0" y="685800"/>
            <a:ext cx="9144000" cy="5445125"/>
          </a:xfrm>
        </p:spPr>
        <p:txBody>
          <a:bodyPr/>
          <a:lstStyle/>
          <a:p>
            <a:pPr eaLnBrk="1" hangingPunct="1">
              <a:buFont typeface="Wingdings" pitchFamily="2" charset="2"/>
              <a:buNone/>
            </a:pPr>
            <a:r>
              <a:rPr lang="en-US" sz="2800" b="1" smtClean="0">
                <a:latin typeface="Jokerman" pitchFamily="82" charset="0"/>
              </a:rPr>
              <a:t>	</a:t>
            </a:r>
            <a:r>
              <a:rPr lang="en-US" sz="4000" b="1" smtClean="0">
                <a:solidFill>
                  <a:srgbClr val="9900CC"/>
                </a:solidFill>
                <a:latin typeface="Jokerman" pitchFamily="82" charset="0"/>
              </a:rPr>
              <a:t>I've been known to yell, "so what," </a:t>
            </a:r>
            <a:br>
              <a:rPr lang="en-US" sz="4000" b="1" smtClean="0">
                <a:solidFill>
                  <a:srgbClr val="9900CC"/>
                </a:solidFill>
                <a:latin typeface="Jokerman" pitchFamily="82" charset="0"/>
              </a:rPr>
            </a:br>
            <a:r>
              <a:rPr lang="en-US" sz="4000" b="1" smtClean="0">
                <a:solidFill>
                  <a:srgbClr val="9900CC"/>
                </a:solidFill>
                <a:latin typeface="Jokerman" pitchFamily="82" charset="0"/>
              </a:rPr>
              <a:t>when I'm stepping out of bounds. </a:t>
            </a:r>
            <a:br>
              <a:rPr lang="en-US" sz="4000" b="1" smtClean="0">
                <a:solidFill>
                  <a:srgbClr val="9900CC"/>
                </a:solidFill>
                <a:latin typeface="Jokerman" pitchFamily="82" charset="0"/>
              </a:rPr>
            </a:br>
            <a:r>
              <a:rPr lang="en-US" sz="4000" b="1" smtClean="0">
                <a:solidFill>
                  <a:srgbClr val="9900CC"/>
                </a:solidFill>
                <a:latin typeface="Jokerman" pitchFamily="82" charset="0"/>
              </a:rPr>
              <a:t>I want you there for me </a:t>
            </a:r>
            <a:br>
              <a:rPr lang="en-US" sz="4000" b="1" smtClean="0">
                <a:solidFill>
                  <a:srgbClr val="9900CC"/>
                </a:solidFill>
                <a:latin typeface="Jokerman" pitchFamily="82" charset="0"/>
              </a:rPr>
            </a:br>
            <a:r>
              <a:rPr lang="en-US" sz="4000" b="1" smtClean="0">
                <a:solidFill>
                  <a:srgbClr val="9900CC"/>
                </a:solidFill>
                <a:latin typeface="Jokerman" pitchFamily="82" charset="0"/>
              </a:rPr>
              <a:t>	and yet, </a:t>
            </a:r>
            <a:br>
              <a:rPr lang="en-US" sz="4000" b="1" smtClean="0">
                <a:solidFill>
                  <a:srgbClr val="9900CC"/>
                </a:solidFill>
                <a:latin typeface="Jokerman" pitchFamily="82" charset="0"/>
              </a:rPr>
            </a:br>
            <a:endParaRPr lang="en-US" sz="4000" b="1" smtClean="0">
              <a:solidFill>
                <a:srgbClr val="9900CC"/>
              </a:solidFill>
              <a:latin typeface="Jokerman" pitchFamily="82" charset="0"/>
            </a:endParaRPr>
          </a:p>
          <a:p>
            <a:pPr eaLnBrk="1" hangingPunct="1">
              <a:buFont typeface="Wingdings" pitchFamily="2" charset="2"/>
              <a:buNone/>
            </a:pPr>
            <a:endParaRPr lang="en-US" sz="4000" b="1" smtClean="0">
              <a:solidFill>
                <a:srgbClr val="9900CC"/>
              </a:solidFill>
              <a:latin typeface="Jokerman" pitchFamily="82" charset="0"/>
            </a:endParaRPr>
          </a:p>
          <a:p>
            <a:pPr eaLnBrk="1" hangingPunct="1">
              <a:buFont typeface="Wingdings" pitchFamily="2" charset="2"/>
              <a:buNone/>
            </a:pPr>
            <a:endParaRPr lang="en-US" sz="4000" b="1" smtClean="0">
              <a:solidFill>
                <a:srgbClr val="9900CC"/>
              </a:solidFill>
              <a:latin typeface="Jokerman" pitchFamily="82" charset="0"/>
            </a:endParaRPr>
          </a:p>
          <a:p>
            <a:pPr eaLnBrk="1" hangingPunct="1">
              <a:buFont typeface="Wingdings" pitchFamily="2" charset="2"/>
              <a:buNone/>
            </a:pPr>
            <a:r>
              <a:rPr lang="en-US" sz="4000" b="1" smtClean="0">
                <a:solidFill>
                  <a:srgbClr val="9900CC"/>
                </a:solidFill>
                <a:latin typeface="Jokerman" pitchFamily="82" charset="0"/>
              </a:rPr>
              <a:t>		I don't want you around.</a:t>
            </a:r>
            <a:r>
              <a:rPr lang="en-US" sz="4000" smtClean="0">
                <a:solidFill>
                  <a:srgbClr val="9900CC"/>
                </a:solidFill>
                <a:latin typeface="Jokerman" pitchFamily="82" charset="0"/>
              </a:rPr>
              <a:t> </a:t>
            </a:r>
          </a:p>
        </p:txBody>
      </p:sp>
      <p:pic>
        <p:nvPicPr>
          <p:cNvPr id="8196" name="Picture 11" descr="madboy">
            <a:hlinkClick r:id="rId2"/>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3810000" y="2895600"/>
            <a:ext cx="1752600" cy="2106613"/>
          </a:xfr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Grp="1" noChangeArrowheads="1"/>
          </p:cNvSpPr>
          <p:nvPr>
            <p:ph type="title" sz="quarter"/>
          </p:nvPr>
        </p:nvSpPr>
        <p:spPr>
          <a:xfrm>
            <a:off x="533400" y="0"/>
            <a:ext cx="8229600" cy="1139825"/>
          </a:xfrm>
        </p:spPr>
        <p:txBody>
          <a:bodyPr/>
          <a:lstStyle/>
          <a:p>
            <a:pPr eaLnBrk="1" hangingPunct="1"/>
            <a:r>
              <a:rPr lang="en-US" smtClean="0">
                <a:solidFill>
                  <a:srgbClr val="CC0099"/>
                </a:solidFill>
              </a:rPr>
              <a:t>And especially some of her favorites over the years:</a:t>
            </a:r>
          </a:p>
        </p:txBody>
      </p:sp>
      <p:sp>
        <p:nvSpPr>
          <p:cNvPr id="41987" name="Rectangle 14"/>
          <p:cNvSpPr>
            <a:spLocks noGrp="1" noChangeArrowheads="1"/>
          </p:cNvSpPr>
          <p:nvPr>
            <p:ph sz="quarter" idx="1"/>
          </p:nvPr>
        </p:nvSpPr>
        <p:spPr/>
        <p:txBody>
          <a:bodyPr/>
          <a:lstStyle/>
          <a:p>
            <a:pPr eaLnBrk="1" hangingPunct="1"/>
            <a:endParaRPr lang="en-US" sz="2400" smtClean="0"/>
          </a:p>
        </p:txBody>
      </p:sp>
      <p:pic>
        <p:nvPicPr>
          <p:cNvPr id="41988" name="Picture 11" descr="The Face on the Milk Carton">
            <a:hlinkClick r:id="rId2"/>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191000" y="1600200"/>
            <a:ext cx="2133600" cy="2209800"/>
          </a:xfrm>
        </p:spPr>
      </p:pic>
      <p:sp>
        <p:nvSpPr>
          <p:cNvPr id="41989" name="Rectangle 15"/>
          <p:cNvSpPr>
            <a:spLocks noGrp="1" noChangeArrowheads="1"/>
          </p:cNvSpPr>
          <p:nvPr>
            <p:ph sz="quarter" idx="3"/>
          </p:nvPr>
        </p:nvSpPr>
        <p:spPr/>
        <p:txBody>
          <a:bodyPr/>
          <a:lstStyle/>
          <a:p>
            <a:pPr eaLnBrk="1" hangingPunct="1"/>
            <a:endParaRPr lang="en-US" sz="2400" smtClean="0"/>
          </a:p>
        </p:txBody>
      </p:sp>
      <p:sp>
        <p:nvSpPr>
          <p:cNvPr id="41990" name="Rectangle 16"/>
          <p:cNvSpPr>
            <a:spLocks noGrp="1" noChangeArrowheads="1"/>
          </p:cNvSpPr>
          <p:nvPr>
            <p:ph sz="quarter" idx="4"/>
          </p:nvPr>
        </p:nvSpPr>
        <p:spPr/>
        <p:txBody>
          <a:bodyPr/>
          <a:lstStyle/>
          <a:p>
            <a:pPr eaLnBrk="1" hangingPunct="1"/>
            <a:endParaRPr lang="en-US" sz="2400" smtClean="0"/>
          </a:p>
        </p:txBody>
      </p:sp>
      <p:pic>
        <p:nvPicPr>
          <p:cNvPr id="41991" name="Picture 18" descr="The Watsons Go to Birmingham - 196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1600200"/>
            <a:ext cx="2286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20" descr="Reaching Dustin">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600" y="1600200"/>
            <a:ext cx="2362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22" descr="Prom">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3600" y="38100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Picture 26" descr="Joey Pigza Loses Control (Summer Reading Edition) (Joey Pigza Books (Paperback))">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43400" y="38100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Picture 28" descr="Accidental Love">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29400" y="3810000"/>
            <a:ext cx="2057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6" name="Picture 30" descr="My Darling, My Hamburger">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4800" y="3810000"/>
            <a:ext cx="2057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7" name="Picture 34" descr="The Dog Ate My Homework: Poems">
            <a:hlinkClick r:id="rId16"/>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4800" y="1600200"/>
            <a:ext cx="2209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Grp="1" noChangeArrowheads="1"/>
          </p:cNvSpPr>
          <p:nvPr>
            <p:ph type="title"/>
          </p:nvPr>
        </p:nvSpPr>
        <p:spPr/>
        <p:txBody>
          <a:bodyPr/>
          <a:lstStyle/>
          <a:p>
            <a:pPr eaLnBrk="1" hangingPunct="1"/>
            <a:r>
              <a:rPr lang="en-US" smtClean="0">
                <a:solidFill>
                  <a:srgbClr val="CC0099"/>
                </a:solidFill>
              </a:rPr>
              <a:t>And especially this book.</a:t>
            </a:r>
          </a:p>
        </p:txBody>
      </p:sp>
      <p:sp>
        <p:nvSpPr>
          <p:cNvPr id="43011" name="Rectangle 5"/>
          <p:cNvSpPr>
            <a:spLocks noGrp="1" noChangeArrowheads="1"/>
          </p:cNvSpPr>
          <p:nvPr>
            <p:ph type="body" sz="half" idx="1"/>
          </p:nvPr>
        </p:nvSpPr>
        <p:spPr/>
        <p:txBody>
          <a:bodyPr/>
          <a:lstStyle/>
          <a:p>
            <a:pPr eaLnBrk="1" hangingPunct="1"/>
            <a:r>
              <a:rPr lang="en-US" sz="2400" smtClean="0"/>
              <a:t>Which she had read when she was a little younger, but which really got to her (the little problem solver that she was) as she followed Brian Robeson through his struggles with the great North Woods.  This was the kind of “fun, interesting stuff” she loved to read. </a:t>
            </a:r>
          </a:p>
        </p:txBody>
      </p:sp>
      <p:sp>
        <p:nvSpPr>
          <p:cNvPr id="43012" name="ClipArt Placeholder 6"/>
          <p:cNvSpPr>
            <a:spLocks noGrp="1" noTextEdit="1"/>
          </p:cNvSpPr>
          <p:nvPr>
            <p:ph type="clipArt" sz="half" idx="2"/>
          </p:nvPr>
        </p:nvSpPr>
        <p:spPr/>
      </p:sp>
      <p:pic>
        <p:nvPicPr>
          <p:cNvPr id="43013" name="Picture 10" descr="http://images.barnesandnoble.com/images/13720000/137222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752600"/>
            <a:ext cx="2971800" cy="443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a:xfrm>
            <a:off x="0" y="1219200"/>
            <a:ext cx="9144000" cy="1139825"/>
          </a:xfrm>
        </p:spPr>
        <p:txBody>
          <a:bodyPr/>
          <a:lstStyle/>
          <a:p>
            <a:pPr eaLnBrk="1" hangingPunct="1">
              <a:defRPr/>
            </a:pPr>
            <a:r>
              <a:rPr lang="en-US" sz="3200" dirty="0" smtClean="0">
                <a:solidFill>
                  <a:srgbClr val="00B0F0"/>
                </a:solidFill>
                <a:latin typeface="+mn-lt"/>
              </a:rPr>
              <a:t>“Uncle Jim,” she said back then. “</a:t>
            </a:r>
            <a:r>
              <a:rPr lang="en-US" sz="3200" i="1" dirty="0" smtClean="0">
                <a:solidFill>
                  <a:srgbClr val="00B0F0"/>
                </a:solidFill>
                <a:latin typeface="+mn-lt"/>
              </a:rPr>
              <a:t>Hatchet </a:t>
            </a:r>
            <a:r>
              <a:rPr lang="en-US" sz="3200" dirty="0" smtClean="0">
                <a:solidFill>
                  <a:srgbClr val="00B0F0"/>
                </a:solidFill>
                <a:latin typeface="+mn-lt"/>
              </a:rPr>
              <a:t>is really cool but pretty scary at times, like when Brian is attacked by a bear and a moose and even a skunk, but is it all just made up or did some of that stuff really happen to Gary Paulsen?”</a:t>
            </a:r>
          </a:p>
        </p:txBody>
      </p:sp>
      <p:sp>
        <p:nvSpPr>
          <p:cNvPr id="44035" name="Rectangle 5"/>
          <p:cNvSpPr>
            <a:spLocks noGrp="1" noChangeArrowheads="1"/>
          </p:cNvSpPr>
          <p:nvPr>
            <p:ph type="body" sz="half" idx="1"/>
          </p:nvPr>
        </p:nvSpPr>
        <p:spPr>
          <a:xfrm>
            <a:off x="457200" y="1600200"/>
            <a:ext cx="4038600" cy="4953000"/>
          </a:xfrm>
        </p:spPr>
        <p:txBody>
          <a:bodyPr/>
          <a:lstStyle/>
          <a:p>
            <a:pPr eaLnBrk="1" hangingPunct="1"/>
            <a:endParaRPr lang="en-US" sz="2800" smtClean="0"/>
          </a:p>
          <a:p>
            <a:pPr eaLnBrk="1" hangingPunct="1"/>
            <a:endParaRPr lang="en-US" sz="2800" smtClean="0"/>
          </a:p>
          <a:p>
            <a:pPr eaLnBrk="1" hangingPunct="1"/>
            <a:endParaRPr lang="en-US" sz="2800" smtClean="0"/>
          </a:p>
        </p:txBody>
      </p:sp>
      <p:pic>
        <p:nvPicPr>
          <p:cNvPr id="44036" name="Picture 9" descr="j0337918[1]"/>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3352800" y="3276600"/>
            <a:ext cx="3276600" cy="3124200"/>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7" descr="Alaska 12-11-2006-14"/>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1143000" y="2133600"/>
            <a:ext cx="6781800" cy="4343400"/>
          </a:xfrm>
        </p:spPr>
      </p:pic>
      <p:sp>
        <p:nvSpPr>
          <p:cNvPr id="45059" name="Rectangle 4"/>
          <p:cNvSpPr>
            <a:spLocks noGrp="1" noChangeArrowheads="1"/>
          </p:cNvSpPr>
          <p:nvPr>
            <p:ph type="title"/>
          </p:nvPr>
        </p:nvSpPr>
        <p:spPr>
          <a:xfrm>
            <a:off x="381000" y="914400"/>
            <a:ext cx="8229600" cy="1139825"/>
          </a:xfrm>
        </p:spPr>
        <p:txBody>
          <a:bodyPr/>
          <a:lstStyle/>
          <a:p>
            <a:pPr eaLnBrk="1" hangingPunct="1"/>
            <a:r>
              <a:rPr lang="en-US" smtClean="0">
                <a:solidFill>
                  <a:srgbClr val="CC0099"/>
                </a:solidFill>
              </a:rPr>
              <a:t>Katelin, I said, “Every single thing in that book happened to Gary Paulsen in </a:t>
            </a:r>
            <a:br>
              <a:rPr lang="en-US" smtClean="0">
                <a:solidFill>
                  <a:srgbClr val="CC0099"/>
                </a:solidFill>
              </a:rPr>
            </a:br>
            <a:r>
              <a:rPr lang="en-US" smtClean="0">
                <a:solidFill>
                  <a:srgbClr val="CC0099"/>
                </a:solidFill>
              </a:rPr>
              <a:t>one way or another.”</a:t>
            </a:r>
          </a:p>
        </p:txBody>
      </p:sp>
      <p:sp>
        <p:nvSpPr>
          <p:cNvPr id="45061" name="Rectangle 5"/>
          <p:cNvSpPr>
            <a:spLocks noGrp="1" noChangeArrowheads="1"/>
          </p:cNvSpPr>
          <p:nvPr>
            <p:ph type="body" sz="half" idx="1"/>
          </p:nvPr>
        </p:nvSpPr>
        <p:spPr>
          <a:xfrm>
            <a:off x="304800" y="2057400"/>
            <a:ext cx="4038600" cy="4530725"/>
          </a:xfrm>
        </p:spPr>
        <p:txBody>
          <a:bodyPr/>
          <a:lstStyle/>
          <a:p>
            <a:pPr eaLnBrk="1" hangingPunct="1">
              <a:defRPr/>
            </a:pPr>
            <a:endParaRPr lang="en-US" sz="2800" smtClean="0"/>
          </a:p>
          <a:p>
            <a:pPr eaLnBrk="1" hangingPunct="1">
              <a:buFont typeface="Wingdings" pitchFamily="2" charset="2"/>
              <a:buNone/>
              <a:defRPr/>
            </a:pPr>
            <a:endParaRPr lang="en-US" sz="2800" smtClean="0">
              <a:solidFill>
                <a:srgbClr val="CC0099"/>
              </a:solidFill>
              <a:effectLst>
                <a:outerShdw blurRad="38100" dist="38100" dir="2700000" algn="tl">
                  <a:srgbClr val="FFFFFF"/>
                </a:outerShdw>
              </a:effectLst>
            </a:endParaRPr>
          </a:p>
          <a:p>
            <a:pPr eaLnBrk="1" hangingPunct="1">
              <a:defRPr/>
            </a:pPr>
            <a:endParaRPr lang="en-US" sz="2800" smtClean="0">
              <a:solidFill>
                <a:srgbClr val="CC0099"/>
              </a:solidFill>
              <a:effectLst>
                <a:outerShdw blurRad="38100" dist="38100" dir="2700000" algn="tl">
                  <a:srgbClr val="FFFFFF"/>
                </a:outerShdw>
              </a:effectLst>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p:cNvSpPr>
            <a:spLocks noGrp="1" noChangeArrowheads="1"/>
          </p:cNvSpPr>
          <p:nvPr>
            <p:ph type="title"/>
          </p:nvPr>
        </p:nvSpPr>
        <p:spPr/>
        <p:txBody>
          <a:bodyPr/>
          <a:lstStyle/>
          <a:p>
            <a:pPr eaLnBrk="1" hangingPunct="1"/>
            <a:r>
              <a:rPr lang="en-US" smtClean="0">
                <a:solidFill>
                  <a:srgbClr val="CC0099"/>
                </a:solidFill>
              </a:rPr>
              <a:t>“And a lot more!!”</a:t>
            </a:r>
          </a:p>
        </p:txBody>
      </p:sp>
      <p:sp>
        <p:nvSpPr>
          <p:cNvPr id="46083" name="Rectangle 5"/>
          <p:cNvSpPr>
            <a:spLocks noGrp="1" noChangeArrowheads="1"/>
          </p:cNvSpPr>
          <p:nvPr>
            <p:ph type="body" sz="half" idx="1"/>
          </p:nvPr>
        </p:nvSpPr>
        <p:spPr/>
        <p:txBody>
          <a:bodyPr/>
          <a:lstStyle/>
          <a:p>
            <a:pPr eaLnBrk="1" hangingPunct="1"/>
            <a:endParaRPr lang="en-US" sz="2800" smtClean="0"/>
          </a:p>
        </p:txBody>
      </p:sp>
      <p:pic>
        <p:nvPicPr>
          <p:cNvPr id="46084" name="Picture 7" descr="Alaska 12-11-2006-17"/>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1219200" y="1447800"/>
            <a:ext cx="6629400" cy="4648200"/>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Grp="1" noChangeArrowheads="1"/>
          </p:cNvSpPr>
          <p:nvPr>
            <p:ph type="title"/>
          </p:nvPr>
        </p:nvSpPr>
        <p:spPr/>
        <p:txBody>
          <a:bodyPr/>
          <a:lstStyle/>
          <a:p>
            <a:pPr eaLnBrk="1" hangingPunct="1"/>
            <a:r>
              <a:rPr lang="en-US" smtClean="0">
                <a:solidFill>
                  <a:srgbClr val="CC0099"/>
                </a:solidFill>
              </a:rPr>
              <a:t>And I know that for a fact!</a:t>
            </a:r>
          </a:p>
        </p:txBody>
      </p:sp>
      <p:sp>
        <p:nvSpPr>
          <p:cNvPr id="47107" name="Rectangle 5"/>
          <p:cNvSpPr>
            <a:spLocks noGrp="1" noChangeArrowheads="1"/>
          </p:cNvSpPr>
          <p:nvPr>
            <p:ph type="body" sz="half" idx="1"/>
          </p:nvPr>
        </p:nvSpPr>
        <p:spPr/>
        <p:txBody>
          <a:bodyPr/>
          <a:lstStyle/>
          <a:p>
            <a:pPr eaLnBrk="1" hangingPunct="1"/>
            <a:endParaRPr lang="en-US" sz="2800" smtClean="0"/>
          </a:p>
        </p:txBody>
      </p:sp>
      <p:sp>
        <p:nvSpPr>
          <p:cNvPr id="47108" name="Rectangle 6"/>
          <p:cNvSpPr>
            <a:spLocks noGrp="1" noChangeArrowheads="1" noTextEdit="1"/>
          </p:cNvSpPr>
          <p:nvPr>
            <p:ph type="clipArt" sz="half" idx="2"/>
          </p:nvPr>
        </p:nvSpPr>
        <p:spPr/>
      </p:sp>
      <p:pic>
        <p:nvPicPr>
          <p:cNvPr id="47109" name="Picture 7" descr="Willow Alaska 2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0863" y="1597025"/>
            <a:ext cx="5500687"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152400"/>
            <a:ext cx="8229600" cy="46038"/>
          </a:xfrm>
        </p:spPr>
        <p:txBody>
          <a:bodyPr/>
          <a:lstStyle/>
          <a:p>
            <a:pPr eaLnBrk="1" hangingPunct="1"/>
            <a:endParaRPr lang="en-US" smtClean="0"/>
          </a:p>
        </p:txBody>
      </p:sp>
      <p:sp>
        <p:nvSpPr>
          <p:cNvPr id="3" name="Text Placeholder 2"/>
          <p:cNvSpPr>
            <a:spLocks noGrp="1"/>
          </p:cNvSpPr>
          <p:nvPr>
            <p:ph type="body" sz="half" idx="1"/>
          </p:nvPr>
        </p:nvSpPr>
        <p:spPr>
          <a:xfrm>
            <a:off x="0" y="0"/>
            <a:ext cx="9372600" cy="6705600"/>
          </a:xfrm>
        </p:spPr>
        <p:txBody>
          <a:bodyPr/>
          <a:lstStyle/>
          <a:p>
            <a:pPr algn="ctr" eaLnBrk="1" hangingPunct="1">
              <a:buFontTx/>
              <a:buNone/>
              <a:defRPr/>
            </a:pPr>
            <a:r>
              <a:rPr lang="en-US" sz="4400" b="1" dirty="0" smtClean="0">
                <a:solidFill>
                  <a:srgbClr val="9900CC"/>
                </a:solidFill>
              </a:rPr>
              <a:t>ENG 471 Adolescent Literature</a:t>
            </a:r>
          </a:p>
          <a:p>
            <a:pPr algn="ctr" eaLnBrk="1" hangingPunct="1">
              <a:buFontTx/>
              <a:buNone/>
              <a:defRPr/>
            </a:pPr>
            <a:r>
              <a:rPr lang="en-US" sz="1600" b="1" dirty="0" smtClean="0">
                <a:solidFill>
                  <a:srgbClr val="9900CC"/>
                </a:solidFill>
              </a:rPr>
              <a:t>August 27, 2013</a:t>
            </a:r>
          </a:p>
          <a:p>
            <a:pPr marL="571500" indent="-571500" eaLnBrk="1" hangingPunct="1">
              <a:buFontTx/>
              <a:buAutoNum type="romanUcPeriod"/>
              <a:defRPr/>
            </a:pPr>
            <a:r>
              <a:rPr lang="en-US" dirty="0" smtClean="0"/>
              <a:t>Opening Poem: “Letter to a Playground Bully, from Andrea, Age 8,” by Andrea Gibson</a:t>
            </a:r>
          </a:p>
          <a:p>
            <a:pPr marL="571500" indent="-571500" eaLnBrk="1" hangingPunct="1">
              <a:buFontTx/>
              <a:buAutoNum type="romanUcPeriod"/>
              <a:defRPr/>
            </a:pPr>
            <a:r>
              <a:rPr lang="en-US" dirty="0" smtClean="0"/>
              <a:t>Book Recommendations: </a:t>
            </a:r>
            <a:r>
              <a:rPr lang="en-US" i="1" dirty="0" smtClean="0"/>
              <a:t>No More Dead Dogs</a:t>
            </a:r>
            <a:r>
              <a:rPr lang="en-US" dirty="0" smtClean="0"/>
              <a:t>, Gordon </a:t>
            </a:r>
            <a:r>
              <a:rPr lang="en-US" dirty="0" err="1" smtClean="0"/>
              <a:t>Korman</a:t>
            </a:r>
            <a:r>
              <a:rPr lang="en-US" dirty="0" smtClean="0"/>
              <a:t>; </a:t>
            </a:r>
            <a:r>
              <a:rPr lang="en-US" i="1" dirty="0" smtClean="0"/>
              <a:t>Wake</a:t>
            </a:r>
            <a:r>
              <a:rPr lang="en-US" dirty="0" smtClean="0"/>
              <a:t>, Lisa McMann</a:t>
            </a:r>
          </a:p>
          <a:p>
            <a:pPr marL="571500" indent="-571500" eaLnBrk="1" hangingPunct="1">
              <a:buFontTx/>
              <a:buAutoNum type="romanUcPeriod"/>
              <a:defRPr/>
            </a:pPr>
            <a:r>
              <a:rPr lang="en-US" dirty="0"/>
              <a:t>Reading </a:t>
            </a:r>
            <a:r>
              <a:rPr lang="en-US" dirty="0" smtClean="0"/>
              <a:t>Lists</a:t>
            </a:r>
          </a:p>
          <a:p>
            <a:pPr marL="571500" indent="-571500" eaLnBrk="1" hangingPunct="1">
              <a:buFontTx/>
              <a:buAutoNum type="romanUcPeriod"/>
              <a:defRPr/>
            </a:pPr>
            <a:r>
              <a:rPr lang="en-US" dirty="0" smtClean="0"/>
              <a:t>Syllabus Quiz</a:t>
            </a:r>
            <a:endParaRPr lang="en-US" dirty="0"/>
          </a:p>
          <a:p>
            <a:pPr marL="571500" indent="-571500" eaLnBrk="1" hangingPunct="1">
              <a:buFontTx/>
              <a:buAutoNum type="romanUcPeriod"/>
              <a:defRPr/>
            </a:pPr>
            <a:r>
              <a:rPr lang="en-US" dirty="0" smtClean="0"/>
              <a:t>“Who’s Afraid of Virgina (</a:t>
            </a:r>
            <a:r>
              <a:rPr lang="en-US" dirty="0" err="1" smtClean="0"/>
              <a:t>Euwer</a:t>
            </a:r>
            <a:r>
              <a:rPr lang="en-US" dirty="0" smtClean="0"/>
              <a:t>) Wolf?: Choosing and Using Young Adult Literature”</a:t>
            </a:r>
          </a:p>
          <a:p>
            <a:pPr marL="571500" indent="-571500" eaLnBrk="1" hangingPunct="1">
              <a:buFontTx/>
              <a:buAutoNum type="romanUcPeriod"/>
              <a:defRPr/>
            </a:pPr>
            <a:r>
              <a:rPr lang="en-US" dirty="0" smtClean="0"/>
              <a:t>Reader response theory</a:t>
            </a:r>
          </a:p>
          <a:p>
            <a:pPr marL="571500" indent="-571500" eaLnBrk="1" hangingPunct="1">
              <a:buFontTx/>
              <a:buAutoNum type="romanUcPeriod"/>
              <a:defRPr/>
            </a:pPr>
            <a:r>
              <a:rPr lang="en-US" dirty="0"/>
              <a:t> Literature Circles</a:t>
            </a:r>
          </a:p>
          <a:p>
            <a:pPr marL="571500" indent="-571500" eaLnBrk="1" hangingPunct="1">
              <a:buFontTx/>
              <a:buAutoNum type="romanUcPeriod"/>
              <a:defRPr/>
            </a:pPr>
            <a:endParaRPr lang="en-US" dirty="0" smtClean="0"/>
          </a:p>
          <a:p>
            <a:pPr eaLnBrk="1" hangingPunct="1">
              <a:defRPr/>
            </a:pPr>
            <a:endParaRPr lang="en-US" dirty="0" smtClean="0"/>
          </a:p>
        </p:txBody>
      </p:sp>
      <p:sp>
        <p:nvSpPr>
          <p:cNvPr id="17412" name="ClipArt Placeholder 3"/>
          <p:cNvSpPr>
            <a:spLocks noGrp="1" noTextEdit="1"/>
          </p:cNvSpPr>
          <p:nvPr>
            <p:ph type="clipArt" sz="half" idx="2"/>
          </p:nvPr>
        </p:nvSpPr>
        <p:spPr>
          <a:xfrm flipH="1">
            <a:off x="8686800" y="1600200"/>
            <a:ext cx="46038" cy="4530725"/>
          </a:xfrm>
        </p:spPr>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0"/>
            <a:ext cx="8229600" cy="1139825"/>
          </a:xfrm>
        </p:spPr>
        <p:txBody>
          <a:bodyPr/>
          <a:lstStyle/>
          <a:p>
            <a:r>
              <a:rPr lang="en-US" dirty="0" smtClean="0">
                <a:solidFill>
                  <a:srgbClr val="5336CC"/>
                </a:solidFill>
              </a:rPr>
              <a:t>As you listen to the poem, try to catch the “My mother says” moments.</a:t>
            </a:r>
            <a:endParaRPr lang="en-US" dirty="0">
              <a:solidFill>
                <a:srgbClr val="5336CC"/>
              </a:solidFill>
            </a:endParaRPr>
          </a:p>
        </p:txBody>
      </p:sp>
      <p:sp>
        <p:nvSpPr>
          <p:cNvPr id="3" name="Text Placeholder 2"/>
          <p:cNvSpPr>
            <a:spLocks noGrp="1"/>
          </p:cNvSpPr>
          <p:nvPr>
            <p:ph type="body" sz="half" idx="1"/>
          </p:nvPr>
        </p:nvSpPr>
        <p:spPr>
          <a:xfrm>
            <a:off x="457200" y="4038600"/>
            <a:ext cx="4038600" cy="2092325"/>
          </a:xfrm>
        </p:spPr>
        <p:txBody>
          <a:bodyPr/>
          <a:lstStyle/>
          <a:p>
            <a:endParaRPr lang="en-US" dirty="0"/>
          </a:p>
        </p:txBody>
      </p:sp>
      <p:sp>
        <p:nvSpPr>
          <p:cNvPr id="4" name="ClipArt Placeholder 3"/>
          <p:cNvSpPr>
            <a:spLocks noGrp="1"/>
          </p:cNvSpPr>
          <p:nvPr>
            <p:ph type="clipArt" sz="half" idx="2"/>
          </p:nvPr>
        </p:nvSpPr>
        <p:spPr>
          <a:xfrm>
            <a:off x="4648200" y="4572000"/>
            <a:ext cx="4038600" cy="1482725"/>
          </a:xfrm>
        </p:spPr>
      </p:sp>
    </p:spTree>
    <p:extLst>
      <p:ext uri="{BB962C8B-B14F-4D97-AF65-F5344CB8AC3E}">
        <p14:creationId xmlns:p14="http://schemas.microsoft.com/office/powerpoint/2010/main" val="23159167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39825"/>
          </a:xfrm>
        </p:spPr>
        <p:txBody>
          <a:bodyPr/>
          <a:lstStyle/>
          <a:p>
            <a:r>
              <a:rPr lang="en-US" dirty="0" smtClean="0">
                <a:solidFill>
                  <a:srgbClr val="5336CC"/>
                </a:solidFill>
              </a:rPr>
              <a:t>For attendance today, make up your own “My mother says”</a:t>
            </a:r>
            <a:endParaRPr lang="en-US" dirty="0">
              <a:solidFill>
                <a:srgbClr val="5336CC"/>
              </a:solidFill>
            </a:endParaRPr>
          </a:p>
        </p:txBody>
      </p:sp>
      <p:sp>
        <p:nvSpPr>
          <p:cNvPr id="3" name="Text Placeholder 2"/>
          <p:cNvSpPr>
            <a:spLocks noGrp="1"/>
          </p:cNvSpPr>
          <p:nvPr>
            <p:ph type="body" sz="half" idx="1"/>
          </p:nvPr>
        </p:nvSpPr>
        <p:spPr/>
        <p:txBody>
          <a:bodyPr/>
          <a:lstStyle/>
          <a:p>
            <a:endParaRPr lang="en-US"/>
          </a:p>
        </p:txBody>
      </p:sp>
      <p:sp>
        <p:nvSpPr>
          <p:cNvPr id="4" name="ClipArt Placeholder 3"/>
          <p:cNvSpPr>
            <a:spLocks noGrp="1"/>
          </p:cNvSpPr>
          <p:nvPr>
            <p:ph type="clipArt" sz="half" idx="2"/>
          </p:nvPr>
        </p:nvSpPr>
        <p:spPr/>
      </p:sp>
    </p:spTree>
    <p:extLst>
      <p:ext uri="{BB962C8B-B14F-4D97-AF65-F5344CB8AC3E}">
        <p14:creationId xmlns:p14="http://schemas.microsoft.com/office/powerpoint/2010/main" val="39473465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81200"/>
            <a:ext cx="8229600" cy="1139825"/>
          </a:xfrm>
        </p:spPr>
        <p:txBody>
          <a:bodyPr/>
          <a:lstStyle/>
          <a:p>
            <a:r>
              <a:rPr lang="en-US" dirty="0" smtClean="0">
                <a:solidFill>
                  <a:srgbClr val="5336CC"/>
                </a:solidFill>
              </a:rPr>
              <a:t>My mother says one day someone special will fall in love with me who appreciates how wonderful I am.</a:t>
            </a:r>
            <a:endParaRPr lang="en-US" dirty="0">
              <a:solidFill>
                <a:srgbClr val="5336CC"/>
              </a:solidFill>
            </a:endParaRPr>
          </a:p>
        </p:txBody>
      </p:sp>
      <p:sp>
        <p:nvSpPr>
          <p:cNvPr id="3" name="Text Placeholder 2"/>
          <p:cNvSpPr>
            <a:spLocks noGrp="1"/>
          </p:cNvSpPr>
          <p:nvPr>
            <p:ph type="body" sz="half" idx="1"/>
          </p:nvPr>
        </p:nvSpPr>
        <p:spPr/>
        <p:txBody>
          <a:bodyPr/>
          <a:lstStyle/>
          <a:p>
            <a:endParaRPr lang="en-US"/>
          </a:p>
        </p:txBody>
      </p:sp>
      <p:sp>
        <p:nvSpPr>
          <p:cNvPr id="4" name="ClipArt Placeholder 3"/>
          <p:cNvSpPr>
            <a:spLocks noGrp="1"/>
          </p:cNvSpPr>
          <p:nvPr>
            <p:ph type="clipArt" sz="half" idx="2"/>
          </p:nvPr>
        </p:nvSpPr>
        <p:spPr>
          <a:xfrm>
            <a:off x="4648200" y="5181600"/>
            <a:ext cx="4038600" cy="949325"/>
          </a:xfrm>
        </p:spPr>
      </p:sp>
    </p:spTree>
    <p:extLst>
      <p:ext uri="{BB962C8B-B14F-4D97-AF65-F5344CB8AC3E}">
        <p14:creationId xmlns:p14="http://schemas.microsoft.com/office/powerpoint/2010/main" val="29046556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p:txBody>
          <a:bodyPr/>
          <a:lstStyle/>
          <a:p>
            <a:pPr eaLnBrk="1" hangingPunct="1"/>
            <a:endParaRPr lang="en-US" smtClean="0"/>
          </a:p>
        </p:txBody>
      </p:sp>
      <p:sp>
        <p:nvSpPr>
          <p:cNvPr id="9219" name="Rectangle 5"/>
          <p:cNvSpPr>
            <a:spLocks noGrp="1" noChangeArrowheads="1"/>
          </p:cNvSpPr>
          <p:nvPr>
            <p:ph type="body" sz="half" idx="1"/>
          </p:nvPr>
        </p:nvSpPr>
        <p:spPr>
          <a:xfrm>
            <a:off x="533400" y="1371600"/>
            <a:ext cx="8458200" cy="5867400"/>
          </a:xfrm>
        </p:spPr>
        <p:txBody>
          <a:bodyPr/>
          <a:lstStyle/>
          <a:p>
            <a:pPr eaLnBrk="1" hangingPunct="1">
              <a:buFont typeface="Wingdings" pitchFamily="2" charset="2"/>
              <a:buNone/>
            </a:pPr>
            <a:r>
              <a:rPr lang="en-US" sz="4000" b="1" smtClean="0">
                <a:latin typeface="Jokerman" pitchFamily="82" charset="0"/>
              </a:rPr>
              <a:t>	</a:t>
            </a:r>
            <a:r>
              <a:rPr lang="en-US" sz="4000" b="1" smtClean="0">
                <a:solidFill>
                  <a:srgbClr val="9900CC"/>
                </a:solidFill>
                <a:latin typeface="Jokerman" pitchFamily="82" charset="0"/>
              </a:rPr>
              <a:t>I wish I had more privacy 	</a:t>
            </a:r>
            <a:br>
              <a:rPr lang="en-US" sz="4000" b="1" smtClean="0">
                <a:solidFill>
                  <a:srgbClr val="9900CC"/>
                </a:solidFill>
                <a:latin typeface="Jokerman" pitchFamily="82" charset="0"/>
              </a:rPr>
            </a:br>
            <a:r>
              <a:rPr lang="en-US" sz="4000" b="1" smtClean="0">
                <a:solidFill>
                  <a:srgbClr val="9900CC"/>
                </a:solidFill>
                <a:latin typeface="Jokerman" pitchFamily="82" charset="0"/>
              </a:rPr>
              <a:t>And never had to be alone. </a:t>
            </a:r>
            <a:br>
              <a:rPr lang="en-US" sz="4000" b="1" smtClean="0">
                <a:solidFill>
                  <a:srgbClr val="9900CC"/>
                </a:solidFill>
                <a:latin typeface="Jokerman" pitchFamily="82" charset="0"/>
              </a:rPr>
            </a:br>
            <a:r>
              <a:rPr lang="en-US" sz="4000" b="1" smtClean="0">
                <a:solidFill>
                  <a:srgbClr val="9900CC"/>
                </a:solidFill>
                <a:latin typeface="Jokerman" pitchFamily="82" charset="0"/>
              </a:rPr>
              <a:t>I want to run away, </a:t>
            </a:r>
          </a:p>
          <a:p>
            <a:pPr eaLnBrk="1" hangingPunct="1">
              <a:buFont typeface="Wingdings" pitchFamily="2" charset="2"/>
              <a:buNone/>
            </a:pPr>
            <a:endParaRPr lang="en-US" sz="4000" b="1" smtClean="0">
              <a:solidFill>
                <a:srgbClr val="9900CC"/>
              </a:solidFill>
              <a:latin typeface="Jokerman" pitchFamily="82" charset="0"/>
            </a:endParaRPr>
          </a:p>
          <a:p>
            <a:pPr eaLnBrk="1" hangingPunct="1">
              <a:buFont typeface="Wingdings" pitchFamily="2" charset="2"/>
              <a:buNone/>
            </a:pPr>
            <a:endParaRPr lang="en-US" sz="4000" b="1" smtClean="0">
              <a:solidFill>
                <a:srgbClr val="9900CC"/>
              </a:solidFill>
              <a:latin typeface="Jokerman" pitchFamily="82" charset="0"/>
            </a:endParaRPr>
          </a:p>
          <a:p>
            <a:pPr eaLnBrk="1" hangingPunct="1">
              <a:buFont typeface="Wingdings" pitchFamily="2" charset="2"/>
              <a:buNone/>
            </a:pPr>
            <a:r>
              <a:rPr lang="en-US" sz="4000" b="1" smtClean="0">
                <a:solidFill>
                  <a:srgbClr val="9900CC"/>
                </a:solidFill>
                <a:latin typeface="Jokerman" pitchFamily="82" charset="0"/>
              </a:rPr>
              <a:t>		I'm scared to leave my home.</a:t>
            </a:r>
            <a:r>
              <a:rPr lang="en-US" sz="4000" smtClean="0">
                <a:latin typeface="Jokerman" pitchFamily="82" charset="0"/>
              </a:rPr>
              <a:t> </a:t>
            </a:r>
            <a:r>
              <a:rPr lang="en-US" sz="4000" b="1" smtClean="0">
                <a:latin typeface="Jokerman" pitchFamily="82" charset="0"/>
              </a:rPr>
              <a:t>		</a:t>
            </a:r>
            <a:r>
              <a:rPr lang="en-US" sz="4000" smtClean="0">
                <a:latin typeface="Jokerman" pitchFamily="82" charset="0"/>
              </a:rPr>
              <a:t> </a:t>
            </a:r>
          </a:p>
        </p:txBody>
      </p:sp>
      <p:pic>
        <p:nvPicPr>
          <p:cNvPr id="9220" name="Picture 8" descr="istockphoto_577983_confused_boy">
            <a:hlinkClick r:id="rId2"/>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3352800" y="3352800"/>
            <a:ext cx="1676400" cy="1371600"/>
          </a:xfr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smtClean="0">
                <a:solidFill>
                  <a:srgbClr val="5336CC"/>
                </a:solidFill>
              </a:rPr>
              <a:t>“Letter to a Playground Bully</a:t>
            </a:r>
            <a:br>
              <a:rPr lang="en-US" smtClean="0">
                <a:solidFill>
                  <a:srgbClr val="5336CC"/>
                </a:solidFill>
              </a:rPr>
            </a:br>
            <a:r>
              <a:rPr lang="en-US" smtClean="0">
                <a:solidFill>
                  <a:srgbClr val="5336CC"/>
                </a:solidFill>
              </a:rPr>
              <a:t>from Andrea, age 8”</a:t>
            </a:r>
          </a:p>
        </p:txBody>
      </p:sp>
      <p:sp>
        <p:nvSpPr>
          <p:cNvPr id="18435" name="Text Placeholder 2"/>
          <p:cNvSpPr>
            <a:spLocks noGrp="1"/>
          </p:cNvSpPr>
          <p:nvPr>
            <p:ph type="body" sz="half" idx="1"/>
          </p:nvPr>
        </p:nvSpPr>
        <p:spPr/>
        <p:txBody>
          <a:bodyPr/>
          <a:lstStyle/>
          <a:p>
            <a:endParaRPr lang="en-US" smtClean="0"/>
          </a:p>
        </p:txBody>
      </p:sp>
      <p:sp>
        <p:nvSpPr>
          <p:cNvPr id="18436" name="ClipArt Placeholder 3"/>
          <p:cNvSpPr>
            <a:spLocks noGrp="1" noTextEdit="1"/>
          </p:cNvSpPr>
          <p:nvPr>
            <p:ph type="clipArt" sz="half" idx="2"/>
          </p:nvPr>
        </p:nvSpPr>
        <p:spPr/>
      </p:sp>
      <p:sp>
        <p:nvSpPr>
          <p:cNvPr id="18437" name="Rectangle 4"/>
          <p:cNvSpPr>
            <a:spLocks noChangeArrowheads="1"/>
          </p:cNvSpPr>
          <p:nvPr/>
        </p:nvSpPr>
        <p:spPr bwMode="auto">
          <a:xfrm>
            <a:off x="1905000" y="1600200"/>
            <a:ext cx="533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hlinkClick r:id="rId2"/>
              </a:rPr>
              <a:t>http://www.youtube.com/watch?v=wsCFQlinZuE</a:t>
            </a:r>
            <a:endParaRPr lang="en-US"/>
          </a:p>
        </p:txBody>
      </p:sp>
      <p:pic>
        <p:nvPicPr>
          <p:cNvPr id="18438" name="Picture 2" descr="http://www.girlfestbayarea.org/2007GUESTS/Andrea_Gibs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5925" y="2895600"/>
            <a:ext cx="43561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4" descr="http://www.cherrygrrl.com/wp-content/uploads/2008/10/red-hoodi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399" y="2590800"/>
            <a:ext cx="4030663"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sp>
        <p:nvSpPr>
          <p:cNvPr id="4" name="ClipArt Placeholder 3"/>
          <p:cNvSpPr>
            <a:spLocks noGrp="1"/>
          </p:cNvSpPr>
          <p:nvPr>
            <p:ph type="clipArt" sz="half" idx="2"/>
          </p:nvPr>
        </p:nvSpPr>
        <p:spPr/>
      </p:sp>
      <p:pic>
        <p:nvPicPr>
          <p:cNvPr id="331778" name="Picture 2" descr="http://ingridsnotes.files.wordpress.com/2010/12/gordon-korman.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200400"/>
            <a:ext cx="2074075" cy="2590800"/>
          </a:xfrm>
          <a:prstGeom prst="rect">
            <a:avLst/>
          </a:prstGeom>
          <a:noFill/>
          <a:extLst>
            <a:ext uri="{909E8E84-426E-40DD-AFC4-6F175D3DCCD1}">
              <a14:hiddenFill xmlns:a14="http://schemas.microsoft.com/office/drawing/2010/main">
                <a:solidFill>
                  <a:srgbClr val="FFFFFF"/>
                </a:solidFill>
              </a14:hiddenFill>
            </a:ext>
          </a:extLst>
        </p:spPr>
      </p:pic>
      <p:pic>
        <p:nvPicPr>
          <p:cNvPr id="331780" name="Picture 4" descr="http://b86a38.medialib.glogster.com/media/53e6e2b1e81601849f075470b9991922fc988869a7a38b69bbe029399357c76c/no-more-dead-dogs.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8800" y="4876800"/>
            <a:ext cx="2438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31782" name="Picture 6" descr="http://hcplonline.org/books/booklists/covers/large/9780786805310.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93800">
            <a:off x="1781175" y="427297"/>
            <a:ext cx="253365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331784" name="Picture 8" descr="http://upload.wikimedia.org/wikipedia/en/6/68/Wake_by_lisa_mcmann.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88623">
            <a:off x="5170578" y="1371600"/>
            <a:ext cx="2438400" cy="365760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0" descr="data:image/jpeg;base64,/9j/4AAQSkZJRgABAQAAAQABAAD/2wCEAAkGBxQTEhUUExQVFRUWGBcaFxgVFxUWGBQWFxgXFxcUFhQYHCggGBolHBQUITEhJSkrLi4uFx8zODMsNygtLysBCgoKDg0OGhAQGiwkHSUsLCwsLCwsLCwsLCwsLCwsLCwsLCwsLCwsLCwsLCwsLCwsLCwsLCwsLCwsLCwsKywsLP/AABEIARMAtwMBIgACEQEDEQH/xAAcAAACAgMBAQAAAAAAAAAAAAAEBQMGAAECBwj/xAA9EAACAQIEBAMFBwMDBAMBAAABAhEAAwQSITEFQVFhBiJxEzKBkaEjQlJiscHwBxTRcuHxJDOCkhVTokP/xAAaAQADAQEBAQAAAAAAAAAAAAABAgMABAUG/8QAJBEAAgICAwABBAMAAAAAAAAAAAECEQMhEjFBUQQTMmEiUoH/2gAMAwEAAhEDEQA/AF39U+Cvl9oBIXfsOZryiK+kvHxVcNeJE+R4HUwYr5vUcq4fo3/Fr4HydmkaKYYEljQDJTbgOH9o4XlOvSutkpJMd8F4Ghm9eJFpem7n8I7RvV04cgCqbOluJFtRlju8akTz51Dg7aezQP5oZsoAOUnQa9dqsVvEm2oAjN6eVe2g3qad9jqNIGwFrE5wReCodSHBJnmCG0j0q0Jg7RIZ0XPpJGgMbEilDY0tA0YjWIA+PYVrEXghAAzXDqFGoH5mJ1Ve/wApp1IPEsdzGoo1KgDmf96y1xAN7oZh1KwvzNVrCHM4BBuXSdCR5VPPInId9TVws2Agm4ZMa6wB6mYAp4uxWqIwNdETX0/SiE7SPSu1xVsRosHaOfpOp9YqYYgkeUAD8TaD4dacU0tonXX10obiPChcWBoe0fwVOb6je5PoKz2i8jHrNYBVcR4XudJjMQTG5BiPjFK8Z4avRDoCPxCJB7gaGr6zEAkT8DNcLezDX5j/ABz+FTljjIWUFLbKh4dtmyFtseekbR0nrVsexmEmhL2CGfUQdx3o170KeUc6KVaKJUhV7AbAxNCW+DOLudXMbEcqy5idZJEzy6U8wlwZaRUwJpujMI3sxqaJa9m93Wqt4gxWw1PWDGlT+Frhk6nKQIkzt3oyk0tDJq6LIrEb1lYzxrWUkZyroo4opvj7BG5bYA6mfTbavna5byuwIggkEdCDtX0r4vuqtssfl1r51v2Ga+4YEsWJMdzM1y/TUpSRsnQFcQmNN9BVg8HWR7R3acltZPb/AH0qzeHvBr3LdyBDgApOzEGG9CAZpxgeC2sKottbDB9XJ/ENmMbabCuuV0RhKwrhFvNaS4ywZLIsRlX7unp+tTKoB194/GO0VBiOKaQqtMACF5dpMRXeDwjEM9zyLu2upH5n5COQ+dR90dKVLZJ/cMPLaAdyYmfKDzJPOOfIfSocc4tK0uZ3uXObnoOg5AUZZdURrnuqQQp2yoN2jkIpZYwy339p7SbSkQACPUyd2Owpq0CyxcAxos2PassM+ltdM2X9p3PSp7OMYspvGS3u21k6nZQvPuT9KRe3ZrmbQT5LY3yryCry5SedG3MUEYpZBe5GV7ukL1RWmSesVRSEcSyHHqmphrmxA1CH8PRm7aAUNiMW9xtZMb6+VTG3c/D9hS3AhUEElmI97TX8qgcucAetM7Fwj3sqjeNyJ1k9/qf0qt9iMkIuMuVIWRox0BM9NyIHyqKzhFtN5ne4xJHKJOuskn6D0o602VTcfcjyjmojSfzHpy0oayAvmYc56xppr1M0wDMdjxb5FT5QNdyRsPd7cwNaQcU8VNahwrXkJ1NlR7RCDBD5mCkTO/Tem+JwXtnzOM2oKLy0M69tN/TSi+H+F7KqBcg7mBoJJkkgbknc7mhVmFOF8VqQrglkIEggApMToW0InaT8as+Dxy3FKt8O4PakfG/DmDCEBcmYEDKrQZ5EAyRtU2FwBW2oDagDKdfkZ3FCmg2gO7lS+YiNIPTsasHs5T4VUOMYRmZSDliZjrod6Z4fiuRAHBmB8dKFeiJ1JoTX78XXVt/25VbOBZcgivO+MYh2vG4NOk9OlRcP8WuhjkKSE90zlWSpOz14RNZXn2E8YltACTWVUus0fkbeNbZKGdNK8t8E2hc4xaRklRmMHmArEHuJj5V7h4jwivbOYwKrGCtPh3Uoi3kE5SAMyTIMEmRue1cX0+Bxk5HRklei1W8DbBJnUExyAn05Ut4hwK3dMl1B567nrG00ZhuIqQJBQ9/811ee2+wR26eXN8jXa6ZNWhO3B8PbOrpm65hJ7kc6ixvBRdK/aqba/wD8x5QT1J5+h/4KLyDlCpBIJ0An4UJibAP31MkRPuz0UjY0jih+TFvFMIWOR4tqMvvOFDgGYgAyvbSedd3MNbCQqRbmZHkB15RJbbkuvxNGg2bRysHuuNSFAYKeYZUHLnmEDrvSzivjPDYZp+z9odom7d1/NmMD0IHetxRrZrE4azZVrzC4GOie0YSNNgoAy6ep5dqEwZdhCAgc2CkgdlBP+1KHv+3c3bpYkAZmdtLa6HKqoVyE6aZjsJnenvDvaMJtqMvIlQiqPReX151PV0h6dbGmEkKSsFubcz11Ayg7awfjTGwxRQWOp1AUATPOd421Jk0Jh8WtoTdu53OynLA9ANWNC4rj5U+RfNr5rnbkJgaVW0idDlMO94y0oo5mPp1Nc4hgxFuzDBT523GbueZEbCq6eI3r5yS23nIJEBtgCfdk7DfnpVo4VhxbtnYBRqdlAHIflH1op2Z6O7NwLIAPT8zE7Dt17Cj7FkKM1yCRrlmEU8pJ3PczS+zcyw5mSJAjXzawB+KMo9aG4rjfKPdJA0/DnLqBH4oIXXt30KYGjvjt7EXB9hcKLIA9nllmBbMCSCY8sU0wytlUMSxIBn/cc644Na+yjfudNwJ9NTReD3yzJUCT/PX9KKALuJIoUlgAeuWfiRz+FJsRg7pGbylSAcxKqD3B0q0WcSWmQDBipmshl0P6H9q1Adnl3F7DhWYBWyzJVlYqO4Uk/SqxhcKzkECQeYnr9a9fbhs3lz5co+8RDdgGFPWwaEBcoy9IEUjSI/Zb2zzDgnCgpgrG8GP0rVer28Ao5DTbTasploKwJFe4ziQ6EFsvefkP9qr3CsLcVpnMvXUE68l6RUwxQDBriFgSdNIE8oqxYTEWmHlD+ja/DUmp4lo6ZC3D8NEnIxBIk6a76c55H5VH/wDCgMGe4xO0kESdhvRWK4hatXCHIXOVVZ5kiR9Wie9L+OYK66lsMEL6SH0g850Jp3QuwPH3bjJlz+7IKuAwPKfNmAYHSDSG5iMWpHsTbGx89uyMoB+6LY36TT5Wa6FF0mzfAjzg+zvabuQBlPfUdzUeN4Ld3D+y01AU3remhKtlDfOla9GTK/j8XcYZbiZxmke1MgONJl2VVOgPlgA7AUBhuH4LPmf2Zuzr7L2l45ufmAPmPpViPh9mH21y2x5MmafiHA32Oo5fCM8KS37ja8wASfTyyEHxpJch1QPi8XZtDy2A0c7h8ibeYzMnoAJoXGcYuXMurKg1LMSikdlOoHaa6xgRIa4wEbLIAnprBY+tQjFqCYWXiY1lR+aR5T21qXIajvC3DqE8oH3yIKoRvrqpM84J1rFgHKsD8TsdBHPXfTQAfCgcbiX0ZnJGwRdgxM9yzHT5bdHvh3hbD7S8VlddTAt92PX116RE06aYrVFi4Fw4iFAjnGm/3nafvH/8jSicZxa3dJsWSj20P2rggrmU/wDaEHkRr8utU/jPHmxDf2+FYpamLjro9081BH/btAfEzy+844LgBaRVUegiB69gP8UXk3xQOHrDOIY4rPNzGUDQjWARPP8AwTyFE3MNlSABmVERYEwRlgKD+ag7a2xc1JdgdhACEbax32FMXxRXXQH7v6Tr0FOmChxgrWS2En3RHXXmZ9alzC2hPPck9f4ag4cpyCdz5jPKaE4xLKRy1/5p+VCqNm+D40OxgyCJDdZJo67iMuo/nwqq+Dr02yR93yiPy1YnaTp0MeulBSsLjQdbvJcWf5PQ0Jdxzo6g7Lv1jaaBLx7RYgFJ666z67CoOH4xrtmXEOnP8aaCT3E0SfKnRcRjky5i6gdSQBWVS8XwfMFUiQswOk/w1ujQrnLxEtviCKPtBrzC21/c1u7xuz7qlkc6A5c7fACkV7i6v5rli1J0EXGAMflzxQl7iZIIVbNsbaNlJHc6k/OorKjo+2NbuGzMWZmcnWcpIBWfeWdDqNI5fLuWcqhc6bXLZVWTs9u4QXWfiKA4dZyWUy+8xLkq3lEd4GnP50lx/icm4LKvcusegAB6tA2Ud/rT2haZZX9vbB9vfssnIt5AOoJkil97jtq1ot22CdfISx5awsjmNzVY4pxe4qt7FxnEK0EKF+8QxkyQI0281C8Hxt+5Ls6ZEMFituMxEEvdKeY/6Rz+FI5JdDqDY0x/iC65IRHc8iQBJ5hQY+sUVa4de0LkgmfJCEgx7okQe22lM+AXFuMwyXGRBmZ3ugKBvqgQCNjr/wA8YjxeouG3h8Ln3BbPBXWDMLI260lKrbDvpIRXuHun2lwqhjRM9rOOxYGE9FkzzrizgyRFsZV55QYJ/wBR1NMhfY+ZcHYtNzg6/wDky60TYvJdbKcRbVvwoVzdwGBk/IUrin0FSrsFw9m1hgWuA5unvN2gbLv660DiFuYk6zbtKZW3lgL+dzm879yJ7c6s6+GHGyhvzFwZ75QR+1EWPD7k+YqAOZIhf/BOXxFZQnVG5rsX8B4UijyjRdWY6emnP07amj8djsg00/Co3Y7Ak7nfYaToJ3psWspAWTl5IGOvUgcztvpp0rheIWt/ZBSdyYB+JU6ek1RQ4rsTlbFHCcKwHtHEH8MR3j1J1NOMFhC5DPHUdB2X8RA6VImOLR5FA5aT/wCiwPnt670xwyfebVvnA6CmikjbYTy0/wCaExdqVPpR6iosUuhpmZFX8OYYWrUD7zsfqSfqRU+Pf7NtYIBAI3B0J29BWYd/dA283z/kUDcvENvADNn22KgkH/1ilT0aXY64fhWdJ2kfrv8AzvWDBm2GPPUDvOgovw3i1u2Fdec6b6+tM/7WSC2sbDkO/rVUtEJK3ZljCTrWqYWxpWqNmo8ibgns4JgkaBiZkR93kKSYzA3GYjJvpBygD9aOxHiFpItZ3j3oICL6k6fDU1Ph8S1wK10CM6lJEHQ6EgEBhtvXG1FvR2LkjXiC69nDW8NaBa4VVQE95zIhR25n4dKrljANhVdR58TcH29xPMuHXlZQjdyen7CrDxu9da2Ml9bWcQSFFtjHlK+1IOkiIzDl60hbglxrYVFKjTX2lslomX9qrEzodgNzVGIhQ/DmYW1Nt1AdytsTmbRAGvOfdJg6b+m9W/h/DCVW3KKqQSojQk/g6knc6mB71B2cBbRUQXCXjQrLNEnzFmGg0MNA23oq2bitaS0QHzZgMwYrr7zSZY6Ek9umlSboqouRa2tBf+ntAhUg3SABL7wSZ1BnkdZ6SEmOxYtgrh1VAumcKpZmOnvMD32pvxBDbtC0p87+ZyTrB6nnPXnHeq7jQWGW3qFnU/ebr6Uckq0hccL2K1wNy6SbjsR+dpH/AKzAovC8Nw6HZGflI8oPpIn00qkeKhiwYZmVeiEgH1jek7YW1cURmW5lAIMnzg7kbkMD8Io48d7sbJOtUew2Lyo2a5cLMJyg3QqqNNraqF001gnvW2446gwhMke6xIgT94mTypHwDwdhHw9x79tUDKoXMcrSJJdASWTcDfULt1UcGuthWe0TnQapEGF6/DY96tJOPpHHUvC+YTGNeWWLDqoIA+Qpng8GP+B/nT5AVWeBY/2ihgDBq5YC2Ympqm9l5R4oItsqan4k/wCTUDeJLKmJ+lVvxF4lsoGDNoOkkk9AKplvx1YVjFi4w11hdhz32qi/RJ0uz2nC8aRhprRGIxSm23XKdPhVG8M+OMDdYJPs3MQtwZSZ6Tv8KueNRfZkjppHfT96Igj4OpIIO6mfgdf2qbGcL9paZU8ouMpLdjJb/FEcMtxcDdZB9J0+RH1pmliAybA7frFJBfJpnXCba2UFsLlCgAdxTG3iVJ0NJrr6MCSIGnqehpDw9btu9JYlW+hq6OacqL/7UVlV/E4hsvlNbrWHZQMacLZTzsAF2UGZPIZBue1J8Ri1uxNz2azIlXnsGAEg+kxW/wD4we2zMS7mImIHdR0Fc320LRsDE/TSvOlL9HoRRNiArWij4nDhAZXMWlTzIMaGdf8AyIIpNe/s7QGe97VhLIlkXMukCWZiM+3OB60JjEDIV9e0QQCfoaXph1cFgNhHeI0/zTLJroeOK/R5wnxTfufmt8lcZ+e5PLn0GwFPcJx9w6tlTTeJ22nQwPrVO4RagAdPpTi3JMcun796lLLK9M6Y4IVtFgxPEmvuTsp2XoBoJ60y4fZpLgrdWbh1qK0G5StgnFRjSIsfwgONgfUb1X8T4StsQTb2109I516JYtAipThFrtUfTicvDzRfCdpTOTWZ16jSijwtvuqoHYAVfLmDUcqAezrRYEyt8G4bkIBFXrD4eEI7UlCebSrLhk8nwoRiGbujyPiXAcl4OFVsupRpEnmZ/kUl4bhUF0eb2ZA9mRccIpWZDMp1J290mcor2Li3A0vDXRuRFI7fh1lJDKr8td479d6pF0SlFT7Kd46wdrE2sPhcJDvbKjOskKApGrDblz6VdPCHDb2Hwgt37hcqBvm07eYnQabU34VwoJEW1XQD5Uw4kv2TT0NLJ+mSS0AYHl/pn/8ATU339eR5H/FJuHmEEakD6fyaaW2ldOVaAsju7hsxBPKpv7cdKAt8RWfej6r/ALGpxi2iYDDqpH6VQk6skbDCsrlcYDzrKILPLuH3c91TGwbX0UxFAYqzG+56/qelMLF0qwypA6jc+poDii5Cc7aHkNXYcteU9a8+Ss71oQ4m62Ty6KSf/Vd/WTHzNJ7JZXz65SpzAnfzQvxOvyppjrbvGbSSAqDoNVQd+ZPrUN61GW3p5AzXGG0gEx6CQKKXg3Kgvh95HgodxqDuJ2kfA0xsb1UfDl3/AKiORSP3H6/Wriq1DLHizrxT5Kxrw861ZsG21VLCPBp5hMVTY3QciLXh7tTm+AKr6YwKJJqK5jy2g+f+K7VI4ZQ2H8T4wEGh1obB2mfzFj6cqDxfDg6HcNyPegn4ndRIRPN+acvwI1rN7GjG1rsf8PHng1bLZEV53geMFiM65H6TPybnVrwfEfLJ5c6MWJlg9BdzG5bmQjlI7ijFYGqp4lx2tp1+7IPo0f4pjwzH5gNaaxOGrHsUu4232TdxRdu7SrjuIEop2YmT05D9aWb0BHGAEAdxHp0pkLoUDMY78vj0pZaBUZeYXQ+h/wAVNa4kkAXdB16djRh0TkdY3hwYlrcK7bg+68cwRsaSYp3se+G7ToB2mnmMsMAXsmdNIOhPLyzVcHHbuqXkVl55lJE+nSmejlm4p/DOP793806HaDWUEl9i0ZFRVmFUQJ5nvWVN5GcrlsrOE4qz+/KDXKCZZgNyRyqS/ikJ0kxoNJPevO8LxRg5Jk5tJJOgOkVarPGTbt2vIFzTnYalZ29OtSnDZ7MJaC+M44WArMAHbRAd45ljyGo0FVviWKARhrlY5iToXnXIB0n9K64tiJshiAzK+jNLaNOuu+sUgxLlyCxJ9fnA+dGMRpOhj4bcm/mP85V6NZtTVF8M2JOaKvuBfaufK7kdeHUQzC4OTFE4LBnMR0JonCCmNhIk0+OIuSbRWsfjUtS105VnSf5vU3C+O4Z4Iup8654/wxcRaZGEjfTcEbGqRwzBPhLkOue1rlAG7Npqx2q6RKm1dHr1jE22HldT8RWnwqnoar/CuCWLq2ypAyrLBSJMwIPprTLDeGNGK3GXU5fQbTTq34LWP+zX+BxwKkjyzHamuGw6xoIpLh+GYkWgwu6mNInfuaWeJfEV7httXuEXQ75FWBmOkkjtp+lGhXFeSQ843hdDzFJeD4qNOhitcG8WnG23Y2mthDBnr0rfC+Htqx3JJ+etKxoXG1ItGGxEiheIjPruNvSNQaFxV4pCr725HYfd9TU+HxKupj1+mo9aXknonIItucs/eCn48oqv8YugupO4B0mi8bxD2UaNETIjlyg1DcS1dIcNuJ1G3UetUOTO/wCLQBh+KXbc6+U/d2FSNiw08vXX6zUGKtg6A0KyRRdrro8z7kq2xsb67/pWUqYitVN3YOZ4mDRdrHsAQfMGiZ6jY0HWVWrPYsZ4PFhkNtzodB25z84rnDcOa5tyMGpODcCuXiGgqnU8/Qc6veC4YEAUDb+TXNlmo9dnVii5fl0DcHwORAIpxbEVLbsaV0bdch1JjDA4mndu55aqiErrTLDYzSqwlQJxsZWrUk0PjOGTqu/7d6OwVwGDR7W66o9EHNxeip4XB2A4zqbbzOZDl12npNWLCYi6ghb1txyzoQY7lW19Yrq/w9X5VGvByNpqifyO545fkhpa4hcywFtz/rMfpVT4t4XfF4kX8TcDZBFq2s5UB356seZ9OlP8PwtubECnGGwgXYa9TvRZO8cHcVsVpw5URUUAAcgIqbE3FtWy3PkOponH3lQFmMAVQ+Jcaa6XbZR5VHrpUMk1FCJOTsae0z+fcnT/ABRF+zoWEhgRMbGBvHWg8DcCLr/JoHF49/bKFHkE55I1nSKTHvYs3Q74nldftG0/EIEdcwG9A8P9gloj2yPlPlCMCTPKOVV3xFjwFNpGnUy3bpSjgZysZ2NWT/Rw/USXRa7t07kUrxmMgxTTDw6xvQOKwPmmqxbo86Wgb+5POsot8MAN6yi8TEPI7ODZ3CIpZmOgH80FXngng5bcNdh36fdX/NA/0xtBr11jqwUR6E6/tXpLYaufLJ9I+jxRXbFFvB9BtRVrC0zs2K7NqubidHIWNYioriUzu26EvLWcQqQMFkVz7LpRKpXYStQ1muG4oocrVZ7V8MtV8WZEEV2qOmokj6/KrY20TklItFkijbTCqhY4kRvTPDcS2q6kmSljaLGiiosdiVtoWPyHM9KHwuKLbCt3rWc+atJ60TrZUrPE/wC6Fz2gIXOVCjtpv+9JsVwxluw/lUkFdCAY9d4r0TC8KtoZCxJk+tC+M8A12yptiXRwR6bN9CahDFf5DynX4iBsIriCYjbpSzEcAUnVyR0B/WoeH8TZ/QA+tH28UIkGu+OKJxT32VTjXBbqglEJX6+tRcMTQKRB71dsPj6mv4Gzd3EN1FK8FdEvtqtAXCsNAmheKPB0E9qaNh2sjTzLSPGvnadqdKkc+VUqBbrk8jWVPmisqDb+Tlo8y8G8U/t8XbcmEY5H/wBLaT8DBr3lbcgGvmuK91/pvxz+6wqhjNy1CP3j3W+IpZxs9+EvCwezrRSjfZ1w9upcSvIAuJQmItU0e3UF63SuIykALarsJROSuhbpeIeRylqirVuurFujktVWKJtkdrCqd1B+Aoy3g0GyL8q6tJUyinFtnVpa7VdaxBUqisA0BSTxxxJ7GCvXLYlwhjt3qwKKG4rw5b9p7bbMpHzFFIFnjHCcV7jcjAPo1G3XKMRypGuFayWst71pivyOh+UU5vtmVW6iuuD0QktnNjFb9qd8Pxk86qdp4uR1muxjjbYa86diF8GK0g0l4qgXzDnU39wDlYbMKDa6GZrR5iRS0LljyiaspnE1lCcPxGU5T3rKSkeceQRVj8B8e/s8Wjsfs38lz0OzfA6+k1XYrKie0fUqwRI1B1rClUr+kviD+4w3sXabtiBru1s+63eNvhV9yUjRRMEKVBdtUyyVDctUKDYELVci3rRhStezoUazLC0cluhbS0wtrpRAzgLUiCtla2q1gEgFSKK5FdiiY7FdrXArqaYB5N/UbCBMYWG1xA3xHlP7Un4c82yOhq1/1XtefDv/AK1+gP7VTeGvDkdatDolIE4iIYHpQ3iIfZhxzpvxOxIpbl9pYdOYGlVEDuC8Rz4ZTzQxWsRjIvIwpD4QxH/ctnmJHqKmxl+GB6UEzMP4/jDZvz911kfvWqj8Wp7TCWbq6lTB9Dp/isqTdMk8UbKG61wRRDiooqZ1jTwlxxsHird4TlBi4PxWz7w/f1FfS+DurcRXQgqwBUjYg6ivlMCvXP6M+Kd8FdO0tZJO4+9b+G47T0oNBR6qVrTpU2WsilHBTbrfs6Iy1hFAwMEoy0K4AqZBRAay1qpTXJFEBtakFRCpAaxjqtitCtrRMUL+rI+ytN+G4PqCP3rz60YcHt+lelf1VtTgyfwsp+TCvMidj/NarAnIc4hcwnqKTW/Jd12Ohp1g2zW+60u4va0zCrImyrp/0+OjYFvo1GcQUe0cetC+L0/7V4dIPqNqmxtzNkuD79v6gUvoX0PODqLmFyH+Qa3UXg55WD3rKVxsVookVGy1Mwg1oiplyCKnwWKe1cS7bOV0YMp6EftyqIisigY+m/CHHkxuGS+uhOjr+Bx7y/v6GncV89f0z8Vf2OJhz9hdgXOin7tz4bHt6V9DIwIBBkHUEcxSsZM0a4qQ1waATUVKlQzUi1jEhrK5mugKxjYrdbUV1FYBoV2tcxXYFFAZWf6gYbPgrw/KT8q8iw+qD0Hzr3DxHazYe4Oqt+leH4QQsdqpHsWXQx4a2W5HJqIv2pDIfhQEwQfSm765WHxqxMp3F8Pmw1xeaHMPhvSzht3NhwOaMfkR/vVsxWF+0dTs4P1ql8IGV7ts9/mtK+wrod+EMSBIPX/NZQHhcy8dZP0NZWQrFd9OdQ0TaMrQxqZY5uCtCpBtXIFAxxFeu/0l8bCFwWIbtYdun/1E9enyryjJNaXtoR8I7ihRj6yiuSKoX9LfG/8AdIMPfb/qEHlY6e2Uc/8AWOfzr0BqQZEcVgFdha1lrBMAqQVoCt1gHYrdc12tExgFd1oVsURQTiazbb/Sf0rwkpuOhP6mvecf7jehrwe63mYH8R/U1SIrJVXQelMsC8rHSl1obUVhzBqxMm4ja91ulUnjGGNvGBhoH/cQa9BK5lIqt+J8FmW2/NSJpWFCnwlY+1uHksj61lT8K8jXeUt+1ZSozKrgLkiK3iBrQeFeGo++ZE0iKES1jiuAYqWZrGN2jW7qdOVcCiAJFYJHhcQ1t1dGKupBVhupHOvoL+nvjRMfbyvC4hB515P+dO3blXz2yRtRHDsW9q4ty0xRlMqw0INBo1n1ZFbiqd4A8dJjVFu5CYgDVeVyPvJ+45VdYpaNZFFZFSxXJWsGyOuga5Y1yjVgE6muxUamu5oowJxR4tOTyU/pXhN+4CxIPWvRv6oceFqz7BD9pd0MbqnM/HavKcJaIIB+tViibHC8h2qe2aDnWirRqgg0wprWPw2a2w+NQ4V6aWxIilYyPP75yXmB6CsobxM2TFuOwrVJYaKiPepkvuit1lIhwZq6Q6VlZTGJAtTWaysoGOyKGGjVlZRMF4S6ysGUkMpBBBgg9QRX0n4Ixr3sFZuXWzOy6kwJ+VZWUJGHtYayspAg97aoLR1rKysYJStsayspkBnh3iW+z4q6XOYhyBPIDYClgMH4VlZVkTJrJoxKyspxQrDmm+ENZWUrCjzv+oSxizHNR+9brKypvsdH/9k=">
            <a:hlinkClick r:id="rId10"/>
          </p:cNvPr>
          <p:cNvSpPr>
            <a:spLocks noChangeAspect="1" noChangeArrowheads="1"/>
          </p:cNvSpPr>
          <p:nvPr/>
        </p:nvSpPr>
        <p:spPr bwMode="auto">
          <a:xfrm>
            <a:off x="155575" y="-1257300"/>
            <a:ext cx="1743075" cy="2619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data:image/jpeg;base64,/9j/4AAQSkZJRgABAQAAAQABAAD/2wCEAAkGBxQTEhUUExQVFRUWGBcaFxgVFxUWGBQWFxgXFxcUFhQYHCggGBolHBQUITEhJSkrLi4uFx8zODMsNygtLysBCgoKDg0OGhAQGiwkHSUsLCwsLCwsLCwsLCwsLCwsLCwsLCwsLCwsLCwsLCwsLCwsLCwsLCwsLCwsLCwsKywsLP/AABEIARMAtwMBIgACEQEDEQH/xAAcAAACAgMBAQAAAAAAAAAAAAAEBQMGAAECBwj/xAA9EAACAQIEBAMFBwMDBAMBAAABAhEAAwQSITEFQVFhBiJxEzKBkaEjQlJiscHwBxTRcuHxJDOCkhVTokP/xAAaAQADAQEBAQAAAAAAAAAAAAABAgMABAUG/8QAJBEAAgICAwABBAMAAAAAAAAAAAECEQMhEjFBUQQTMmEiUoH/2gAMAwEAAhEDEQA/AF39U+Cvl9oBIXfsOZryiK+kvHxVcNeJE+R4HUwYr5vUcq4fo3/Fr4HydmkaKYYEljQDJTbgOH9o4XlOvSutkpJMd8F4Ghm9eJFpem7n8I7RvV04cgCqbOluJFtRlju8akTz51Dg7aezQP5oZsoAOUnQa9dqsVvEm2oAjN6eVe2g3qad9jqNIGwFrE5wReCodSHBJnmCG0j0q0Jg7RIZ0XPpJGgMbEilDY0tA0YjWIA+PYVrEXghAAzXDqFGoH5mJ1Ve/wApp1IPEsdzGoo1KgDmf96y1xAN7oZh1KwvzNVrCHM4BBuXSdCR5VPPInId9TVws2Agm4ZMa6wB6mYAp4uxWqIwNdETX0/SiE7SPSu1xVsRosHaOfpOp9YqYYgkeUAD8TaD4dacU0tonXX10obiPChcWBoe0fwVOb6je5PoKz2i8jHrNYBVcR4XudJjMQTG5BiPjFK8Z4avRDoCPxCJB7gaGr6zEAkT8DNcLezDX5j/ABz+FTljjIWUFLbKh4dtmyFtseekbR0nrVsexmEmhL2CGfUQdx3o170KeUc6KVaKJUhV7AbAxNCW+DOLudXMbEcqy5idZJEzy6U8wlwZaRUwJpujMI3sxqaJa9m93Wqt4gxWw1PWDGlT+Frhk6nKQIkzt3oyk0tDJq6LIrEb1lYzxrWUkZyroo4opvj7BG5bYA6mfTbavna5byuwIggkEdCDtX0r4vuqtssfl1r51v2Ga+4YEsWJMdzM1y/TUpSRsnQFcQmNN9BVg8HWR7R3acltZPb/AH0qzeHvBr3LdyBDgApOzEGG9CAZpxgeC2sKottbDB9XJ/ENmMbabCuuV0RhKwrhFvNaS4ywZLIsRlX7unp+tTKoB194/GO0VBiOKaQqtMACF5dpMRXeDwjEM9zyLu2upH5n5COQ+dR90dKVLZJ/cMPLaAdyYmfKDzJPOOfIfSocc4tK0uZ3uXObnoOg5AUZZdURrnuqQQp2yoN2jkIpZYwy339p7SbSkQACPUyd2Owpq0CyxcAxos2PassM+ltdM2X9p3PSp7OMYspvGS3u21k6nZQvPuT9KRe3ZrmbQT5LY3yryCry5SedG3MUEYpZBe5GV7ukL1RWmSesVRSEcSyHHqmphrmxA1CH8PRm7aAUNiMW9xtZMb6+VTG3c/D9hS3AhUEElmI97TX8qgcucAetM7Fwj3sqjeNyJ1k9/qf0qt9iMkIuMuVIWRox0BM9NyIHyqKzhFtN5ne4xJHKJOuskn6D0o602VTcfcjyjmojSfzHpy0oayAvmYc56xppr1M0wDMdjxb5FT5QNdyRsPd7cwNaQcU8VNahwrXkJ1NlR7RCDBD5mCkTO/Tem+JwXtnzOM2oKLy0M69tN/TSi+H+F7KqBcg7mBoJJkkgbknc7mhVmFOF8VqQrglkIEggApMToW0InaT8as+Dxy3FKt8O4PakfG/DmDCEBcmYEDKrQZ5EAyRtU2FwBW2oDagDKdfkZ3FCmg2gO7lS+YiNIPTsasHs5T4VUOMYRmZSDliZjrod6Z4fiuRAHBmB8dKFeiJ1JoTX78XXVt/25VbOBZcgivO+MYh2vG4NOk9OlRcP8WuhjkKSE90zlWSpOz14RNZXn2E8YltACTWVUus0fkbeNbZKGdNK8t8E2hc4xaRklRmMHmArEHuJj5V7h4jwivbOYwKrGCtPh3Uoi3kE5SAMyTIMEmRue1cX0+Bxk5HRklei1W8DbBJnUExyAn05Ut4hwK3dMl1B567nrG00ZhuIqQJBQ9/811ee2+wR26eXN8jXa6ZNWhO3B8PbOrpm65hJ7kc6ixvBRdK/aqba/wD8x5QT1J5+h/4KLyDlCpBIJ0An4UJibAP31MkRPuz0UjY0jih+TFvFMIWOR4tqMvvOFDgGYgAyvbSedd3MNbCQqRbmZHkB15RJbbkuvxNGg2bRysHuuNSFAYKeYZUHLnmEDrvSzivjPDYZp+z9odom7d1/NmMD0IHetxRrZrE4azZVrzC4GOie0YSNNgoAy6ep5dqEwZdhCAgc2CkgdlBP+1KHv+3c3bpYkAZmdtLa6HKqoVyE6aZjsJnenvDvaMJtqMvIlQiqPReX151PV0h6dbGmEkKSsFubcz11Ayg7awfjTGwxRQWOp1AUATPOd421Jk0Jh8WtoTdu53OynLA9ANWNC4rj5U+RfNr5rnbkJgaVW0idDlMO94y0oo5mPp1Nc4hgxFuzDBT523GbueZEbCq6eI3r5yS23nIJEBtgCfdk7DfnpVo4VhxbtnYBRqdlAHIflH1op2Z6O7NwLIAPT8zE7Dt17Cj7FkKM1yCRrlmEU8pJ3PczS+zcyw5mSJAjXzawB+KMo9aG4rjfKPdJA0/DnLqBH4oIXXt30KYGjvjt7EXB9hcKLIA9nllmBbMCSCY8sU0wytlUMSxIBn/cc644Na+yjfudNwJ9NTReD3yzJUCT/PX9KKALuJIoUlgAeuWfiRz+FJsRg7pGbylSAcxKqD3B0q0WcSWmQDBipmshl0P6H9q1Adnl3F7DhWYBWyzJVlYqO4Uk/SqxhcKzkECQeYnr9a9fbhs3lz5co+8RDdgGFPWwaEBcoy9IEUjSI/Zb2zzDgnCgpgrG8GP0rVer28Ao5DTbTasploKwJFe4ziQ6EFsvefkP9qr3CsLcVpnMvXUE68l6RUwxQDBriFgSdNIE8oqxYTEWmHlD+ja/DUmp4lo6ZC3D8NEnIxBIk6a76c55H5VH/wDCgMGe4xO0kESdhvRWK4hatXCHIXOVVZ5kiR9Wie9L+OYK66lsMEL6SH0g850Jp3QuwPH3bjJlz+7IKuAwPKfNmAYHSDSG5iMWpHsTbGx89uyMoB+6LY36TT5Wa6FF0mzfAjzg+zvabuQBlPfUdzUeN4Ld3D+y01AU3remhKtlDfOla9GTK/j8XcYZbiZxmke1MgONJl2VVOgPlgA7AUBhuH4LPmf2Zuzr7L2l45ufmAPmPpViPh9mH21y2x5MmafiHA32Oo5fCM8KS37ja8wASfTyyEHxpJch1QPi8XZtDy2A0c7h8ibeYzMnoAJoXGcYuXMurKg1LMSikdlOoHaa6xgRIa4wEbLIAnprBY+tQjFqCYWXiY1lR+aR5T21qXIajvC3DqE8oH3yIKoRvrqpM84J1rFgHKsD8TsdBHPXfTQAfCgcbiX0ZnJGwRdgxM9yzHT5bdHvh3hbD7S8VlddTAt92PX116RE06aYrVFi4Fw4iFAjnGm/3nafvH/8jSicZxa3dJsWSj20P2rggrmU/wDaEHkRr8utU/jPHmxDf2+FYpamLjro9081BH/btAfEzy+844LgBaRVUegiB69gP8UXk3xQOHrDOIY4rPNzGUDQjWARPP8AwTyFE3MNlSABmVERYEwRlgKD+ag7a2xc1JdgdhACEbax32FMXxRXXQH7v6Tr0FOmChxgrWS2En3RHXXmZ9alzC2hPPck9f4ag4cpyCdz5jPKaE4xLKRy1/5p+VCqNm+D40OxgyCJDdZJo67iMuo/nwqq+Dr02yR93yiPy1YnaTp0MeulBSsLjQdbvJcWf5PQ0Jdxzo6g7Lv1jaaBLx7RYgFJ666z67CoOH4xrtmXEOnP8aaCT3E0SfKnRcRjky5i6gdSQBWVS8XwfMFUiQswOk/w1ujQrnLxEtviCKPtBrzC21/c1u7xuz7qlkc6A5c7fACkV7i6v5rli1J0EXGAMflzxQl7iZIIVbNsbaNlJHc6k/OorKjo+2NbuGzMWZmcnWcpIBWfeWdDqNI5fLuWcqhc6bXLZVWTs9u4QXWfiKA4dZyWUy+8xLkq3lEd4GnP50lx/icm4LKvcusegAB6tA2Ud/rT2haZZX9vbB9vfssnIt5AOoJkil97jtq1ot22CdfISx5awsjmNzVY4pxe4qt7FxnEK0EKF+8QxkyQI0281C8Hxt+5Ls6ZEMFituMxEEvdKeY/6Rz+FI5JdDqDY0x/iC65IRHc8iQBJ5hQY+sUVa4de0LkgmfJCEgx7okQe22lM+AXFuMwyXGRBmZ3ugKBvqgQCNjr/wA8YjxeouG3h8Ln3BbPBXWDMLI260lKrbDvpIRXuHun2lwqhjRM9rOOxYGE9FkzzrizgyRFsZV55QYJ/wBR1NMhfY+ZcHYtNzg6/wDky60TYvJdbKcRbVvwoVzdwGBk/IUrin0FSrsFw9m1hgWuA5unvN2gbLv660DiFuYk6zbtKZW3lgL+dzm879yJ7c6s6+GHGyhvzFwZ75QR+1EWPD7k+YqAOZIhf/BOXxFZQnVG5rsX8B4UijyjRdWY6emnP07amj8djsg00/Co3Y7Ak7nfYaToJ3psWspAWTl5IGOvUgcztvpp0rheIWt/ZBSdyYB+JU6ek1RQ4rsTlbFHCcKwHtHEH8MR3j1J1NOMFhC5DPHUdB2X8RA6VImOLR5FA5aT/wCiwPnt670xwyfebVvnA6CmikjbYTy0/wCaExdqVPpR6iosUuhpmZFX8OYYWrUD7zsfqSfqRU+Pf7NtYIBAI3B0J29BWYd/dA283z/kUDcvENvADNn22KgkH/1ilT0aXY64fhWdJ2kfrv8AzvWDBm2GPPUDvOgovw3i1u2Fdec6b6+tM/7WSC2sbDkO/rVUtEJK3ZljCTrWqYWxpWqNmo8ibgns4JgkaBiZkR93kKSYzA3GYjJvpBygD9aOxHiFpItZ3j3oICL6k6fDU1Ph8S1wK10CM6lJEHQ6EgEBhtvXG1FvR2LkjXiC69nDW8NaBa4VVQE95zIhR25n4dKrljANhVdR58TcH29xPMuHXlZQjdyen7CrDxu9da2Ml9bWcQSFFtjHlK+1IOkiIzDl60hbglxrYVFKjTX2lslomX9qrEzodgNzVGIhQ/DmYW1Nt1AdytsTmbRAGvOfdJg6b+m9W/h/DCVW3KKqQSojQk/g6knc6mB71B2cBbRUQXCXjQrLNEnzFmGg0MNA23oq2bitaS0QHzZgMwYrr7zSZY6Ek9umlSboqouRa2tBf+ntAhUg3SABL7wSZ1BnkdZ6SEmOxYtgrh1VAumcKpZmOnvMD32pvxBDbtC0p87+ZyTrB6nnPXnHeq7jQWGW3qFnU/ebr6Uckq0hccL2K1wNy6SbjsR+dpH/AKzAovC8Nw6HZGflI8oPpIn00qkeKhiwYZmVeiEgH1jek7YW1cURmW5lAIMnzg7kbkMD8Io48d7sbJOtUew2Lyo2a5cLMJyg3QqqNNraqF001gnvW2446gwhMke6xIgT94mTypHwDwdhHw9x79tUDKoXMcrSJJdASWTcDfULt1UcGuthWe0TnQapEGF6/DY96tJOPpHHUvC+YTGNeWWLDqoIA+Qpng8GP+B/nT5AVWeBY/2ihgDBq5YC2Ympqm9l5R4oItsqan4k/wCTUDeJLKmJ+lVvxF4lsoGDNoOkkk9AKplvx1YVjFi4w11hdhz32qi/RJ0uz2nC8aRhprRGIxSm23XKdPhVG8M+OMDdYJPs3MQtwZSZ6Tv8KueNRfZkjppHfT96Igj4OpIIO6mfgdf2qbGcL9paZU8ouMpLdjJb/FEcMtxcDdZB9J0+RH1pmliAybA7frFJBfJpnXCba2UFsLlCgAdxTG3iVJ0NJrr6MCSIGnqehpDw9btu9JYlW+hq6OacqL/7UVlV/E4hsvlNbrWHZQMacLZTzsAF2UGZPIZBue1J8Ri1uxNz2azIlXnsGAEg+kxW/wD4we2zMS7mImIHdR0Fc320LRsDE/TSvOlL9HoRRNiArWij4nDhAZXMWlTzIMaGdf8AyIIpNe/s7QGe97VhLIlkXMukCWZiM+3OB60JjEDIV9e0QQCfoaXph1cFgNhHeI0/zTLJroeOK/R5wnxTfufmt8lcZ+e5PLn0GwFPcJx9w6tlTTeJ22nQwPrVO4RagAdPpTi3JMcun796lLLK9M6Y4IVtFgxPEmvuTsp2XoBoJ60y4fZpLgrdWbh1qK0G5StgnFRjSIsfwgONgfUb1X8T4StsQTb2109I516JYtAipThFrtUfTicvDzRfCdpTOTWZ16jSijwtvuqoHYAVfLmDUcqAezrRYEyt8G4bkIBFXrD4eEI7UlCebSrLhk8nwoRiGbujyPiXAcl4OFVsupRpEnmZ/kUl4bhUF0eb2ZA9mRccIpWZDMp1J290mcor2Li3A0vDXRuRFI7fh1lJDKr8td479d6pF0SlFT7Kd46wdrE2sPhcJDvbKjOskKApGrDblz6VdPCHDb2Hwgt37hcqBvm07eYnQabU34VwoJEW1XQD5Uw4kv2TT0NLJ+mSS0AYHl/pn/8ATU339eR5H/FJuHmEEakD6fyaaW2ldOVaAsju7hsxBPKpv7cdKAt8RWfej6r/ALGpxi2iYDDqpH6VQk6skbDCsrlcYDzrKILPLuH3c91TGwbX0UxFAYqzG+56/qelMLF0qwypA6jc+poDii5Cc7aHkNXYcteU9a8+Ss71oQ4m62Ty6KSf/Vd/WTHzNJ7JZXz65SpzAnfzQvxOvyppjrbvGbSSAqDoNVQd+ZPrUN61GW3p5AzXGG0gEx6CQKKXg3Kgvh95HgodxqDuJ2kfA0xsb1UfDl3/AKiORSP3H6/Wriq1DLHizrxT5Kxrw861ZsG21VLCPBp5hMVTY3QciLXh7tTm+AKr6YwKJJqK5jy2g+f+K7VI4ZQ2H8T4wEGh1obB2mfzFj6cqDxfDg6HcNyPegn4ndRIRPN+acvwI1rN7GjG1rsf8PHng1bLZEV53geMFiM65H6TPybnVrwfEfLJ5c6MWJlg9BdzG5bmQjlI7ijFYGqp4lx2tp1+7IPo0f4pjwzH5gNaaxOGrHsUu4232TdxRdu7SrjuIEop2YmT05D9aWb0BHGAEAdxHp0pkLoUDMY78vj0pZaBUZeYXQ+h/wAVNa4kkAXdB16djRh0TkdY3hwYlrcK7bg+68cwRsaSYp3se+G7ToB2mnmMsMAXsmdNIOhPLyzVcHHbuqXkVl55lJE+nSmejlm4p/DOP793806HaDWUEl9i0ZFRVmFUQJ5nvWVN5GcrlsrOE4qz+/KDXKCZZgNyRyqS/ikJ0kxoNJPevO8LxRg5Jk5tJJOgOkVarPGTbt2vIFzTnYalZ29OtSnDZ7MJaC+M44WArMAHbRAd45ljyGo0FVviWKARhrlY5iToXnXIB0n9K64tiJshiAzK+jNLaNOuu+sUgxLlyCxJ9fnA+dGMRpOhj4bcm/mP85V6NZtTVF8M2JOaKvuBfaufK7kdeHUQzC4OTFE4LBnMR0JonCCmNhIk0+OIuSbRWsfjUtS105VnSf5vU3C+O4Z4Iup8654/wxcRaZGEjfTcEbGqRwzBPhLkOue1rlAG7Npqx2q6RKm1dHr1jE22HldT8RWnwqnoar/CuCWLq2ypAyrLBSJMwIPprTLDeGNGK3GXU5fQbTTq34LWP+zX+BxwKkjyzHamuGw6xoIpLh+GYkWgwu6mNInfuaWeJfEV7httXuEXQ75FWBmOkkjtp+lGhXFeSQ843hdDzFJeD4qNOhitcG8WnG23Y2mthDBnr0rfC+Htqx3JJ+etKxoXG1ItGGxEiheIjPruNvSNQaFxV4pCr725HYfd9TU+HxKupj1+mo9aXknonIItucs/eCn48oqv8YugupO4B0mi8bxD2UaNETIjlyg1DcS1dIcNuJ1G3UetUOTO/wCLQBh+KXbc6+U/d2FSNiw08vXX6zUGKtg6A0KyRRdrro8z7kq2xsb67/pWUqYitVN3YOZ4mDRdrHsAQfMGiZ6jY0HWVWrPYsZ4PFhkNtzodB25z84rnDcOa5tyMGpODcCuXiGgqnU8/Qc6veC4YEAUDb+TXNlmo9dnVii5fl0DcHwORAIpxbEVLbsaV0bdch1JjDA4mndu55aqiErrTLDYzSqwlQJxsZWrUk0PjOGTqu/7d6OwVwGDR7W66o9EHNxeip4XB2A4zqbbzOZDl12npNWLCYi6ghb1txyzoQY7lW19Yrq/w9X5VGvByNpqifyO545fkhpa4hcywFtz/rMfpVT4t4XfF4kX8TcDZBFq2s5UB356seZ9OlP8PwtubECnGGwgXYa9TvRZO8cHcVsVpw5URUUAAcgIqbE3FtWy3PkOponH3lQFmMAVQ+Jcaa6XbZR5VHrpUMk1FCJOTsae0z+fcnT/ABRF+zoWEhgRMbGBvHWg8DcCLr/JoHF49/bKFHkE55I1nSKTHvYs3Q74nldftG0/EIEdcwG9A8P9gloj2yPlPlCMCTPKOVV3xFjwFNpGnUy3bpSjgZysZ2NWT/Rw/USXRa7t07kUrxmMgxTTDw6xvQOKwPmmqxbo86Wgb+5POsot8MAN6yi8TEPI7ODZ3CIpZmOgH80FXngng5bcNdh36fdX/NA/0xtBr11jqwUR6E6/tXpLYaufLJ9I+jxRXbFFvB9BtRVrC0zs2K7NqubidHIWNYioriUzu26EvLWcQqQMFkVz7LpRKpXYStQ1muG4oocrVZ7V8MtV8WZEEV2qOmokj6/KrY20TklItFkijbTCqhY4kRvTPDcS2q6kmSljaLGiiosdiVtoWPyHM9KHwuKLbCt3rWc+atJ60TrZUrPE/wC6Fz2gIXOVCjtpv+9JsVwxluw/lUkFdCAY9d4r0TC8KtoZCxJk+tC+M8A12yptiXRwR6bN9CahDFf5DynX4iBsIriCYjbpSzEcAUnVyR0B/WoeH8TZ/QA+tH28UIkGu+OKJxT32VTjXBbqglEJX6+tRcMTQKRB71dsPj6mv4Gzd3EN1FK8FdEvtqtAXCsNAmheKPB0E9qaNh2sjTzLSPGvnadqdKkc+VUqBbrk8jWVPmisqDb+Tlo8y8G8U/t8XbcmEY5H/wBLaT8DBr3lbcgGvmuK91/pvxz+6wqhjNy1CP3j3W+IpZxs9+EvCwezrRSjfZ1w9upcSvIAuJQmItU0e3UF63SuIykALarsJROSuhbpeIeRylqirVuurFujktVWKJtkdrCqd1B+Aoy3g0GyL8q6tJUyinFtnVpa7VdaxBUqisA0BSTxxxJ7GCvXLYlwhjt3qwKKG4rw5b9p7bbMpHzFFIFnjHCcV7jcjAPo1G3XKMRypGuFayWst71pivyOh+UU5vtmVW6iuuD0QktnNjFb9qd8Pxk86qdp4uR1muxjjbYa86diF8GK0g0l4qgXzDnU39wDlYbMKDa6GZrR5iRS0LljyiaspnE1lCcPxGU5T3rKSkeceQRVj8B8e/s8Wjsfs38lz0OzfA6+k1XYrKie0fUqwRI1B1rClUr+kviD+4w3sXabtiBru1s+63eNvhV9yUjRRMEKVBdtUyyVDctUKDYELVci3rRhStezoUazLC0cluhbS0wtrpRAzgLUiCtla2q1gEgFSKK5FdiiY7FdrXArqaYB5N/UbCBMYWG1xA3xHlP7Un4c82yOhq1/1XtefDv/AK1+gP7VTeGvDkdatDolIE4iIYHpQ3iIfZhxzpvxOxIpbl9pYdOYGlVEDuC8Rz4ZTzQxWsRjIvIwpD4QxH/ctnmJHqKmxl+GB6UEzMP4/jDZvz911kfvWqj8Wp7TCWbq6lTB9Dp/isqTdMk8UbKG61wRRDiooqZ1jTwlxxsHird4TlBi4PxWz7w/f1FfS+DurcRXQgqwBUjYg6ivlMCvXP6M+Kd8FdO0tZJO4+9b+G47T0oNBR6qVrTpU2WsilHBTbrfs6Iy1hFAwMEoy0K4AqZBRAay1qpTXJFEBtakFRCpAaxjqtitCtrRMUL+rI+ytN+G4PqCP3rz60YcHt+lelf1VtTgyfwsp+TCvMidj/NarAnIc4hcwnqKTW/Jd12Ohp1g2zW+60u4va0zCrImyrp/0+OjYFvo1GcQUe0cetC+L0/7V4dIPqNqmxtzNkuD79v6gUvoX0PODqLmFyH+Qa3UXg55WD3rKVxsVookVGy1Mwg1oiplyCKnwWKe1cS7bOV0YMp6EftyqIisigY+m/CHHkxuGS+uhOjr+Bx7y/v6GncV89f0z8Vf2OJhz9hdgXOin7tz4bHt6V9DIwIBBkHUEcxSsZM0a4qQ1waATUVKlQzUi1jEhrK5mugKxjYrdbUV1FYBoV2tcxXYFFAZWf6gYbPgrw/KT8q8iw+qD0Hzr3DxHazYe4Oqt+leH4QQsdqpHsWXQx4a2W5HJqIv2pDIfhQEwQfSm765WHxqxMp3F8Pmw1xeaHMPhvSzht3NhwOaMfkR/vVsxWF+0dTs4P1ql8IGV7ts9/mtK+wrod+EMSBIPX/NZQHhcy8dZP0NZWQrFd9OdQ0TaMrQxqZY5uCtCpBtXIFAxxFeu/0l8bCFwWIbtYdun/1E9enyryjJNaXtoR8I7ihRj6yiuSKoX9LfG/8AdIMPfb/qEHlY6e2Uc/8AWOfzr0BqQZEcVgFdha1lrBMAqQVoCt1gHYrdc12tExgFd1oVsURQTiazbb/Sf0rwkpuOhP6mvecf7jehrwe63mYH8R/U1SIrJVXQelMsC8rHSl1obUVhzBqxMm4ja91ulUnjGGNvGBhoH/cQa9BK5lIqt+J8FmW2/NSJpWFCnwlY+1uHksj61lT8K8jXeUt+1ZSozKrgLkiK3iBrQeFeGo++ZE0iKES1jiuAYqWZrGN2jW7qdOVcCiAJFYJHhcQ1t1dGKupBVhupHOvoL+nvjRMfbyvC4hB515P+dO3blXz2yRtRHDsW9q4ty0xRlMqw0INBo1n1ZFbiqd4A8dJjVFu5CYgDVeVyPvJ+45VdYpaNZFFZFSxXJWsGyOuga5Y1yjVgE6muxUamu5oowJxR4tOTyU/pXhN+4CxIPWvRv6oceFqz7BD9pd0MbqnM/HavKcJaIIB+tViibHC8h2qe2aDnWirRqgg0wprWPw2a2w+NQ4V6aWxIilYyPP75yXmB6CsobxM2TFuOwrVJYaKiPepkvuit1lIhwZq6Q6VlZTGJAtTWaysoGOyKGGjVlZRMF4S6ysGUkMpBBBgg9QRX0n4Ixr3sFZuXWzOy6kwJ+VZWUJGHtYayspAg97aoLR1rKysYJStsayspkBnh3iW+z4q6XOYhyBPIDYClgMH4VlZVkTJrJoxKyspxQrDmm+ENZWUrCjzv+oSxizHNR+9brKypvsdH/9k=">
            <a:hlinkClick r:id="rId10"/>
          </p:cNvPr>
          <p:cNvSpPr>
            <a:spLocks noChangeAspect="1" noChangeArrowheads="1"/>
          </p:cNvSpPr>
          <p:nvPr/>
        </p:nvSpPr>
        <p:spPr bwMode="auto">
          <a:xfrm>
            <a:off x="307975" y="-1104900"/>
            <a:ext cx="1743075" cy="2619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4" descr="data:image/jpeg;base64,/9j/4AAQSkZJRgABAQAAAQABAAD/2wCEAAkGBxQTEhUUExQVFRUWGBcaFxgVFxUWGBQWFxgXFxcUFhQYHCggGBolHBQUITEhJSkrLi4uFx8zODMsNygtLysBCgoKDg0OGhAQGiwkHSUsLCwsLCwsLCwsLCwsLCwsLCwsLCwsLCwsLCwsLCwsLCwsLCwsLCwsLCwsLCwsKywsLP/AABEIARMAtwMBIgACEQEDEQH/xAAcAAACAgMBAQAAAAAAAAAAAAAEBQMGAAECBwj/xAA9EAACAQIEBAMFBwMDBAMBAAABAhEAAwQSITEFQVFhBiJxEzKBkaEjQlJiscHwBxTRcuHxJDOCkhVTokP/xAAaAQADAQEBAQAAAAAAAAAAAAABAgMABAUG/8QAJBEAAgICAwABBAMAAAAAAAAAAAECEQMhEjFBUQQTMmEiUoH/2gAMAwEAAhEDEQA/AF39U+Cvl9oBIXfsOZryiK+kvHxVcNeJE+R4HUwYr5vUcq4fo3/Fr4HydmkaKYYEljQDJTbgOH9o4XlOvSutkpJMd8F4Ghm9eJFpem7n8I7RvV04cgCqbOluJFtRlju8akTz51Dg7aezQP5oZsoAOUnQa9dqsVvEm2oAjN6eVe2g3qad9jqNIGwFrE5wReCodSHBJnmCG0j0q0Jg7RIZ0XPpJGgMbEilDY0tA0YjWIA+PYVrEXghAAzXDqFGoH5mJ1Ve/wApp1IPEsdzGoo1KgDmf96y1xAN7oZh1KwvzNVrCHM4BBuXSdCR5VPPInId9TVws2Agm4ZMa6wB6mYAp4uxWqIwNdETX0/SiE7SPSu1xVsRosHaOfpOp9YqYYgkeUAD8TaD4dacU0tonXX10obiPChcWBoe0fwVOb6je5PoKz2i8jHrNYBVcR4XudJjMQTG5BiPjFK8Z4avRDoCPxCJB7gaGr6zEAkT8DNcLezDX5j/ABz+FTljjIWUFLbKh4dtmyFtseekbR0nrVsexmEmhL2CGfUQdx3o170KeUc6KVaKJUhV7AbAxNCW+DOLudXMbEcqy5idZJEzy6U8wlwZaRUwJpujMI3sxqaJa9m93Wqt4gxWw1PWDGlT+Frhk6nKQIkzt3oyk0tDJq6LIrEb1lYzxrWUkZyroo4opvj7BG5bYA6mfTbavna5byuwIggkEdCDtX0r4vuqtssfl1r51v2Ga+4YEsWJMdzM1y/TUpSRsnQFcQmNN9BVg8HWR7R3acltZPb/AH0qzeHvBr3LdyBDgApOzEGG9CAZpxgeC2sKottbDB9XJ/ENmMbabCuuV0RhKwrhFvNaS4ywZLIsRlX7unp+tTKoB194/GO0VBiOKaQqtMACF5dpMRXeDwjEM9zyLu2upH5n5COQ+dR90dKVLZJ/cMPLaAdyYmfKDzJPOOfIfSocc4tK0uZ3uXObnoOg5AUZZdURrnuqQQp2yoN2jkIpZYwy339p7SbSkQACPUyd2Owpq0CyxcAxos2PassM+ltdM2X9p3PSp7OMYspvGS3u21k6nZQvPuT9KRe3ZrmbQT5LY3yryCry5SedG3MUEYpZBe5GV7ukL1RWmSesVRSEcSyHHqmphrmxA1CH8PRm7aAUNiMW9xtZMb6+VTG3c/D9hS3AhUEElmI97TX8qgcucAetM7Fwj3sqjeNyJ1k9/qf0qt9iMkIuMuVIWRox0BM9NyIHyqKzhFtN5ne4xJHKJOuskn6D0o602VTcfcjyjmojSfzHpy0oayAvmYc56xppr1M0wDMdjxb5FT5QNdyRsPd7cwNaQcU8VNahwrXkJ1NlR7RCDBD5mCkTO/Tem+JwXtnzOM2oKLy0M69tN/TSi+H+F7KqBcg7mBoJJkkgbknc7mhVmFOF8VqQrglkIEggApMToW0InaT8as+Dxy3FKt8O4PakfG/DmDCEBcmYEDKrQZ5EAyRtU2FwBW2oDagDKdfkZ3FCmg2gO7lS+YiNIPTsasHs5T4VUOMYRmZSDliZjrod6Z4fiuRAHBmB8dKFeiJ1JoTX78XXVt/25VbOBZcgivO+MYh2vG4NOk9OlRcP8WuhjkKSE90zlWSpOz14RNZXn2E8YltACTWVUus0fkbeNbZKGdNK8t8E2hc4xaRklRmMHmArEHuJj5V7h4jwivbOYwKrGCtPh3Uoi3kE5SAMyTIMEmRue1cX0+Bxk5HRklei1W8DbBJnUExyAn05Ut4hwK3dMl1B567nrG00ZhuIqQJBQ9/811ee2+wR26eXN8jXa6ZNWhO3B8PbOrpm65hJ7kc6ixvBRdK/aqba/wD8x5QT1J5+h/4KLyDlCpBIJ0An4UJibAP31MkRPuz0UjY0jih+TFvFMIWOR4tqMvvOFDgGYgAyvbSedd3MNbCQqRbmZHkB15RJbbkuvxNGg2bRysHuuNSFAYKeYZUHLnmEDrvSzivjPDYZp+z9odom7d1/NmMD0IHetxRrZrE4azZVrzC4GOie0YSNNgoAy6ep5dqEwZdhCAgc2CkgdlBP+1KHv+3c3bpYkAZmdtLa6HKqoVyE6aZjsJnenvDvaMJtqMvIlQiqPReX151PV0h6dbGmEkKSsFubcz11Ayg7awfjTGwxRQWOp1AUATPOd421Jk0Jh8WtoTdu53OynLA9ANWNC4rj5U+RfNr5rnbkJgaVW0idDlMO94y0oo5mPp1Nc4hgxFuzDBT523GbueZEbCq6eI3r5yS23nIJEBtgCfdk7DfnpVo4VhxbtnYBRqdlAHIflH1op2Z6O7NwLIAPT8zE7Dt17Cj7FkKM1yCRrlmEU8pJ3PczS+zcyw5mSJAjXzawB+KMo9aG4rjfKPdJA0/DnLqBH4oIXXt30KYGjvjt7EXB9hcKLIA9nllmBbMCSCY8sU0wytlUMSxIBn/cc644Na+yjfudNwJ9NTReD3yzJUCT/PX9KKALuJIoUlgAeuWfiRz+FJsRg7pGbylSAcxKqD3B0q0WcSWmQDBipmshl0P6H9q1Adnl3F7DhWYBWyzJVlYqO4Uk/SqxhcKzkECQeYnr9a9fbhs3lz5co+8RDdgGFPWwaEBcoy9IEUjSI/Zb2zzDgnCgpgrG8GP0rVer28Ao5DTbTasploKwJFe4ziQ6EFsvefkP9qr3CsLcVpnMvXUE68l6RUwxQDBriFgSdNIE8oqxYTEWmHlD+ja/DUmp4lo6ZC3D8NEnIxBIk6a76c55H5VH/wDCgMGe4xO0kESdhvRWK4hatXCHIXOVVZ5kiR9Wie9L+OYK66lsMEL6SH0g850Jp3QuwPH3bjJlz+7IKuAwPKfNmAYHSDSG5iMWpHsTbGx89uyMoB+6LY36TT5Wa6FF0mzfAjzg+zvabuQBlPfUdzUeN4Ld3D+y01AU3remhKtlDfOla9GTK/j8XcYZbiZxmke1MgONJl2VVOgPlgA7AUBhuH4LPmf2Zuzr7L2l45ufmAPmPpViPh9mH21y2x5MmafiHA32Oo5fCM8KS37ja8wASfTyyEHxpJch1QPi8XZtDy2A0c7h8ibeYzMnoAJoXGcYuXMurKg1LMSikdlOoHaa6xgRIa4wEbLIAnprBY+tQjFqCYWXiY1lR+aR5T21qXIajvC3DqE8oH3yIKoRvrqpM84J1rFgHKsD8TsdBHPXfTQAfCgcbiX0ZnJGwRdgxM9yzHT5bdHvh3hbD7S8VlddTAt92PX116RE06aYrVFi4Fw4iFAjnGm/3nafvH/8jSicZxa3dJsWSj20P2rggrmU/wDaEHkRr8utU/jPHmxDf2+FYpamLjro9081BH/btAfEzy+844LgBaRVUegiB69gP8UXk3xQOHrDOIY4rPNzGUDQjWARPP8AwTyFE3MNlSABmVERYEwRlgKD+ag7a2xc1JdgdhACEbax32FMXxRXXQH7v6Tr0FOmChxgrWS2En3RHXXmZ9alzC2hPPck9f4ag4cpyCdz5jPKaE4xLKRy1/5p+VCqNm+D40OxgyCJDdZJo67iMuo/nwqq+Dr02yR93yiPy1YnaTp0MeulBSsLjQdbvJcWf5PQ0Jdxzo6g7Lv1jaaBLx7RYgFJ666z67CoOH4xrtmXEOnP8aaCT3E0SfKnRcRjky5i6gdSQBWVS8XwfMFUiQswOk/w1ujQrnLxEtviCKPtBrzC21/c1u7xuz7qlkc6A5c7fACkV7i6v5rli1J0EXGAMflzxQl7iZIIVbNsbaNlJHc6k/OorKjo+2NbuGzMWZmcnWcpIBWfeWdDqNI5fLuWcqhc6bXLZVWTs9u4QXWfiKA4dZyWUy+8xLkq3lEd4GnP50lx/icm4LKvcusegAB6tA2Ud/rT2haZZX9vbB9vfssnIt5AOoJkil97jtq1ot22CdfISx5awsjmNzVY4pxe4qt7FxnEK0EKF+8QxkyQI0281C8Hxt+5Ls6ZEMFituMxEEvdKeY/6Rz+FI5JdDqDY0x/iC65IRHc8iQBJ5hQY+sUVa4de0LkgmfJCEgx7okQe22lM+AXFuMwyXGRBmZ3ugKBvqgQCNjr/wA8YjxeouG3h8Ln3BbPBXWDMLI260lKrbDvpIRXuHun2lwqhjRM9rOOxYGE9FkzzrizgyRFsZV55QYJ/wBR1NMhfY+ZcHYtNzg6/wDky60TYvJdbKcRbVvwoVzdwGBk/IUrin0FSrsFw9m1hgWuA5unvN2gbLv660DiFuYk6zbtKZW3lgL+dzm879yJ7c6s6+GHGyhvzFwZ75QR+1EWPD7k+YqAOZIhf/BOXxFZQnVG5rsX8B4UijyjRdWY6emnP07amj8djsg00/Co3Y7Ak7nfYaToJ3psWspAWTl5IGOvUgcztvpp0rheIWt/ZBSdyYB+JU6ek1RQ4rsTlbFHCcKwHtHEH8MR3j1J1NOMFhC5DPHUdB2X8RA6VImOLR5FA5aT/wCiwPnt670xwyfebVvnA6CmikjbYTy0/wCaExdqVPpR6iosUuhpmZFX8OYYWrUD7zsfqSfqRU+Pf7NtYIBAI3B0J29BWYd/dA283z/kUDcvENvADNn22KgkH/1ilT0aXY64fhWdJ2kfrv8AzvWDBm2GPPUDvOgovw3i1u2Fdec6b6+tM/7WSC2sbDkO/rVUtEJK3ZljCTrWqYWxpWqNmo8ibgns4JgkaBiZkR93kKSYzA3GYjJvpBygD9aOxHiFpItZ3j3oICL6k6fDU1Ph8S1wK10CM6lJEHQ6EgEBhtvXG1FvR2LkjXiC69nDW8NaBa4VVQE95zIhR25n4dKrljANhVdR58TcH29xPMuHXlZQjdyen7CrDxu9da2Ml9bWcQSFFtjHlK+1IOkiIzDl60hbglxrYVFKjTX2lslomX9qrEzodgNzVGIhQ/DmYW1Nt1AdytsTmbRAGvOfdJg6b+m9W/h/DCVW3KKqQSojQk/g6knc6mB71B2cBbRUQXCXjQrLNEnzFmGg0MNA23oq2bitaS0QHzZgMwYrr7zSZY6Ek9umlSboqouRa2tBf+ntAhUg3SABL7wSZ1BnkdZ6SEmOxYtgrh1VAumcKpZmOnvMD32pvxBDbtC0p87+ZyTrB6nnPXnHeq7jQWGW3qFnU/ebr6Uckq0hccL2K1wNy6SbjsR+dpH/AKzAovC8Nw6HZGflI8oPpIn00qkeKhiwYZmVeiEgH1jek7YW1cURmW5lAIMnzg7kbkMD8Io48d7sbJOtUew2Lyo2a5cLMJyg3QqqNNraqF001gnvW2446gwhMke6xIgT94mTypHwDwdhHw9x79tUDKoXMcrSJJdASWTcDfULt1UcGuthWe0TnQapEGF6/DY96tJOPpHHUvC+YTGNeWWLDqoIA+Qpng8GP+B/nT5AVWeBY/2ihgDBq5YC2Ympqm9l5R4oItsqan4k/wCTUDeJLKmJ+lVvxF4lsoGDNoOkkk9AKplvx1YVjFi4w11hdhz32qi/RJ0uz2nC8aRhprRGIxSm23XKdPhVG8M+OMDdYJPs3MQtwZSZ6Tv8KueNRfZkjppHfT96Igj4OpIIO6mfgdf2qbGcL9paZU8ouMpLdjJb/FEcMtxcDdZB9J0+RH1pmliAybA7frFJBfJpnXCba2UFsLlCgAdxTG3iVJ0NJrr6MCSIGnqehpDw9btu9JYlW+hq6OacqL/7UVlV/E4hsvlNbrWHZQMacLZTzsAF2UGZPIZBue1J8Ri1uxNz2azIlXnsGAEg+kxW/wD4we2zMS7mImIHdR0Fc320LRsDE/TSvOlL9HoRRNiArWij4nDhAZXMWlTzIMaGdf8AyIIpNe/s7QGe97VhLIlkXMukCWZiM+3OB60JjEDIV9e0QQCfoaXph1cFgNhHeI0/zTLJroeOK/R5wnxTfufmt8lcZ+e5PLn0GwFPcJx9w6tlTTeJ22nQwPrVO4RagAdPpTi3JMcun796lLLK9M6Y4IVtFgxPEmvuTsp2XoBoJ60y4fZpLgrdWbh1qK0G5StgnFRjSIsfwgONgfUb1X8T4StsQTb2109I516JYtAipThFrtUfTicvDzRfCdpTOTWZ16jSijwtvuqoHYAVfLmDUcqAezrRYEyt8G4bkIBFXrD4eEI7UlCebSrLhk8nwoRiGbujyPiXAcl4OFVsupRpEnmZ/kUl4bhUF0eb2ZA9mRccIpWZDMp1J290mcor2Li3A0vDXRuRFI7fh1lJDKr8td479d6pF0SlFT7Kd46wdrE2sPhcJDvbKjOskKApGrDblz6VdPCHDb2Hwgt37hcqBvm07eYnQabU34VwoJEW1XQD5Uw4kv2TT0NLJ+mSS0AYHl/pn/8ATU339eR5H/FJuHmEEakD6fyaaW2ldOVaAsju7hsxBPKpv7cdKAt8RWfej6r/ALGpxi2iYDDqpH6VQk6skbDCsrlcYDzrKILPLuH3c91TGwbX0UxFAYqzG+56/qelMLF0qwypA6jc+poDii5Cc7aHkNXYcteU9a8+Ss71oQ4m62Ty6KSf/Vd/WTHzNJ7JZXz65SpzAnfzQvxOvyppjrbvGbSSAqDoNVQd+ZPrUN61GW3p5AzXGG0gEx6CQKKXg3Kgvh95HgodxqDuJ2kfA0xsb1UfDl3/AKiORSP3H6/Wriq1DLHizrxT5Kxrw861ZsG21VLCPBp5hMVTY3QciLXh7tTm+AKr6YwKJJqK5jy2g+f+K7VI4ZQ2H8T4wEGh1obB2mfzFj6cqDxfDg6HcNyPegn4ndRIRPN+acvwI1rN7GjG1rsf8PHng1bLZEV53geMFiM65H6TPybnVrwfEfLJ5c6MWJlg9BdzG5bmQjlI7ijFYGqp4lx2tp1+7IPo0f4pjwzH5gNaaxOGrHsUu4232TdxRdu7SrjuIEop2YmT05D9aWb0BHGAEAdxHp0pkLoUDMY78vj0pZaBUZeYXQ+h/wAVNa4kkAXdB16djRh0TkdY3hwYlrcK7bg+68cwRsaSYp3se+G7ToB2mnmMsMAXsmdNIOhPLyzVcHHbuqXkVl55lJE+nSmejlm4p/DOP793806HaDWUEl9i0ZFRVmFUQJ5nvWVN5GcrlsrOE4qz+/KDXKCZZgNyRyqS/ikJ0kxoNJPevO8LxRg5Jk5tJJOgOkVarPGTbt2vIFzTnYalZ29OtSnDZ7MJaC+M44WArMAHbRAd45ljyGo0FVviWKARhrlY5iToXnXIB0n9K64tiJshiAzK+jNLaNOuu+sUgxLlyCxJ9fnA+dGMRpOhj4bcm/mP85V6NZtTVF8M2JOaKvuBfaufK7kdeHUQzC4OTFE4LBnMR0JonCCmNhIk0+OIuSbRWsfjUtS105VnSf5vU3C+O4Z4Iup8654/wxcRaZGEjfTcEbGqRwzBPhLkOue1rlAG7Npqx2q6RKm1dHr1jE22HldT8RWnwqnoar/CuCWLq2ypAyrLBSJMwIPprTLDeGNGK3GXU5fQbTTq34LWP+zX+BxwKkjyzHamuGw6xoIpLh+GYkWgwu6mNInfuaWeJfEV7httXuEXQ75FWBmOkkjtp+lGhXFeSQ843hdDzFJeD4qNOhitcG8WnG23Y2mthDBnr0rfC+Htqx3JJ+etKxoXG1ItGGxEiheIjPruNvSNQaFxV4pCr725HYfd9TU+HxKupj1+mo9aXknonIItucs/eCn48oqv8YugupO4B0mi8bxD2UaNETIjlyg1DcS1dIcNuJ1G3UetUOTO/wCLQBh+KXbc6+U/d2FSNiw08vXX6zUGKtg6A0KyRRdrro8z7kq2xsb67/pWUqYitVN3YOZ4mDRdrHsAQfMGiZ6jY0HWVWrPYsZ4PFhkNtzodB25z84rnDcOa5tyMGpODcCuXiGgqnU8/Qc6veC4YEAUDb+TXNlmo9dnVii5fl0DcHwORAIpxbEVLbsaV0bdch1JjDA4mndu55aqiErrTLDYzSqwlQJxsZWrUk0PjOGTqu/7d6OwVwGDR7W66o9EHNxeip4XB2A4zqbbzOZDl12npNWLCYi6ghb1txyzoQY7lW19Yrq/w9X5VGvByNpqifyO545fkhpa4hcywFtz/rMfpVT4t4XfF4kX8TcDZBFq2s5UB356seZ9OlP8PwtubECnGGwgXYa9TvRZO8cHcVsVpw5URUUAAcgIqbE3FtWy3PkOponH3lQFmMAVQ+Jcaa6XbZR5VHrpUMk1FCJOTsae0z+fcnT/ABRF+zoWEhgRMbGBvHWg8DcCLr/JoHF49/bKFHkE55I1nSKTHvYs3Q74nldftG0/EIEdcwG9A8P9gloj2yPlPlCMCTPKOVV3xFjwFNpGnUy3bpSjgZysZ2NWT/Rw/USXRa7t07kUrxmMgxTTDw6xvQOKwPmmqxbo86Wgb+5POsot8MAN6yi8TEPI7ODZ3CIpZmOgH80FXngng5bcNdh36fdX/NA/0xtBr11jqwUR6E6/tXpLYaufLJ9I+jxRXbFFvB9BtRVrC0zs2K7NqubidHIWNYioriUzu26EvLWcQqQMFkVz7LpRKpXYStQ1muG4oocrVZ7V8MtV8WZEEV2qOmokj6/KrY20TklItFkijbTCqhY4kRvTPDcS2q6kmSljaLGiiosdiVtoWPyHM9KHwuKLbCt3rWc+atJ60TrZUrPE/wC6Fz2gIXOVCjtpv+9JsVwxluw/lUkFdCAY9d4r0TC8KtoZCxJk+tC+M8A12yptiXRwR6bN9CahDFf5DynX4iBsIriCYjbpSzEcAUnVyR0B/WoeH8TZ/QA+tH28UIkGu+OKJxT32VTjXBbqglEJX6+tRcMTQKRB71dsPj6mv4Gzd3EN1FK8FdEvtqtAXCsNAmheKPB0E9qaNh2sjTzLSPGvnadqdKkc+VUqBbrk8jWVPmisqDb+Tlo8y8G8U/t8XbcmEY5H/wBLaT8DBr3lbcgGvmuK91/pvxz+6wqhjNy1CP3j3W+IpZxs9+EvCwezrRSjfZ1w9upcSvIAuJQmItU0e3UF63SuIykALarsJROSuhbpeIeRylqirVuurFujktVWKJtkdrCqd1B+Aoy3g0GyL8q6tJUyinFtnVpa7VdaxBUqisA0BSTxxxJ7GCvXLYlwhjt3qwKKG4rw5b9p7bbMpHzFFIFnjHCcV7jcjAPo1G3XKMRypGuFayWst71pivyOh+UU5vtmVW6iuuD0QktnNjFb9qd8Pxk86qdp4uR1muxjjbYa86diF8GK0g0l4qgXzDnU39wDlYbMKDa6GZrR5iRS0LljyiaspnE1lCcPxGU5T3rKSkeceQRVj8B8e/s8Wjsfs38lz0OzfA6+k1XYrKie0fUqwRI1B1rClUr+kviD+4w3sXabtiBru1s+63eNvhV9yUjRRMEKVBdtUyyVDctUKDYELVci3rRhStezoUazLC0cluhbS0wtrpRAzgLUiCtla2q1gEgFSKK5FdiiY7FdrXArqaYB5N/UbCBMYWG1xA3xHlP7Un4c82yOhq1/1XtefDv/AK1+gP7VTeGvDkdatDolIE4iIYHpQ3iIfZhxzpvxOxIpbl9pYdOYGlVEDuC8Rz4ZTzQxWsRjIvIwpD4QxH/ctnmJHqKmxl+GB6UEzMP4/jDZvz911kfvWqj8Wp7TCWbq6lTB9Dp/isqTdMk8UbKG61wRRDiooqZ1jTwlxxsHird4TlBi4PxWz7w/f1FfS+DurcRXQgqwBUjYg6ivlMCvXP6M+Kd8FdO0tZJO4+9b+G47T0oNBR6qVrTpU2WsilHBTbrfs6Iy1hFAwMEoy0K4AqZBRAay1qpTXJFEBtakFRCpAaxjqtitCtrRMUL+rI+ytN+G4PqCP3rz60YcHt+lelf1VtTgyfwsp+TCvMidj/NarAnIc4hcwnqKTW/Jd12Ohp1g2zW+60u4va0zCrImyrp/0+OjYFvo1GcQUe0cetC+L0/7V4dIPqNqmxtzNkuD79v6gUvoX0PODqLmFyH+Qa3UXg55WD3rKVxsVookVGy1Mwg1oiplyCKnwWKe1cS7bOV0YMp6EftyqIisigY+m/CHHkxuGS+uhOjr+Bx7y/v6GncV89f0z8Vf2OJhz9hdgXOin7tz4bHt6V9DIwIBBkHUEcxSsZM0a4qQ1waATUVKlQzUi1jEhrK5mugKxjYrdbUV1FYBoV2tcxXYFFAZWf6gYbPgrw/KT8q8iw+qD0Hzr3DxHazYe4Oqt+leH4QQsdqpHsWXQx4a2W5HJqIv2pDIfhQEwQfSm765WHxqxMp3F8Pmw1xeaHMPhvSzht3NhwOaMfkR/vVsxWF+0dTs4P1ql8IGV7ts9/mtK+wrod+EMSBIPX/NZQHhcy8dZP0NZWQrFd9OdQ0TaMrQxqZY5uCtCpBtXIFAxxFeu/0l8bCFwWIbtYdun/1E9enyryjJNaXtoR8I7ihRj6yiuSKoX9LfG/8AdIMPfb/qEHlY6e2Uc/8AWOfzr0BqQZEcVgFdha1lrBMAqQVoCt1gHYrdc12tExgFd1oVsURQTiazbb/Sf0rwkpuOhP6mvecf7jehrwe63mYH8R/U1SIrJVXQelMsC8rHSl1obUVhzBqxMm4ja91ulUnjGGNvGBhoH/cQa9BK5lIqt+J8FmW2/NSJpWFCnwlY+1uHksj61lT8K8jXeUt+1ZSozKrgLkiK3iBrQeFeGo++ZE0iKES1jiuAYqWZrGN2jW7qdOVcCiAJFYJHhcQ1t1dGKupBVhupHOvoL+nvjRMfbyvC4hB515P+dO3blXz2yRtRHDsW9q4ty0xRlMqw0INBo1n1ZFbiqd4A8dJjVFu5CYgDVeVyPvJ+45VdYpaNZFFZFSxXJWsGyOuga5Y1yjVgE6muxUamu5oowJxR4tOTyU/pXhN+4CxIPWvRv6oceFqz7BD9pd0MbqnM/HavKcJaIIB+tViibHC8h2qe2aDnWirRqgg0wprWPw2a2w+NQ4V6aWxIilYyPP75yXmB6CsobxM2TFuOwrVJYaKiPepkvuit1lIhwZq6Q6VlZTGJAtTWaysoGOyKGGjVlZRMF4S6ysGUkMpBBBgg9QRX0n4Ixr3sFZuXWzOy6kwJ+VZWUJGHtYayspAg97aoLR1rKysYJStsayspkBnh3iW+z4q6XOYhyBPIDYClgMH4VlZVkTJrJoxKyspxQrDmm+ENZWUrCjzv+oSxizHNR+9brKypvsdH/9k=">
            <a:hlinkClick r:id="rId11"/>
          </p:cNvPr>
          <p:cNvSpPr>
            <a:spLocks noChangeAspect="1" noChangeArrowheads="1"/>
          </p:cNvSpPr>
          <p:nvPr/>
        </p:nvSpPr>
        <p:spPr bwMode="auto">
          <a:xfrm>
            <a:off x="460375" y="-952500"/>
            <a:ext cx="1743075" cy="2619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6" descr="data:image/jpeg;base64,/9j/4AAQSkZJRgABAQAAAQABAAD/2wCEAAkGBxQTEhUUExQVFRUWGBcaFxgVFxUWGBQWFxgXFxcUFhQYHCggGBolHBQUITEhJSkrLi4uFx8zODMsNygtLysBCgoKDg0OGhAQGiwkHSUsLCwsLCwsLCwsLCwsLCwsLCwsLCwsLCwsLCwsLCwsLCwsLCwsLCwsLCwsLCwsKywsLP/AABEIARMAtwMBIgACEQEDEQH/xAAcAAACAgMBAQAAAAAAAAAAAAAEBQMGAAECBwj/xAA9EAACAQIEBAMFBwMDBAMBAAABAhEAAwQSITEFQVFhBiJxEzKBkaEjQlJiscHwBxTRcuHxJDOCkhVTokP/xAAaAQADAQEBAQAAAAAAAAAAAAABAgMABAUG/8QAJBEAAgICAwABBAMAAAAAAAAAAAECEQMhEjFBUQQTMmEiUoH/2gAMAwEAAhEDEQA/AF39U+Cvl9oBIXfsOZryiK+kvHxVcNeJE+R4HUwYr5vUcq4fo3/Fr4HydmkaKYYEljQDJTbgOH9o4XlOvSutkpJMd8F4Ghm9eJFpem7n8I7RvV04cgCqbOluJFtRlju8akTz51Dg7aezQP5oZsoAOUnQa9dqsVvEm2oAjN6eVe2g3qad9jqNIGwFrE5wReCodSHBJnmCG0j0q0Jg7RIZ0XPpJGgMbEilDY0tA0YjWIA+PYVrEXghAAzXDqFGoH5mJ1Ve/wApp1IPEsdzGoo1KgDmf96y1xAN7oZh1KwvzNVrCHM4BBuXSdCR5VPPInId9TVws2Agm4ZMa6wB6mYAp4uxWqIwNdETX0/SiE7SPSu1xVsRosHaOfpOp9YqYYgkeUAD8TaD4dacU0tonXX10obiPChcWBoe0fwVOb6je5PoKz2i8jHrNYBVcR4XudJjMQTG5BiPjFK8Z4avRDoCPxCJB7gaGr6zEAkT8DNcLezDX5j/ABz+FTljjIWUFLbKh4dtmyFtseekbR0nrVsexmEmhL2CGfUQdx3o170KeUc6KVaKJUhV7AbAxNCW+DOLudXMbEcqy5idZJEzy6U8wlwZaRUwJpujMI3sxqaJa9m93Wqt4gxWw1PWDGlT+Frhk6nKQIkzt3oyk0tDJq6LIrEb1lYzxrWUkZyroo4opvj7BG5bYA6mfTbavna5byuwIggkEdCDtX0r4vuqtssfl1r51v2Ga+4YEsWJMdzM1y/TUpSRsnQFcQmNN9BVg8HWR7R3acltZPb/AH0qzeHvBr3LdyBDgApOzEGG9CAZpxgeC2sKottbDB9XJ/ENmMbabCuuV0RhKwrhFvNaS4ywZLIsRlX7unp+tTKoB194/GO0VBiOKaQqtMACF5dpMRXeDwjEM9zyLu2upH5n5COQ+dR90dKVLZJ/cMPLaAdyYmfKDzJPOOfIfSocc4tK0uZ3uXObnoOg5AUZZdURrnuqQQp2yoN2jkIpZYwy339p7SbSkQACPUyd2Owpq0CyxcAxos2PassM+ltdM2X9p3PSp7OMYspvGS3u21k6nZQvPuT9KRe3ZrmbQT5LY3yryCry5SedG3MUEYpZBe5GV7ukL1RWmSesVRSEcSyHHqmphrmxA1CH8PRm7aAUNiMW9xtZMb6+VTG3c/D9hS3AhUEElmI97TX8qgcucAetM7Fwj3sqjeNyJ1k9/qf0qt9iMkIuMuVIWRox0BM9NyIHyqKzhFtN5ne4xJHKJOuskn6D0o602VTcfcjyjmojSfzHpy0oayAvmYc56xppr1M0wDMdjxb5FT5QNdyRsPd7cwNaQcU8VNahwrXkJ1NlR7RCDBD5mCkTO/Tem+JwXtnzOM2oKLy0M69tN/TSi+H+F7KqBcg7mBoJJkkgbknc7mhVmFOF8VqQrglkIEggApMToW0InaT8as+Dxy3FKt8O4PakfG/DmDCEBcmYEDKrQZ5EAyRtU2FwBW2oDagDKdfkZ3FCmg2gO7lS+YiNIPTsasHs5T4VUOMYRmZSDliZjrod6Z4fiuRAHBmB8dKFeiJ1JoTX78XXVt/25VbOBZcgivO+MYh2vG4NOk9OlRcP8WuhjkKSE90zlWSpOz14RNZXn2E8YltACTWVUus0fkbeNbZKGdNK8t8E2hc4xaRklRmMHmArEHuJj5V7h4jwivbOYwKrGCtPh3Uoi3kE5SAMyTIMEmRue1cX0+Bxk5HRklei1W8DbBJnUExyAn05Ut4hwK3dMl1B567nrG00ZhuIqQJBQ9/811ee2+wR26eXN8jXa6ZNWhO3B8PbOrpm65hJ7kc6ixvBRdK/aqba/wD8x5QT1J5+h/4KLyDlCpBIJ0An4UJibAP31MkRPuz0UjY0jih+TFvFMIWOR4tqMvvOFDgGYgAyvbSedd3MNbCQqRbmZHkB15RJbbkuvxNGg2bRysHuuNSFAYKeYZUHLnmEDrvSzivjPDYZp+z9odom7d1/NmMD0IHetxRrZrE4azZVrzC4GOie0YSNNgoAy6ep5dqEwZdhCAgc2CkgdlBP+1KHv+3c3bpYkAZmdtLa6HKqoVyE6aZjsJnenvDvaMJtqMvIlQiqPReX151PV0h6dbGmEkKSsFubcz11Ayg7awfjTGwxRQWOp1AUATPOd421Jk0Jh8WtoTdu53OynLA9ANWNC4rj5U+RfNr5rnbkJgaVW0idDlMO94y0oo5mPp1Nc4hgxFuzDBT523GbueZEbCq6eI3r5yS23nIJEBtgCfdk7DfnpVo4VhxbtnYBRqdlAHIflH1op2Z6O7NwLIAPT8zE7Dt17Cj7FkKM1yCRrlmEU8pJ3PczS+zcyw5mSJAjXzawB+KMo9aG4rjfKPdJA0/DnLqBH4oIXXt30KYGjvjt7EXB9hcKLIA9nllmBbMCSCY8sU0wytlUMSxIBn/cc644Na+yjfudNwJ9NTReD3yzJUCT/PX9KKALuJIoUlgAeuWfiRz+FJsRg7pGbylSAcxKqD3B0q0WcSWmQDBipmshl0P6H9q1Adnl3F7DhWYBWyzJVlYqO4Uk/SqxhcKzkECQeYnr9a9fbhs3lz5co+8RDdgGFPWwaEBcoy9IEUjSI/Zb2zzDgnCgpgrG8GP0rVer28Ao5DTbTasploKwJFe4ziQ6EFsvefkP9qr3CsLcVpnMvXUE68l6RUwxQDBriFgSdNIE8oqxYTEWmHlD+ja/DUmp4lo6ZC3D8NEnIxBIk6a76c55H5VH/wDCgMGe4xO0kESdhvRWK4hatXCHIXOVVZ5kiR9Wie9L+OYK66lsMEL6SH0g850Jp3QuwPH3bjJlz+7IKuAwPKfNmAYHSDSG5iMWpHsTbGx89uyMoB+6LY36TT5Wa6FF0mzfAjzg+zvabuQBlPfUdzUeN4Ld3D+y01AU3remhKtlDfOla9GTK/j8XcYZbiZxmke1MgONJl2VVOgPlgA7AUBhuH4LPmf2Zuzr7L2l45ufmAPmPpViPh9mH21y2x5MmafiHA32Oo5fCM8KS37ja8wASfTyyEHxpJch1QPi8XZtDy2A0c7h8ibeYzMnoAJoXGcYuXMurKg1LMSikdlOoHaa6xgRIa4wEbLIAnprBY+tQjFqCYWXiY1lR+aR5T21qXIajvC3DqE8oH3yIKoRvrqpM84J1rFgHKsD8TsdBHPXfTQAfCgcbiX0ZnJGwRdgxM9yzHT5bdHvh3hbD7S8VlddTAt92PX116RE06aYrVFi4Fw4iFAjnGm/3nafvH/8jSicZxa3dJsWSj20P2rggrmU/wDaEHkRr8utU/jPHmxDf2+FYpamLjro9081BH/btAfEzy+844LgBaRVUegiB69gP8UXk3xQOHrDOIY4rPNzGUDQjWARPP8AwTyFE3MNlSABmVERYEwRlgKD+ag7a2xc1JdgdhACEbax32FMXxRXXQH7v6Tr0FOmChxgrWS2En3RHXXmZ9alzC2hPPck9f4ag4cpyCdz5jPKaE4xLKRy1/5p+VCqNm+D40OxgyCJDdZJo67iMuo/nwqq+Dr02yR93yiPy1YnaTp0MeulBSsLjQdbvJcWf5PQ0Jdxzo6g7Lv1jaaBLx7RYgFJ666z67CoOH4xrtmXEOnP8aaCT3E0SfKnRcRjky5i6gdSQBWVS8XwfMFUiQswOk/w1ujQrnLxEtviCKPtBrzC21/c1u7xuz7qlkc6A5c7fACkV7i6v5rli1J0EXGAMflzxQl7iZIIVbNsbaNlJHc6k/OorKjo+2NbuGzMWZmcnWcpIBWfeWdDqNI5fLuWcqhc6bXLZVWTs9u4QXWfiKA4dZyWUy+8xLkq3lEd4GnP50lx/icm4LKvcusegAB6tA2Ud/rT2haZZX9vbB9vfssnIt5AOoJkil97jtq1ot22CdfISx5awsjmNzVY4pxe4qt7FxnEK0EKF+8QxkyQI0281C8Hxt+5Ls6ZEMFituMxEEvdKeY/6Rz+FI5JdDqDY0x/iC65IRHc8iQBJ5hQY+sUVa4de0LkgmfJCEgx7okQe22lM+AXFuMwyXGRBmZ3ugKBvqgQCNjr/wA8YjxeouG3h8Ln3BbPBXWDMLI260lKrbDvpIRXuHun2lwqhjRM9rOOxYGE9FkzzrizgyRFsZV55QYJ/wBR1NMhfY+ZcHYtNzg6/wDky60TYvJdbKcRbVvwoVzdwGBk/IUrin0FSrsFw9m1hgWuA5unvN2gbLv660DiFuYk6zbtKZW3lgL+dzm879yJ7c6s6+GHGyhvzFwZ75QR+1EWPD7k+YqAOZIhf/BOXxFZQnVG5rsX8B4UijyjRdWY6emnP07amj8djsg00/Co3Y7Ak7nfYaToJ3psWspAWTl5IGOvUgcztvpp0rheIWt/ZBSdyYB+JU6ek1RQ4rsTlbFHCcKwHtHEH8MR3j1J1NOMFhC5DPHUdB2X8RA6VImOLR5FA5aT/wCiwPnt670xwyfebVvnA6CmikjbYTy0/wCaExdqVPpR6iosUuhpmZFX8OYYWrUD7zsfqSfqRU+Pf7NtYIBAI3B0J29BWYd/dA283z/kUDcvENvADNn22KgkH/1ilT0aXY64fhWdJ2kfrv8AzvWDBm2GPPUDvOgovw3i1u2Fdec6b6+tM/7WSC2sbDkO/rVUtEJK3ZljCTrWqYWxpWqNmo8ibgns4JgkaBiZkR93kKSYzA3GYjJvpBygD9aOxHiFpItZ3j3oICL6k6fDU1Ph8S1wK10CM6lJEHQ6EgEBhtvXG1FvR2LkjXiC69nDW8NaBa4VVQE95zIhR25n4dKrljANhVdR58TcH29xPMuHXlZQjdyen7CrDxu9da2Ml9bWcQSFFtjHlK+1IOkiIzDl60hbglxrYVFKjTX2lslomX9qrEzodgNzVGIhQ/DmYW1Nt1AdytsTmbRAGvOfdJg6b+m9W/h/DCVW3KKqQSojQk/g6knc6mB71B2cBbRUQXCXjQrLNEnzFmGg0MNA23oq2bitaS0QHzZgMwYrr7zSZY6Ek9umlSboqouRa2tBf+ntAhUg3SABL7wSZ1BnkdZ6SEmOxYtgrh1VAumcKpZmOnvMD32pvxBDbtC0p87+ZyTrB6nnPXnHeq7jQWGW3qFnU/ebr6Uckq0hccL2K1wNy6SbjsR+dpH/AKzAovC8Nw6HZGflI8oPpIn00qkeKhiwYZmVeiEgH1jek7YW1cURmW5lAIMnzg7kbkMD8Io48d7sbJOtUew2Lyo2a5cLMJyg3QqqNNraqF001gnvW2446gwhMke6xIgT94mTypHwDwdhHw9x79tUDKoXMcrSJJdASWTcDfULt1UcGuthWe0TnQapEGF6/DY96tJOPpHHUvC+YTGNeWWLDqoIA+Qpng8GP+B/nT5AVWeBY/2ihgDBq5YC2Ympqm9l5R4oItsqan4k/wCTUDeJLKmJ+lVvxF4lsoGDNoOkkk9AKplvx1YVjFi4w11hdhz32qi/RJ0uz2nC8aRhprRGIxSm23XKdPhVG8M+OMDdYJPs3MQtwZSZ6Tv8KueNRfZkjppHfT96Igj4OpIIO6mfgdf2qbGcL9paZU8ouMpLdjJb/FEcMtxcDdZB9J0+RH1pmliAybA7frFJBfJpnXCba2UFsLlCgAdxTG3iVJ0NJrr6MCSIGnqehpDw9btu9JYlW+hq6OacqL/7UVlV/E4hsvlNbrWHZQMacLZTzsAF2UGZPIZBue1J8Ri1uxNz2azIlXnsGAEg+kxW/wD4we2zMS7mImIHdR0Fc320LRsDE/TSvOlL9HoRRNiArWij4nDhAZXMWlTzIMaGdf8AyIIpNe/s7QGe97VhLIlkXMukCWZiM+3OB60JjEDIV9e0QQCfoaXph1cFgNhHeI0/zTLJroeOK/R5wnxTfufmt8lcZ+e5PLn0GwFPcJx9w6tlTTeJ22nQwPrVO4RagAdPpTi3JMcun796lLLK9M6Y4IVtFgxPEmvuTsp2XoBoJ60y4fZpLgrdWbh1qK0G5StgnFRjSIsfwgONgfUb1X8T4StsQTb2109I516JYtAipThFrtUfTicvDzRfCdpTOTWZ16jSijwtvuqoHYAVfLmDUcqAezrRYEyt8G4bkIBFXrD4eEI7UlCebSrLhk8nwoRiGbujyPiXAcl4OFVsupRpEnmZ/kUl4bhUF0eb2ZA9mRccIpWZDMp1J290mcor2Li3A0vDXRuRFI7fh1lJDKr8td479d6pF0SlFT7Kd46wdrE2sPhcJDvbKjOskKApGrDblz6VdPCHDb2Hwgt37hcqBvm07eYnQabU34VwoJEW1XQD5Uw4kv2TT0NLJ+mSS0AYHl/pn/8ATU339eR5H/FJuHmEEakD6fyaaW2ldOVaAsju7hsxBPKpv7cdKAt8RWfej6r/ALGpxi2iYDDqpH6VQk6skbDCsrlcYDzrKILPLuH3c91TGwbX0UxFAYqzG+56/qelMLF0qwypA6jc+poDii5Cc7aHkNXYcteU9a8+Ss71oQ4m62Ty6KSf/Vd/WTHzNJ7JZXz65SpzAnfzQvxOvyppjrbvGbSSAqDoNVQd+ZPrUN61GW3p5AzXGG0gEx6CQKKXg3Kgvh95HgodxqDuJ2kfA0xsb1UfDl3/AKiORSP3H6/Wriq1DLHizrxT5Kxrw861ZsG21VLCPBp5hMVTY3QciLXh7tTm+AKr6YwKJJqK5jy2g+f+K7VI4ZQ2H8T4wEGh1obB2mfzFj6cqDxfDg6HcNyPegn4ndRIRPN+acvwI1rN7GjG1rsf8PHng1bLZEV53geMFiM65H6TPybnVrwfEfLJ5c6MWJlg9BdzG5bmQjlI7ijFYGqp4lx2tp1+7IPo0f4pjwzH5gNaaxOGrHsUu4232TdxRdu7SrjuIEop2YmT05D9aWb0BHGAEAdxHp0pkLoUDMY78vj0pZaBUZeYXQ+h/wAVNa4kkAXdB16djRh0TkdY3hwYlrcK7bg+68cwRsaSYp3se+G7ToB2mnmMsMAXsmdNIOhPLyzVcHHbuqXkVl55lJE+nSmejlm4p/DOP793806HaDWUEl9i0ZFRVmFUQJ5nvWVN5GcrlsrOE4qz+/KDXKCZZgNyRyqS/ikJ0kxoNJPevO8LxRg5Jk5tJJOgOkVarPGTbt2vIFzTnYalZ29OtSnDZ7MJaC+M44WArMAHbRAd45ljyGo0FVviWKARhrlY5iToXnXIB0n9K64tiJshiAzK+jNLaNOuu+sUgxLlyCxJ9fnA+dGMRpOhj4bcm/mP85V6NZtTVF8M2JOaKvuBfaufK7kdeHUQzC4OTFE4LBnMR0JonCCmNhIk0+OIuSbRWsfjUtS105VnSf5vU3C+O4Z4Iup8654/wxcRaZGEjfTcEbGqRwzBPhLkOue1rlAG7Npqx2q6RKm1dHr1jE22HldT8RWnwqnoar/CuCWLq2ypAyrLBSJMwIPprTLDeGNGK3GXU5fQbTTq34LWP+zX+BxwKkjyzHamuGw6xoIpLh+GYkWgwu6mNInfuaWeJfEV7httXuEXQ75FWBmOkkjtp+lGhXFeSQ843hdDzFJeD4qNOhitcG8WnG23Y2mthDBnr0rfC+Htqx3JJ+etKxoXG1ItGGxEiheIjPruNvSNQaFxV4pCr725HYfd9TU+HxKupj1+mo9aXknonIItucs/eCn48oqv8YugupO4B0mi8bxD2UaNETIjlyg1DcS1dIcNuJ1G3UetUOTO/wCLQBh+KXbc6+U/d2FSNiw08vXX6zUGKtg6A0KyRRdrro8z7kq2xsb67/pWUqYitVN3YOZ4mDRdrHsAQfMGiZ6jY0HWVWrPYsZ4PFhkNtzodB25z84rnDcOa5tyMGpODcCuXiGgqnU8/Qc6veC4YEAUDb+TXNlmo9dnVii5fl0DcHwORAIpxbEVLbsaV0bdch1JjDA4mndu55aqiErrTLDYzSqwlQJxsZWrUk0PjOGTqu/7d6OwVwGDR7W66o9EHNxeip4XB2A4zqbbzOZDl12npNWLCYi6ghb1txyzoQY7lW19Yrq/w9X5VGvByNpqifyO545fkhpa4hcywFtz/rMfpVT4t4XfF4kX8TcDZBFq2s5UB356seZ9OlP8PwtubECnGGwgXYa9TvRZO8cHcVsVpw5URUUAAcgIqbE3FtWy3PkOponH3lQFmMAVQ+Jcaa6XbZR5VHrpUMk1FCJOTsae0z+fcnT/ABRF+zoWEhgRMbGBvHWg8DcCLr/JoHF49/bKFHkE55I1nSKTHvYs3Q74nldftG0/EIEdcwG9A8P9gloj2yPlPlCMCTPKOVV3xFjwFNpGnUy3bpSjgZysZ2NWT/Rw/USXRa7t07kUrxmMgxTTDw6xvQOKwPmmqxbo86Wgb+5POsot8MAN6yi8TEPI7ODZ3CIpZmOgH80FXngng5bcNdh36fdX/NA/0xtBr11jqwUR6E6/tXpLYaufLJ9I+jxRXbFFvB9BtRVrC0zs2K7NqubidHIWNYioriUzu26EvLWcQqQMFkVz7LpRKpXYStQ1muG4oocrVZ7V8MtV8WZEEV2qOmokj6/KrY20TklItFkijbTCqhY4kRvTPDcS2q6kmSljaLGiiosdiVtoWPyHM9KHwuKLbCt3rWc+atJ60TrZUrPE/wC6Fz2gIXOVCjtpv+9JsVwxluw/lUkFdCAY9d4r0TC8KtoZCxJk+tC+M8A12yptiXRwR6bN9CahDFf5DynX4iBsIriCYjbpSzEcAUnVyR0B/WoeH8TZ/QA+tH28UIkGu+OKJxT32VTjXBbqglEJX6+tRcMTQKRB71dsPj6mv4Gzd3EN1FK8FdEvtqtAXCsNAmheKPB0E9qaNh2sjTzLSPGvnadqdKkc+VUqBbrk8jWVPmisqDb+Tlo8y8G8U/t8XbcmEY5H/wBLaT8DBr3lbcgGvmuK91/pvxz+6wqhjNy1CP3j3W+IpZxs9+EvCwezrRSjfZ1w9upcSvIAuJQmItU0e3UF63SuIykALarsJROSuhbpeIeRylqirVuurFujktVWKJtkdrCqd1B+Aoy3g0GyL8q6tJUyinFtnVpa7VdaxBUqisA0BSTxxxJ7GCvXLYlwhjt3qwKKG4rw5b9p7bbMpHzFFIFnjHCcV7jcjAPo1G3XKMRypGuFayWst71pivyOh+UU5vtmVW6iuuD0QktnNjFb9qd8Pxk86qdp4uR1muxjjbYa86diF8GK0g0l4qgXzDnU39wDlYbMKDa6GZrR5iRS0LljyiaspnE1lCcPxGU5T3rKSkeceQRVj8B8e/s8Wjsfs38lz0OzfA6+k1XYrKie0fUqwRI1B1rClUr+kviD+4w3sXabtiBru1s+63eNvhV9yUjRRMEKVBdtUyyVDctUKDYELVci3rRhStezoUazLC0cluhbS0wtrpRAzgLUiCtla2q1gEgFSKK5FdiiY7FdrXArqaYB5N/UbCBMYWG1xA3xHlP7Un4c82yOhq1/1XtefDv/AK1+gP7VTeGvDkdatDolIE4iIYHpQ3iIfZhxzpvxOxIpbl9pYdOYGlVEDuC8Rz4ZTzQxWsRjIvIwpD4QxH/ctnmJHqKmxl+GB6UEzMP4/jDZvz911kfvWqj8Wp7TCWbq6lTB9Dp/isqTdMk8UbKG61wRRDiooqZ1jTwlxxsHird4TlBi4PxWz7w/f1FfS+DurcRXQgqwBUjYg6ivlMCvXP6M+Kd8FdO0tZJO4+9b+G47T0oNBR6qVrTpU2WsilHBTbrfs6Iy1hFAwMEoy0K4AqZBRAay1qpTXJFEBtakFRCpAaxjqtitCtrRMUL+rI+ytN+G4PqCP3rz60YcHt+lelf1VtTgyfwsp+TCvMidj/NarAnIc4hcwnqKTW/Jd12Ohp1g2zW+60u4va0zCrImyrp/0+OjYFvo1GcQUe0cetC+L0/7V4dIPqNqmxtzNkuD79v6gUvoX0PODqLmFyH+Qa3UXg55WD3rKVxsVookVGy1Mwg1oiplyCKnwWKe1cS7bOV0YMp6EftyqIisigY+m/CHHkxuGS+uhOjr+Bx7y/v6GncV89f0z8Vf2OJhz9hdgXOin7tz4bHt6V9DIwIBBkHUEcxSsZM0a4qQ1waATUVKlQzUi1jEhrK5mugKxjYrdbUV1FYBoV2tcxXYFFAZWf6gYbPgrw/KT8q8iw+qD0Hzr3DxHazYe4Oqt+leH4QQsdqpHsWXQx4a2W5HJqIv2pDIfhQEwQfSm765WHxqxMp3F8Pmw1xeaHMPhvSzht3NhwOaMfkR/vVsxWF+0dTs4P1ql8IGV7ts9/mtK+wrod+EMSBIPX/NZQHhcy8dZP0NZWQrFd9OdQ0TaMrQxqZY5uCtCpBtXIFAxxFeu/0l8bCFwWIbtYdun/1E9enyryjJNaXtoR8I7ihRj6yiuSKoX9LfG/8AdIMPfb/qEHlY6e2Uc/8AWOfzr0BqQZEcVgFdha1lrBMAqQVoCt1gHYrdc12tExgFd1oVsURQTiazbb/Sf0rwkpuOhP6mvecf7jehrwe63mYH8R/U1SIrJVXQelMsC8rHSl1obUVhzBqxMm4ja91ulUnjGGNvGBhoH/cQa9BK5lIqt+J8FmW2/NSJpWFCnwlY+1uHksj61lT8K8jXeUt+1ZSozKrgLkiK3iBrQeFeGo++ZE0iKES1jiuAYqWZrGN2jW7qdOVcCiAJFYJHhcQ1t1dGKupBVhupHOvoL+nvjRMfbyvC4hB515P+dO3blXz2yRtRHDsW9q4ty0xRlMqw0INBo1n1ZFbiqd4A8dJjVFu5CYgDVeVyPvJ+45VdYpaNZFFZFSxXJWsGyOuga5Y1yjVgE6muxUamu5oowJxR4tOTyU/pXhN+4CxIPWvRv6oceFqz7BD9pd0MbqnM/HavKcJaIIB+tViibHC8h2qe2aDnWirRqgg0wprWPw2a2w+NQ4V6aWxIilYyPP75yXmB6CsobxM2TFuOwrVJYaKiPepkvuit1lIhwZq6Q6VlZTGJAtTWaysoGOyKGGjVlZRMF4S6ysGUkMpBBBgg9QRX0n4Ixr3sFZuXWzOy6kwJ+VZWUJGHtYayspAg97aoLR1rKysYJStsayspkBnh3iW+z4q6XOYhyBPIDYClgMH4VlZVkTJrJoxKyspxQrDmm+ENZWUrCjzv+oSxizHNR+9brKypvsdH/9k=">
            <a:hlinkClick r:id="rId11"/>
          </p:cNvPr>
          <p:cNvSpPr>
            <a:spLocks noChangeAspect="1" noChangeArrowheads="1"/>
          </p:cNvSpPr>
          <p:nvPr/>
        </p:nvSpPr>
        <p:spPr bwMode="auto">
          <a:xfrm>
            <a:off x="612775" y="-800100"/>
            <a:ext cx="1743075" cy="2619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31794" name="Picture 18" descr="http://d202m5krfqbpi5.cloudfront.net/authors/1304466332p5/767547.jpg">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59793" y="3943369"/>
            <a:ext cx="1685925" cy="2533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8810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381000"/>
            <a:ext cx="8229600" cy="914400"/>
          </a:xfrm>
        </p:spPr>
        <p:txBody>
          <a:bodyPr/>
          <a:lstStyle/>
          <a:p>
            <a:r>
              <a:rPr lang="en-US" sz="1800" dirty="0">
                <a:solidFill>
                  <a:srgbClr val="9900CC"/>
                </a:solidFill>
                <a:hlinkClick r:id="rId2"/>
              </a:rPr>
              <a:t>http://</a:t>
            </a:r>
            <a:r>
              <a:rPr lang="en-US" sz="1800" dirty="0" smtClean="0">
                <a:solidFill>
                  <a:srgbClr val="9900CC"/>
                </a:solidFill>
                <a:hlinkClick r:id="rId2"/>
              </a:rPr>
              <a:t>www.changinghands.com/event/young-aug13</a:t>
            </a:r>
            <a:r>
              <a:rPr lang="en-US" sz="1800" dirty="0" smtClean="0">
                <a:solidFill>
                  <a:srgbClr val="9900CC"/>
                </a:solidFill>
              </a:rPr>
              <a:t/>
            </a:r>
            <a:br>
              <a:rPr lang="en-US" sz="1800" dirty="0" smtClean="0">
                <a:solidFill>
                  <a:srgbClr val="9900CC"/>
                </a:solidFill>
              </a:rPr>
            </a:br>
            <a:r>
              <a:rPr lang="en-US" dirty="0" smtClean="0"/>
              <a:t/>
            </a:r>
            <a:br>
              <a:rPr lang="en-US" dirty="0" smtClean="0"/>
            </a:br>
            <a:endParaRPr lang="en-US" dirty="0" smtClean="0"/>
          </a:p>
        </p:txBody>
      </p:sp>
      <p:sp>
        <p:nvSpPr>
          <p:cNvPr id="16387" name="ClipArt Placeholder 2"/>
          <p:cNvSpPr>
            <a:spLocks noGrp="1" noTextEdit="1"/>
          </p:cNvSpPr>
          <p:nvPr>
            <p:ph type="clipArt" sz="half" idx="1"/>
          </p:nvPr>
        </p:nvSpPr>
        <p:spPr>
          <a:xfrm flipH="1">
            <a:off x="381000" y="5715000"/>
            <a:ext cx="76200" cy="862779"/>
          </a:xfrm>
        </p:spPr>
      </p:sp>
      <p:sp>
        <p:nvSpPr>
          <p:cNvPr id="16388" name="Text Placeholder 3"/>
          <p:cNvSpPr>
            <a:spLocks noGrp="1"/>
          </p:cNvSpPr>
          <p:nvPr>
            <p:ph type="body" sz="half" idx="2"/>
          </p:nvPr>
        </p:nvSpPr>
        <p:spPr>
          <a:xfrm>
            <a:off x="533400" y="6019800"/>
            <a:ext cx="8077200" cy="720725"/>
          </a:xfrm>
        </p:spPr>
        <p:txBody>
          <a:bodyPr/>
          <a:lstStyle/>
          <a:p>
            <a:pPr marL="0" indent="0" algn="ctr">
              <a:buNone/>
            </a:pPr>
            <a:r>
              <a:rPr lang="en-US" dirty="0" smtClean="0"/>
              <a:t>Three (3) Extra Credit Points</a:t>
            </a:r>
          </a:p>
        </p:txBody>
      </p:sp>
      <p:pic>
        <p:nvPicPr>
          <p:cNvPr id="323592" name="Picture 8" descr="http://www.changinghands.com/files/changinghands/chb-2011hd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333826" name="Picture 2" descr="Suzanne You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251229"/>
            <a:ext cx="2771775" cy="3533738"/>
          </a:xfrm>
          <a:prstGeom prst="rect">
            <a:avLst/>
          </a:prstGeom>
          <a:noFill/>
          <a:extLst>
            <a:ext uri="{909E8E84-426E-40DD-AFC4-6F175D3DCCD1}">
              <a14:hiddenFill xmlns:a14="http://schemas.microsoft.com/office/drawing/2010/main">
                <a:solidFill>
                  <a:srgbClr val="FFFFFF"/>
                </a:solidFill>
              </a14:hiddenFill>
            </a:ext>
          </a:extLst>
        </p:spPr>
      </p:pic>
      <p:pic>
        <p:nvPicPr>
          <p:cNvPr id="333828" name="Picture 4" descr="Just Like Fa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2286000"/>
            <a:ext cx="2524125"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5"/>
          <p:cNvSpPr>
            <a:spLocks noChangeArrowheads="1"/>
          </p:cNvSpPr>
          <p:nvPr/>
        </p:nvSpPr>
        <p:spPr bwMode="auto">
          <a:xfrm>
            <a:off x="3067979" y="4419600"/>
            <a:ext cx="3180421" cy="1215717"/>
          </a:xfrm>
          <a:prstGeom prst="rect">
            <a:avLst/>
          </a:prstGeom>
          <a:solidFill>
            <a:srgbClr val="FFFF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8E6126"/>
                </a:solidFill>
                <a:effectLst/>
                <a:latin typeface="Arial" pitchFamily="34" charset="0"/>
                <a:cs typeface="Arial" pitchFamily="34" charset="0"/>
              </a:rPr>
              <a:t>Teen Event | Suzanne Young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8E6126"/>
                </a:solidFill>
                <a:effectLst/>
                <a:latin typeface="Arial" pitchFamily="34" charset="0"/>
                <a:cs typeface="Arial" pitchFamily="34" charset="0"/>
              </a:rPr>
              <a:t>Just Like Fate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pitchFamily="34" charset="0"/>
                <a:cs typeface="Arial" pitchFamily="34" charset="0"/>
              </a:rPr>
              <a:t>Start: </a:t>
            </a:r>
            <a:r>
              <a:rPr kumimoji="0" lang="en-US" sz="1800" b="0" i="0" u="none" strike="noStrike" cap="none" normalizeH="0" baseline="0" dirty="0" smtClean="0">
                <a:ln>
                  <a:noFill/>
                </a:ln>
                <a:solidFill>
                  <a:srgbClr val="000000"/>
                </a:solidFill>
                <a:effectLst/>
                <a:latin typeface="Arial" pitchFamily="34" charset="0"/>
                <a:cs typeface="Arial" pitchFamily="34" charset="0"/>
              </a:rPr>
              <a:t>08/27/2013 7:00 pm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990000"/>
                </a:solidFill>
                <a:effectLst/>
                <a:latin typeface="Arial" pitchFamily="34" charset="0"/>
                <a:cs typeface="Arial" pitchFamily="34" charset="0"/>
              </a:rPr>
              <a:t>7PM TUESDAY, AUGUST 27</a:t>
            </a:r>
            <a:r>
              <a:rPr kumimoji="0" lang="en-US" sz="1300" b="0" i="0" u="none" strike="noStrike" cap="none" normalizeH="0" baseline="0" dirty="0" smtClean="0">
                <a:ln>
                  <a:noFill/>
                </a:ln>
                <a:solidFill>
                  <a:srgbClr val="000000"/>
                </a:solidFill>
                <a:effectLst/>
                <a:latin typeface="Arial" pitchFamily="34" charset="0"/>
                <a:cs typeface="Arial" pitchFamily="34" charset="0"/>
              </a:rPr>
              <a:t/>
            </a:r>
            <a:br>
              <a:rPr kumimoji="0" lang="en-US" sz="1300" b="0" i="0" u="none" strike="noStrike" cap="none" normalizeH="0" baseline="0" dirty="0" smtClean="0">
                <a:ln>
                  <a:noFill/>
                </a:ln>
                <a:solidFill>
                  <a:srgbClr val="000000"/>
                </a:solidFill>
                <a:effectLst/>
                <a:latin typeface="Arial" pitchFamily="34" charset="0"/>
                <a:cs typeface="Arial" pitchFamily="34" charset="0"/>
              </a:rPr>
            </a:br>
            <a:r>
              <a:rPr kumimoji="0" lang="en-US" sz="1300" b="1" i="0" u="none" strike="noStrike" cap="none" normalizeH="0" baseline="0" dirty="0" smtClean="0">
                <a:ln>
                  <a:noFill/>
                </a:ln>
                <a:solidFill>
                  <a:srgbClr val="000000"/>
                </a:solidFill>
                <a:effectLst/>
                <a:latin typeface="Arial" pitchFamily="34" charset="0"/>
                <a:cs typeface="Arial" pitchFamily="34" charset="0"/>
              </a:rPr>
              <a:t>Suzanne Young: </a:t>
            </a:r>
            <a:r>
              <a:rPr kumimoji="0" lang="en-US" sz="1300" b="1" i="1" u="none" strike="noStrike" cap="none" normalizeH="0" baseline="0" dirty="0" smtClean="0">
                <a:ln>
                  <a:noFill/>
                </a:ln>
                <a:solidFill>
                  <a:srgbClr val="000000"/>
                </a:solidFill>
                <a:effectLst/>
                <a:latin typeface="Arial" pitchFamily="34" charset="0"/>
                <a:cs typeface="Arial" pitchFamily="34" charset="0"/>
              </a:rPr>
              <a:t>Just Like Fate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88087401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Picture 2" descr="http://www.public.asu.edu/~jblasin/aeta/images/AETA3.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57200"/>
            <a:ext cx="5324475" cy="4762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p:txBody>
          <a:bodyPr/>
          <a:lstStyle/>
          <a:p>
            <a:endParaRPr lang="en-US"/>
          </a:p>
        </p:txBody>
      </p:sp>
      <p:sp>
        <p:nvSpPr>
          <p:cNvPr id="7" name="Content Placeholder 6"/>
          <p:cNvSpPr>
            <a:spLocks noGrp="1"/>
          </p:cNvSpPr>
          <p:nvPr>
            <p:ph idx="1"/>
          </p:nvPr>
        </p:nvSpPr>
        <p:spPr>
          <a:xfrm>
            <a:off x="76200" y="5410200"/>
            <a:ext cx="8991600" cy="762000"/>
          </a:xfrm>
        </p:spPr>
        <p:txBody>
          <a:bodyPr/>
          <a:lstStyle/>
          <a:p>
            <a:pPr marL="0" indent="0" algn="ctr">
              <a:buNone/>
            </a:pPr>
            <a:r>
              <a:rPr lang="en-US" sz="2400" b="1" dirty="0" smtClean="0"/>
              <a:t>Arizona English Teachers Association (AETA) Conference</a:t>
            </a:r>
            <a:endParaRPr lang="en-US" sz="2400" b="1" dirty="0"/>
          </a:p>
          <a:p>
            <a:pPr marL="0" indent="0" algn="ctr">
              <a:buNone/>
            </a:pPr>
            <a:r>
              <a:rPr lang="en-US" sz="1800" dirty="0" smtClean="0"/>
              <a:t>Arizona State University Polytechnic: September 27‐28, 2013</a:t>
            </a:r>
            <a:endParaRPr lang="en-US" sz="1800" dirty="0"/>
          </a:p>
        </p:txBody>
      </p:sp>
    </p:spTree>
    <p:extLst>
      <p:ext uri="{BB962C8B-B14F-4D97-AF65-F5344CB8AC3E}">
        <p14:creationId xmlns:p14="http://schemas.microsoft.com/office/powerpoint/2010/main" val="38600782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lipArt Placeholder 2"/>
          <p:cNvSpPr>
            <a:spLocks noGrp="1"/>
          </p:cNvSpPr>
          <p:nvPr>
            <p:ph type="clipArt" sz="half" idx="1"/>
          </p:nvPr>
        </p:nvSpPr>
        <p:spPr/>
      </p:sp>
      <p:sp>
        <p:nvSpPr>
          <p:cNvPr id="4" name="Text Placeholder 3"/>
          <p:cNvSpPr>
            <a:spLocks noGrp="1"/>
          </p:cNvSpPr>
          <p:nvPr>
            <p:ph type="body" sz="half" idx="2"/>
          </p:nvPr>
        </p:nvSpPr>
        <p:spPr>
          <a:xfrm>
            <a:off x="4648200" y="838200"/>
            <a:ext cx="4038600" cy="5486400"/>
          </a:xfrm>
        </p:spPr>
        <p:txBody>
          <a:bodyPr/>
          <a:lstStyle/>
          <a:p>
            <a:pPr marL="0" indent="0">
              <a:buNone/>
            </a:pPr>
            <a:r>
              <a:rPr lang="en-US" sz="1400" dirty="0"/>
              <a:t>Seventeen-year-old Alyssa thought she knew who she was. She had her family and her best friends and, most important, she had Sarah. Sarah, her girlfriend, with whom she dreamed about the day they could move far away and live out and proud and accepted for themselves, instead of having to hide their relationship. </a:t>
            </a:r>
            <a:br>
              <a:rPr lang="en-US" sz="1400" dirty="0"/>
            </a:br>
            <a:r>
              <a:rPr lang="en-US" sz="1400" dirty="0"/>
              <a:t/>
            </a:r>
            <a:br>
              <a:rPr lang="en-US" sz="1400" dirty="0"/>
            </a:br>
            <a:r>
              <a:rPr lang="en-US" sz="1400" dirty="0"/>
              <a:t>Alyssa never thought she would have to make that move by herself. But disowned by her father and cut off from everyone she loves, she is forced to move hundreds of miles away to live with Carly, the biological mother she barely knows, in a town where everyone immediately dismisses her as "Carly's girl." As Alyssa struggles to forget her past and come to terms with her future, will she be able to build a new life for herself and believe in love again? Or will she be forced to relive the mistakes that have cost her everything and everyone she cared about?</a:t>
            </a:r>
            <a:br>
              <a:rPr lang="en-US" sz="1400" dirty="0"/>
            </a:br>
            <a:r>
              <a:rPr lang="en-US" sz="1400" dirty="0"/>
              <a:t/>
            </a:r>
            <a:br>
              <a:rPr lang="en-US" sz="1400" dirty="0"/>
            </a:br>
            <a:r>
              <a:rPr lang="en-US" sz="1400" dirty="0"/>
              <a:t>National Book Award finalist Julie Anne Peters has written a compelling novel about coming out, finding love, and discovering your place in the world. Alyssa's story will speak to anyone who has known the joy and pain of first love and the struggle to start over again.</a:t>
            </a:r>
          </a:p>
        </p:txBody>
      </p:sp>
      <p:pic>
        <p:nvPicPr>
          <p:cNvPr id="332802" name="Picture 2" descr="http://ecx.images-amazon.com/images/I/5183zNcgebL._SY346_PJlook-inside-v2,TopRight,1,0_SH2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84149">
            <a:off x="705678" y="372640"/>
            <a:ext cx="2628900" cy="3989472"/>
          </a:xfrm>
          <a:prstGeom prst="rect">
            <a:avLst/>
          </a:prstGeom>
          <a:noFill/>
          <a:extLst>
            <a:ext uri="{909E8E84-426E-40DD-AFC4-6F175D3DCCD1}">
              <a14:hiddenFill xmlns:a14="http://schemas.microsoft.com/office/drawing/2010/main">
                <a:solidFill>
                  <a:srgbClr val="FFFFFF"/>
                </a:solidFill>
              </a14:hiddenFill>
            </a:ext>
          </a:extLst>
        </p:spPr>
      </p:pic>
      <p:pic>
        <p:nvPicPr>
          <p:cNvPr id="332804" name="Picture 4" descr="http://kickedoutanthology.com/wp-content/uploads/2010/01/image025.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4267200"/>
            <a:ext cx="1924050" cy="2354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7415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Title 1"/>
          <p:cNvSpPr>
            <a:spLocks noGrp="1"/>
          </p:cNvSpPr>
          <p:nvPr>
            <p:ph type="ctrTitle"/>
          </p:nvPr>
        </p:nvSpPr>
        <p:spPr>
          <a:xfrm>
            <a:off x="0" y="-228600"/>
            <a:ext cx="9144000" cy="1647825"/>
          </a:xfrm>
        </p:spPr>
        <p:txBody>
          <a:bodyPr/>
          <a:lstStyle/>
          <a:p>
            <a:r>
              <a:rPr lang="en-US" sz="8800" b="1" dirty="0" err="1" smtClean="0">
                <a:solidFill>
                  <a:srgbClr val="9900CC"/>
                </a:solidFill>
              </a:rPr>
              <a:t>Webquests</a:t>
            </a:r>
            <a:r>
              <a:rPr lang="en-US" sz="8800" b="1" dirty="0" smtClean="0">
                <a:solidFill>
                  <a:srgbClr val="9900CC"/>
                </a:solidFill>
              </a:rPr>
              <a:t>!!</a:t>
            </a:r>
          </a:p>
        </p:txBody>
      </p:sp>
      <p:sp>
        <p:nvSpPr>
          <p:cNvPr id="3" name="Subtitle 2"/>
          <p:cNvSpPr>
            <a:spLocks noGrp="1"/>
          </p:cNvSpPr>
          <p:nvPr>
            <p:ph type="subTitle" idx="1"/>
          </p:nvPr>
        </p:nvSpPr>
        <p:spPr>
          <a:xfrm>
            <a:off x="0" y="1066800"/>
            <a:ext cx="9144000" cy="1219200"/>
          </a:xfrm>
        </p:spPr>
        <p:txBody>
          <a:bodyPr/>
          <a:lstStyle/>
          <a:p>
            <a:pPr>
              <a:defRPr/>
            </a:pPr>
            <a:r>
              <a:rPr lang="en-US" dirty="0">
                <a:hlinkClick r:id="rId2"/>
              </a:rPr>
              <a:t>http://www.public.asu.edu/~</a:t>
            </a:r>
            <a:r>
              <a:rPr lang="en-US" dirty="0" smtClean="0">
                <a:hlinkClick r:id="rId2"/>
              </a:rPr>
              <a:t>jblasin/yalit/index.html</a:t>
            </a:r>
            <a:endParaRPr lang="en-US" dirty="0" smtClean="0"/>
          </a:p>
          <a:p>
            <a:pPr>
              <a:defRPr/>
            </a:pPr>
            <a:r>
              <a:rPr lang="en-US" dirty="0" smtClean="0"/>
              <a:t>An online teaching and learning tool </a:t>
            </a:r>
          </a:p>
          <a:p>
            <a:pPr>
              <a:defRPr/>
            </a:pPr>
            <a:r>
              <a:rPr lang="en-US" sz="1800" dirty="0">
                <a:solidFill>
                  <a:srgbClr val="9900CC"/>
                </a:solidFill>
                <a:hlinkClick r:id="rId3"/>
              </a:rPr>
              <a:t>http://www.asuwintergirls.com</a:t>
            </a:r>
            <a:r>
              <a:rPr lang="en-US" sz="1800" dirty="0" smtClean="0">
                <a:solidFill>
                  <a:srgbClr val="9900CC"/>
                </a:solidFill>
                <a:hlinkClick r:id="rId3"/>
              </a:rPr>
              <a:t>/</a:t>
            </a:r>
            <a:endParaRPr lang="en-US" sz="1800" dirty="0" smtClean="0">
              <a:solidFill>
                <a:srgbClr val="9900CC"/>
              </a:solidFill>
            </a:endParaRPr>
          </a:p>
          <a:p>
            <a:pPr>
              <a:defRPr/>
            </a:pPr>
            <a:endParaRPr lang="en-US" dirty="0"/>
          </a:p>
        </p:txBody>
      </p:sp>
      <p:pic>
        <p:nvPicPr>
          <p:cNvPr id="369668" name="Picture 2" descr="Book 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819400"/>
            <a:ext cx="896938"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69" name="Picture 4" descr="Book 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419600"/>
            <a:ext cx="6858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70" name="Picture 6" descr="The Astonishing Adventures of FanBoy and Goth Gir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3276600"/>
            <a:ext cx="9001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71" name="Picture 8" descr="The Bluest Eye, by Toni Morrison">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0" y="5181600"/>
            <a:ext cx="84455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72" name="Picture 10" descr="Bronx Masquerade, by Nikki Grimes">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09800" y="5105400"/>
            <a:ext cx="762000"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73" name="Picture 12" descr="Catalyst, by Laurie Halse Anderson">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90800" y="2971800"/>
            <a:ext cx="939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74" name="Picture 14" descr="elijah of buxto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00400" y="4648200"/>
            <a:ext cx="871538"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75" name="Picture 16" descr="Book 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10000" y="2895600"/>
            <a:ext cx="938213" cy="153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76" name="Picture 18" descr="Harry Potter and the Half-Blood Prince, by J.K. Rowling">
            <a:hlinkClick r:id="rId15"/>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191000" y="4800600"/>
            <a:ext cx="995363"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77" name="Picture 20" descr="Help Wanted, by Gary Soto">
            <a:hlinkClick r:id="rId17"/>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029200" y="2819400"/>
            <a:ext cx="990600"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78" name="Picture 22" descr="Hole in My Life">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359525" y="3124200"/>
            <a:ext cx="8604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79" name="Picture 24" descr="Hoot, by Carl Hiaasen">
            <a:hlinkClick r:id="rId2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410200" y="4572000"/>
            <a:ext cx="904875"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80" name="Picture 26" descr="How Angel Peterson Got His Name, by Gary Paulsen">
            <a:hlinkClick r:id="rId23"/>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934200" y="5715000"/>
            <a:ext cx="6000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81" name="Picture 28" descr="Invitation to the Game, by Monica Hughes">
            <a:hlinkClick r:id="rId25"/>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001000" y="2895600"/>
            <a:ext cx="84455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82" name="Picture 30" descr="Book Cove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696200" y="4343400"/>
            <a:ext cx="7842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83" name="Picture 32" descr="Monster, by Walter Dean Myers">
            <a:hlinkClick r:id="rId28"/>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715125" y="4495800"/>
            <a:ext cx="742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84" name="Picture 34" descr="Book Cover">
            <a:hlinkClick r:id="rId30"/>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8001000" y="5638800"/>
            <a:ext cx="676275"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808627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8077200" cy="655638"/>
          </a:xfrm>
        </p:spPr>
        <p:txBody>
          <a:bodyPr/>
          <a:lstStyle/>
          <a:p>
            <a:r>
              <a:rPr lang="en-US" sz="1800" dirty="0">
                <a:hlinkClick r:id="rId2"/>
              </a:rPr>
              <a:t>http://</a:t>
            </a:r>
            <a:r>
              <a:rPr lang="en-US" sz="1800" dirty="0" smtClean="0">
                <a:hlinkClick r:id="rId2"/>
              </a:rPr>
              <a:t>vhss.oddcast.com/vhssplayer.php?acc=3818225&amp;ss=2327613&amp;sl=0&amp;l=0&amp;h=300&amp;w=400&amp;bc=FFFFFF&amp;mid=119884&amp;t=1</a:t>
            </a:r>
            <a:r>
              <a:rPr lang="en-US" sz="1800" dirty="0" smtClean="0"/>
              <a:t/>
            </a:r>
            <a:br>
              <a:rPr lang="en-US" sz="1800" dirty="0" smtClean="0"/>
            </a:br>
            <a:r>
              <a:rPr lang="en-US" dirty="0" smtClean="0"/>
              <a:t/>
            </a:r>
            <a:br>
              <a:rPr lang="en-US" dirty="0" smtClean="0"/>
            </a:br>
            <a:endParaRPr lang="en-US" dirty="0"/>
          </a:p>
        </p:txBody>
      </p:sp>
      <p:sp>
        <p:nvSpPr>
          <p:cNvPr id="3" name="Content Placeholder 2"/>
          <p:cNvSpPr>
            <a:spLocks noGrp="1"/>
          </p:cNvSpPr>
          <p:nvPr>
            <p:ph idx="1"/>
          </p:nvPr>
        </p:nvSpPr>
        <p:spPr/>
        <p:txBody>
          <a:bodyPr/>
          <a:lstStyle/>
          <a:p>
            <a:endParaRPr lang="en-US" dirty="0"/>
          </a:p>
        </p:txBody>
      </p:sp>
      <p:pic>
        <p:nvPicPr>
          <p:cNvPr id="334850" name="Picture 2" descr="http://www.mtv.co.uk/files/2009/06/29/thrill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99" y="1371600"/>
            <a:ext cx="7797800" cy="4678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3713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0" y="2286000"/>
            <a:ext cx="5638800" cy="1139825"/>
          </a:xfrm>
        </p:spPr>
        <p:txBody>
          <a:bodyPr/>
          <a:lstStyle/>
          <a:p>
            <a:r>
              <a:rPr lang="en-US" sz="9600" dirty="0" smtClean="0">
                <a:solidFill>
                  <a:srgbClr val="5336CC"/>
                </a:solidFill>
              </a:rPr>
              <a:t>Reading Lists</a:t>
            </a:r>
            <a:endParaRPr lang="en-US" sz="9600" dirty="0">
              <a:solidFill>
                <a:srgbClr val="5336CC"/>
              </a:solidFill>
            </a:endParaRPr>
          </a:p>
        </p:txBody>
      </p:sp>
      <p:sp>
        <p:nvSpPr>
          <p:cNvPr id="3" name="ClipArt Placeholder 2"/>
          <p:cNvSpPr>
            <a:spLocks noGrp="1"/>
          </p:cNvSpPr>
          <p:nvPr>
            <p:ph type="clipArt" sz="half" idx="1"/>
          </p:nvPr>
        </p:nvSpPr>
        <p:spPr/>
      </p:sp>
      <p:sp>
        <p:nvSpPr>
          <p:cNvPr id="4" name="Text Placeholder 3"/>
          <p:cNvSpPr>
            <a:spLocks noGrp="1"/>
          </p:cNvSpPr>
          <p:nvPr>
            <p:ph type="body" sz="half" idx="2"/>
          </p:nvPr>
        </p:nvSpPr>
        <p:spPr/>
        <p:txBody>
          <a:bodyPr/>
          <a:lstStyle/>
          <a:p>
            <a:endParaRPr lang="en-US" dirty="0"/>
          </a:p>
        </p:txBody>
      </p:sp>
      <p:pic>
        <p:nvPicPr>
          <p:cNvPr id="326658" name="Picture 2" descr="http://3.bp.blogspot.com/-APoXEqKQFjo/TrlJWz1P7pI/AAAAAAAAA5M/61e53Id4CGs/s1600/books-st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17" y="304800"/>
            <a:ext cx="3848996" cy="5833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2646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228600"/>
            <a:ext cx="8077200" cy="762000"/>
          </a:xfrm>
        </p:spPr>
        <p:txBody>
          <a:bodyPr/>
          <a:lstStyle/>
          <a:p>
            <a:r>
              <a:rPr lang="en-US" dirty="0">
                <a:solidFill>
                  <a:srgbClr val="9900CC"/>
                </a:solidFill>
              </a:rPr>
              <a:t>READING LISTS</a:t>
            </a:r>
            <a:br>
              <a:rPr lang="en-US" dirty="0">
                <a:solidFill>
                  <a:srgbClr val="9900CC"/>
                </a:solidFill>
              </a:rPr>
            </a:br>
            <a:endParaRPr lang="en-US" dirty="0">
              <a:solidFill>
                <a:srgbClr val="9900CC"/>
              </a:solidFill>
            </a:endParaRPr>
          </a:p>
        </p:txBody>
      </p:sp>
      <p:sp>
        <p:nvSpPr>
          <p:cNvPr id="6" name="Content Placeholder 5"/>
          <p:cNvSpPr>
            <a:spLocks noGrp="1"/>
          </p:cNvSpPr>
          <p:nvPr>
            <p:ph idx="1"/>
          </p:nvPr>
        </p:nvSpPr>
        <p:spPr>
          <a:xfrm>
            <a:off x="228600" y="838200"/>
            <a:ext cx="8763000" cy="5334000"/>
          </a:xfrm>
        </p:spPr>
        <p:txBody>
          <a:bodyPr/>
          <a:lstStyle/>
          <a:p>
            <a:pPr marL="0" indent="0">
              <a:buNone/>
            </a:pPr>
            <a:r>
              <a:rPr lang="en-US" sz="2000" b="1" dirty="0"/>
              <a:t>Citation:</a:t>
            </a:r>
            <a:r>
              <a:rPr lang="en-US" sz="2000" dirty="0"/>
              <a:t> Author’s last name, first name. Title. Publisher. Copyright date. Number of pages. </a:t>
            </a:r>
          </a:p>
          <a:p>
            <a:pPr marL="0" indent="0">
              <a:buNone/>
            </a:pPr>
            <a:r>
              <a:rPr lang="en-US" sz="2000" dirty="0"/>
              <a:t> </a:t>
            </a:r>
          </a:p>
          <a:p>
            <a:pPr marL="0" indent="0">
              <a:buNone/>
            </a:pPr>
            <a:r>
              <a:rPr lang="en-US" sz="2000" b="1" dirty="0"/>
              <a:t>Genre</a:t>
            </a:r>
            <a:r>
              <a:rPr lang="en-US" sz="2000" dirty="0"/>
              <a:t>: In your total of 21 books of your choice (not counting your required books—</a:t>
            </a:r>
            <a:r>
              <a:rPr lang="en-US" sz="2000" i="1" dirty="0"/>
              <a:t>LTYA</a:t>
            </a:r>
            <a:r>
              <a:rPr lang="en-US" sz="2000" dirty="0"/>
              <a:t>, </a:t>
            </a:r>
            <a:r>
              <a:rPr lang="en-US" sz="2000" i="1" dirty="0"/>
              <a:t>BTDBE</a:t>
            </a:r>
            <a:r>
              <a:rPr lang="en-US" sz="2000" dirty="0"/>
              <a:t>, </a:t>
            </a:r>
            <a:r>
              <a:rPr lang="en-US" sz="2000" i="1" dirty="0"/>
              <a:t>Holes</a:t>
            </a:r>
            <a:r>
              <a:rPr lang="en-US" sz="2000" dirty="0"/>
              <a:t>, and </a:t>
            </a:r>
            <a:r>
              <a:rPr lang="en-US" sz="2000" i="1" dirty="0"/>
              <a:t>The Giver</a:t>
            </a:r>
            <a:r>
              <a:rPr lang="en-US" sz="2000" dirty="0"/>
              <a:t>), I recommend, </a:t>
            </a:r>
            <a:r>
              <a:rPr lang="en-US" sz="2000" b="1" dirty="0"/>
              <a:t>but do not require</a:t>
            </a:r>
            <a:r>
              <a:rPr lang="en-US" sz="2000" dirty="0"/>
              <a:t>, that you include one romance, one science fiction, one mystery, one fantasy, one adventure, one historical fiction, one humorous book, one landmark book (something from the 1960’s or early 1970’s), one book that deals with a dysfunctional family, one Newbery Medal book, one Honor List book, one biography (can be fictionalized), two books with 2005-2006 copyright dates. This is to ensure that you get an idea of what is out there for young readers.  Many books could easily be categorized in more than one category.    </a:t>
            </a:r>
            <a:r>
              <a:rPr lang="en-US" sz="2000" b="1" u="sng" dirty="0"/>
              <a:t>Book reviews done for the Journal of Adolescent and Adult Literacy count-send them to Dr. B individually by email but also add them into your reading list.</a:t>
            </a:r>
            <a:r>
              <a:rPr lang="en-US" sz="2000" b="1" dirty="0"/>
              <a:t> </a:t>
            </a:r>
            <a:endParaRPr lang="en-US" sz="2000" dirty="0"/>
          </a:p>
          <a:p>
            <a:pPr marL="0" indent="0">
              <a:buNone/>
            </a:pPr>
            <a:r>
              <a:rPr lang="en-US" sz="2000" dirty="0"/>
              <a:t> </a:t>
            </a:r>
          </a:p>
          <a:p>
            <a:pPr marL="0" indent="0">
              <a:buNone/>
            </a:pPr>
            <a:endParaRPr lang="en-US" dirty="0"/>
          </a:p>
        </p:txBody>
      </p:sp>
    </p:spTree>
    <p:extLst>
      <p:ext uri="{BB962C8B-B14F-4D97-AF65-F5344CB8AC3E}">
        <p14:creationId xmlns:p14="http://schemas.microsoft.com/office/powerpoint/2010/main" val="17535651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04800" y="228600"/>
            <a:ext cx="8686800" cy="5943600"/>
          </a:xfrm>
        </p:spPr>
        <p:txBody>
          <a:bodyPr/>
          <a:lstStyle/>
          <a:p>
            <a:pPr marL="0" indent="0">
              <a:buNone/>
            </a:pPr>
            <a:r>
              <a:rPr lang="en-US" sz="2000" b="1" dirty="0"/>
              <a:t>Summary and analysis: </a:t>
            </a:r>
            <a:r>
              <a:rPr lang="en-US" sz="2000" dirty="0"/>
              <a:t>Without giving away the ending, summarize the plot and characters in about two paragraphs. It is OK to be creative and write it like a movie review. It is also OK to give your personal opinion of how it good it is and why at the end, remembering that the book is not written for adults.  Your summary and analysis should be between 200 and 300 words.  </a:t>
            </a:r>
          </a:p>
          <a:p>
            <a:pPr marL="0" indent="0">
              <a:buNone/>
            </a:pPr>
            <a:r>
              <a:rPr lang="en-US" sz="2000" dirty="0"/>
              <a:t>	</a:t>
            </a:r>
          </a:p>
          <a:p>
            <a:pPr marL="0" indent="0">
              <a:buNone/>
            </a:pPr>
            <a:r>
              <a:rPr lang="en-US" sz="2000" b="1" dirty="0"/>
              <a:t>Teaching ideas: </a:t>
            </a:r>
            <a:r>
              <a:rPr lang="en-US" sz="2000" dirty="0"/>
              <a:t>Explain why you think this book would be worthwhile for students to read and at what age. Explain why it would be a best as an individual read or a whole class read. List possible thematic units that it could fit. Describe activities that would work well in coordination with this book, such as literature circles, reader response activities, and character analysis paper. I have placed a 100 page book chapter (deleted from my young adult literature book by Scholastic) on our </a:t>
            </a:r>
            <a:r>
              <a:rPr lang="en-US" sz="2000" dirty="0" err="1"/>
              <a:t>MyASU</a:t>
            </a:r>
            <a:r>
              <a:rPr lang="en-US" sz="2000" dirty="0"/>
              <a:t> site entitled “Theories, Strategies and Activities,” and you can go there for teaching ideas, too. </a:t>
            </a:r>
          </a:p>
          <a:p>
            <a:pPr marL="0" indent="0">
              <a:buNone/>
            </a:pPr>
            <a:r>
              <a:rPr lang="en-US" sz="2000" dirty="0"/>
              <a:t> </a:t>
            </a:r>
          </a:p>
          <a:p>
            <a:pPr marL="0" indent="0">
              <a:buNone/>
            </a:pPr>
            <a:r>
              <a:rPr lang="en-US" sz="2000" b="1" dirty="0"/>
              <a:t>Length: </a:t>
            </a:r>
            <a:r>
              <a:rPr lang="en-US" sz="2000" dirty="0"/>
              <a:t>My example here of Earl Fleck’s novel, Canoe Country, is about 450 words, or one and a half pages in 12 point font, double-spaced. That’s about the right length, but you can surely go longer if you want to. </a:t>
            </a:r>
          </a:p>
          <a:p>
            <a:pPr marL="0" indent="0">
              <a:buNone/>
            </a:pPr>
            <a:endParaRPr lang="en-US" sz="1600" dirty="0"/>
          </a:p>
        </p:txBody>
      </p:sp>
    </p:spTree>
    <p:extLst>
      <p:ext uri="{BB962C8B-B14F-4D97-AF65-F5344CB8AC3E}">
        <p14:creationId xmlns:p14="http://schemas.microsoft.com/office/powerpoint/2010/main" val="2861161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noChangeArrowheads="1"/>
          </p:cNvSpPr>
          <p:nvPr>
            <p:ph type="title"/>
          </p:nvPr>
        </p:nvSpPr>
        <p:spPr/>
        <p:txBody>
          <a:bodyPr/>
          <a:lstStyle/>
          <a:p>
            <a:pPr eaLnBrk="1" hangingPunct="1"/>
            <a:endParaRPr lang="en-US" smtClean="0"/>
          </a:p>
        </p:txBody>
      </p:sp>
      <p:sp>
        <p:nvSpPr>
          <p:cNvPr id="10243" name="Rectangle 5"/>
          <p:cNvSpPr>
            <a:spLocks noGrp="1" noChangeArrowheads="1"/>
          </p:cNvSpPr>
          <p:nvPr>
            <p:ph type="body" sz="half" idx="1"/>
          </p:nvPr>
        </p:nvSpPr>
        <p:spPr>
          <a:xfrm>
            <a:off x="381000" y="914400"/>
            <a:ext cx="8610600" cy="5216525"/>
          </a:xfrm>
        </p:spPr>
        <p:txBody>
          <a:bodyPr/>
          <a:lstStyle/>
          <a:p>
            <a:pPr eaLnBrk="1" hangingPunct="1">
              <a:buFont typeface="Wingdings" pitchFamily="2" charset="2"/>
              <a:buNone/>
            </a:pPr>
            <a:r>
              <a:rPr lang="en-US" sz="2800" b="1" smtClean="0"/>
              <a:t>	</a:t>
            </a:r>
            <a:r>
              <a:rPr lang="en-US" sz="4000" b="1" smtClean="0">
                <a:solidFill>
                  <a:srgbClr val="9900CC"/>
                </a:solidFill>
                <a:latin typeface="Jokerman" pitchFamily="82" charset="0"/>
              </a:rPr>
              <a:t>I'm too tired to be responsible. </a:t>
            </a:r>
            <a:br>
              <a:rPr lang="en-US" sz="4000" b="1" smtClean="0">
                <a:solidFill>
                  <a:srgbClr val="9900CC"/>
                </a:solidFill>
                <a:latin typeface="Jokerman" pitchFamily="82" charset="0"/>
              </a:rPr>
            </a:br>
            <a:r>
              <a:rPr lang="en-US" sz="4000" b="1" smtClean="0">
                <a:solidFill>
                  <a:srgbClr val="9900CC"/>
                </a:solidFill>
                <a:latin typeface="Jokerman" pitchFamily="82" charset="0"/>
              </a:rPr>
              <a:t>I wish that I were boss. </a:t>
            </a:r>
            <a:br>
              <a:rPr lang="en-US" sz="4000" b="1" smtClean="0">
                <a:solidFill>
                  <a:srgbClr val="9900CC"/>
                </a:solidFill>
                <a:latin typeface="Jokerman" pitchFamily="82" charset="0"/>
              </a:rPr>
            </a:br>
            <a:r>
              <a:rPr lang="en-US" sz="4000" b="1" smtClean="0">
                <a:solidFill>
                  <a:srgbClr val="9900CC"/>
                </a:solidFill>
                <a:latin typeface="Jokerman" pitchFamily="82" charset="0"/>
              </a:rPr>
              <a:t>I want to blaze new trails. </a:t>
            </a:r>
            <a:br>
              <a:rPr lang="en-US" sz="4000" b="1" smtClean="0">
                <a:solidFill>
                  <a:srgbClr val="9900CC"/>
                </a:solidFill>
                <a:latin typeface="Jokerman" pitchFamily="82" charset="0"/>
              </a:rPr>
            </a:br>
            <a:endParaRPr lang="en-US" sz="4000" b="1" smtClean="0">
              <a:solidFill>
                <a:srgbClr val="9900CC"/>
              </a:solidFill>
              <a:latin typeface="Jokerman" pitchFamily="82" charset="0"/>
            </a:endParaRPr>
          </a:p>
          <a:p>
            <a:pPr eaLnBrk="1" hangingPunct="1">
              <a:buFont typeface="Wingdings" pitchFamily="2" charset="2"/>
              <a:buNone/>
            </a:pPr>
            <a:endParaRPr lang="en-US" sz="4000" b="1" smtClean="0">
              <a:solidFill>
                <a:srgbClr val="9900CC"/>
              </a:solidFill>
              <a:latin typeface="Jokerman" pitchFamily="82" charset="0"/>
            </a:endParaRPr>
          </a:p>
          <a:p>
            <a:pPr eaLnBrk="1" hangingPunct="1">
              <a:buFont typeface="Wingdings" pitchFamily="2" charset="2"/>
              <a:buNone/>
            </a:pPr>
            <a:endParaRPr lang="en-US" sz="4000" b="1" smtClean="0">
              <a:solidFill>
                <a:srgbClr val="9900CC"/>
              </a:solidFill>
              <a:latin typeface="Jokerman" pitchFamily="82" charset="0"/>
            </a:endParaRPr>
          </a:p>
          <a:p>
            <a:pPr eaLnBrk="1" hangingPunct="1">
              <a:buFont typeface="Wingdings" pitchFamily="2" charset="2"/>
              <a:buNone/>
            </a:pPr>
            <a:r>
              <a:rPr lang="en-US" sz="4000" b="1" smtClean="0">
                <a:solidFill>
                  <a:srgbClr val="9900CC"/>
                </a:solidFill>
                <a:latin typeface="Jokerman" pitchFamily="82" charset="0"/>
              </a:rPr>
              <a:t>I'm terrified that I'll get lost.</a:t>
            </a:r>
            <a:r>
              <a:rPr lang="en-US" sz="4000" smtClean="0">
                <a:latin typeface="Jokerman" pitchFamily="82" charset="0"/>
              </a:rPr>
              <a:t> </a:t>
            </a:r>
          </a:p>
        </p:txBody>
      </p:sp>
      <p:pic>
        <p:nvPicPr>
          <p:cNvPr id="10244" name="Picture 8" descr="42-15508884">
            <a:hlinkClick r:id="rId2"/>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3733800" y="3124200"/>
            <a:ext cx="1143000" cy="1676400"/>
          </a:xfr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6" name="Picture 4" descr="http://images.huffingtonpost.com/gadgets/quiz/317/quiz_317_1081_q_image_larg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057400"/>
            <a:ext cx="3876675" cy="2819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35874" name="Picture 2" descr="http://t1.gstatic.com/images?q=tbn:ANd9GcQdeZCu5kysfNWq0ZNEFfxfe80pUpg1pjHDF1_a53_Hy5xuhrT9I1HZN7Bq">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295400"/>
            <a:ext cx="6380132"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7642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Grp="1" noChangeArrowheads="1"/>
          </p:cNvSpPr>
          <p:nvPr>
            <p:ph type="title"/>
          </p:nvPr>
        </p:nvSpPr>
        <p:spPr>
          <a:xfrm>
            <a:off x="457200" y="533400"/>
            <a:ext cx="8229600" cy="1139825"/>
          </a:xfrm>
        </p:spPr>
        <p:txBody>
          <a:bodyPr/>
          <a:lstStyle/>
          <a:p>
            <a:pPr eaLnBrk="1" hangingPunct="1"/>
            <a:r>
              <a:rPr lang="en-US" smtClean="0">
                <a:solidFill>
                  <a:srgbClr val="CC0099"/>
                </a:solidFill>
              </a:rPr>
              <a:t>“You should tell your friends and teacher about a book called,</a:t>
            </a:r>
            <a:r>
              <a:rPr lang="en-US" smtClean="0"/>
              <a:t> </a:t>
            </a:r>
          </a:p>
        </p:txBody>
      </p:sp>
      <p:sp>
        <p:nvSpPr>
          <p:cNvPr id="48131" name="Rectangle 5"/>
          <p:cNvSpPr>
            <a:spLocks noGrp="1" noChangeArrowheads="1"/>
          </p:cNvSpPr>
          <p:nvPr>
            <p:ph type="body" sz="half" idx="1"/>
          </p:nvPr>
        </p:nvSpPr>
        <p:spPr>
          <a:xfrm>
            <a:off x="304800" y="457200"/>
            <a:ext cx="4724400" cy="3276600"/>
          </a:xfrm>
        </p:spPr>
        <p:txBody>
          <a:bodyPr/>
          <a:lstStyle/>
          <a:p>
            <a:pPr eaLnBrk="1" hangingPunct="1">
              <a:lnSpc>
                <a:spcPct val="90000"/>
              </a:lnSpc>
            </a:pPr>
            <a:endParaRPr lang="en-US" sz="9600" i="1" smtClean="0"/>
          </a:p>
          <a:p>
            <a:pPr eaLnBrk="1" hangingPunct="1">
              <a:lnSpc>
                <a:spcPct val="90000"/>
              </a:lnSpc>
              <a:buFont typeface="Wingdings" pitchFamily="2" charset="2"/>
              <a:buNone/>
            </a:pPr>
            <a:r>
              <a:rPr lang="en-US" sz="9600" i="1" smtClean="0"/>
              <a:t>GUTS: </a:t>
            </a:r>
            <a:endParaRPr lang="en-US" sz="4400" i="1" smtClean="0"/>
          </a:p>
          <a:p>
            <a:pPr eaLnBrk="1" hangingPunct="1">
              <a:lnSpc>
                <a:spcPct val="90000"/>
              </a:lnSpc>
              <a:buFont typeface="Wingdings" pitchFamily="2" charset="2"/>
              <a:buNone/>
            </a:pPr>
            <a:r>
              <a:rPr lang="en-US" sz="3600" i="1" smtClean="0"/>
              <a:t>The True Stories behind Hatchet and the Brian Robeson Books”</a:t>
            </a:r>
          </a:p>
        </p:txBody>
      </p:sp>
      <p:pic>
        <p:nvPicPr>
          <p:cNvPr id="48132" name="Picture 8" descr="Guts">
            <a:hlinkClick r:id="rId2"/>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181600" y="2209800"/>
            <a:ext cx="3276600" cy="3124200"/>
          </a:xfr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4"/>
          <p:cNvSpPr>
            <a:spLocks noGrp="1" noChangeArrowheads="1"/>
          </p:cNvSpPr>
          <p:nvPr>
            <p:ph type="title"/>
          </p:nvPr>
        </p:nvSpPr>
        <p:spPr>
          <a:xfrm>
            <a:off x="0" y="1066800"/>
            <a:ext cx="9144000" cy="1371600"/>
          </a:xfrm>
        </p:spPr>
        <p:txBody>
          <a:bodyPr/>
          <a:lstStyle/>
          <a:p>
            <a:pPr algn="l" eaLnBrk="1" hangingPunct="1">
              <a:defRPr/>
            </a:pPr>
            <a:r>
              <a:rPr lang="en-US" sz="3600" dirty="0" smtClean="0">
                <a:solidFill>
                  <a:srgbClr val="FF9933"/>
                </a:solidFill>
                <a:effectLst>
                  <a:outerShdw blurRad="38100" dist="38100" dir="2700000" algn="tl">
                    <a:srgbClr val="000000">
                      <a:alpha val="43137"/>
                    </a:srgbClr>
                  </a:outerShdw>
                </a:effectLst>
              </a:rPr>
              <a:t>There are so many great books and great authors out there, mountains of books that young readers would love if they only knew </a:t>
            </a:r>
            <a:br>
              <a:rPr lang="en-US" sz="3600" dirty="0" smtClean="0">
                <a:solidFill>
                  <a:srgbClr val="FF9933"/>
                </a:solidFill>
                <a:effectLst>
                  <a:outerShdw blurRad="38100" dist="38100" dir="2700000" algn="tl">
                    <a:srgbClr val="000000">
                      <a:alpha val="43137"/>
                    </a:srgbClr>
                  </a:outerShdw>
                </a:effectLst>
              </a:rPr>
            </a:br>
            <a:r>
              <a:rPr lang="en-US" sz="3600" dirty="0" smtClean="0">
                <a:solidFill>
                  <a:srgbClr val="FF9933"/>
                </a:solidFill>
                <a:effectLst>
                  <a:outerShdw blurRad="38100" dist="38100" dir="2700000" algn="tl">
                    <a:srgbClr val="000000">
                      <a:alpha val="43137"/>
                    </a:srgbClr>
                  </a:outerShdw>
                </a:effectLst>
              </a:rPr>
              <a:t>about them.</a:t>
            </a:r>
            <a:r>
              <a:rPr lang="en-US" dirty="0" smtClean="0">
                <a:solidFill>
                  <a:srgbClr val="FF9933"/>
                </a:solidFill>
                <a:effectLst>
                  <a:outerShdw blurRad="38100" dist="38100" dir="2700000" algn="tl">
                    <a:srgbClr val="000000">
                      <a:alpha val="43137"/>
                    </a:srgbClr>
                  </a:outerShdw>
                </a:effectLst>
              </a:rPr>
              <a:t> </a:t>
            </a:r>
          </a:p>
        </p:txBody>
      </p:sp>
      <p:sp>
        <p:nvSpPr>
          <p:cNvPr id="49155" name="Rectangle 5"/>
          <p:cNvSpPr>
            <a:spLocks noGrp="1" noChangeArrowheads="1"/>
          </p:cNvSpPr>
          <p:nvPr>
            <p:ph type="body" sz="half" idx="1"/>
          </p:nvPr>
        </p:nvSpPr>
        <p:spPr>
          <a:xfrm>
            <a:off x="0" y="3505200"/>
            <a:ext cx="4876800" cy="4530725"/>
          </a:xfrm>
        </p:spPr>
        <p:txBody>
          <a:bodyPr/>
          <a:lstStyle/>
          <a:p>
            <a:pPr eaLnBrk="1" hangingPunct="1"/>
            <a:r>
              <a:rPr lang="en-US" sz="2800" smtClean="0"/>
              <a:t>A little help is just needed sometimes in finding the best books for kids and providing a little background about the topic and author to help.  </a:t>
            </a:r>
          </a:p>
        </p:txBody>
      </p:sp>
      <p:pic>
        <p:nvPicPr>
          <p:cNvPr id="49156" name="Picture 14" descr="mountain_of_booksWB"/>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715000" y="2133600"/>
            <a:ext cx="2881313" cy="4530725"/>
          </a:xfr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p:cNvSpPr>
            <a:spLocks noGrp="1" noChangeArrowheads="1"/>
          </p:cNvSpPr>
          <p:nvPr>
            <p:ph type="title"/>
          </p:nvPr>
        </p:nvSpPr>
        <p:spPr>
          <a:xfrm>
            <a:off x="0" y="685800"/>
            <a:ext cx="9144000" cy="1139825"/>
          </a:xfrm>
        </p:spPr>
        <p:txBody>
          <a:bodyPr/>
          <a:lstStyle/>
          <a:p>
            <a:pPr eaLnBrk="1" hangingPunct="1"/>
            <a:r>
              <a:rPr lang="en-US" sz="3200" smtClean="0">
                <a:solidFill>
                  <a:srgbClr val="FF9933"/>
                </a:solidFill>
              </a:rPr>
              <a:t>What are the hallmarks of the very best in literature for adolescents? Perhaps a better way to ask the question would be: What kind of books do young adults need in their lives?</a:t>
            </a:r>
          </a:p>
        </p:txBody>
      </p:sp>
      <p:sp>
        <p:nvSpPr>
          <p:cNvPr id="50179" name="Rectangle 5"/>
          <p:cNvSpPr>
            <a:spLocks noGrp="1" noChangeArrowheads="1"/>
          </p:cNvSpPr>
          <p:nvPr>
            <p:ph type="body" sz="half" idx="1"/>
          </p:nvPr>
        </p:nvSpPr>
        <p:spPr>
          <a:xfrm>
            <a:off x="457200" y="2743200"/>
            <a:ext cx="4953000" cy="4114800"/>
          </a:xfrm>
        </p:spPr>
        <p:txBody>
          <a:bodyPr/>
          <a:lstStyle/>
          <a:p>
            <a:pPr eaLnBrk="1" hangingPunct="1">
              <a:lnSpc>
                <a:spcPct val="80000"/>
              </a:lnSpc>
            </a:pPr>
            <a:r>
              <a:rPr lang="en-US" sz="2000" smtClean="0"/>
              <a:t>What kinds of books appeal to kids?</a:t>
            </a:r>
          </a:p>
          <a:p>
            <a:pPr eaLnBrk="1" hangingPunct="1">
              <a:lnSpc>
                <a:spcPct val="80000"/>
              </a:lnSpc>
            </a:pPr>
            <a:endParaRPr lang="en-US" sz="2000" smtClean="0"/>
          </a:p>
          <a:p>
            <a:pPr eaLnBrk="1" hangingPunct="1">
              <a:lnSpc>
                <a:spcPct val="80000"/>
              </a:lnSpc>
            </a:pPr>
            <a:r>
              <a:rPr lang="en-US" sz="2000" smtClean="0"/>
              <a:t>What kinds of books reflect the reality of their world?</a:t>
            </a:r>
          </a:p>
          <a:p>
            <a:pPr eaLnBrk="1" hangingPunct="1">
              <a:lnSpc>
                <a:spcPct val="80000"/>
              </a:lnSpc>
            </a:pPr>
            <a:endParaRPr lang="en-US" sz="2000" smtClean="0"/>
          </a:p>
          <a:p>
            <a:pPr eaLnBrk="1" hangingPunct="1">
              <a:lnSpc>
                <a:spcPct val="80000"/>
              </a:lnSpc>
            </a:pPr>
            <a:r>
              <a:rPr lang="en-US" sz="2000" smtClean="0"/>
              <a:t>What teaching activities used with which books will lead to what Arthur Applebee has called “complex literacy tasks”?</a:t>
            </a:r>
          </a:p>
          <a:p>
            <a:pPr eaLnBrk="1" hangingPunct="1">
              <a:lnSpc>
                <a:spcPct val="80000"/>
              </a:lnSpc>
            </a:pPr>
            <a:endParaRPr lang="en-US" sz="2000" smtClean="0"/>
          </a:p>
          <a:p>
            <a:pPr eaLnBrk="1" hangingPunct="1">
              <a:lnSpc>
                <a:spcPct val="80000"/>
              </a:lnSpc>
            </a:pPr>
            <a:r>
              <a:rPr lang="en-US" sz="2000" smtClean="0"/>
              <a:t>What questions should be asked when considering a book for use in class or even just for an independent reading recommendation?</a:t>
            </a:r>
          </a:p>
          <a:p>
            <a:pPr eaLnBrk="1" hangingPunct="1">
              <a:lnSpc>
                <a:spcPct val="80000"/>
              </a:lnSpc>
            </a:pPr>
            <a:endParaRPr lang="en-US" sz="2000" smtClean="0"/>
          </a:p>
        </p:txBody>
      </p:sp>
      <p:pic>
        <p:nvPicPr>
          <p:cNvPr id="50180" name="Picture 13" descr="crutcher">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2766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Grp="1" noChangeArrowheads="1"/>
          </p:cNvSpPr>
          <p:nvPr>
            <p:ph type="title"/>
          </p:nvPr>
        </p:nvSpPr>
        <p:spPr/>
        <p:txBody>
          <a:bodyPr/>
          <a:lstStyle/>
          <a:p>
            <a:pPr eaLnBrk="1" hangingPunct="1"/>
            <a:endParaRPr lang="en-US" smtClean="0"/>
          </a:p>
        </p:txBody>
      </p:sp>
      <p:sp>
        <p:nvSpPr>
          <p:cNvPr id="51203" name="Rectangle 5"/>
          <p:cNvSpPr>
            <a:spLocks noGrp="1" noChangeArrowheads="1"/>
          </p:cNvSpPr>
          <p:nvPr>
            <p:ph type="body" sz="half" idx="1"/>
          </p:nvPr>
        </p:nvSpPr>
        <p:spPr>
          <a:xfrm>
            <a:off x="457200" y="914400"/>
            <a:ext cx="4038600" cy="4530725"/>
          </a:xfrm>
        </p:spPr>
        <p:txBody>
          <a:bodyPr/>
          <a:lstStyle/>
          <a:p>
            <a:pPr eaLnBrk="1" hangingPunct="1">
              <a:lnSpc>
                <a:spcPct val="90000"/>
              </a:lnSpc>
            </a:pPr>
            <a:endParaRPr lang="en-US" sz="1600" smtClean="0"/>
          </a:p>
          <a:p>
            <a:pPr eaLnBrk="1" hangingPunct="1">
              <a:lnSpc>
                <a:spcPct val="90000"/>
              </a:lnSpc>
            </a:pPr>
            <a:r>
              <a:rPr lang="en-US" sz="2800" smtClean="0"/>
              <a:t>What genres are available?</a:t>
            </a:r>
          </a:p>
          <a:p>
            <a:pPr eaLnBrk="1" hangingPunct="1">
              <a:lnSpc>
                <a:spcPct val="90000"/>
              </a:lnSpc>
            </a:pPr>
            <a:endParaRPr lang="en-US" sz="2800" smtClean="0"/>
          </a:p>
          <a:p>
            <a:pPr eaLnBrk="1" hangingPunct="1">
              <a:lnSpc>
                <a:spcPct val="90000"/>
              </a:lnSpc>
            </a:pPr>
            <a:endParaRPr lang="en-US" sz="2800" smtClean="0"/>
          </a:p>
          <a:p>
            <a:pPr eaLnBrk="1" hangingPunct="1">
              <a:lnSpc>
                <a:spcPct val="90000"/>
              </a:lnSpc>
            </a:pPr>
            <a:r>
              <a:rPr lang="en-US" sz="2800" smtClean="0"/>
              <a:t>Who are the some of the best authors and best publishers of young adult books?</a:t>
            </a:r>
          </a:p>
          <a:p>
            <a:pPr eaLnBrk="1" hangingPunct="1">
              <a:lnSpc>
                <a:spcPct val="90000"/>
              </a:lnSpc>
            </a:pPr>
            <a:endParaRPr lang="en-US" sz="1600" smtClean="0"/>
          </a:p>
        </p:txBody>
      </p:sp>
      <p:pic>
        <p:nvPicPr>
          <p:cNvPr id="51204" name="Picture 14" descr="Laurie Halse Anderson"/>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572000" y="2895600"/>
            <a:ext cx="3209925" cy="3733800"/>
          </a:xfrm>
        </p:spPr>
      </p:pic>
      <p:pic>
        <p:nvPicPr>
          <p:cNvPr id="51205" name="Picture 12" descr="Bone Volume 1: Out From Bonevill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048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endParaRPr lang="en-US" smtClean="0"/>
          </a:p>
        </p:txBody>
      </p:sp>
      <p:sp>
        <p:nvSpPr>
          <p:cNvPr id="19460" name="Text Placeholder 3"/>
          <p:cNvSpPr>
            <a:spLocks noGrp="1"/>
          </p:cNvSpPr>
          <p:nvPr>
            <p:ph type="body" sz="half" idx="2"/>
          </p:nvPr>
        </p:nvSpPr>
        <p:spPr>
          <a:xfrm>
            <a:off x="4648200" y="2743200"/>
            <a:ext cx="4038600" cy="3387725"/>
          </a:xfrm>
        </p:spPr>
        <p:txBody>
          <a:bodyPr/>
          <a:lstStyle/>
          <a:p>
            <a:endParaRPr lang="en-US" dirty="0" smtClean="0"/>
          </a:p>
        </p:txBody>
      </p:sp>
      <p:pic>
        <p:nvPicPr>
          <p:cNvPr id="19461" name="Picture 2" descr="http://photo.goodreads.com/books/1222614231l/58999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65376">
            <a:off x="609012" y="983570"/>
            <a:ext cx="298132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4" descr="http://www.nativewiki.org/images/1/19/RV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436563"/>
            <a:ext cx="2005013"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Rectangle 4"/>
          <p:cNvSpPr>
            <a:spLocks noChangeArrowheads="1"/>
          </p:cNvSpPr>
          <p:nvPr/>
        </p:nvSpPr>
        <p:spPr bwMode="auto">
          <a:xfrm>
            <a:off x="685800" y="5791200"/>
            <a:ext cx="360874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hlinkClick r:id="rId4"/>
              </a:rPr>
              <a:t>http://www.thelesserblessed.com</a:t>
            </a:r>
            <a:r>
              <a:rPr lang="en-US" dirty="0" smtClean="0">
                <a:hlinkClick r:id="rId4"/>
              </a:rPr>
              <a:t>/</a:t>
            </a:r>
            <a:endParaRPr lang="en-US" dirty="0" smtClean="0"/>
          </a:p>
          <a:p>
            <a:endParaRPr lang="en-US" dirty="0"/>
          </a:p>
          <a:p>
            <a:endParaRPr lang="en-US" dirty="0"/>
          </a:p>
        </p:txBody>
      </p:sp>
      <p:pic>
        <p:nvPicPr>
          <p:cNvPr id="323586" name="Picture 2" descr="http://api.ning.com/files/yVMjyrIT6DE3OQitTHreip6tSClVPdGWxuWFkEKbdvihPhAJlrJJytHrkGFTkQoIwHOafZ4Lgl1CHesQnw*dzYAxmp76HJ3J/306_1648.JPG?width=737&amp;height=5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1676400"/>
            <a:ext cx="3584575" cy="2682831"/>
          </a:xfrm>
          <a:prstGeom prst="rect">
            <a:avLst/>
          </a:prstGeom>
          <a:noFill/>
          <a:extLst>
            <a:ext uri="{909E8E84-426E-40DD-AFC4-6F175D3DCCD1}">
              <a14:hiddenFill xmlns:a14="http://schemas.microsoft.com/office/drawing/2010/main">
                <a:solidFill>
                  <a:srgbClr val="FFFFFF"/>
                </a:solidFill>
              </a14:hiddenFill>
            </a:ext>
          </a:extLst>
        </p:spPr>
      </p:pic>
      <p:pic>
        <p:nvPicPr>
          <p:cNvPr id="323588" name="Picture 4" descr="(L-R)  Adam Butcher, Benjamin Bratt, Tamara Podemski, Chloe Rose, Joel Evans, Anita Doron and Richard Van Camp  attend&quot;The Lesser Blessed&quot; Premiere at the 2012 Toronto International Film Festival at the Isabel Bader Theatre on September 9, 2012 in Toronto, Canada."/>
          <p:cNvPicPr>
            <a:picLocks noGrp="1" noChangeAspect="1" noChangeArrowheads="1"/>
          </p:cNvPicPr>
          <p:nvPr>
            <p:ph type="clipArt" sz="half" idx="1"/>
          </p:nvPr>
        </p:nvPicPr>
        <p:blipFill>
          <a:blip r:embed="rId6">
            <a:extLst>
              <a:ext uri="{28A0092B-C50C-407E-A947-70E740481C1C}">
                <a14:useLocalDpi xmlns:a14="http://schemas.microsoft.com/office/drawing/2010/main" val="0"/>
              </a:ext>
            </a:extLst>
          </a:blip>
          <a:srcRect/>
          <a:stretch>
            <a:fillRect/>
          </a:stretch>
        </p:blipFill>
        <p:spPr bwMode="auto">
          <a:xfrm>
            <a:off x="4710113" y="4038600"/>
            <a:ext cx="3726243" cy="24841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ChangeArrowheads="1"/>
          </p:cNvSpPr>
          <p:nvPr>
            <p:ph type="title"/>
          </p:nvPr>
        </p:nvSpPr>
        <p:spPr/>
        <p:txBody>
          <a:bodyPr/>
          <a:lstStyle/>
          <a:p>
            <a:pPr eaLnBrk="1" hangingPunct="1"/>
            <a:r>
              <a:rPr lang="en-US" smtClean="0">
                <a:solidFill>
                  <a:srgbClr val="CC00CC"/>
                </a:solidFill>
              </a:rPr>
              <a:t>What is young adult literature?</a:t>
            </a:r>
          </a:p>
        </p:txBody>
      </p:sp>
      <p:sp>
        <p:nvSpPr>
          <p:cNvPr id="56323" name="ClipArt Placeholder 4"/>
          <p:cNvSpPr>
            <a:spLocks noGrp="1" noTextEdit="1"/>
          </p:cNvSpPr>
          <p:nvPr>
            <p:ph type="clipArt" sz="half" idx="1"/>
          </p:nvPr>
        </p:nvSpPr>
        <p:spPr/>
      </p:sp>
      <p:sp>
        <p:nvSpPr>
          <p:cNvPr id="56324" name="Rectangle 6"/>
          <p:cNvSpPr>
            <a:spLocks noGrp="1" noChangeArrowheads="1"/>
          </p:cNvSpPr>
          <p:nvPr>
            <p:ph type="body" sz="half" idx="2"/>
          </p:nvPr>
        </p:nvSpPr>
        <p:spPr>
          <a:xfrm>
            <a:off x="3657600" y="1524000"/>
            <a:ext cx="5486400" cy="4876800"/>
          </a:xfrm>
        </p:spPr>
        <p:txBody>
          <a:bodyPr/>
          <a:lstStyle/>
          <a:p>
            <a:pPr marL="0" indent="0" eaLnBrk="1" hangingPunct="1">
              <a:lnSpc>
                <a:spcPct val="80000"/>
              </a:lnSpc>
              <a:buNone/>
            </a:pPr>
            <a:r>
              <a:rPr lang="en-US" sz="2400" dirty="0" smtClean="0">
                <a:solidFill>
                  <a:srgbClr val="00B0F0"/>
                </a:solidFill>
              </a:rPr>
              <a:t>According to a past president of the Assembly on Literature for Adolescents and editor of Scarecrow Press, Patty Campbell, “The central theme of most YA literature is becoming an adult, finding the answer to ‘Who am I and what am I going to do about it?’ No matter what events are going on in the book, accomplishing that task is really what the book is about, and in the climactic moment the resolution of the external conflict is linked to a realization for the protagonist that helps shape an adult identity” (3)</a:t>
            </a:r>
          </a:p>
        </p:txBody>
      </p:sp>
      <p:pic>
        <p:nvPicPr>
          <p:cNvPr id="56325" name="Picture 2" descr="http://www.freewebs.com/the-cullen-clan/twil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59908">
            <a:off x="214794" y="1478992"/>
            <a:ext cx="318135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p:cNvSpPr>
            <a:spLocks noGrp="1" noChangeArrowheads="1"/>
          </p:cNvSpPr>
          <p:nvPr>
            <p:ph type="title"/>
          </p:nvPr>
        </p:nvSpPr>
        <p:spPr>
          <a:xfrm>
            <a:off x="0" y="152400"/>
            <a:ext cx="9144000" cy="1143000"/>
          </a:xfrm>
        </p:spPr>
        <p:txBody>
          <a:bodyPr/>
          <a:lstStyle/>
          <a:p>
            <a:pPr eaLnBrk="1" hangingPunct="1"/>
            <a:r>
              <a:rPr lang="en-US" sz="2800" i="1" dirty="0" smtClean="0">
                <a:solidFill>
                  <a:srgbClr val="009900"/>
                </a:solidFill>
              </a:rPr>
              <a:t>Literature for Today’s Young Adults </a:t>
            </a:r>
            <a:r>
              <a:rPr lang="en-US" sz="2800" dirty="0" smtClean="0">
                <a:solidFill>
                  <a:srgbClr val="009900"/>
                </a:solidFill>
              </a:rPr>
              <a:t>identifies these characteristics as present in good YA literature:</a:t>
            </a:r>
          </a:p>
        </p:txBody>
      </p:sp>
      <p:pic>
        <p:nvPicPr>
          <p:cNvPr id="57347" name="Picture 7" descr="teenagers girls"/>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304800" y="2895600"/>
            <a:ext cx="2057400" cy="1752600"/>
          </a:xfrm>
        </p:spPr>
      </p:pic>
      <p:sp>
        <p:nvSpPr>
          <p:cNvPr id="57348" name="Rectangle 6"/>
          <p:cNvSpPr>
            <a:spLocks noGrp="1" noChangeArrowheads="1"/>
          </p:cNvSpPr>
          <p:nvPr>
            <p:ph type="body" sz="half" idx="2"/>
          </p:nvPr>
        </p:nvSpPr>
        <p:spPr>
          <a:xfrm>
            <a:off x="2895600" y="1600200"/>
            <a:ext cx="6248400" cy="5410200"/>
          </a:xfrm>
        </p:spPr>
        <p:txBody>
          <a:bodyPr/>
          <a:lstStyle/>
          <a:p>
            <a:pPr eaLnBrk="1" hangingPunct="1">
              <a:lnSpc>
                <a:spcPct val="90000"/>
              </a:lnSpc>
            </a:pPr>
            <a:r>
              <a:rPr lang="en-US" sz="2400" dirty="0" smtClean="0">
                <a:solidFill>
                  <a:srgbClr val="5336CC"/>
                </a:solidFill>
              </a:rPr>
              <a:t>Told through the eyes of young person</a:t>
            </a:r>
          </a:p>
          <a:p>
            <a:pPr eaLnBrk="1" hangingPunct="1">
              <a:lnSpc>
                <a:spcPct val="90000"/>
              </a:lnSpc>
            </a:pPr>
            <a:r>
              <a:rPr lang="en-US" sz="2400" dirty="0" smtClean="0">
                <a:solidFill>
                  <a:srgbClr val="5336CC"/>
                </a:solidFill>
              </a:rPr>
              <a:t>Adults on the periphery only</a:t>
            </a:r>
          </a:p>
          <a:p>
            <a:pPr eaLnBrk="1" hangingPunct="1">
              <a:lnSpc>
                <a:spcPct val="90000"/>
              </a:lnSpc>
            </a:pPr>
            <a:r>
              <a:rPr lang="en-US" sz="2400" dirty="0" smtClean="0">
                <a:solidFill>
                  <a:srgbClr val="5336CC"/>
                </a:solidFill>
              </a:rPr>
              <a:t>Fast-paced</a:t>
            </a:r>
          </a:p>
          <a:p>
            <a:pPr eaLnBrk="1" hangingPunct="1">
              <a:lnSpc>
                <a:spcPct val="90000"/>
              </a:lnSpc>
            </a:pPr>
            <a:r>
              <a:rPr lang="en-US" sz="2400" dirty="0" smtClean="0">
                <a:solidFill>
                  <a:srgbClr val="5336CC"/>
                </a:solidFill>
              </a:rPr>
              <a:t>Includes a variety of genres (mystery, science fiction, biography, poetry, etc.)</a:t>
            </a:r>
          </a:p>
          <a:p>
            <a:pPr eaLnBrk="1" hangingPunct="1">
              <a:lnSpc>
                <a:spcPct val="90000"/>
              </a:lnSpc>
            </a:pPr>
            <a:r>
              <a:rPr lang="en-US" sz="2400" dirty="0" smtClean="0">
                <a:solidFill>
                  <a:srgbClr val="5336CC"/>
                </a:solidFill>
              </a:rPr>
              <a:t>Represents all the various ways of being a human being (gender, cultural group and so on)</a:t>
            </a:r>
          </a:p>
          <a:p>
            <a:pPr eaLnBrk="1" hangingPunct="1">
              <a:lnSpc>
                <a:spcPct val="90000"/>
              </a:lnSpc>
            </a:pPr>
            <a:r>
              <a:rPr lang="en-US" sz="2400" dirty="0" smtClean="0">
                <a:solidFill>
                  <a:srgbClr val="5336CC"/>
                </a:solidFill>
              </a:rPr>
              <a:t>Characters face challenges and experience growth</a:t>
            </a:r>
          </a:p>
          <a:p>
            <a:pPr eaLnBrk="1" hangingPunct="1">
              <a:lnSpc>
                <a:spcPct val="90000"/>
              </a:lnSpc>
            </a:pPr>
            <a:r>
              <a:rPr lang="en-US" sz="2400" dirty="0" smtClean="0">
                <a:solidFill>
                  <a:srgbClr val="5336CC"/>
                </a:solidFill>
              </a:rPr>
              <a:t>Deals with issues important to young people (and respectfully so)</a:t>
            </a:r>
          </a:p>
          <a:p>
            <a:pPr eaLnBrk="1" hangingPunct="1">
              <a:lnSpc>
                <a:spcPct val="90000"/>
              </a:lnSpc>
            </a:pPr>
            <a:endParaRPr lang="en-US" sz="2400" dirty="0" smtClean="0">
              <a:solidFill>
                <a:srgbClr val="CC6600"/>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6363"/>
            <a:ext cx="8077200" cy="1112837"/>
          </a:xfrm>
        </p:spPr>
        <p:txBody>
          <a:bodyPr/>
          <a:lstStyle/>
          <a:p>
            <a:r>
              <a:rPr lang="en-US" dirty="0" smtClean="0">
                <a:solidFill>
                  <a:srgbClr val="5336CC"/>
                </a:solidFill>
              </a:rPr>
              <a:t>ENG 471/540</a:t>
            </a:r>
            <a:endParaRPr lang="en-US" dirty="0">
              <a:solidFill>
                <a:srgbClr val="5336CC"/>
              </a:solidFill>
            </a:endParaRPr>
          </a:p>
        </p:txBody>
      </p:sp>
      <p:sp>
        <p:nvSpPr>
          <p:cNvPr id="3" name="Content Placeholder 2"/>
          <p:cNvSpPr>
            <a:spLocks noGrp="1"/>
          </p:cNvSpPr>
          <p:nvPr>
            <p:ph idx="1"/>
          </p:nvPr>
        </p:nvSpPr>
        <p:spPr>
          <a:xfrm>
            <a:off x="228600" y="1066800"/>
            <a:ext cx="8763000" cy="4724400"/>
          </a:xfrm>
        </p:spPr>
        <p:txBody>
          <a:bodyPr/>
          <a:lstStyle/>
          <a:p>
            <a:r>
              <a:rPr lang="en-US" dirty="0" smtClean="0"/>
              <a:t>I. Opening Poem: “Carbon Copy,” by Joshua Bennett</a:t>
            </a:r>
          </a:p>
          <a:p>
            <a:r>
              <a:rPr lang="en-US" dirty="0" smtClean="0"/>
              <a:t>II. Book Recommendations: </a:t>
            </a:r>
            <a:r>
              <a:rPr lang="en-US" dirty="0">
                <a:latin typeface="Copperplate Gothic Bold" pitchFamily="34" charset="0"/>
              </a:rPr>
              <a:t>The </a:t>
            </a:r>
            <a:r>
              <a:rPr lang="en-US" dirty="0" smtClean="0">
                <a:latin typeface="Copperplate Gothic Bold" pitchFamily="34" charset="0"/>
              </a:rPr>
              <a:t>Shadow </a:t>
            </a:r>
            <a:r>
              <a:rPr lang="en-US" dirty="0">
                <a:latin typeface="Copperplate Gothic Bold" pitchFamily="34" charset="0"/>
              </a:rPr>
              <a:t>Children </a:t>
            </a:r>
            <a:r>
              <a:rPr lang="en-US" dirty="0" smtClean="0">
                <a:latin typeface="Copperplate Gothic Bold" pitchFamily="34" charset="0"/>
              </a:rPr>
              <a:t>Series</a:t>
            </a:r>
            <a:r>
              <a:rPr lang="en-US" dirty="0" smtClean="0"/>
              <a:t>, by Margaret Peterson </a:t>
            </a:r>
            <a:r>
              <a:rPr lang="en-US" dirty="0" err="1" smtClean="0"/>
              <a:t>Haddix</a:t>
            </a:r>
            <a:r>
              <a:rPr lang="en-US" dirty="0" smtClean="0"/>
              <a:t>, </a:t>
            </a:r>
            <a:r>
              <a:rPr lang="en-US" i="1" dirty="0" smtClean="0"/>
              <a:t>The Lightning Thief</a:t>
            </a:r>
            <a:r>
              <a:rPr lang="en-US" dirty="0" smtClean="0"/>
              <a:t>, by Rick Riordan </a:t>
            </a:r>
            <a:endParaRPr lang="en-US" dirty="0">
              <a:latin typeface="Copperplate Gothic Bold" pitchFamily="34" charset="0"/>
            </a:endParaRPr>
          </a:p>
          <a:p>
            <a:r>
              <a:rPr lang="en-US" dirty="0" smtClean="0"/>
              <a:t>IV. Literature Circle Preparation</a:t>
            </a:r>
          </a:p>
          <a:p>
            <a:r>
              <a:rPr lang="en-US" dirty="0" smtClean="0"/>
              <a:t>V. </a:t>
            </a:r>
            <a:r>
              <a:rPr lang="en-US" dirty="0" err="1" smtClean="0"/>
              <a:t>Webquests</a:t>
            </a:r>
            <a:endParaRPr lang="en-US" dirty="0" smtClean="0"/>
          </a:p>
          <a:p>
            <a:r>
              <a:rPr lang="en-US" dirty="0" smtClean="0"/>
              <a:t>VI. History of YAL</a:t>
            </a:r>
          </a:p>
          <a:p>
            <a:endParaRPr lang="en-US" dirty="0"/>
          </a:p>
        </p:txBody>
      </p:sp>
    </p:spTree>
    <p:extLst>
      <p:ext uri="{BB962C8B-B14F-4D97-AF65-F5344CB8AC3E}">
        <p14:creationId xmlns:p14="http://schemas.microsoft.com/office/powerpoint/2010/main" val="8223613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solidFill>
                  <a:srgbClr val="9900CC"/>
                </a:solidFill>
              </a:rPr>
              <a:t>For attendance today answer this question:</a:t>
            </a:r>
          </a:p>
          <a:p>
            <a:endParaRPr lang="en-US" dirty="0">
              <a:solidFill>
                <a:srgbClr val="9900CC"/>
              </a:solidFill>
            </a:endParaRPr>
          </a:p>
          <a:p>
            <a:pPr lvl="1"/>
            <a:r>
              <a:rPr lang="en-US" dirty="0" smtClean="0">
                <a:solidFill>
                  <a:srgbClr val="9900CC"/>
                </a:solidFill>
              </a:rPr>
              <a:t>Is there anyone in your life, you would like to say you are a carbon copy of?</a:t>
            </a:r>
            <a:endParaRPr lang="en-US" dirty="0">
              <a:solidFill>
                <a:srgbClr val="9900CC"/>
              </a:solidFill>
            </a:endParaRPr>
          </a:p>
        </p:txBody>
      </p:sp>
    </p:spTree>
    <p:extLst>
      <p:ext uri="{BB962C8B-B14F-4D97-AF65-F5344CB8AC3E}">
        <p14:creationId xmlns:p14="http://schemas.microsoft.com/office/powerpoint/2010/main" val="36320617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p:nvPr>
        </p:nvSpPr>
        <p:spPr>
          <a:xfrm>
            <a:off x="457200" y="277813"/>
            <a:ext cx="8458200" cy="6275387"/>
          </a:xfrm>
        </p:spPr>
        <p:txBody>
          <a:bodyPr/>
          <a:lstStyle/>
          <a:p>
            <a:pPr eaLnBrk="1" hangingPunct="1"/>
            <a:endParaRPr lang="en-US" smtClean="0"/>
          </a:p>
        </p:txBody>
      </p:sp>
      <p:sp>
        <p:nvSpPr>
          <p:cNvPr id="11267" name="Rectangle 5"/>
          <p:cNvSpPr>
            <a:spLocks noGrp="1" noChangeArrowheads="1"/>
          </p:cNvSpPr>
          <p:nvPr>
            <p:ph type="body" sz="half" idx="1"/>
          </p:nvPr>
        </p:nvSpPr>
        <p:spPr>
          <a:xfrm>
            <a:off x="228600" y="381000"/>
            <a:ext cx="9144000" cy="4530725"/>
          </a:xfrm>
        </p:spPr>
        <p:txBody>
          <a:bodyPr/>
          <a:lstStyle/>
          <a:p>
            <a:pPr eaLnBrk="1" hangingPunct="1">
              <a:lnSpc>
                <a:spcPct val="80000"/>
              </a:lnSpc>
              <a:buFont typeface="Wingdings" pitchFamily="2" charset="2"/>
              <a:buNone/>
            </a:pPr>
            <a:r>
              <a:rPr lang="en-US" sz="4000" b="1" smtClean="0"/>
              <a:t>	</a:t>
            </a:r>
            <a:r>
              <a:rPr lang="en-US" sz="4000" b="1" smtClean="0">
                <a:solidFill>
                  <a:srgbClr val="9900CC"/>
                </a:solidFill>
                <a:latin typeface="Jokerman" pitchFamily="82" charset="0"/>
              </a:rPr>
              <a:t>I wish an answer came </a:t>
            </a:r>
            <a:br>
              <a:rPr lang="en-US" sz="4000" b="1" smtClean="0">
                <a:solidFill>
                  <a:srgbClr val="9900CC"/>
                </a:solidFill>
                <a:latin typeface="Jokerman" pitchFamily="82" charset="0"/>
              </a:rPr>
            </a:br>
            <a:r>
              <a:rPr lang="en-US" sz="4000" b="1" smtClean="0">
                <a:solidFill>
                  <a:srgbClr val="9900CC"/>
                </a:solidFill>
                <a:latin typeface="Jokerman" pitchFamily="82" charset="0"/>
              </a:rPr>
              <a:t>	every time I asked you, "why." </a:t>
            </a:r>
            <a:br>
              <a:rPr lang="en-US" sz="4000" b="1" smtClean="0">
                <a:solidFill>
                  <a:srgbClr val="9900CC"/>
                </a:solidFill>
                <a:latin typeface="Jokerman" pitchFamily="82" charset="0"/>
              </a:rPr>
            </a:br>
            <a:r>
              <a:rPr lang="en-US" sz="4000" b="1" smtClean="0">
                <a:solidFill>
                  <a:srgbClr val="9900CC"/>
                </a:solidFill>
                <a:latin typeface="Jokerman" pitchFamily="82" charset="0"/>
              </a:rPr>
              <a:t>I wish you weren't a know-it-all. </a:t>
            </a:r>
            <a:br>
              <a:rPr lang="en-US" sz="4000" b="1" smtClean="0">
                <a:solidFill>
                  <a:srgbClr val="9900CC"/>
                </a:solidFill>
                <a:latin typeface="Jokerman" pitchFamily="82" charset="0"/>
              </a:rPr>
            </a:br>
            <a:r>
              <a:rPr lang="en-US" sz="4000" b="1" smtClean="0">
                <a:solidFill>
                  <a:srgbClr val="9900CC"/>
                </a:solidFill>
                <a:latin typeface="Jokerman" pitchFamily="82" charset="0"/>
              </a:rPr>
              <a:t>Why do you question when I'm </a:t>
            </a:r>
            <a:br>
              <a:rPr lang="en-US" sz="4000" b="1" smtClean="0">
                <a:solidFill>
                  <a:srgbClr val="9900CC"/>
                </a:solidFill>
                <a:latin typeface="Jokerman" pitchFamily="82" charset="0"/>
              </a:rPr>
            </a:br>
            <a:r>
              <a:rPr lang="en-US" sz="4000" b="1" smtClean="0">
                <a:solidFill>
                  <a:srgbClr val="9900CC"/>
                </a:solidFill>
                <a:latin typeface="Jokerman" pitchFamily="82" charset="0"/>
              </a:rPr>
              <a:t>	bored? </a:t>
            </a:r>
          </a:p>
          <a:p>
            <a:pPr eaLnBrk="1" hangingPunct="1">
              <a:lnSpc>
                <a:spcPct val="80000"/>
              </a:lnSpc>
              <a:buFont typeface="Wingdings" pitchFamily="2" charset="2"/>
              <a:buNone/>
            </a:pPr>
            <a:r>
              <a:rPr lang="en-US" sz="4000" b="1" smtClean="0">
                <a:solidFill>
                  <a:srgbClr val="9900CC"/>
                </a:solidFill>
                <a:latin typeface="Jokerman" pitchFamily="82" charset="0"/>
              </a:rPr>
              <a:t>	I won't be cross-examined. </a:t>
            </a:r>
          </a:p>
          <a:p>
            <a:pPr eaLnBrk="1" hangingPunct="1">
              <a:lnSpc>
                <a:spcPct val="80000"/>
              </a:lnSpc>
              <a:buFont typeface="Wingdings" pitchFamily="2" charset="2"/>
              <a:buNone/>
            </a:pPr>
            <a:endParaRPr lang="en-US" sz="4000" b="1" smtClean="0">
              <a:solidFill>
                <a:srgbClr val="9900CC"/>
              </a:solidFill>
              <a:latin typeface="Jokerman" pitchFamily="82" charset="0"/>
            </a:endParaRPr>
          </a:p>
          <a:p>
            <a:pPr eaLnBrk="1" hangingPunct="1">
              <a:lnSpc>
                <a:spcPct val="80000"/>
              </a:lnSpc>
              <a:buFont typeface="Wingdings" pitchFamily="2" charset="2"/>
              <a:buNone/>
            </a:pPr>
            <a:endParaRPr lang="en-US" sz="4000" b="1" smtClean="0">
              <a:solidFill>
                <a:srgbClr val="9900CC"/>
              </a:solidFill>
              <a:latin typeface="Jokerman" pitchFamily="82" charset="0"/>
            </a:endParaRPr>
          </a:p>
          <a:p>
            <a:pPr eaLnBrk="1" hangingPunct="1">
              <a:lnSpc>
                <a:spcPct val="80000"/>
              </a:lnSpc>
              <a:buFont typeface="Wingdings" pitchFamily="2" charset="2"/>
              <a:buNone/>
            </a:pPr>
            <a:r>
              <a:rPr lang="en-US" sz="4000" b="1" smtClean="0">
                <a:solidFill>
                  <a:srgbClr val="9900CC"/>
                </a:solidFill>
                <a:latin typeface="Jokerman" pitchFamily="82" charset="0"/>
              </a:rPr>
              <a:t/>
            </a:r>
            <a:br>
              <a:rPr lang="en-US" sz="4000" b="1" smtClean="0">
                <a:solidFill>
                  <a:srgbClr val="9900CC"/>
                </a:solidFill>
                <a:latin typeface="Jokerman" pitchFamily="82" charset="0"/>
              </a:rPr>
            </a:br>
            <a:r>
              <a:rPr lang="en-US" sz="4000" b="1" smtClean="0">
                <a:solidFill>
                  <a:srgbClr val="9900CC"/>
                </a:solidFill>
                <a:latin typeface="Jokerman" pitchFamily="82" charset="0"/>
              </a:rPr>
              <a:t>I hate to be ignored.</a:t>
            </a:r>
            <a:r>
              <a:rPr lang="en-US" sz="4000" smtClean="0">
                <a:solidFill>
                  <a:srgbClr val="9900CC"/>
                </a:solidFill>
                <a:latin typeface="Jokerman" pitchFamily="82" charset="0"/>
              </a:rPr>
              <a:t> </a:t>
            </a:r>
          </a:p>
        </p:txBody>
      </p:sp>
      <p:pic>
        <p:nvPicPr>
          <p:cNvPr id="11268" name="Picture 11" descr="83_dating_girl">
            <a:hlinkClick r:id="rId2"/>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419600" y="3886200"/>
            <a:ext cx="1066800" cy="1371600"/>
          </a:xfr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descr="http://i.cdn.hbo.com/assets/images/series/russell-simmons-presents-brave-new-voices/character/josh-bennett-1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406" y="2133600"/>
            <a:ext cx="5486400" cy="3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itle 1"/>
          <p:cNvSpPr>
            <a:spLocks noGrp="1"/>
          </p:cNvSpPr>
          <p:nvPr>
            <p:ph type="title"/>
          </p:nvPr>
        </p:nvSpPr>
        <p:spPr>
          <a:xfrm>
            <a:off x="0" y="277813"/>
            <a:ext cx="9144000" cy="1139825"/>
          </a:xfrm>
        </p:spPr>
        <p:txBody>
          <a:bodyPr/>
          <a:lstStyle/>
          <a:p>
            <a:r>
              <a:rPr lang="en-US" sz="1050" dirty="0" smtClean="0">
                <a:hlinkClick r:id="rId3"/>
              </a:rPr>
              <a:t>http://www.hbo.com/russell-simmons-presents-brave-new-voices/cast-and-crew/team-philadelphia/video/josh-bennett.html</a:t>
            </a:r>
            <a:r>
              <a:rPr lang="en-US" sz="2000" dirty="0" smtClean="0"/>
              <a:t/>
            </a:r>
            <a:br>
              <a:rPr lang="en-US" sz="2000" dirty="0" smtClean="0"/>
            </a:br>
            <a:endParaRPr lang="en-US" sz="2000" dirty="0" smtClean="0"/>
          </a:p>
        </p:txBody>
      </p:sp>
      <p:sp>
        <p:nvSpPr>
          <p:cNvPr id="78852" name="Text Placeholder 2"/>
          <p:cNvSpPr>
            <a:spLocks noGrp="1"/>
          </p:cNvSpPr>
          <p:nvPr>
            <p:ph type="body" sz="half" idx="1"/>
          </p:nvPr>
        </p:nvSpPr>
        <p:spPr/>
        <p:txBody>
          <a:bodyPr/>
          <a:lstStyle/>
          <a:p>
            <a:endParaRPr lang="en-US" smtClean="0"/>
          </a:p>
        </p:txBody>
      </p:sp>
      <p:sp>
        <p:nvSpPr>
          <p:cNvPr id="78853" name="ClipArt Placeholder 3"/>
          <p:cNvSpPr>
            <a:spLocks noGrp="1" noTextEdit="1"/>
          </p:cNvSpPr>
          <p:nvPr>
            <p:ph type="clipArt" sz="half" idx="2"/>
          </p:nvPr>
        </p:nvSpPr>
        <p:spPr>
          <a:xfrm>
            <a:off x="4572000" y="914400"/>
            <a:ext cx="4038600" cy="4530725"/>
          </a:xfrm>
        </p:spPr>
      </p:sp>
      <p:pic>
        <p:nvPicPr>
          <p:cNvPr id="78854" name="Picture 2" descr="http://origin.www.upenn.edu/curf/images/uploads/jbennett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59643"/>
            <a:ext cx="434340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888101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aculty.salisbury.edu/~elbond/amo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57199"/>
            <a:ext cx="2819400" cy="41590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haddixbooks.com/images/mhaddi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505002"/>
            <a:ext cx="1600200" cy="24225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495800" y="1115001"/>
            <a:ext cx="4343400" cy="4708981"/>
          </a:xfrm>
          <a:prstGeom prst="rect">
            <a:avLst/>
          </a:prstGeom>
          <a:noFill/>
        </p:spPr>
        <p:txBody>
          <a:bodyPr wrap="square" rtlCol="0">
            <a:spAutoFit/>
          </a:bodyPr>
          <a:lstStyle/>
          <a:p>
            <a:pPr algn="ctr"/>
            <a:r>
              <a:rPr lang="en-US" sz="3200" dirty="0" smtClean="0">
                <a:latin typeface="Copperplate Gothic Bold" pitchFamily="34" charset="0"/>
              </a:rPr>
              <a:t>The Shadow Children </a:t>
            </a:r>
          </a:p>
          <a:p>
            <a:pPr algn="ctr"/>
            <a:r>
              <a:rPr lang="en-US" sz="3200" dirty="0" smtClean="0">
                <a:latin typeface="Copperplate Gothic Bold" pitchFamily="34" charset="0"/>
              </a:rPr>
              <a:t>Series</a:t>
            </a:r>
          </a:p>
          <a:p>
            <a:endParaRPr lang="en-US" dirty="0" smtClean="0">
              <a:latin typeface="Copperplate Gothic Bold" pitchFamily="34" charset="0"/>
            </a:endParaRPr>
          </a:p>
          <a:p>
            <a:pPr marL="342900" indent="-342900">
              <a:buAutoNum type="arabicPeriod"/>
            </a:pPr>
            <a:r>
              <a:rPr lang="en-US" sz="2400" dirty="0" smtClean="0">
                <a:latin typeface="Copperplate Gothic Bold" pitchFamily="34" charset="0"/>
              </a:rPr>
              <a:t>Among the Hidden</a:t>
            </a:r>
          </a:p>
          <a:p>
            <a:pPr marL="342900" indent="-342900">
              <a:buAutoNum type="arabicPeriod"/>
            </a:pPr>
            <a:r>
              <a:rPr lang="en-US" sz="2400" dirty="0" smtClean="0">
                <a:latin typeface="Copperplate Gothic Bold" pitchFamily="34" charset="0"/>
              </a:rPr>
              <a:t>Among the imposters</a:t>
            </a:r>
          </a:p>
          <a:p>
            <a:pPr marL="342900" indent="-342900">
              <a:buAutoNum type="arabicPeriod"/>
            </a:pPr>
            <a:r>
              <a:rPr lang="en-US" sz="2400" dirty="0" smtClean="0">
                <a:latin typeface="Copperplate Gothic Bold" pitchFamily="34" charset="0"/>
              </a:rPr>
              <a:t>Among the betrayed</a:t>
            </a:r>
          </a:p>
          <a:p>
            <a:pPr marL="342900" indent="-342900">
              <a:buAutoNum type="arabicPeriod"/>
            </a:pPr>
            <a:r>
              <a:rPr lang="en-US" sz="2400" dirty="0" smtClean="0">
                <a:latin typeface="Copperplate Gothic Bold" pitchFamily="34" charset="0"/>
              </a:rPr>
              <a:t>Among the barons</a:t>
            </a:r>
          </a:p>
          <a:p>
            <a:pPr marL="342900" indent="-342900">
              <a:buAutoNum type="arabicPeriod"/>
            </a:pPr>
            <a:r>
              <a:rPr lang="en-US" sz="2400" dirty="0" smtClean="0">
                <a:latin typeface="Copperplate Gothic Bold" pitchFamily="34" charset="0"/>
              </a:rPr>
              <a:t>Among the brave</a:t>
            </a:r>
          </a:p>
          <a:p>
            <a:pPr marL="342900" indent="-342900">
              <a:buAutoNum type="arabicPeriod"/>
            </a:pPr>
            <a:r>
              <a:rPr lang="en-US" sz="2400" dirty="0" smtClean="0">
                <a:latin typeface="Copperplate Gothic Bold" pitchFamily="34" charset="0"/>
              </a:rPr>
              <a:t>Among the enemy</a:t>
            </a:r>
          </a:p>
          <a:p>
            <a:pPr marL="342900" indent="-342900">
              <a:buAutoNum type="arabicPeriod"/>
            </a:pPr>
            <a:r>
              <a:rPr lang="en-US" sz="2400" dirty="0" smtClean="0">
                <a:latin typeface="Copperplate Gothic Bold" pitchFamily="34" charset="0"/>
              </a:rPr>
              <a:t>Among the free</a:t>
            </a:r>
          </a:p>
          <a:p>
            <a:endParaRPr lang="en-US" dirty="0"/>
          </a:p>
        </p:txBody>
      </p:sp>
    </p:spTree>
    <p:extLst>
      <p:ext uri="{BB962C8B-B14F-4D97-AF65-F5344CB8AC3E}">
        <p14:creationId xmlns:p14="http://schemas.microsoft.com/office/powerpoint/2010/main" val="417199150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geneva304.org/mcs/jwehrmeister/2009%20Viking%20covers/Lightning%20Thie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76200"/>
            <a:ext cx="3200400" cy="47379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blogs.publishersweekly.com/blogs/beyondherbook/wp-content/uploads/2010/07/rick.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975" y="4343400"/>
            <a:ext cx="2311570" cy="21526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81400" y="2057400"/>
            <a:ext cx="5334000" cy="4801314"/>
          </a:xfrm>
          <a:prstGeom prst="rect">
            <a:avLst/>
          </a:prstGeom>
          <a:noFill/>
        </p:spPr>
        <p:txBody>
          <a:bodyPr wrap="square" rtlCol="0">
            <a:spAutoFit/>
          </a:bodyPr>
          <a:lstStyle/>
          <a:p>
            <a:pPr algn="ctr"/>
            <a:r>
              <a:rPr lang="en-US" sz="3200" b="1" dirty="0" smtClean="0">
                <a:latin typeface="Copperplate Gothic Bold" pitchFamily="34" charset="0"/>
              </a:rPr>
              <a:t>Percy Jackson </a:t>
            </a:r>
          </a:p>
          <a:p>
            <a:pPr algn="ctr"/>
            <a:r>
              <a:rPr lang="en-US" sz="3200" b="1" dirty="0" smtClean="0">
                <a:latin typeface="Copperplate Gothic Bold" pitchFamily="34" charset="0"/>
              </a:rPr>
              <a:t>and the</a:t>
            </a:r>
          </a:p>
          <a:p>
            <a:pPr algn="ctr"/>
            <a:r>
              <a:rPr lang="en-US" sz="3200" b="1" dirty="0" smtClean="0">
                <a:latin typeface="Copperplate Gothic Bold" pitchFamily="34" charset="0"/>
              </a:rPr>
              <a:t>Young Olympians</a:t>
            </a:r>
          </a:p>
          <a:p>
            <a:r>
              <a:rPr lang="en-US" sz="2400" dirty="0" smtClean="0">
                <a:latin typeface="Copperplate Gothic Bold" pitchFamily="34" charset="0"/>
              </a:rPr>
              <a:t/>
            </a:r>
            <a:br>
              <a:rPr lang="en-US" sz="2400" dirty="0" smtClean="0">
                <a:latin typeface="Copperplate Gothic Bold" pitchFamily="34" charset="0"/>
              </a:rPr>
            </a:br>
            <a:r>
              <a:rPr lang="en-US" sz="2400" dirty="0" smtClean="0">
                <a:latin typeface="Copperplate Gothic Bold" pitchFamily="34" charset="0"/>
              </a:rPr>
              <a:t>1</a:t>
            </a:r>
            <a:r>
              <a:rPr lang="en-US" sz="2800" dirty="0" smtClean="0">
                <a:latin typeface="Copperplate Gothic Bold" pitchFamily="34" charset="0"/>
              </a:rPr>
              <a:t>. The Lightning thief</a:t>
            </a:r>
          </a:p>
          <a:p>
            <a:pPr marL="342900" indent="-342900">
              <a:buAutoNum type="arabicPeriod" startAt="2"/>
            </a:pPr>
            <a:r>
              <a:rPr lang="en-US" sz="2800" dirty="0" smtClean="0">
                <a:latin typeface="Copperplate Gothic Bold" pitchFamily="34" charset="0"/>
              </a:rPr>
              <a:t>The sea of monsters</a:t>
            </a:r>
          </a:p>
          <a:p>
            <a:pPr marL="342900" indent="-342900">
              <a:buAutoNum type="arabicPeriod" startAt="2"/>
            </a:pPr>
            <a:r>
              <a:rPr lang="en-US" sz="2800" dirty="0" smtClean="0">
                <a:latin typeface="Copperplate Gothic Bold" pitchFamily="34" charset="0"/>
              </a:rPr>
              <a:t>The titan’s curse</a:t>
            </a:r>
          </a:p>
          <a:p>
            <a:pPr marL="342900" indent="-342900">
              <a:buAutoNum type="arabicPeriod" startAt="2"/>
            </a:pPr>
            <a:r>
              <a:rPr lang="en-US" sz="2800" dirty="0" smtClean="0">
                <a:latin typeface="Copperplate Gothic Bold" pitchFamily="34" charset="0"/>
              </a:rPr>
              <a:t>The battle of the labyrinth</a:t>
            </a:r>
          </a:p>
          <a:p>
            <a:pPr marL="342900" indent="-342900">
              <a:buAutoNum type="arabicPeriod" startAt="2"/>
            </a:pPr>
            <a:r>
              <a:rPr lang="en-US" sz="2800" dirty="0" smtClean="0">
                <a:latin typeface="Copperplate Gothic Bold" pitchFamily="34" charset="0"/>
              </a:rPr>
              <a:t>The last Olympian</a:t>
            </a:r>
          </a:p>
          <a:p>
            <a:pPr marL="342900" indent="-342900">
              <a:buAutoNum type="arabicPeriod" startAt="2"/>
            </a:pPr>
            <a:endParaRPr lang="en-US" dirty="0">
              <a:latin typeface="Copperplate Gothic Bold" pitchFamily="34" charset="0"/>
            </a:endParaRPr>
          </a:p>
        </p:txBody>
      </p:sp>
      <p:pic>
        <p:nvPicPr>
          <p:cNvPr id="2054" name="Picture 6" descr="http://270c81.medialib.glogster.com/media/97/97c477642f1531a0cd917d94ffc7eb4ccd54daa441875a8f973d3ee0f2ec6880/lightning-bolt-gif.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48640">
            <a:off x="7431781" y="-68967"/>
            <a:ext cx="1419225" cy="2317102"/>
          </a:xfrm>
          <a:prstGeom prst="rect">
            <a:avLst/>
          </a:prstGeom>
          <a:noFill/>
          <a:effectLst>
            <a:outerShdw blurRad="76200" dist="12700" dir="2700000" sy="-23000" kx="-8004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76570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381000"/>
            <a:ext cx="8229600" cy="914400"/>
          </a:xfrm>
        </p:spPr>
        <p:txBody>
          <a:bodyPr/>
          <a:lstStyle/>
          <a:p>
            <a:r>
              <a:rPr lang="en-US" sz="1800" dirty="0">
                <a:solidFill>
                  <a:srgbClr val="9900CC"/>
                </a:solidFill>
                <a:hlinkClick r:id="rId2"/>
              </a:rPr>
              <a:t>http://</a:t>
            </a:r>
            <a:r>
              <a:rPr lang="en-US" sz="1800" dirty="0" smtClean="0">
                <a:solidFill>
                  <a:srgbClr val="9900CC"/>
                </a:solidFill>
                <a:hlinkClick r:id="rId2"/>
              </a:rPr>
              <a:t>www.changinghands.com/event/young-aug13</a:t>
            </a:r>
            <a:r>
              <a:rPr lang="en-US" sz="1800" dirty="0" smtClean="0">
                <a:solidFill>
                  <a:srgbClr val="9900CC"/>
                </a:solidFill>
              </a:rPr>
              <a:t/>
            </a:r>
            <a:br>
              <a:rPr lang="en-US" sz="1800" dirty="0" smtClean="0">
                <a:solidFill>
                  <a:srgbClr val="9900CC"/>
                </a:solidFill>
              </a:rPr>
            </a:br>
            <a:r>
              <a:rPr lang="en-US" dirty="0" smtClean="0"/>
              <a:t/>
            </a:r>
            <a:br>
              <a:rPr lang="en-US" dirty="0" smtClean="0"/>
            </a:br>
            <a:endParaRPr lang="en-US" dirty="0" smtClean="0"/>
          </a:p>
        </p:txBody>
      </p:sp>
      <p:sp>
        <p:nvSpPr>
          <p:cNvPr id="16387" name="ClipArt Placeholder 2"/>
          <p:cNvSpPr>
            <a:spLocks noGrp="1" noTextEdit="1"/>
          </p:cNvSpPr>
          <p:nvPr>
            <p:ph type="clipArt" sz="half" idx="1"/>
          </p:nvPr>
        </p:nvSpPr>
        <p:spPr>
          <a:xfrm flipH="1">
            <a:off x="381000" y="5715000"/>
            <a:ext cx="76200" cy="862779"/>
          </a:xfrm>
        </p:spPr>
      </p:sp>
      <p:sp>
        <p:nvSpPr>
          <p:cNvPr id="16388" name="Text Placeholder 3"/>
          <p:cNvSpPr>
            <a:spLocks noGrp="1"/>
          </p:cNvSpPr>
          <p:nvPr>
            <p:ph type="body" sz="half" idx="2"/>
          </p:nvPr>
        </p:nvSpPr>
        <p:spPr>
          <a:xfrm>
            <a:off x="533400" y="6019800"/>
            <a:ext cx="8077200" cy="720725"/>
          </a:xfrm>
        </p:spPr>
        <p:txBody>
          <a:bodyPr/>
          <a:lstStyle/>
          <a:p>
            <a:pPr marL="0" indent="0" algn="ctr">
              <a:buNone/>
            </a:pPr>
            <a:r>
              <a:rPr lang="en-US" dirty="0" smtClean="0"/>
              <a:t>Three (3) Extra Credit Points</a:t>
            </a:r>
          </a:p>
        </p:txBody>
      </p:sp>
      <p:pic>
        <p:nvPicPr>
          <p:cNvPr id="323592" name="Picture 8" descr="http://www.changinghands.com/files/changinghands/chb-2011hd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333826" name="Picture 2" descr="Suzanne You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251229"/>
            <a:ext cx="2771775" cy="3533738"/>
          </a:xfrm>
          <a:prstGeom prst="rect">
            <a:avLst/>
          </a:prstGeom>
          <a:noFill/>
          <a:extLst>
            <a:ext uri="{909E8E84-426E-40DD-AFC4-6F175D3DCCD1}">
              <a14:hiddenFill xmlns:a14="http://schemas.microsoft.com/office/drawing/2010/main">
                <a:solidFill>
                  <a:srgbClr val="FFFFFF"/>
                </a:solidFill>
              </a14:hiddenFill>
            </a:ext>
          </a:extLst>
        </p:spPr>
      </p:pic>
      <p:pic>
        <p:nvPicPr>
          <p:cNvPr id="333828" name="Picture 4" descr="Just Like Fa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2286000"/>
            <a:ext cx="2524125"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5"/>
          <p:cNvSpPr>
            <a:spLocks noChangeArrowheads="1"/>
          </p:cNvSpPr>
          <p:nvPr/>
        </p:nvSpPr>
        <p:spPr bwMode="auto">
          <a:xfrm>
            <a:off x="3067979" y="4419600"/>
            <a:ext cx="3180421" cy="1215717"/>
          </a:xfrm>
          <a:prstGeom prst="rect">
            <a:avLst/>
          </a:prstGeom>
          <a:solidFill>
            <a:srgbClr val="FFFF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8E6126"/>
                </a:solidFill>
                <a:effectLst/>
                <a:latin typeface="Arial" pitchFamily="34" charset="0"/>
                <a:cs typeface="Arial" pitchFamily="34" charset="0"/>
              </a:rPr>
              <a:t>Teen Event | Suzanne Young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8E6126"/>
                </a:solidFill>
                <a:effectLst/>
                <a:latin typeface="Arial" pitchFamily="34" charset="0"/>
                <a:cs typeface="Arial" pitchFamily="34" charset="0"/>
              </a:rPr>
              <a:t>Just Like Fate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pitchFamily="34" charset="0"/>
                <a:cs typeface="Arial" pitchFamily="34" charset="0"/>
              </a:rPr>
              <a:t>Start: </a:t>
            </a:r>
            <a:r>
              <a:rPr kumimoji="0" lang="en-US" sz="1800" b="0" i="0" u="none" strike="noStrike" cap="none" normalizeH="0" baseline="0" dirty="0" smtClean="0">
                <a:ln>
                  <a:noFill/>
                </a:ln>
                <a:solidFill>
                  <a:srgbClr val="000000"/>
                </a:solidFill>
                <a:effectLst/>
                <a:latin typeface="Arial" pitchFamily="34" charset="0"/>
                <a:cs typeface="Arial" pitchFamily="34" charset="0"/>
              </a:rPr>
              <a:t>08/27/2013 7:00 pm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990000"/>
                </a:solidFill>
                <a:effectLst/>
                <a:latin typeface="Arial" pitchFamily="34" charset="0"/>
                <a:cs typeface="Arial" pitchFamily="34" charset="0"/>
              </a:rPr>
              <a:t>7PM TUESDAY, AUGUST 27</a:t>
            </a:r>
            <a:r>
              <a:rPr kumimoji="0" lang="en-US" sz="1300" b="0" i="0" u="none" strike="noStrike" cap="none" normalizeH="0" baseline="0" dirty="0" smtClean="0">
                <a:ln>
                  <a:noFill/>
                </a:ln>
                <a:solidFill>
                  <a:srgbClr val="000000"/>
                </a:solidFill>
                <a:effectLst/>
                <a:latin typeface="Arial" pitchFamily="34" charset="0"/>
                <a:cs typeface="Arial" pitchFamily="34" charset="0"/>
              </a:rPr>
              <a:t/>
            </a:r>
            <a:br>
              <a:rPr kumimoji="0" lang="en-US" sz="1300" b="0" i="0" u="none" strike="noStrike" cap="none" normalizeH="0" baseline="0" dirty="0" smtClean="0">
                <a:ln>
                  <a:noFill/>
                </a:ln>
                <a:solidFill>
                  <a:srgbClr val="000000"/>
                </a:solidFill>
                <a:effectLst/>
                <a:latin typeface="Arial" pitchFamily="34" charset="0"/>
                <a:cs typeface="Arial" pitchFamily="34" charset="0"/>
              </a:rPr>
            </a:br>
            <a:r>
              <a:rPr kumimoji="0" lang="en-US" sz="1300" b="1" i="0" u="none" strike="noStrike" cap="none" normalizeH="0" baseline="0" dirty="0" smtClean="0">
                <a:ln>
                  <a:noFill/>
                </a:ln>
                <a:solidFill>
                  <a:srgbClr val="000000"/>
                </a:solidFill>
                <a:effectLst/>
                <a:latin typeface="Arial" pitchFamily="34" charset="0"/>
                <a:cs typeface="Arial" pitchFamily="34" charset="0"/>
              </a:rPr>
              <a:t>Suzanne Young: </a:t>
            </a:r>
            <a:r>
              <a:rPr kumimoji="0" lang="en-US" sz="1300" b="1" i="1" u="none" strike="noStrike" cap="none" normalizeH="0" baseline="0" dirty="0" smtClean="0">
                <a:ln>
                  <a:noFill/>
                </a:ln>
                <a:solidFill>
                  <a:srgbClr val="000000"/>
                </a:solidFill>
                <a:effectLst/>
                <a:latin typeface="Arial" pitchFamily="34" charset="0"/>
                <a:cs typeface="Arial" pitchFamily="34" charset="0"/>
              </a:rPr>
              <a:t>Just Like Fate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368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200" y="-76200"/>
            <a:ext cx="94742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948364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lipArt Placeholder 2"/>
          <p:cNvSpPr>
            <a:spLocks noGrp="1"/>
          </p:cNvSpPr>
          <p:nvPr>
            <p:ph type="clipArt" sz="half" idx="1"/>
          </p:nvPr>
        </p:nvSpPr>
        <p:spPr/>
      </p:sp>
      <p:sp>
        <p:nvSpPr>
          <p:cNvPr id="4" name="Text Placeholder 3"/>
          <p:cNvSpPr>
            <a:spLocks noGrp="1"/>
          </p:cNvSpPr>
          <p:nvPr>
            <p:ph type="body" sz="half" idx="2"/>
          </p:nvPr>
        </p:nvSpPr>
        <p:spPr>
          <a:xfrm>
            <a:off x="4648200" y="838200"/>
            <a:ext cx="4038600" cy="5486400"/>
          </a:xfrm>
        </p:spPr>
        <p:txBody>
          <a:bodyPr/>
          <a:lstStyle/>
          <a:p>
            <a:pPr marL="0" indent="0">
              <a:buNone/>
            </a:pPr>
            <a:endParaRPr lang="en-US" sz="1400" dirty="0"/>
          </a:p>
        </p:txBody>
      </p:sp>
      <p:pic>
        <p:nvPicPr>
          <p:cNvPr id="332802" name="Picture 2" descr="http://ecx.images-amazon.com/images/I/5183zNcgebL._SY346_PJlook-inside-v2,TopRight,1,0_SH2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84149">
            <a:off x="705678" y="372640"/>
            <a:ext cx="2628900" cy="3989472"/>
          </a:xfrm>
          <a:prstGeom prst="rect">
            <a:avLst/>
          </a:prstGeom>
          <a:noFill/>
          <a:extLst>
            <a:ext uri="{909E8E84-426E-40DD-AFC4-6F175D3DCCD1}">
              <a14:hiddenFill xmlns:a14="http://schemas.microsoft.com/office/drawing/2010/main">
                <a:solidFill>
                  <a:srgbClr val="FFFFFF"/>
                </a:solidFill>
              </a14:hiddenFill>
            </a:ext>
          </a:extLst>
        </p:spPr>
      </p:pic>
      <p:pic>
        <p:nvPicPr>
          <p:cNvPr id="332804" name="Picture 4" descr="http://kickedoutanthology.com/wp-content/uploads/2010/01/image025.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4267200"/>
            <a:ext cx="1924050" cy="2354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public.asu.edu/~jblasin/aeta/images/AETA3.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914400"/>
            <a:ext cx="532447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75250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8077200" cy="655638"/>
          </a:xfrm>
        </p:spPr>
        <p:txBody>
          <a:bodyPr/>
          <a:lstStyle/>
          <a:p>
            <a:r>
              <a:rPr lang="en-US" sz="1800" dirty="0">
                <a:hlinkClick r:id="rId2"/>
              </a:rPr>
              <a:t>http://</a:t>
            </a:r>
            <a:r>
              <a:rPr lang="en-US" sz="1800" dirty="0" smtClean="0">
                <a:hlinkClick r:id="rId2"/>
              </a:rPr>
              <a:t>vhss.oddcast.com/vhssplayer.php?acc=3818225&amp;ss=2327613&amp;sl=0&amp;l=0&amp;h=300&amp;w=400&amp;bc=FFFFFF&amp;mid=119884&amp;t=1</a:t>
            </a:r>
            <a:r>
              <a:rPr lang="en-US" sz="1800" dirty="0" smtClean="0"/>
              <a:t/>
            </a:r>
            <a:br>
              <a:rPr lang="en-US" sz="1800" dirty="0" smtClean="0"/>
            </a:br>
            <a:r>
              <a:rPr lang="en-US" dirty="0" smtClean="0"/>
              <a:t/>
            </a:r>
            <a:br>
              <a:rPr lang="en-US" dirty="0" smtClean="0"/>
            </a:br>
            <a:endParaRPr lang="en-US" dirty="0"/>
          </a:p>
        </p:txBody>
      </p:sp>
      <p:sp>
        <p:nvSpPr>
          <p:cNvPr id="3" name="Content Placeholder 2"/>
          <p:cNvSpPr>
            <a:spLocks noGrp="1"/>
          </p:cNvSpPr>
          <p:nvPr>
            <p:ph idx="1"/>
          </p:nvPr>
        </p:nvSpPr>
        <p:spPr/>
        <p:txBody>
          <a:bodyPr/>
          <a:lstStyle/>
          <a:p>
            <a:endParaRPr lang="en-US" dirty="0"/>
          </a:p>
        </p:txBody>
      </p:sp>
      <p:pic>
        <p:nvPicPr>
          <p:cNvPr id="334850" name="Picture 2" descr="http://www.mtv.co.uk/files/2009/06/29/thrill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99" y="1371600"/>
            <a:ext cx="7797800" cy="4678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48333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Title 1"/>
          <p:cNvSpPr>
            <a:spLocks noGrp="1"/>
          </p:cNvSpPr>
          <p:nvPr>
            <p:ph type="ctrTitle"/>
          </p:nvPr>
        </p:nvSpPr>
        <p:spPr>
          <a:xfrm>
            <a:off x="0" y="-228600"/>
            <a:ext cx="9144000" cy="1647825"/>
          </a:xfrm>
        </p:spPr>
        <p:txBody>
          <a:bodyPr/>
          <a:lstStyle/>
          <a:p>
            <a:r>
              <a:rPr lang="en-US" sz="8800" b="1" smtClean="0">
                <a:solidFill>
                  <a:srgbClr val="9900CC"/>
                </a:solidFill>
              </a:rPr>
              <a:t>Webquests</a:t>
            </a:r>
            <a:r>
              <a:rPr lang="en-US" sz="8800" b="1" dirty="0" smtClean="0">
                <a:solidFill>
                  <a:srgbClr val="9900CC"/>
                </a:solidFill>
              </a:rPr>
              <a:t>!!</a:t>
            </a:r>
          </a:p>
        </p:txBody>
      </p:sp>
      <p:sp>
        <p:nvSpPr>
          <p:cNvPr id="3" name="Subtitle 2"/>
          <p:cNvSpPr>
            <a:spLocks noGrp="1"/>
          </p:cNvSpPr>
          <p:nvPr>
            <p:ph type="subTitle" idx="1"/>
          </p:nvPr>
        </p:nvSpPr>
        <p:spPr>
          <a:xfrm>
            <a:off x="0" y="838200"/>
            <a:ext cx="9144000" cy="1219200"/>
          </a:xfrm>
        </p:spPr>
        <p:txBody>
          <a:bodyPr/>
          <a:lstStyle/>
          <a:p>
            <a:pPr>
              <a:defRPr/>
            </a:pPr>
            <a:r>
              <a:rPr lang="en-US" dirty="0">
                <a:hlinkClick r:id="rId2"/>
              </a:rPr>
              <a:t>http://www.public.asu.edu/~</a:t>
            </a:r>
            <a:r>
              <a:rPr lang="en-US" dirty="0" smtClean="0">
                <a:hlinkClick r:id="rId2"/>
              </a:rPr>
              <a:t>jblasin/yalit/index.html</a:t>
            </a:r>
            <a:endParaRPr lang="en-US" dirty="0" smtClean="0"/>
          </a:p>
          <a:p>
            <a:pPr marL="514350" indent="-514350">
              <a:buFontTx/>
              <a:buAutoNum type="arabicParenBoth"/>
              <a:defRPr/>
            </a:pPr>
            <a:r>
              <a:rPr lang="en-US" dirty="0" smtClean="0"/>
              <a:t>Plot summary, (2) author bio, (3) links, </a:t>
            </a:r>
          </a:p>
          <a:p>
            <a:pPr marL="514350" indent="-514350">
              <a:defRPr/>
            </a:pPr>
            <a:r>
              <a:rPr lang="en-US" dirty="0" smtClean="0"/>
              <a:t>(4) writing activities &amp; grading rubric</a:t>
            </a:r>
          </a:p>
          <a:p>
            <a:pPr marL="514350" indent="-514350">
              <a:defRPr/>
            </a:pPr>
            <a:r>
              <a:rPr lang="en-US" sz="1800" dirty="0" smtClean="0">
                <a:hlinkClick r:id="rId3"/>
              </a:rPr>
              <a:t>WWW.ASUwintergirls.com</a:t>
            </a:r>
            <a:endParaRPr lang="en-US" sz="1800" dirty="0" smtClean="0"/>
          </a:p>
          <a:p>
            <a:pPr marL="514350" indent="-514350">
              <a:defRPr/>
            </a:pPr>
            <a:endParaRPr lang="en-US" sz="1800" dirty="0" smtClean="0"/>
          </a:p>
          <a:p>
            <a:pPr marL="514350" indent="-514350">
              <a:defRPr/>
            </a:pPr>
            <a:endParaRPr lang="en-US" sz="1800" dirty="0" smtClean="0"/>
          </a:p>
          <a:p>
            <a:pPr>
              <a:defRPr/>
            </a:pPr>
            <a:endParaRPr lang="en-US" dirty="0"/>
          </a:p>
        </p:txBody>
      </p:sp>
      <p:pic>
        <p:nvPicPr>
          <p:cNvPr id="369668" name="Picture 2" descr="Book 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819400"/>
            <a:ext cx="896938"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69" name="Picture 4" descr="Book 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419600"/>
            <a:ext cx="6858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70" name="Picture 6" descr="The Astonishing Adventures of FanBoy and Goth Gir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3276600"/>
            <a:ext cx="9001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71" name="Picture 8" descr="The Bluest Eye, by Toni Morrison">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0" y="5181600"/>
            <a:ext cx="84455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72" name="Picture 10" descr="Bronx Masquerade, by Nikki Grimes">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09800" y="5105400"/>
            <a:ext cx="762000"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73" name="Picture 12" descr="Catalyst, by Laurie Halse Anderson">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90800" y="2971800"/>
            <a:ext cx="939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74" name="Picture 14" descr="elijah of buxto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00400" y="4648200"/>
            <a:ext cx="871538"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75" name="Picture 16" descr="Book 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10000" y="2895600"/>
            <a:ext cx="938213" cy="153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76" name="Picture 18" descr="Harry Potter and the Half-Blood Prince, by J.K. Rowling">
            <a:hlinkClick r:id="rId15"/>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191000" y="4800600"/>
            <a:ext cx="995363"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77" name="Picture 20" descr="Help Wanted, by Gary Soto">
            <a:hlinkClick r:id="rId17"/>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029200" y="2819400"/>
            <a:ext cx="990600"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78" name="Picture 22" descr="Hole in My Life">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359525" y="3124200"/>
            <a:ext cx="8604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79" name="Picture 24" descr="Hoot, by Carl Hiaasen">
            <a:hlinkClick r:id="rId2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410200" y="4572000"/>
            <a:ext cx="904875"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80" name="Picture 26" descr="How Angel Peterson Got His Name, by Gary Paulsen">
            <a:hlinkClick r:id="rId23"/>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934200" y="5715000"/>
            <a:ext cx="6000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81" name="Picture 28" descr="Invitation to the Game, by Monica Hughes">
            <a:hlinkClick r:id="rId25"/>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001000" y="2895600"/>
            <a:ext cx="84455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82" name="Picture 30" descr="Book Cove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696200" y="4343400"/>
            <a:ext cx="7842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83" name="Picture 32" descr="Monster, by Walter Dean Myers">
            <a:hlinkClick r:id="rId28"/>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715125" y="4495800"/>
            <a:ext cx="742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84" name="Picture 34" descr="Book Cover">
            <a:hlinkClick r:id="rId30"/>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8001000" y="5638800"/>
            <a:ext cx="676275"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908358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http://www.impawards.com/2003/posters/ho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404938"/>
            <a:ext cx="2979738" cy="44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Title 1"/>
          <p:cNvSpPr>
            <a:spLocks noGrp="1"/>
          </p:cNvSpPr>
          <p:nvPr>
            <p:ph type="title"/>
          </p:nvPr>
        </p:nvSpPr>
        <p:spPr/>
        <p:txBody>
          <a:bodyPr/>
          <a:lstStyle/>
          <a:p>
            <a:pPr eaLnBrk="1" hangingPunct="1"/>
            <a:r>
              <a:rPr lang="en-US" smtClean="0">
                <a:solidFill>
                  <a:srgbClr val="CC00CC"/>
                </a:solidFill>
              </a:rPr>
              <a:t>Literature Circles!!</a:t>
            </a:r>
            <a:br>
              <a:rPr lang="en-US" smtClean="0">
                <a:solidFill>
                  <a:srgbClr val="CC00CC"/>
                </a:solidFill>
              </a:rPr>
            </a:br>
            <a:r>
              <a:rPr lang="en-US" smtClean="0">
                <a:solidFill>
                  <a:srgbClr val="CC00CC"/>
                </a:solidFill>
              </a:rPr>
              <a:t>Hurray!</a:t>
            </a:r>
          </a:p>
        </p:txBody>
      </p:sp>
      <p:sp>
        <p:nvSpPr>
          <p:cNvPr id="76804" name="Content Placeholder 2"/>
          <p:cNvSpPr>
            <a:spLocks noGrp="1"/>
          </p:cNvSpPr>
          <p:nvPr>
            <p:ph idx="1"/>
          </p:nvPr>
        </p:nvSpPr>
        <p:spPr>
          <a:xfrm>
            <a:off x="533400" y="5816600"/>
            <a:ext cx="8077200" cy="838200"/>
          </a:xfrm>
        </p:spPr>
        <p:txBody>
          <a:bodyPr/>
          <a:lstStyle/>
          <a:p>
            <a:pPr marL="0" indent="0" algn="ctr" eaLnBrk="1" hangingPunct="1">
              <a:buFontTx/>
              <a:buNone/>
            </a:pPr>
            <a:r>
              <a:rPr lang="en-US" dirty="0" smtClean="0"/>
              <a:t>Create a group of six and introduce yourselves.</a:t>
            </a:r>
          </a:p>
        </p:txBody>
      </p:sp>
      <p:pic>
        <p:nvPicPr>
          <p:cNvPr id="76805" name="Picture 2" descr="http://ettc.lrhsd.org/archives/Pictures/hol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09432">
            <a:off x="5970588" y="1054100"/>
            <a:ext cx="2346325"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6" descr="http://www.ebertfest.com/nine/photos/Holes_KhleoThomas_ShiaLeBe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775241">
            <a:off x="243682" y="2110581"/>
            <a:ext cx="4008438"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p:txBody>
          <a:bodyPr/>
          <a:lstStyle/>
          <a:p>
            <a:pPr eaLnBrk="1" hangingPunct="1"/>
            <a:r>
              <a:rPr lang="en-US" smtClean="0">
                <a:solidFill>
                  <a:srgbClr val="00B0F0"/>
                </a:solidFill>
              </a:rPr>
              <a:t>What characteristics does YA lit have that adult lit might not?</a:t>
            </a:r>
          </a:p>
        </p:txBody>
      </p:sp>
      <p:pic>
        <p:nvPicPr>
          <p:cNvPr id="58371" name="Picture 8" descr="teenager"/>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685800" y="2133600"/>
            <a:ext cx="3124200" cy="4038600"/>
          </a:xfrm>
        </p:spPr>
      </p:pic>
      <p:sp>
        <p:nvSpPr>
          <p:cNvPr id="58372" name="Rectangle 6"/>
          <p:cNvSpPr>
            <a:spLocks noGrp="1" noChangeArrowheads="1"/>
          </p:cNvSpPr>
          <p:nvPr>
            <p:ph type="body" sz="half" idx="2"/>
          </p:nvPr>
        </p:nvSpPr>
        <p:spPr>
          <a:xfrm>
            <a:off x="3733800" y="1981200"/>
            <a:ext cx="5410200" cy="4572000"/>
          </a:xfrm>
        </p:spPr>
        <p:txBody>
          <a:bodyPr/>
          <a:lstStyle/>
          <a:p>
            <a:pPr eaLnBrk="1" hangingPunct="1"/>
            <a:r>
              <a:rPr lang="en-US" sz="2400" dirty="0" smtClean="0">
                <a:solidFill>
                  <a:srgbClr val="5336CC"/>
                </a:solidFill>
              </a:rPr>
              <a:t>According to Patty Campbell:</a:t>
            </a:r>
          </a:p>
          <a:p>
            <a:pPr lvl="1" eaLnBrk="1" hangingPunct="1"/>
            <a:r>
              <a:rPr lang="en-US" sz="2000" dirty="0" smtClean="0">
                <a:solidFill>
                  <a:srgbClr val="5336CC"/>
                </a:solidFill>
              </a:rPr>
              <a:t>grabs kids by their short attentions spans from paragraph one and never lets go</a:t>
            </a:r>
          </a:p>
          <a:p>
            <a:pPr lvl="1" eaLnBrk="1" hangingPunct="1"/>
            <a:r>
              <a:rPr lang="en-US" sz="2000" dirty="0" smtClean="0">
                <a:solidFill>
                  <a:srgbClr val="5336CC"/>
                </a:solidFill>
              </a:rPr>
              <a:t>economy of words</a:t>
            </a:r>
          </a:p>
          <a:p>
            <a:pPr lvl="1" eaLnBrk="1" hangingPunct="1"/>
            <a:r>
              <a:rPr lang="en-US" sz="2000" dirty="0" smtClean="0">
                <a:solidFill>
                  <a:srgbClr val="5336CC"/>
                </a:solidFill>
              </a:rPr>
              <a:t>taut structure</a:t>
            </a:r>
          </a:p>
          <a:p>
            <a:pPr lvl="1" eaLnBrk="1" hangingPunct="1"/>
            <a:r>
              <a:rPr lang="en-US" sz="2000" dirty="0" smtClean="0">
                <a:solidFill>
                  <a:srgbClr val="5336CC"/>
                </a:solidFill>
              </a:rPr>
              <a:t>conclusion that matters</a:t>
            </a:r>
          </a:p>
          <a:p>
            <a:pPr lvl="1" eaLnBrk="1" hangingPunct="1"/>
            <a:r>
              <a:rPr lang="en-US" sz="2000" dirty="0" smtClean="0">
                <a:solidFill>
                  <a:srgbClr val="5336CC"/>
                </a:solidFill>
              </a:rPr>
              <a:t>“subtlety of expression, richness of character development and setting, intricacy of voice and plot, integrity of moral thought” must be done “without losing this necessary </a:t>
            </a:r>
            <a:r>
              <a:rPr lang="en-US" sz="2000" dirty="0" err="1" smtClean="0">
                <a:solidFill>
                  <a:srgbClr val="5336CC"/>
                </a:solidFill>
              </a:rPr>
              <a:t>spareness</a:t>
            </a:r>
            <a:r>
              <a:rPr lang="en-US" sz="2000" dirty="0" smtClean="0">
                <a:solidFill>
                  <a:srgbClr val="5336CC"/>
                </a:solidFill>
              </a:rPr>
              <a:t>” (4)</a:t>
            </a:r>
          </a:p>
          <a:p>
            <a:pPr lvl="1" eaLnBrk="1" hangingPunct="1">
              <a:buFontTx/>
              <a:buNone/>
            </a:pPr>
            <a:r>
              <a:rPr lang="en-US" sz="2000" dirty="0" smtClean="0">
                <a:solidFill>
                  <a:srgbClr val="5336CC"/>
                </a:solidFill>
              </a:rPr>
              <a:t>And that’s not an easy task for a writer.</a:t>
            </a:r>
          </a:p>
          <a:p>
            <a:pPr eaLnBrk="1" hangingPunct="1"/>
            <a:endParaRPr lang="en-US" sz="2400" dirty="0" smtClean="0">
              <a:solidFill>
                <a:srgbClr val="009900"/>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p:cNvSpPr>
            <a:spLocks noGrp="1" noChangeArrowheads="1"/>
          </p:cNvSpPr>
          <p:nvPr>
            <p:ph type="title"/>
          </p:nvPr>
        </p:nvSpPr>
        <p:spPr>
          <a:xfrm>
            <a:off x="0" y="762000"/>
            <a:ext cx="9144000" cy="1143000"/>
          </a:xfrm>
        </p:spPr>
        <p:txBody>
          <a:bodyPr/>
          <a:lstStyle/>
          <a:p>
            <a:pPr eaLnBrk="1" hangingPunct="1"/>
            <a:r>
              <a:rPr lang="en-US" sz="2800" dirty="0" smtClean="0">
                <a:solidFill>
                  <a:srgbClr val="CC00CC"/>
                </a:solidFill>
              </a:rPr>
              <a:t>YA literature is transitional literature that bridges the gap between children’s literature and adult literature, between children’s reading skills and adult reading skills, and between children’s experiences and adult experiences.</a:t>
            </a:r>
          </a:p>
        </p:txBody>
      </p:sp>
      <p:pic>
        <p:nvPicPr>
          <p:cNvPr id="59395" name="Picture 7" descr="teen girl"/>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3200400" y="2743200"/>
            <a:ext cx="2743200" cy="3886200"/>
          </a:xfrm>
        </p:spPr>
      </p:pic>
      <p:sp>
        <p:nvSpPr>
          <p:cNvPr id="59396" name="Rectangle 6"/>
          <p:cNvSpPr>
            <a:spLocks noGrp="1" noChangeArrowheads="1"/>
          </p:cNvSpPr>
          <p:nvPr>
            <p:ph type="body" sz="half" idx="2"/>
          </p:nvPr>
        </p:nvSpPr>
        <p:spPr>
          <a:xfrm>
            <a:off x="5334000" y="2362200"/>
            <a:ext cx="3810000" cy="4114800"/>
          </a:xfrm>
        </p:spPr>
        <p:txBody>
          <a:bodyPr/>
          <a:lstStyle/>
          <a:p>
            <a:pPr eaLnBrk="1" hangingPunct="1"/>
            <a:endParaRPr lang="en-US" sz="280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a:xfrm>
            <a:off x="457200" y="609600"/>
            <a:ext cx="8229600" cy="1139825"/>
          </a:xfrm>
        </p:spPr>
        <p:txBody>
          <a:bodyPr/>
          <a:lstStyle/>
          <a:p>
            <a:pPr eaLnBrk="1" hangingPunct="1"/>
            <a:endParaRPr lang="en-US" smtClean="0"/>
          </a:p>
        </p:txBody>
      </p:sp>
      <p:sp>
        <p:nvSpPr>
          <p:cNvPr id="12291" name="Rectangle 5"/>
          <p:cNvSpPr>
            <a:spLocks noGrp="1" noChangeArrowheads="1"/>
          </p:cNvSpPr>
          <p:nvPr>
            <p:ph type="body" sz="half" idx="1"/>
          </p:nvPr>
        </p:nvSpPr>
        <p:spPr>
          <a:xfrm>
            <a:off x="0" y="1524000"/>
            <a:ext cx="8915400" cy="4530725"/>
          </a:xfrm>
        </p:spPr>
        <p:txBody>
          <a:bodyPr/>
          <a:lstStyle/>
          <a:p>
            <a:pPr eaLnBrk="1" hangingPunct="1">
              <a:buFont typeface="Wingdings" pitchFamily="2" charset="2"/>
              <a:buNone/>
            </a:pPr>
            <a:r>
              <a:rPr lang="en-US" sz="2800" b="1" smtClean="0"/>
              <a:t>	</a:t>
            </a:r>
            <a:r>
              <a:rPr lang="en-US" sz="4000" b="1" smtClean="0">
                <a:solidFill>
                  <a:srgbClr val="9900CC"/>
                </a:solidFill>
                <a:latin typeface="Jokerman" pitchFamily="82" charset="0"/>
              </a:rPr>
              <a:t>I know; </a:t>
            </a:r>
            <a:br>
              <a:rPr lang="en-US" sz="4000" b="1" smtClean="0">
                <a:solidFill>
                  <a:srgbClr val="9900CC"/>
                </a:solidFill>
                <a:latin typeface="Jokerman" pitchFamily="82" charset="0"/>
              </a:rPr>
            </a:br>
            <a:r>
              <a:rPr lang="en-US" sz="4000" b="1" smtClean="0">
                <a:solidFill>
                  <a:srgbClr val="9900CC"/>
                </a:solidFill>
                <a:latin typeface="Jokerman" pitchFamily="82" charset="0"/>
              </a:rPr>
              <a:t>I shuffle messages like cards,	</a:t>
            </a:r>
          </a:p>
          <a:p>
            <a:pPr eaLnBrk="1" hangingPunct="1">
              <a:buFont typeface="Wingdings" pitchFamily="2" charset="2"/>
              <a:buNone/>
            </a:pPr>
            <a:r>
              <a:rPr lang="en-US" sz="4000" b="1" smtClean="0">
                <a:solidFill>
                  <a:srgbClr val="9900CC"/>
                </a:solidFill>
                <a:latin typeface="Jokerman" pitchFamily="82" charset="0"/>
              </a:rPr>
              <a:t>	Some to show and some to hide	</a:t>
            </a:r>
          </a:p>
          <a:p>
            <a:pPr eaLnBrk="1" hangingPunct="1">
              <a:buFont typeface="Wingdings" pitchFamily="2" charset="2"/>
              <a:buNone/>
            </a:pPr>
            <a:r>
              <a:rPr lang="en-US" sz="4000" b="1" smtClean="0">
                <a:solidFill>
                  <a:srgbClr val="9900CC"/>
                </a:solidFill>
                <a:latin typeface="Jokerman" pitchFamily="82" charset="0"/>
              </a:rPr>
              <a:t>	But, if you think I'm hard to live 			</a:t>
            </a:r>
            <a:r>
              <a:rPr lang="en-US" sz="8000" b="1" smtClean="0">
                <a:solidFill>
                  <a:srgbClr val="9900CC"/>
                </a:solidFill>
                <a:latin typeface="Jokerman" pitchFamily="82" charset="0"/>
              </a:rPr>
              <a:t>with . . .</a:t>
            </a:r>
          </a:p>
        </p:txBody>
      </p:sp>
      <p:pic>
        <p:nvPicPr>
          <p:cNvPr id="12292" name="Picture 8" descr="cardtrick-main_Full">
            <a:hlinkClick r:id="rId2"/>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486400" y="152400"/>
            <a:ext cx="2133600" cy="1981200"/>
          </a:xfr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457200" y="228600"/>
            <a:ext cx="8229600" cy="1143000"/>
          </a:xfrm>
        </p:spPr>
        <p:txBody>
          <a:bodyPr/>
          <a:lstStyle/>
          <a:p>
            <a:pPr eaLnBrk="1" hangingPunct="1"/>
            <a:r>
              <a:rPr lang="en-US" sz="4400" b="1" dirty="0" smtClean="0">
                <a:solidFill>
                  <a:schemeClr val="tx1"/>
                </a:solidFill>
              </a:rPr>
              <a:t>Reader Response Theory</a:t>
            </a:r>
            <a:r>
              <a:rPr lang="en-US" dirty="0" smtClean="0"/>
              <a:t/>
            </a:r>
            <a:br>
              <a:rPr lang="en-US" dirty="0" smtClean="0"/>
            </a:br>
            <a:endParaRPr lang="en-US" sz="3600" dirty="0" smtClean="0">
              <a:solidFill>
                <a:srgbClr val="7030A0"/>
              </a:solidFill>
            </a:endParaRPr>
          </a:p>
        </p:txBody>
      </p:sp>
      <p:sp>
        <p:nvSpPr>
          <p:cNvPr id="3" name="Content Placeholder 2"/>
          <p:cNvSpPr>
            <a:spLocks noGrp="1"/>
          </p:cNvSpPr>
          <p:nvPr>
            <p:ph idx="1"/>
          </p:nvPr>
        </p:nvSpPr>
        <p:spPr>
          <a:xfrm>
            <a:off x="533400" y="1295400"/>
            <a:ext cx="8077200" cy="4876800"/>
          </a:xfrm>
        </p:spPr>
        <p:txBody>
          <a:bodyPr/>
          <a:lstStyle/>
          <a:p>
            <a:pPr eaLnBrk="1" hangingPunct="1">
              <a:buFontTx/>
              <a:buNone/>
              <a:defRPr/>
            </a:pPr>
            <a:r>
              <a:rPr lang="en-US" dirty="0" smtClean="0">
                <a:solidFill>
                  <a:srgbClr val="7030A0"/>
                </a:solidFill>
                <a:latin typeface="+mj-lt"/>
                <a:ea typeface="+mj-ea"/>
                <a:cs typeface="+mj-cs"/>
              </a:rPr>
              <a:t>	An old philosophy conundrum asks: “If a tree falls in the woods and no one is there to hear it, does it make a noise?” </a:t>
            </a:r>
            <a:endParaRPr lang="en-US" dirty="0" smtClean="0"/>
          </a:p>
        </p:txBody>
      </p:sp>
      <p:pic>
        <p:nvPicPr>
          <p:cNvPr id="60420" name="Picture 2" descr="http://kendavenport.typepad.com/photos/uncategorized/2008/03/22/recy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4290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ioctl.org/jan/poem/poet-pic.jpg"/>
          <p:cNvPicPr>
            <a:picLocks noChangeAspect="1" noChangeArrowheads="1"/>
          </p:cNvPicPr>
          <p:nvPr/>
        </p:nvPicPr>
        <p:blipFill>
          <a:blip r:embed="rId2">
            <a:lum bright="46000"/>
            <a:extLst>
              <a:ext uri="{28A0092B-C50C-407E-A947-70E740481C1C}">
                <a14:useLocalDpi xmlns:a14="http://schemas.microsoft.com/office/drawing/2010/main" val="0"/>
              </a:ext>
            </a:extLst>
          </a:blip>
          <a:srcRect/>
          <a:stretch>
            <a:fillRect/>
          </a:stretch>
        </p:blipFill>
        <p:spPr bwMode="auto">
          <a:xfrm>
            <a:off x="1981200" y="457200"/>
            <a:ext cx="5397500" cy="607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itle 1"/>
          <p:cNvSpPr>
            <a:spLocks noGrp="1"/>
          </p:cNvSpPr>
          <p:nvPr>
            <p:ph type="title"/>
          </p:nvPr>
        </p:nvSpPr>
        <p:spPr/>
        <p:txBody>
          <a:bodyPr/>
          <a:lstStyle/>
          <a:p>
            <a:pPr eaLnBrk="1" hangingPunct="1"/>
            <a:endParaRPr lang="en-US" smtClean="0"/>
          </a:p>
        </p:txBody>
      </p:sp>
      <p:sp>
        <p:nvSpPr>
          <p:cNvPr id="61444" name="Content Placeholder 2"/>
          <p:cNvSpPr>
            <a:spLocks noGrp="1"/>
          </p:cNvSpPr>
          <p:nvPr>
            <p:ph idx="1"/>
          </p:nvPr>
        </p:nvSpPr>
        <p:spPr>
          <a:xfrm>
            <a:off x="457200" y="1905000"/>
            <a:ext cx="8229600" cy="4678363"/>
          </a:xfrm>
        </p:spPr>
        <p:txBody>
          <a:bodyPr/>
          <a:lstStyle/>
          <a:p>
            <a:pPr algn="ctr" eaLnBrk="1" hangingPunct="1">
              <a:buFontTx/>
              <a:buNone/>
            </a:pPr>
            <a:r>
              <a:rPr lang="en-US" smtClean="0"/>
              <a:t>	</a:t>
            </a:r>
            <a:r>
              <a:rPr lang="en-US" b="1" smtClean="0">
                <a:solidFill>
                  <a:srgbClr val="7030A0"/>
                </a:solidFill>
              </a:rPr>
              <a:t>If a writer writes a novel or poet writes a poem and no one reads it, does it still make a statement? </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pPr eaLnBrk="1" hangingPunct="1"/>
            <a:endParaRPr lang="en-US" smtClean="0"/>
          </a:p>
        </p:txBody>
      </p:sp>
      <p:sp>
        <p:nvSpPr>
          <p:cNvPr id="62467" name="Content Placeholder 2"/>
          <p:cNvSpPr>
            <a:spLocks noGrp="1"/>
          </p:cNvSpPr>
          <p:nvPr>
            <p:ph idx="1"/>
          </p:nvPr>
        </p:nvSpPr>
        <p:spPr>
          <a:xfrm>
            <a:off x="457200" y="0"/>
            <a:ext cx="8229600" cy="6553200"/>
          </a:xfrm>
        </p:spPr>
        <p:txBody>
          <a:bodyPr/>
          <a:lstStyle/>
          <a:p>
            <a:pPr eaLnBrk="1" hangingPunct="1">
              <a:buFontTx/>
              <a:buNone/>
            </a:pPr>
            <a:r>
              <a:rPr lang="en-US" smtClean="0"/>
              <a:t>	</a:t>
            </a:r>
            <a:r>
              <a:rPr lang="en-US" smtClean="0">
                <a:solidFill>
                  <a:srgbClr val="7030A0"/>
                </a:solidFill>
              </a:rPr>
              <a:t>The proponents of reader-response theory came along and voiced a resounding,</a:t>
            </a:r>
          </a:p>
          <a:p>
            <a:pPr algn="ctr" eaLnBrk="1" hangingPunct="1">
              <a:buFontTx/>
              <a:buNone/>
            </a:pPr>
            <a:r>
              <a:rPr lang="en-US" sz="9600" smtClean="0"/>
              <a:t>“No!”</a:t>
            </a:r>
          </a:p>
          <a:p>
            <a:pPr algn="ctr" eaLnBrk="1" hangingPunct="1">
              <a:buFontTx/>
              <a:buNone/>
            </a:pPr>
            <a:r>
              <a:rPr lang="en-US" sz="8000" smtClean="0"/>
              <a:t> </a:t>
            </a:r>
            <a:r>
              <a:rPr lang="en-US" smtClean="0"/>
              <a:t>!”  </a:t>
            </a:r>
          </a:p>
          <a:p>
            <a:pPr algn="ctr" eaLnBrk="1" hangingPunct="1">
              <a:buFontTx/>
              <a:buNone/>
            </a:pPr>
            <a:endParaRPr lang="en-US" smtClean="0"/>
          </a:p>
          <a:p>
            <a:pPr algn="ctr" eaLnBrk="1" hangingPunct="1">
              <a:buFontTx/>
              <a:buNone/>
            </a:pPr>
            <a:endParaRPr lang="en-US" smtClean="0"/>
          </a:p>
          <a:p>
            <a:pPr algn="ctr" eaLnBrk="1" hangingPunct="1">
              <a:buFontTx/>
              <a:buNone/>
            </a:pPr>
            <a:r>
              <a:rPr lang="en-US" b="1" smtClean="0">
                <a:solidFill>
                  <a:srgbClr val="008000"/>
                </a:solidFill>
              </a:rPr>
              <a:t>Without a reader, a text is nothing more than marks on a page.</a:t>
            </a:r>
          </a:p>
        </p:txBody>
      </p:sp>
      <p:pic>
        <p:nvPicPr>
          <p:cNvPr id="62468" name="Picture 2" descr="http://steinhardt.nyu.edu/steinhardt/newsletter_images/rosenblat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76400"/>
            <a:ext cx="2276475"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4" descr="http://www.ncte.org/library/NCTEFiles/People/P/Probst_Robe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819400"/>
            <a:ext cx="10477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6" descr="http://www.librarything.com/authorpics/karolidesnicholasj456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1600200"/>
            <a:ext cx="13906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pPr eaLnBrk="1" hangingPunct="1"/>
            <a:endParaRPr lang="en-US" smtClean="0"/>
          </a:p>
        </p:txBody>
      </p:sp>
      <p:sp>
        <p:nvSpPr>
          <p:cNvPr id="63491" name="Content Placeholder 2"/>
          <p:cNvSpPr>
            <a:spLocks noGrp="1"/>
          </p:cNvSpPr>
          <p:nvPr>
            <p:ph idx="1"/>
          </p:nvPr>
        </p:nvSpPr>
        <p:spPr>
          <a:xfrm>
            <a:off x="457200" y="228600"/>
            <a:ext cx="8229600" cy="5897563"/>
          </a:xfrm>
        </p:spPr>
        <p:txBody>
          <a:bodyPr/>
          <a:lstStyle/>
          <a:p>
            <a:pPr eaLnBrk="1" hangingPunct="1">
              <a:buFontTx/>
              <a:buNone/>
            </a:pPr>
            <a:r>
              <a:rPr lang="en-US" sz="2400" dirty="0" smtClean="0"/>
              <a:t>	</a:t>
            </a:r>
            <a:r>
              <a:rPr lang="en-US" sz="2400" dirty="0" smtClean="0">
                <a:solidFill>
                  <a:srgbClr val="5336CC"/>
                </a:solidFill>
              </a:rPr>
              <a:t>Rosenblatt rejected the idea (begun by the New Critics in the 1960s) that a text (book, poem, whatever the written document) has one universal (true) meaning and that his meaning resides within the text itself, independent of the author’s intention or the author’s cultural bias or the reader’s interpretation</a:t>
            </a:r>
            <a:r>
              <a:rPr lang="en-US" sz="2400" dirty="0" smtClean="0"/>
              <a:t>. </a:t>
            </a:r>
          </a:p>
          <a:p>
            <a:pPr eaLnBrk="1" hangingPunct="1">
              <a:buFontTx/>
              <a:buNone/>
            </a:pPr>
            <a:endParaRPr lang="en-US" dirty="0" smtClean="0"/>
          </a:p>
        </p:txBody>
      </p:sp>
      <p:pic>
        <p:nvPicPr>
          <p:cNvPr id="63492" name="Picture 2" descr="http://english.csuci.edu/people/images/autho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590800"/>
            <a:ext cx="7162800"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pPr eaLnBrk="1" hangingPunct="1"/>
            <a:endParaRPr lang="en-US" smtClean="0"/>
          </a:p>
        </p:txBody>
      </p:sp>
      <p:sp>
        <p:nvSpPr>
          <p:cNvPr id="64515" name="Content Placeholder 2"/>
          <p:cNvSpPr>
            <a:spLocks noGrp="1"/>
          </p:cNvSpPr>
          <p:nvPr>
            <p:ph idx="1"/>
          </p:nvPr>
        </p:nvSpPr>
        <p:spPr>
          <a:xfrm>
            <a:off x="457200" y="304800"/>
            <a:ext cx="8229600" cy="5821363"/>
          </a:xfrm>
        </p:spPr>
        <p:txBody>
          <a:bodyPr/>
          <a:lstStyle/>
          <a:p>
            <a:pPr algn="ctr" eaLnBrk="1" hangingPunct="1">
              <a:buFontTx/>
              <a:buNone/>
            </a:pPr>
            <a:r>
              <a:rPr lang="en-US" smtClean="0"/>
              <a:t>	Rosenblatt said that when a text and a reader come together, something is created that never existed before because every reader is a unique individual and at a unique point in life.</a:t>
            </a:r>
          </a:p>
        </p:txBody>
      </p:sp>
      <p:pic>
        <p:nvPicPr>
          <p:cNvPr id="64516" name="Picture 2" descr="http://blog.emerson.edu/ploughshares/read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905125"/>
            <a:ext cx="60960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www.smbmarketingguide.com/wp-content/uploads/2009/05/think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5875" y="3124200"/>
            <a:ext cx="40481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itle 1"/>
          <p:cNvSpPr>
            <a:spLocks noGrp="1"/>
          </p:cNvSpPr>
          <p:nvPr>
            <p:ph type="title"/>
          </p:nvPr>
        </p:nvSpPr>
        <p:spPr/>
        <p:txBody>
          <a:bodyPr/>
          <a:lstStyle/>
          <a:p>
            <a:pPr eaLnBrk="1" hangingPunct="1"/>
            <a:endParaRPr lang="en-US" smtClean="0"/>
          </a:p>
        </p:txBody>
      </p:sp>
      <p:sp>
        <p:nvSpPr>
          <p:cNvPr id="65540" name="Content Placeholder 2"/>
          <p:cNvSpPr>
            <a:spLocks noGrp="1"/>
          </p:cNvSpPr>
          <p:nvPr>
            <p:ph idx="1"/>
          </p:nvPr>
        </p:nvSpPr>
        <p:spPr>
          <a:xfrm>
            <a:off x="0" y="0"/>
            <a:ext cx="8610600" cy="4525963"/>
          </a:xfrm>
        </p:spPr>
        <p:txBody>
          <a:bodyPr/>
          <a:lstStyle/>
          <a:p>
            <a:pPr eaLnBrk="1" hangingPunct="1">
              <a:buFontTx/>
              <a:buNone/>
            </a:pPr>
            <a:r>
              <a:rPr lang="en-US" smtClean="0"/>
              <a:t>	</a:t>
            </a:r>
            <a:r>
              <a:rPr lang="en-US" b="1" smtClean="0">
                <a:solidFill>
                  <a:srgbClr val="7030A0"/>
                </a:solidFill>
              </a:rPr>
              <a:t>“The reader brings to the work personality traits, memories of past events, present needs and preoccupations, a particular mood of the moment, and a particular physical condition. These and many other elements in a never-to-be-duplicated </a:t>
            </a:r>
          </a:p>
          <a:p>
            <a:pPr eaLnBrk="1" hangingPunct="1">
              <a:buFontTx/>
              <a:buNone/>
            </a:pPr>
            <a:r>
              <a:rPr lang="en-US" b="1" smtClean="0">
                <a:solidFill>
                  <a:srgbClr val="7030A0"/>
                </a:solidFill>
              </a:rPr>
              <a:t>	combination determine</a:t>
            </a:r>
          </a:p>
          <a:p>
            <a:pPr eaLnBrk="1" hangingPunct="1">
              <a:buFontTx/>
              <a:buNone/>
            </a:pPr>
            <a:r>
              <a:rPr lang="en-US" b="1" smtClean="0">
                <a:solidFill>
                  <a:srgbClr val="7030A0"/>
                </a:solidFill>
              </a:rPr>
              <a:t> 	his response to the </a:t>
            </a:r>
          </a:p>
          <a:p>
            <a:pPr eaLnBrk="1" hangingPunct="1">
              <a:buFontTx/>
              <a:buNone/>
            </a:pPr>
            <a:r>
              <a:rPr lang="en-US" b="1" smtClean="0">
                <a:solidFill>
                  <a:srgbClr val="7030A0"/>
                </a:solidFill>
              </a:rPr>
              <a:t>	peculiar contribution </a:t>
            </a:r>
          </a:p>
          <a:p>
            <a:pPr eaLnBrk="1" hangingPunct="1">
              <a:buFontTx/>
              <a:buNone/>
            </a:pPr>
            <a:r>
              <a:rPr lang="en-US" b="1" smtClean="0">
                <a:solidFill>
                  <a:srgbClr val="7030A0"/>
                </a:solidFill>
              </a:rPr>
              <a:t>	of the text.” </a:t>
            </a:r>
          </a:p>
          <a:p>
            <a:pPr eaLnBrk="1" hangingPunct="1">
              <a:buFontTx/>
              <a:buNone/>
            </a:pPr>
            <a:r>
              <a:rPr lang="en-US" b="1" smtClean="0">
                <a:solidFill>
                  <a:srgbClr val="7030A0"/>
                </a:solidFill>
              </a:rPr>
              <a:t>		(30-31)  </a:t>
            </a:r>
          </a:p>
          <a:p>
            <a:pPr eaLnBrk="1" hangingPunct="1"/>
            <a:endParaRPr lang="en-US" smtClean="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pPr eaLnBrk="1" hangingPunct="1"/>
            <a:endParaRPr lang="en-US" smtClean="0"/>
          </a:p>
        </p:txBody>
      </p:sp>
      <p:sp>
        <p:nvSpPr>
          <p:cNvPr id="66563" name="Content Placeholder 2"/>
          <p:cNvSpPr>
            <a:spLocks noGrp="1"/>
          </p:cNvSpPr>
          <p:nvPr>
            <p:ph idx="1"/>
          </p:nvPr>
        </p:nvSpPr>
        <p:spPr>
          <a:xfrm>
            <a:off x="0" y="381000"/>
            <a:ext cx="5486400" cy="5897563"/>
          </a:xfrm>
        </p:spPr>
        <p:txBody>
          <a:bodyPr/>
          <a:lstStyle/>
          <a:p>
            <a:pPr eaLnBrk="1" hangingPunct="1">
              <a:buFontTx/>
              <a:buNone/>
            </a:pPr>
            <a:r>
              <a:rPr lang="en-US" dirty="0" smtClean="0"/>
              <a:t>	</a:t>
            </a:r>
            <a:r>
              <a:rPr lang="en-US" b="1" dirty="0" smtClean="0">
                <a:solidFill>
                  <a:srgbClr val="5336CC"/>
                </a:solidFill>
              </a:rPr>
              <a:t>According to Rosenblatt, a reader is required and that reader participates in a “transaction” with the writer’s text in which the meaning is arrived at. Rosenblatt’s theory is also called Transactional Theory because it is in the transaction between the reader and the text in which meaning is made.</a:t>
            </a:r>
          </a:p>
          <a:p>
            <a:pPr eaLnBrk="1" hangingPunct="1">
              <a:buFontTx/>
              <a:buNone/>
            </a:pPr>
            <a:endParaRPr lang="en-US" dirty="0" smtClean="0"/>
          </a:p>
        </p:txBody>
      </p:sp>
      <p:pic>
        <p:nvPicPr>
          <p:cNvPr id="66564" name="Picture 2" descr="http://farm1.static.flickr.com/31/89901424_008c4f9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219200"/>
            <a:ext cx="340995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endParaRPr lang="en-US" smtClean="0"/>
          </a:p>
        </p:txBody>
      </p:sp>
      <p:sp>
        <p:nvSpPr>
          <p:cNvPr id="67587" name="Content Placeholder 2"/>
          <p:cNvSpPr>
            <a:spLocks noGrp="1"/>
          </p:cNvSpPr>
          <p:nvPr>
            <p:ph idx="1"/>
          </p:nvPr>
        </p:nvSpPr>
        <p:spPr/>
        <p:txBody>
          <a:bodyPr/>
          <a:lstStyle/>
          <a:p>
            <a:endParaRPr lang="en-US" smtClean="0"/>
          </a:p>
        </p:txBody>
      </p:sp>
      <p:pic>
        <p:nvPicPr>
          <p:cNvPr id="67588" name="Picture 2" descr="http://media.comicvine.com/uploads/0/77/590558-tigg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9050"/>
            <a:ext cx="65532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pPr eaLnBrk="1" hangingPunct="1"/>
            <a:endParaRPr lang="en-US" smtClean="0"/>
          </a:p>
        </p:txBody>
      </p:sp>
      <p:sp>
        <p:nvSpPr>
          <p:cNvPr id="68611" name="Content Placeholder 2"/>
          <p:cNvSpPr>
            <a:spLocks noGrp="1"/>
          </p:cNvSpPr>
          <p:nvPr>
            <p:ph idx="1"/>
          </p:nvPr>
        </p:nvSpPr>
        <p:spPr>
          <a:xfrm>
            <a:off x="0" y="304800"/>
            <a:ext cx="5638800" cy="4038600"/>
          </a:xfrm>
        </p:spPr>
        <p:txBody>
          <a:bodyPr/>
          <a:lstStyle/>
          <a:p>
            <a:pPr eaLnBrk="1" hangingPunct="1">
              <a:buFontTx/>
              <a:buNone/>
            </a:pPr>
            <a:r>
              <a:rPr lang="en-US" sz="2800" smtClean="0"/>
              <a:t>	</a:t>
            </a:r>
            <a:r>
              <a:rPr lang="en-US" sz="2800" b="1" smtClean="0">
                <a:latin typeface="Times New Roman" pitchFamily="18" charset="0"/>
                <a:cs typeface="Times New Roman" pitchFamily="18" charset="0"/>
              </a:rPr>
              <a:t>In his influential work </a:t>
            </a:r>
            <a:r>
              <a:rPr lang="en-US" sz="2800" b="1" i="1" smtClean="0">
                <a:latin typeface="Times New Roman" pitchFamily="18" charset="0"/>
                <a:cs typeface="Times New Roman" pitchFamily="18" charset="0"/>
              </a:rPr>
              <a:t>Adolescent Literature: Response and Analysis </a:t>
            </a:r>
            <a:r>
              <a:rPr lang="en-US" sz="2800" b="1" smtClean="0">
                <a:latin typeface="Times New Roman" pitchFamily="18" charset="0"/>
                <a:cs typeface="Times New Roman" pitchFamily="18" charset="0"/>
              </a:rPr>
              <a:t>(Merrill, 1984), Robert Probst says, “When literature is </a:t>
            </a:r>
            <a:r>
              <a:rPr lang="en-US" sz="2800" b="1" i="1" smtClean="0">
                <a:latin typeface="Times New Roman" pitchFamily="18" charset="0"/>
                <a:cs typeface="Times New Roman" pitchFamily="18" charset="0"/>
              </a:rPr>
              <a:t>read</a:t>
            </a:r>
            <a:r>
              <a:rPr lang="en-US" sz="2800" b="1" smtClean="0">
                <a:latin typeface="Times New Roman" pitchFamily="18" charset="0"/>
                <a:cs typeface="Times New Roman" pitchFamily="18" charset="0"/>
              </a:rPr>
              <a:t>, rather than worked upon, it draws us into events and invites us to reflect upon our perceptions of them. [. . .] . Literature [. . .] allows us both to experience and to reflect upon experience, and thus invites the self indulgence of those who seek to understand themselves and the world around them” (4).  </a:t>
            </a:r>
          </a:p>
          <a:p>
            <a:pPr eaLnBrk="1" hangingPunct="1"/>
            <a:endParaRPr lang="en-US" smtClean="0"/>
          </a:p>
        </p:txBody>
      </p:sp>
      <p:pic>
        <p:nvPicPr>
          <p:cNvPr id="68612" name="Picture 2" descr="http://3.bp.blogspot.com/_vLPQgaAQuoY/S7VDdHvvXyI/AAAAAAAAAKs/SZd-Zhl83Eg/s1600/bobby+w+ada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7400" y="1143000"/>
            <a:ext cx="3049588" cy="457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457200" y="838200"/>
            <a:ext cx="8229600" cy="1143000"/>
          </a:xfrm>
        </p:spPr>
        <p:txBody>
          <a:bodyPr/>
          <a:lstStyle/>
          <a:p>
            <a:r>
              <a:rPr lang="en-US" sz="3600" b="1" smtClean="0">
                <a:solidFill>
                  <a:srgbClr val="3333FF"/>
                </a:solidFill>
              </a:rPr>
              <a:t>Probst sets forth five necessities for teaching literature with a reader-response approach (24-27):</a:t>
            </a:r>
            <a:r>
              <a:rPr lang="en-US" smtClean="0"/>
              <a:t/>
            </a:r>
            <a:br>
              <a:rPr lang="en-US" smtClean="0"/>
            </a:br>
            <a:endParaRPr lang="en-US" smtClean="0"/>
          </a:p>
        </p:txBody>
      </p:sp>
      <p:sp>
        <p:nvSpPr>
          <p:cNvPr id="69635" name="Content Placeholder 2"/>
          <p:cNvSpPr>
            <a:spLocks noGrp="1"/>
          </p:cNvSpPr>
          <p:nvPr>
            <p:ph idx="1"/>
          </p:nvPr>
        </p:nvSpPr>
        <p:spPr/>
        <p:txBody>
          <a:bodyPr/>
          <a:lstStyle/>
          <a:p>
            <a:endParaRPr lang="en-US" smtClean="0"/>
          </a:p>
        </p:txBody>
      </p:sp>
      <p:pic>
        <p:nvPicPr>
          <p:cNvPr id="69636" name="Picture 2" descr="http://www-nlpir.nist.gov/projects/tv2008/pastdata/topics/image.examples/Classroom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438400"/>
            <a:ext cx="54102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Grp="1" noChangeArrowheads="1"/>
          </p:cNvSpPr>
          <p:nvPr>
            <p:ph type="title"/>
          </p:nvPr>
        </p:nvSpPr>
        <p:spPr>
          <a:xfrm>
            <a:off x="609600" y="1066800"/>
            <a:ext cx="8229600" cy="1139825"/>
          </a:xfrm>
        </p:spPr>
        <p:txBody>
          <a:bodyPr/>
          <a:lstStyle/>
          <a:p>
            <a:pPr eaLnBrk="1" hangingPunct="1"/>
            <a:r>
              <a:rPr lang="en-US" sz="4800" smtClean="0">
                <a:solidFill>
                  <a:srgbClr val="9900CC"/>
                </a:solidFill>
                <a:latin typeface="Jokerman" pitchFamily="82" charset="0"/>
              </a:rPr>
              <a:t>You should try me on </a:t>
            </a:r>
            <a:r>
              <a:rPr lang="en-US" sz="8000" smtClean="0">
                <a:solidFill>
                  <a:srgbClr val="9900CC"/>
                </a:solidFill>
                <a:latin typeface="Jokerman" pitchFamily="82" charset="0"/>
              </a:rPr>
              <a:t>inside!!!</a:t>
            </a:r>
          </a:p>
        </p:txBody>
      </p:sp>
      <p:sp>
        <p:nvSpPr>
          <p:cNvPr id="13315" name="Rectangle 5"/>
          <p:cNvSpPr>
            <a:spLocks noGrp="1" noChangeArrowheads="1"/>
          </p:cNvSpPr>
          <p:nvPr>
            <p:ph type="body" sz="half" idx="1"/>
          </p:nvPr>
        </p:nvSpPr>
        <p:spPr/>
        <p:txBody>
          <a:bodyPr/>
          <a:lstStyle/>
          <a:p>
            <a:pPr eaLnBrk="1" hangingPunct="1"/>
            <a:endParaRPr lang="en-US" sz="2800" smtClean="0"/>
          </a:p>
        </p:txBody>
      </p:sp>
      <p:pic>
        <p:nvPicPr>
          <p:cNvPr id="13316" name="Picture 11" descr="MadBoyCol"/>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3352800" y="2819400"/>
            <a:ext cx="2476500" cy="3448050"/>
          </a:xfr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381000" y="838200"/>
            <a:ext cx="8229600" cy="1143000"/>
          </a:xfrm>
        </p:spPr>
        <p:txBody>
          <a:bodyPr/>
          <a:lstStyle/>
          <a:p>
            <a:r>
              <a:rPr lang="en-US" sz="3200" b="1" smtClean="0">
                <a:solidFill>
                  <a:srgbClr val="00B0F0"/>
                </a:solidFill>
              </a:rPr>
              <a:t>Receptivity: Students must recognize the classroom as an environment where their ideas are valued and welcomed.</a:t>
            </a:r>
            <a:r>
              <a:rPr lang="en-US" smtClean="0"/>
              <a:t/>
            </a:r>
            <a:br>
              <a:rPr lang="en-US" smtClean="0"/>
            </a:br>
            <a:endParaRPr lang="en-US" smtClean="0"/>
          </a:p>
        </p:txBody>
      </p:sp>
      <p:sp>
        <p:nvSpPr>
          <p:cNvPr id="70659" name="Content Placeholder 2"/>
          <p:cNvSpPr>
            <a:spLocks noGrp="1"/>
          </p:cNvSpPr>
          <p:nvPr>
            <p:ph idx="1"/>
          </p:nvPr>
        </p:nvSpPr>
        <p:spPr>
          <a:xfrm>
            <a:off x="457200" y="2209800"/>
            <a:ext cx="8229600" cy="4419600"/>
          </a:xfrm>
        </p:spPr>
        <p:txBody>
          <a:bodyPr/>
          <a:lstStyle/>
          <a:p>
            <a:endParaRPr lang="en-US" smtClean="0"/>
          </a:p>
        </p:txBody>
      </p:sp>
      <p:pic>
        <p:nvPicPr>
          <p:cNvPr id="70660"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3188" y="2286000"/>
            <a:ext cx="6323012"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457200" y="990600"/>
            <a:ext cx="8229600" cy="1143000"/>
          </a:xfrm>
        </p:spPr>
        <p:txBody>
          <a:bodyPr/>
          <a:lstStyle/>
          <a:p>
            <a:r>
              <a:rPr lang="en-US" sz="2400" b="1" smtClean="0">
                <a:solidFill>
                  <a:srgbClr val="00B050"/>
                </a:solidFill>
              </a:rPr>
              <a:t>Tentativeness: Students must feel that they are not expected to be “right,” and should express their ideas even when the ideas are only initial ones and may change as the reading or discussion goes forth.</a:t>
            </a:r>
            <a:r>
              <a:rPr lang="en-US" smtClean="0"/>
              <a:t/>
            </a:r>
            <a:br>
              <a:rPr lang="en-US" smtClean="0"/>
            </a:br>
            <a:endParaRPr lang="en-US" smtClean="0"/>
          </a:p>
        </p:txBody>
      </p:sp>
      <p:sp>
        <p:nvSpPr>
          <p:cNvPr id="71683" name="Content Placeholder 2"/>
          <p:cNvSpPr>
            <a:spLocks noGrp="1"/>
          </p:cNvSpPr>
          <p:nvPr>
            <p:ph idx="1"/>
          </p:nvPr>
        </p:nvSpPr>
        <p:spPr>
          <a:xfrm>
            <a:off x="533400" y="1905000"/>
            <a:ext cx="8077200" cy="3733800"/>
          </a:xfrm>
        </p:spPr>
        <p:txBody>
          <a:bodyPr/>
          <a:lstStyle/>
          <a:p>
            <a:endParaRPr lang="en-US" smtClean="0"/>
          </a:p>
          <a:p>
            <a:r>
              <a:rPr lang="en-US" smtClean="0"/>
              <a:t>“If you never change your mind, why have one?” </a:t>
            </a:r>
          </a:p>
          <a:p>
            <a:r>
              <a:rPr lang="en-US" smtClean="0"/>
              <a:t>“Argument is meant to reveal the truth, not to create it.”</a:t>
            </a:r>
          </a:p>
          <a:p>
            <a:pPr lvl="1"/>
            <a:r>
              <a:rPr lang="en-US" smtClean="0"/>
              <a:t>Edward de Bono (1933-present)</a:t>
            </a:r>
          </a:p>
          <a:p>
            <a:r>
              <a:rPr lang="en-US" smtClean="0"/>
              <a:t>“If you do not change direction, you may end up where you are heading.”</a:t>
            </a:r>
          </a:p>
          <a:p>
            <a:pPr lvl="1"/>
            <a:r>
              <a:rPr lang="en-US" smtClean="0"/>
              <a:t>Lao Tzu (600-531 BC)</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www.math.hmc.edu/~tucker/math104/graphics/thinking-cap.gif"/>
          <p:cNvPicPr>
            <a:picLocks noChangeAspect="1" noChangeArrowheads="1"/>
          </p:cNvPicPr>
          <p:nvPr/>
        </p:nvPicPr>
        <p:blipFill>
          <a:blip r:embed="rId2">
            <a:lum bright="36000"/>
            <a:extLst>
              <a:ext uri="{28A0092B-C50C-407E-A947-70E740481C1C}">
                <a14:useLocalDpi xmlns:a14="http://schemas.microsoft.com/office/drawing/2010/main" val="0"/>
              </a:ext>
            </a:extLst>
          </a:blip>
          <a:srcRect/>
          <a:stretch>
            <a:fillRect/>
          </a:stretch>
        </p:blipFill>
        <p:spPr bwMode="auto">
          <a:xfrm>
            <a:off x="2286000" y="533400"/>
            <a:ext cx="5238750" cy="606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itle 1"/>
          <p:cNvSpPr>
            <a:spLocks noGrp="1"/>
          </p:cNvSpPr>
          <p:nvPr>
            <p:ph type="title"/>
          </p:nvPr>
        </p:nvSpPr>
        <p:spPr>
          <a:xfrm>
            <a:off x="0" y="762000"/>
            <a:ext cx="9144000" cy="1143000"/>
          </a:xfrm>
        </p:spPr>
        <p:txBody>
          <a:bodyPr/>
          <a:lstStyle/>
          <a:p>
            <a:r>
              <a:rPr lang="en-US" sz="2800" b="1" smtClean="0">
                <a:solidFill>
                  <a:schemeClr val="tx1"/>
                </a:solidFill>
              </a:rPr>
              <a:t>Rigor: Students must be challenged to dig deeply into their own experiences, examine their own beliefs and define their own interaction with the text.  And they must find ambiguity acceptable.</a:t>
            </a:r>
          </a:p>
        </p:txBody>
      </p:sp>
      <p:sp>
        <p:nvSpPr>
          <p:cNvPr id="72708" name="Content Placeholder 2"/>
          <p:cNvSpPr>
            <a:spLocks noGrp="1"/>
          </p:cNvSpPr>
          <p:nvPr>
            <p:ph idx="1"/>
          </p:nvPr>
        </p:nvSpPr>
        <p:spPr/>
        <p:txBody>
          <a:bodyPr/>
          <a:lstStyle/>
          <a:p>
            <a:endParaRPr lang="en-US" smtClean="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sz="3200" b="1" smtClean="0">
                <a:solidFill>
                  <a:srgbClr val="3333FF"/>
                </a:solidFill>
              </a:rPr>
              <a:t>Cooperation</a:t>
            </a:r>
            <a:r>
              <a:rPr lang="en-US" sz="3200" smtClean="0">
                <a:solidFill>
                  <a:srgbClr val="3333FF"/>
                </a:solidFill>
              </a:rPr>
              <a:t>: Students must understand the art of interacting in a group. 	</a:t>
            </a:r>
          </a:p>
        </p:txBody>
      </p:sp>
      <p:sp>
        <p:nvSpPr>
          <p:cNvPr id="73731" name="Content Placeholder 2"/>
          <p:cNvSpPr>
            <a:spLocks noGrp="1"/>
          </p:cNvSpPr>
          <p:nvPr>
            <p:ph idx="1"/>
          </p:nvPr>
        </p:nvSpPr>
        <p:spPr/>
        <p:txBody>
          <a:bodyPr/>
          <a:lstStyle/>
          <a:p>
            <a:endParaRPr lang="en-US" smtClean="0"/>
          </a:p>
        </p:txBody>
      </p:sp>
      <p:pic>
        <p:nvPicPr>
          <p:cNvPr id="73732" name="Picture 2" descr="http://leap.ubc.ca/files/2007/07/group-wo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476375"/>
            <a:ext cx="5791200" cy="46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457200" y="685800"/>
            <a:ext cx="8229600" cy="1143000"/>
          </a:xfrm>
        </p:spPr>
        <p:txBody>
          <a:bodyPr/>
          <a:lstStyle/>
          <a:p>
            <a:r>
              <a:rPr lang="en-US" sz="2800" smtClean="0">
                <a:solidFill>
                  <a:srgbClr val="9900CC"/>
                </a:solidFill>
              </a:rPr>
              <a:t>Suitable Literature: Books need to have adequate “substance—ideas, style, 		language, attitude, whatever—worthy of reflection” (27).</a:t>
            </a:r>
          </a:p>
        </p:txBody>
      </p:sp>
      <p:sp>
        <p:nvSpPr>
          <p:cNvPr id="74755" name="Content Placeholder 2"/>
          <p:cNvSpPr>
            <a:spLocks noGrp="1"/>
          </p:cNvSpPr>
          <p:nvPr>
            <p:ph idx="1"/>
          </p:nvPr>
        </p:nvSpPr>
        <p:spPr/>
        <p:txBody>
          <a:bodyPr/>
          <a:lstStyle/>
          <a:p>
            <a:endParaRPr lang="en-US" smtClean="0"/>
          </a:p>
        </p:txBody>
      </p:sp>
      <p:pic>
        <p:nvPicPr>
          <p:cNvPr id="74756" name="Picture 2" descr="http://www.ongoingsupport.org.uk/IMAGES/INSOMNIA%20SMAL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590800"/>
            <a:ext cx="356235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381000" y="2362200"/>
            <a:ext cx="8229600" cy="1143000"/>
          </a:xfrm>
        </p:spPr>
        <p:txBody>
          <a:bodyPr/>
          <a:lstStyle/>
          <a:p>
            <a:r>
              <a:rPr lang="en-US" smtClean="0">
                <a:solidFill>
                  <a:srgbClr val="9900CC"/>
                </a:solidFill>
              </a:rPr>
              <a:t>In the coming days we’ll delve deeper into this topic, including Arthur Applebee’s study of nearly 1,000 students in many different schools to explore what instructional approaches most often result in “high literacy acts.”</a:t>
            </a:r>
          </a:p>
        </p:txBody>
      </p:sp>
      <p:sp>
        <p:nvSpPr>
          <p:cNvPr id="75779" name="Content Placeholder 2"/>
          <p:cNvSpPr>
            <a:spLocks noGrp="1"/>
          </p:cNvSpPr>
          <p:nvPr>
            <p:ph idx="1"/>
          </p:nvPr>
        </p:nvSpPr>
        <p:spPr/>
        <p:txBody>
          <a:bodyPr/>
          <a:lstStyle/>
          <a:p>
            <a:endParaRPr lang="en-US" smtClean="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533400" y="2057400"/>
            <a:ext cx="8077200" cy="1311275"/>
          </a:xfrm>
        </p:spPr>
        <p:txBody>
          <a:bodyPr/>
          <a:lstStyle/>
          <a:p>
            <a:r>
              <a:rPr lang="en-US" dirty="0" smtClean="0">
                <a:solidFill>
                  <a:srgbClr val="5336CC"/>
                </a:solidFill>
              </a:rPr>
              <a:t>See you Tuesday!</a:t>
            </a:r>
          </a:p>
        </p:txBody>
      </p:sp>
      <p:sp>
        <p:nvSpPr>
          <p:cNvPr id="77827" name="Content Placeholder 2"/>
          <p:cNvSpPr>
            <a:spLocks noGrp="1"/>
          </p:cNvSpPr>
          <p:nvPr>
            <p:ph idx="1"/>
          </p:nvPr>
        </p:nvSpPr>
        <p:spPr>
          <a:xfrm>
            <a:off x="533400" y="3352800"/>
            <a:ext cx="8077200" cy="2819400"/>
          </a:xfrm>
        </p:spPr>
        <p:txBody>
          <a:bodyPr/>
          <a:lstStyle/>
          <a:p>
            <a:endParaRPr lang="en-US" smtClean="0"/>
          </a:p>
          <a:p>
            <a:endParaRPr lang="en-US" smtClean="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900CC"/>
                </a:solidFill>
              </a:rPr>
              <a:t>ENG 471</a:t>
            </a:r>
            <a:endParaRPr lang="en-US" dirty="0">
              <a:solidFill>
                <a:srgbClr val="9900CC"/>
              </a:solidFill>
            </a:endParaRPr>
          </a:p>
        </p:txBody>
      </p:sp>
      <p:sp>
        <p:nvSpPr>
          <p:cNvPr id="3" name="Content Placeholder 2"/>
          <p:cNvSpPr>
            <a:spLocks noGrp="1"/>
          </p:cNvSpPr>
          <p:nvPr>
            <p:ph idx="1"/>
          </p:nvPr>
        </p:nvSpPr>
        <p:spPr/>
        <p:txBody>
          <a:bodyPr/>
          <a:lstStyle/>
          <a:p>
            <a:pPr marL="571500" indent="-571500">
              <a:buFont typeface="+mj-lt"/>
              <a:buAutoNum type="romanUcPeriod"/>
            </a:pPr>
            <a:r>
              <a:rPr lang="en-US" dirty="0" smtClean="0"/>
              <a:t>Opening Poem: “Beneath Two Skies,” by Myrlin Hepworth (Friday night at AETA)</a:t>
            </a:r>
          </a:p>
          <a:p>
            <a:pPr marL="571500" indent="-571500">
              <a:buFont typeface="+mj-lt"/>
              <a:buAutoNum type="romanUcPeriod"/>
            </a:pPr>
            <a:r>
              <a:rPr lang="en-US" dirty="0" smtClean="0"/>
              <a:t>Book Recommendations: </a:t>
            </a:r>
            <a:r>
              <a:rPr lang="en-US" i="1" dirty="0" smtClean="0"/>
              <a:t>Wonder</a:t>
            </a:r>
            <a:r>
              <a:rPr lang="en-US" dirty="0" smtClean="0"/>
              <a:t>, by R.J. Palacio; </a:t>
            </a:r>
            <a:r>
              <a:rPr lang="en-US" i="1" dirty="0" smtClean="0"/>
              <a:t>The Perks of Being a Wallflower</a:t>
            </a:r>
            <a:r>
              <a:rPr lang="en-US" dirty="0" smtClean="0"/>
              <a:t>, by Stephen </a:t>
            </a:r>
            <a:r>
              <a:rPr lang="en-US" dirty="0" err="1" smtClean="0"/>
              <a:t>Chobsky</a:t>
            </a:r>
            <a:endParaRPr lang="en-US" dirty="0" smtClean="0"/>
          </a:p>
          <a:p>
            <a:pPr marL="571500" indent="-571500">
              <a:buFont typeface="+mj-lt"/>
              <a:buAutoNum type="romanUcPeriod"/>
            </a:pPr>
            <a:r>
              <a:rPr lang="en-US" dirty="0" smtClean="0"/>
              <a:t>History of Young Adult Literature</a:t>
            </a:r>
            <a:endParaRPr lang="en-US" dirty="0"/>
          </a:p>
        </p:txBody>
      </p:sp>
    </p:spTree>
    <p:extLst>
      <p:ext uri="{BB962C8B-B14F-4D97-AF65-F5344CB8AC3E}">
        <p14:creationId xmlns:p14="http://schemas.microsoft.com/office/powerpoint/2010/main" val="371883579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4"/>
          <p:cNvSpPr>
            <a:spLocks noChangeArrowheads="1"/>
          </p:cNvSpPr>
          <p:nvPr/>
        </p:nvSpPr>
        <p:spPr bwMode="auto">
          <a:xfrm>
            <a:off x="457200" y="4724400"/>
            <a:ext cx="8077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endParaRPr lang="en-US" dirty="0"/>
          </a:p>
          <a:p>
            <a:pPr algn="ctr"/>
            <a:endParaRPr lang="en-US" dirty="0" smtClean="0"/>
          </a:p>
          <a:p>
            <a:pPr algn="ctr"/>
            <a:endParaRPr lang="en-US" dirty="0"/>
          </a:p>
          <a:p>
            <a:pPr algn="ctr"/>
            <a:endParaRPr lang="en-US" dirty="0"/>
          </a:p>
        </p:txBody>
      </p:sp>
      <p:pic>
        <p:nvPicPr>
          <p:cNvPr id="196611" name="Picture 2" descr="http://www.culturalpartners.org/images/myrl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618478"/>
            <a:ext cx="4006850"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84325" y="4749684"/>
            <a:ext cx="5257800" cy="646331"/>
          </a:xfrm>
          <a:prstGeom prst="rect">
            <a:avLst/>
          </a:prstGeom>
        </p:spPr>
        <p:txBody>
          <a:bodyPr wrap="square">
            <a:spAutoFit/>
          </a:bodyPr>
          <a:lstStyle/>
          <a:p>
            <a:r>
              <a:rPr lang="en-US" dirty="0">
                <a:hlinkClick r:id="rId3"/>
              </a:rPr>
              <a:t>http://</a:t>
            </a:r>
            <a:r>
              <a:rPr lang="en-US" dirty="0" smtClean="0">
                <a:hlinkClick r:id="rId3"/>
              </a:rPr>
              <a:t>www.youtube.com/watch?v=ncp6KgiJO3A</a:t>
            </a:r>
            <a:endParaRPr lang="en-US" dirty="0" smtClean="0"/>
          </a:p>
          <a:p>
            <a:endParaRPr lang="en-US" dirty="0"/>
          </a:p>
        </p:txBody>
      </p:sp>
      <p:sp>
        <p:nvSpPr>
          <p:cNvPr id="3" name="Title 2"/>
          <p:cNvSpPr>
            <a:spLocks noGrp="1"/>
          </p:cNvSpPr>
          <p:nvPr>
            <p:ph type="title"/>
          </p:nvPr>
        </p:nvSpPr>
        <p:spPr/>
        <p:txBody>
          <a:bodyPr/>
          <a:lstStyle/>
          <a:p>
            <a:endParaRPr lang="en-US"/>
          </a:p>
        </p:txBody>
      </p:sp>
      <p:sp>
        <p:nvSpPr>
          <p:cNvPr id="4" name="Content Placeholder 3"/>
          <p:cNvSpPr>
            <a:spLocks noGrp="1"/>
          </p:cNvSpPr>
          <p:nvPr>
            <p:ph idx="1"/>
          </p:nvPr>
        </p:nvSpPr>
        <p:spPr>
          <a:xfrm>
            <a:off x="533400" y="5562600"/>
            <a:ext cx="8077200" cy="609600"/>
          </a:xfrm>
        </p:spPr>
        <p:txBody>
          <a:bodyPr/>
          <a:lstStyle/>
          <a:p>
            <a:pPr marL="0" indent="0" algn="ctr">
              <a:buNone/>
            </a:pPr>
            <a:r>
              <a:rPr lang="en-US" dirty="0" smtClean="0"/>
              <a:t>For attendance: How many skies do you live under?  What are they?</a:t>
            </a:r>
            <a:endParaRPr lang="en-US" dirty="0"/>
          </a:p>
        </p:txBody>
      </p:sp>
    </p:spTree>
    <p:extLst>
      <p:ext uri="{BB962C8B-B14F-4D97-AF65-F5344CB8AC3E}">
        <p14:creationId xmlns:p14="http://schemas.microsoft.com/office/powerpoint/2010/main" val="196664077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lipArt Placeholder 2"/>
          <p:cNvSpPr>
            <a:spLocks noGrp="1"/>
          </p:cNvSpPr>
          <p:nvPr>
            <p:ph type="clipArt" sz="half" idx="1"/>
          </p:nvPr>
        </p:nvSpPr>
        <p:spPr/>
      </p:sp>
      <p:sp>
        <p:nvSpPr>
          <p:cNvPr id="4" name="Text Placeholder 3"/>
          <p:cNvSpPr>
            <a:spLocks noGrp="1"/>
          </p:cNvSpPr>
          <p:nvPr>
            <p:ph type="body" sz="half" idx="2"/>
          </p:nvPr>
        </p:nvSpPr>
        <p:spPr>
          <a:xfrm>
            <a:off x="4648200" y="5638800"/>
            <a:ext cx="4038600" cy="685800"/>
          </a:xfrm>
        </p:spPr>
        <p:txBody>
          <a:bodyPr/>
          <a:lstStyle/>
          <a:p>
            <a:pPr marL="0" indent="0">
              <a:buNone/>
            </a:pPr>
            <a:r>
              <a:rPr lang="en-US" sz="1400" dirty="0" smtClean="0"/>
              <a:t>Registration forms for presenters!!</a:t>
            </a:r>
            <a:endParaRPr lang="en-US" sz="1400" dirty="0"/>
          </a:p>
        </p:txBody>
      </p:sp>
      <p:pic>
        <p:nvPicPr>
          <p:cNvPr id="332802" name="Picture 2" descr="http://ecx.images-amazon.com/images/I/5183zNcgebL._SY346_PJlook-inside-v2,TopRight,1,0_SH2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84149">
            <a:off x="705678" y="372640"/>
            <a:ext cx="2628900" cy="3989472"/>
          </a:xfrm>
          <a:prstGeom prst="rect">
            <a:avLst/>
          </a:prstGeom>
          <a:noFill/>
          <a:extLst>
            <a:ext uri="{909E8E84-426E-40DD-AFC4-6F175D3DCCD1}">
              <a14:hiddenFill xmlns:a14="http://schemas.microsoft.com/office/drawing/2010/main">
                <a:solidFill>
                  <a:srgbClr val="FFFFFF"/>
                </a:solidFill>
              </a14:hiddenFill>
            </a:ext>
          </a:extLst>
        </p:spPr>
      </p:pic>
      <p:pic>
        <p:nvPicPr>
          <p:cNvPr id="332804" name="Picture 4" descr="http://kickedoutanthology.com/wp-content/uploads/2010/01/image025.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4267200"/>
            <a:ext cx="1924050" cy="2354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public.asu.edu/~jblasin/aeta/images/AETA3.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914400"/>
            <a:ext cx="532447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231730"/>
      </p:ext>
    </p:extLst>
  </p:cSld>
  <p:clrMapOvr>
    <a:masterClrMapping/>
  </p:clrMapOvr>
  <p:timing>
    <p:tnLst>
      <p:par>
        <p:cTn id="1" dur="indefinite" restart="never" nodeType="tmRoot"/>
      </p:par>
    </p:tnLst>
  </p:timing>
</p:sld>
</file>

<file path=ppt/theme/theme1.xml><?xml version="1.0" encoding="utf-8"?>
<a:theme xmlns:a="http://schemas.openxmlformats.org/drawingml/2006/main" name="Deep purple design template(2)">
  <a:themeElements>
    <a:clrScheme name="Office Theme 12">
      <a:dk1>
        <a:srgbClr val="2D2015"/>
      </a:dk1>
      <a:lt1>
        <a:srgbClr val="FFFFFF"/>
      </a:lt1>
      <a:dk2>
        <a:srgbClr val="B16851"/>
      </a:dk2>
      <a:lt2>
        <a:srgbClr val="DE8E94"/>
      </a:lt2>
      <a:accent1>
        <a:srgbClr val="9B6177"/>
      </a:accent1>
      <a:accent2>
        <a:srgbClr val="8F5F2F"/>
      </a:accent2>
      <a:accent3>
        <a:srgbClr val="D5B9B3"/>
      </a:accent3>
      <a:accent4>
        <a:srgbClr val="DADADA"/>
      </a:accent4>
      <a:accent5>
        <a:srgbClr val="CBB7BD"/>
      </a:accent5>
      <a:accent6>
        <a:srgbClr val="81552A"/>
      </a:accent6>
      <a:hlink>
        <a:srgbClr val="D494B1"/>
      </a:hlink>
      <a:folHlink>
        <a:srgbClr val="B8C3C4"/>
      </a:folHlink>
    </a:clrScheme>
    <a:fontScheme name="Office Them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F8F8F8"/>
        </a:dk1>
        <a:lt1>
          <a:srgbClr val="FFFFFF"/>
        </a:lt1>
        <a:dk2>
          <a:srgbClr val="FCD4DE"/>
        </a:dk2>
        <a:lt2>
          <a:srgbClr val="333333"/>
        </a:lt2>
        <a:accent1>
          <a:srgbClr val="B2B2B2"/>
        </a:accent1>
        <a:accent2>
          <a:srgbClr val="808080"/>
        </a:accent2>
        <a:accent3>
          <a:srgbClr val="FFFFFF"/>
        </a:accent3>
        <a:accent4>
          <a:srgbClr val="D4D4D4"/>
        </a:accent4>
        <a:accent5>
          <a:srgbClr val="D5D5D5"/>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Office Theme 2">
        <a:dk1>
          <a:srgbClr val="DDDDDD"/>
        </a:dk1>
        <a:lt1>
          <a:srgbClr val="FFFFFF"/>
        </a:lt1>
        <a:dk2>
          <a:srgbClr val="FED2D2"/>
        </a:dk2>
        <a:lt2>
          <a:srgbClr val="808080"/>
        </a:lt2>
        <a:accent1>
          <a:srgbClr val="BF97A1"/>
        </a:accent1>
        <a:accent2>
          <a:srgbClr val="333399"/>
        </a:accent2>
        <a:accent3>
          <a:srgbClr val="FFFFFF"/>
        </a:accent3>
        <a:accent4>
          <a:srgbClr val="BDBDBD"/>
        </a:accent4>
        <a:accent5>
          <a:srgbClr val="DCC9CD"/>
        </a:accent5>
        <a:accent6>
          <a:srgbClr val="2D2D8A"/>
        </a:accent6>
        <a:hlink>
          <a:srgbClr val="FFCCCC"/>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F5E7E8"/>
        </a:dk1>
        <a:lt1>
          <a:srgbClr val="FFFFFF"/>
        </a:lt1>
        <a:dk2>
          <a:srgbClr val="FFCCCC"/>
        </a:dk2>
        <a:lt2>
          <a:srgbClr val="969696"/>
        </a:lt2>
        <a:accent1>
          <a:srgbClr val="C38BA3"/>
        </a:accent1>
        <a:accent2>
          <a:srgbClr val="FF9966"/>
        </a:accent2>
        <a:accent3>
          <a:srgbClr val="FFFFFF"/>
        </a:accent3>
        <a:accent4>
          <a:srgbClr val="D1C5C6"/>
        </a:accent4>
        <a:accent5>
          <a:srgbClr val="DEC4CE"/>
        </a:accent5>
        <a:accent6>
          <a:srgbClr val="E78A5C"/>
        </a:accent6>
        <a:hlink>
          <a:srgbClr val="CC3300"/>
        </a:hlink>
        <a:folHlink>
          <a:srgbClr val="663300"/>
        </a:folHlink>
      </a:clrScheme>
      <a:clrMap bg1="lt1" tx1="dk1" bg2="lt2" tx2="dk2" accent1="accent1" accent2="accent2" accent3="accent3" accent4="accent4" accent5="accent5" accent6="accent6" hlink="hlink" folHlink="folHlink"/>
    </a:extraClrScheme>
    <a:extraClrScheme>
      <a:clrScheme name="Office Theme 4">
        <a:dk1>
          <a:srgbClr val="FFF3F3"/>
        </a:dk1>
        <a:lt1>
          <a:srgbClr val="FFFFFF"/>
        </a:lt1>
        <a:dk2>
          <a:srgbClr val="FFB9BE"/>
        </a:dk2>
        <a:lt2>
          <a:srgbClr val="808080"/>
        </a:lt2>
        <a:accent1>
          <a:srgbClr val="E5B3CC"/>
        </a:accent1>
        <a:accent2>
          <a:srgbClr val="F9DFE8"/>
        </a:accent2>
        <a:accent3>
          <a:srgbClr val="FFFFFF"/>
        </a:accent3>
        <a:accent4>
          <a:srgbClr val="DAD0D0"/>
        </a:accent4>
        <a:accent5>
          <a:srgbClr val="F0D6E2"/>
        </a:accent5>
        <a:accent6>
          <a:srgbClr val="E2CAD2"/>
        </a:accent6>
        <a:hlink>
          <a:srgbClr val="993366"/>
        </a:hlink>
        <a:folHlink>
          <a:srgbClr val="E45A9F"/>
        </a:folHlink>
      </a:clrScheme>
      <a:clrMap bg1="lt1" tx1="dk1" bg2="lt2" tx2="dk2" accent1="accent1" accent2="accent2" accent3="accent3" accent4="accent4" accent5="accent5" accent6="accent6" hlink="hlink" folHlink="folHlink"/>
    </a:extraClrScheme>
    <a:extraClrScheme>
      <a:clrScheme name="Office Theme 5">
        <a:dk1>
          <a:srgbClr val="ED9DBD"/>
        </a:dk1>
        <a:lt1>
          <a:srgbClr val="F7DDE6"/>
        </a:lt1>
        <a:dk2>
          <a:srgbClr val="FFCCCC"/>
        </a:dk2>
        <a:lt2>
          <a:srgbClr val="969696"/>
        </a:lt2>
        <a:accent1>
          <a:srgbClr val="FFFFFF"/>
        </a:accent1>
        <a:accent2>
          <a:srgbClr val="8DC6FF"/>
        </a:accent2>
        <a:accent3>
          <a:srgbClr val="FAEBF0"/>
        </a:accent3>
        <a:accent4>
          <a:srgbClr val="CA85A1"/>
        </a:accent4>
        <a:accent5>
          <a:srgbClr val="FFFFFF"/>
        </a:accent5>
        <a:accent6>
          <a:srgbClr val="7FB3E7"/>
        </a:accent6>
        <a:hlink>
          <a:srgbClr val="D67CA5"/>
        </a:hlink>
        <a:folHlink>
          <a:srgbClr val="5E2A7E"/>
        </a:folHlink>
      </a:clrScheme>
      <a:clrMap bg1="lt1" tx1="dk1" bg2="lt2" tx2="dk2" accent1="accent1" accent2="accent2" accent3="accent3" accent4="accent4" accent5="accent5" accent6="accent6" hlink="hlink" folHlink="folHlink"/>
    </a:extraClrScheme>
    <a:extraClrScheme>
      <a:clrScheme name="Office Theme 6">
        <a:dk1>
          <a:srgbClr val="B2B2B2"/>
        </a:dk1>
        <a:lt1>
          <a:srgbClr val="DDDDDD"/>
        </a:lt1>
        <a:dk2>
          <a:srgbClr val="F0A8B2"/>
        </a:dk2>
        <a:lt2>
          <a:srgbClr val="777777"/>
        </a:lt2>
        <a:accent1>
          <a:srgbClr val="FFFFF7"/>
        </a:accent1>
        <a:accent2>
          <a:srgbClr val="D9496F"/>
        </a:accent2>
        <a:accent3>
          <a:srgbClr val="EBEBEB"/>
        </a:accent3>
        <a:accent4>
          <a:srgbClr val="979797"/>
        </a:accent4>
        <a:accent5>
          <a:srgbClr val="FFFFFA"/>
        </a:accent5>
        <a:accent6>
          <a:srgbClr val="C44164"/>
        </a:accent6>
        <a:hlink>
          <a:srgbClr val="993366"/>
        </a:hlink>
        <a:folHlink>
          <a:srgbClr val="FF9900"/>
        </a:folHlink>
      </a:clrScheme>
      <a:clrMap bg1="lt1" tx1="dk1" bg2="lt2" tx2="dk2" accent1="accent1" accent2="accent2" accent3="accent3" accent4="accent4" accent5="accent5" accent6="accent6" hlink="hlink" folHlink="folHlink"/>
    </a:extraClrScheme>
    <a:extraClrScheme>
      <a:clrScheme name="Office Theme 7">
        <a:dk1>
          <a:srgbClr val="005A58"/>
        </a:dk1>
        <a:lt1>
          <a:srgbClr val="FFCCCC"/>
        </a:lt1>
        <a:dk2>
          <a:srgbClr val="5F9095"/>
        </a:dk2>
        <a:lt2>
          <a:srgbClr val="FFCCCC"/>
        </a:lt2>
        <a:accent1>
          <a:srgbClr val="640032"/>
        </a:accent1>
        <a:accent2>
          <a:srgbClr val="EAC4DD"/>
        </a:accent2>
        <a:accent3>
          <a:srgbClr val="B6C6C8"/>
        </a:accent3>
        <a:accent4>
          <a:srgbClr val="DAAEAE"/>
        </a:accent4>
        <a:accent5>
          <a:srgbClr val="B8AAAD"/>
        </a:accent5>
        <a:accent6>
          <a:srgbClr val="D4B1C8"/>
        </a:accent6>
        <a:hlink>
          <a:srgbClr val="DC7AAB"/>
        </a:hlink>
        <a:folHlink>
          <a:srgbClr val="FFCC99"/>
        </a:folHlink>
      </a:clrScheme>
      <a:clrMap bg1="dk2" tx1="lt1" bg2="dk1" tx2="lt2" accent1="accent1" accent2="accent2" accent3="accent3" accent4="accent4" accent5="accent5" accent6="accent6" hlink="hlink" folHlink="folHlink"/>
    </a:extraClrScheme>
    <a:extraClrScheme>
      <a:clrScheme name="Office Theme 8">
        <a:dk1>
          <a:srgbClr val="5C1F00"/>
        </a:dk1>
        <a:lt1>
          <a:srgbClr val="FFCCCC"/>
        </a:lt1>
        <a:dk2>
          <a:srgbClr val="D3014C"/>
        </a:dk2>
        <a:lt2>
          <a:srgbClr val="E29096"/>
        </a:lt2>
        <a:accent1>
          <a:srgbClr val="A50021"/>
        </a:accent1>
        <a:accent2>
          <a:srgbClr val="BE7960"/>
        </a:accent2>
        <a:accent3>
          <a:srgbClr val="E6AAB2"/>
        </a:accent3>
        <a:accent4>
          <a:srgbClr val="DAAEAE"/>
        </a:accent4>
        <a:accent5>
          <a:srgbClr val="CFAAAB"/>
        </a:accent5>
        <a:accent6>
          <a:srgbClr val="AC6D56"/>
        </a:accent6>
        <a:hlink>
          <a:srgbClr val="EEAAB7"/>
        </a:hlink>
        <a:folHlink>
          <a:srgbClr val="D3A219"/>
        </a:folHlink>
      </a:clrScheme>
      <a:clrMap bg1="dk2" tx1="lt1" bg2="dk1" tx2="lt2" accent1="accent1" accent2="accent2" accent3="accent3" accent4="accent4" accent5="accent5" accent6="accent6" hlink="hlink" folHlink="folHlink"/>
    </a:extraClrScheme>
    <a:extraClrScheme>
      <a:clrScheme name="Office Theme 9">
        <a:dk1>
          <a:srgbClr val="003366"/>
        </a:dk1>
        <a:lt1>
          <a:srgbClr val="FFCCCC"/>
        </a:lt1>
        <a:dk2>
          <a:srgbClr val="EBC1CF"/>
        </a:dk2>
        <a:lt2>
          <a:srgbClr val="FFCCCC"/>
        </a:lt2>
        <a:accent1>
          <a:srgbClr val="D18192"/>
        </a:accent1>
        <a:accent2>
          <a:srgbClr val="DF9D6B"/>
        </a:accent2>
        <a:accent3>
          <a:srgbClr val="F3DDE4"/>
        </a:accent3>
        <a:accent4>
          <a:srgbClr val="DAAEAE"/>
        </a:accent4>
        <a:accent5>
          <a:srgbClr val="E5C1C7"/>
        </a:accent5>
        <a:accent6>
          <a:srgbClr val="CA8E60"/>
        </a:accent6>
        <a:hlink>
          <a:srgbClr val="FFBDD3"/>
        </a:hlink>
        <a:folHlink>
          <a:srgbClr val="800000"/>
        </a:folHlink>
      </a:clrScheme>
      <a:clrMap bg1="dk2" tx1="lt1" bg2="dk1" tx2="lt2" accent1="accent1" accent2="accent2" accent3="accent3" accent4="accent4" accent5="accent5" accent6="accent6" hlink="hlink" folHlink="folHlink"/>
    </a:extraClrScheme>
    <a:extraClrScheme>
      <a:clrScheme name="Office Theme 10">
        <a:dk1>
          <a:srgbClr val="336699"/>
        </a:dk1>
        <a:lt1>
          <a:srgbClr val="F0D8E2"/>
        </a:lt1>
        <a:dk2>
          <a:srgbClr val="C0C0C0"/>
        </a:dk2>
        <a:lt2>
          <a:srgbClr val="F2E2E5"/>
        </a:lt2>
        <a:accent1>
          <a:srgbClr val="990033"/>
        </a:accent1>
        <a:accent2>
          <a:srgbClr val="969696"/>
        </a:accent2>
        <a:accent3>
          <a:srgbClr val="DCDCDC"/>
        </a:accent3>
        <a:accent4>
          <a:srgbClr val="CDB8C1"/>
        </a:accent4>
        <a:accent5>
          <a:srgbClr val="CAAAAD"/>
        </a:accent5>
        <a:accent6>
          <a:srgbClr val="878787"/>
        </a:accent6>
        <a:hlink>
          <a:srgbClr val="CE98A5"/>
        </a:hlink>
        <a:folHlink>
          <a:srgbClr val="FE8AA3"/>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9E6269"/>
        </a:dk2>
        <a:lt2>
          <a:srgbClr val="FFFFFF"/>
        </a:lt2>
        <a:accent1>
          <a:srgbClr val="805459"/>
        </a:accent1>
        <a:accent2>
          <a:srgbClr val="990033"/>
        </a:accent2>
        <a:accent3>
          <a:srgbClr val="CCB7B9"/>
        </a:accent3>
        <a:accent4>
          <a:srgbClr val="DADADA"/>
        </a:accent4>
        <a:accent5>
          <a:srgbClr val="C0B3B5"/>
        </a:accent5>
        <a:accent6>
          <a:srgbClr val="8A002D"/>
        </a:accent6>
        <a:hlink>
          <a:srgbClr val="FFCCCC"/>
        </a:hlink>
        <a:folHlink>
          <a:srgbClr val="EAEAEA"/>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B16851"/>
        </a:dk2>
        <a:lt2>
          <a:srgbClr val="DE8E94"/>
        </a:lt2>
        <a:accent1>
          <a:srgbClr val="9B6177"/>
        </a:accent1>
        <a:accent2>
          <a:srgbClr val="8F5F2F"/>
        </a:accent2>
        <a:accent3>
          <a:srgbClr val="D5B9B3"/>
        </a:accent3>
        <a:accent4>
          <a:srgbClr val="DADADA"/>
        </a:accent4>
        <a:accent5>
          <a:srgbClr val="CBB7BD"/>
        </a:accent5>
        <a:accent6>
          <a:srgbClr val="81552A"/>
        </a:accent6>
        <a:hlink>
          <a:srgbClr val="D494B1"/>
        </a:hlink>
        <a:folHlink>
          <a:srgbClr val="B8C3C4"/>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263764</TotalTime>
  <Words>9917</Words>
  <Application>Microsoft Office PowerPoint</Application>
  <PresentationFormat>On-screen Show (4:3)</PresentationFormat>
  <Paragraphs>1099</Paragraphs>
  <Slides>349</Slides>
  <Notes>1</Notes>
  <HiddenSlides>0</HiddenSlides>
  <MMClips>9</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349</vt:i4>
      </vt:variant>
    </vt:vector>
  </HeadingPairs>
  <TitlesOfParts>
    <vt:vector size="351" baseType="lpstr">
      <vt:lpstr>Deep purple design template(2)</vt:lpstr>
      <vt:lpstr>Clip</vt:lpstr>
      <vt:lpstr>Welcome to Young Adult Literature</vt:lpstr>
      <vt:lpstr>PowerPoint Presentation</vt:lpstr>
      <vt:lpstr>I Never Said I wasn’t Difficult by Sara Holbrook </vt:lpstr>
      <vt:lpstr>PowerPoint Presentation</vt:lpstr>
      <vt:lpstr>PowerPoint Presentation</vt:lpstr>
      <vt:lpstr>PowerPoint Presentation</vt:lpstr>
      <vt:lpstr>PowerPoint Presentation</vt:lpstr>
      <vt:lpstr>PowerPoint Presentation</vt:lpstr>
      <vt:lpstr>You should try me on inside!!!</vt:lpstr>
      <vt:lpstr>What is Sarah saying, do you think?</vt:lpstr>
      <vt:lpstr>   </vt:lpstr>
      <vt:lpstr>Co-Teachers</vt:lpstr>
      <vt:lpstr>Holes</vt:lpstr>
      <vt:lpstr>Nicknames!</vt:lpstr>
      <vt:lpstr>Ms. Marathon and Dr. Ice</vt:lpstr>
      <vt:lpstr>Dr. Ice says, “Nicknames are cool!” Watch for how things are changing when Stanley gets his very first nickname.</vt:lpstr>
      <vt:lpstr>Stanley Yelnats</vt:lpstr>
      <vt:lpstr>PowerPoint Presentation</vt:lpstr>
      <vt:lpstr>http://www.changinghands.com/event/young-aug13  </vt:lpstr>
      <vt:lpstr>PowerPoint Presentation</vt:lpstr>
      <vt:lpstr>Introductions</vt:lpstr>
      <vt:lpstr>Syllabus on Blackboard: Quiz and Discussion on Tuesday</vt:lpstr>
      <vt:lpstr>Let’s go back to Sara Holbrook’s poem</vt:lpstr>
      <vt:lpstr>PowerPoint Presentation</vt:lpstr>
      <vt:lpstr>To people who work with adolescents every day this poem might accurately reflect the polar opposites that characterize this age group. </vt:lpstr>
      <vt:lpstr>Educational psychologist Eric Erikson went into great detail about the polar opposites of</vt:lpstr>
      <vt:lpstr>Teens are trying to figure out who they are. </vt:lpstr>
      <vt:lpstr>What we want to do as teachers, librarians and advocates for kids is:</vt:lpstr>
      <vt:lpstr>And we need to treat young readers with respect.</vt:lpstr>
      <vt:lpstr>But complete gravity and seriousness are not good either.  Humor is a requirement for coping with life’s problems.</vt:lpstr>
      <vt:lpstr>PowerPoint Presentation</vt:lpstr>
      <vt:lpstr>How do we select the    right books?!!!??</vt:lpstr>
      <vt:lpstr>A few years ago, just as my teenaged niece was starting the fall semester of school, I talked to her long distance. </vt:lpstr>
      <vt:lpstr>“I don’t know, yet, but I hope it’s the good, interesting stuff and not the dumb, boring stuff.”  </vt:lpstr>
      <vt:lpstr>“Dumb, boring stuff!?”</vt:lpstr>
      <vt:lpstr>And I thought back to the literature anthology I used for years with my students. </vt:lpstr>
      <vt:lpstr>Nothing really happened (they were boring) and the main character  died.</vt:lpstr>
      <vt:lpstr>This sounded a little familiar.</vt:lpstr>
      <vt:lpstr>Maybe that was a bad idea.</vt:lpstr>
      <vt:lpstr>And especially some of her favorites over the years:</vt:lpstr>
      <vt:lpstr>And especially this book.</vt:lpstr>
      <vt:lpstr>“Uncle Jim,” she said back then. “Hatchet is really cool but pretty scary at times, like when Brian is attacked by a bear and a moose and even a skunk, but is it all just made up or did some of that stuff really happen to Gary Paulsen?”</vt:lpstr>
      <vt:lpstr>Katelin, I said, “Every single thing in that book happened to Gary Paulsen in  one way or another.”</vt:lpstr>
      <vt:lpstr>“And a lot more!!”</vt:lpstr>
      <vt:lpstr>And I know that for a fact!</vt:lpstr>
      <vt:lpstr>PowerPoint Presentation</vt:lpstr>
      <vt:lpstr>As you listen to the poem, try to catch the “My mother says” moments.</vt:lpstr>
      <vt:lpstr>For attendance today, make up your own “My mother says”</vt:lpstr>
      <vt:lpstr>My mother says one day someone special will fall in love with me who appreciates how wonderful I am.</vt:lpstr>
      <vt:lpstr>“Letter to a Playground Bully from Andrea, age 8”</vt:lpstr>
      <vt:lpstr>PowerPoint Presentation</vt:lpstr>
      <vt:lpstr>http://www.changinghands.com/event/young-aug13  </vt:lpstr>
      <vt:lpstr>PowerPoint Presentation</vt:lpstr>
      <vt:lpstr>PowerPoint Presentation</vt:lpstr>
      <vt:lpstr>Webquests!!</vt:lpstr>
      <vt:lpstr>http://vhss.oddcast.com/vhssplayer.php?acc=3818225&amp;ss=2327613&amp;sl=0&amp;l=0&amp;h=300&amp;w=400&amp;bc=FFFFFF&amp;mid=119884&amp;t=1  </vt:lpstr>
      <vt:lpstr>Reading Lists</vt:lpstr>
      <vt:lpstr>READING LISTS </vt:lpstr>
      <vt:lpstr>PowerPoint Presentation</vt:lpstr>
      <vt:lpstr>PowerPoint Presentation</vt:lpstr>
      <vt:lpstr>“You should tell your friends and teacher about a book called, </vt:lpstr>
      <vt:lpstr>There are so many great books and great authors out there, mountains of books that young readers would love if they only knew  about them. </vt:lpstr>
      <vt:lpstr>What are the hallmarks of the very best in literature for adolescents? Perhaps a better way to ask the question would be: What kind of books do young adults need in their lives?</vt:lpstr>
      <vt:lpstr>PowerPoint Presentation</vt:lpstr>
      <vt:lpstr>PowerPoint Presentation</vt:lpstr>
      <vt:lpstr>What is young adult literature?</vt:lpstr>
      <vt:lpstr>Literature for Today’s Young Adults identifies these characteristics as present in good YA literature:</vt:lpstr>
      <vt:lpstr>ENG 471/540</vt:lpstr>
      <vt:lpstr>PowerPoint Presentation</vt:lpstr>
      <vt:lpstr>http://www.hbo.com/russell-simmons-presents-brave-new-voices/cast-and-crew/team-philadelphia/video/josh-bennett.html </vt:lpstr>
      <vt:lpstr>PowerPoint Presentation</vt:lpstr>
      <vt:lpstr>PowerPoint Presentation</vt:lpstr>
      <vt:lpstr>http://www.changinghands.com/event/young-aug13  </vt:lpstr>
      <vt:lpstr>PowerPoint Presentation</vt:lpstr>
      <vt:lpstr>http://vhss.oddcast.com/vhssplayer.php?acc=3818225&amp;ss=2327613&amp;sl=0&amp;l=0&amp;h=300&amp;w=400&amp;bc=FFFFFF&amp;mid=119884&amp;t=1  </vt:lpstr>
      <vt:lpstr>Webquests!!</vt:lpstr>
      <vt:lpstr>Literature Circles!! Hurray!</vt:lpstr>
      <vt:lpstr>What characteristics does YA lit have that adult lit might not?</vt:lpstr>
      <vt:lpstr>YA literature is transitional literature that bridges the gap between children’s literature and adult literature, between children’s reading skills and adult reading skills, and between children’s experiences and adult experiences.</vt:lpstr>
      <vt:lpstr>Reader Response Theory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Probst sets forth five necessities for teaching literature with a reader-response approach (24-27): </vt:lpstr>
      <vt:lpstr>Receptivity: Students must recognize the classroom as an environment where their ideas are valued and welcomed. </vt:lpstr>
      <vt:lpstr>Tentativeness: Students must feel that they are not expected to be “right,” and should express their ideas even when the ideas are only initial ones and may change as the reading or discussion goes forth. </vt:lpstr>
      <vt:lpstr>Rigor: Students must be challenged to dig deeply into their own experiences, examine their own beliefs and define their own interaction with the text.  And they must find ambiguity acceptable.</vt:lpstr>
      <vt:lpstr>Cooperation: Students must understand the art of interacting in a group.  </vt:lpstr>
      <vt:lpstr>Suitable Literature: Books need to have adequate “substance—ideas, style,   language, attitude, whatever—worthy of reflection” (27).</vt:lpstr>
      <vt:lpstr>In the coming days we’ll delve deeper into this topic, including Arthur Applebee’s study of nearly 1,000 students in many different schools to explore what instructional approaches most often result in “high literacy acts.”</vt:lpstr>
      <vt:lpstr>See you Tuesday!</vt:lpstr>
      <vt:lpstr>ENG 471</vt:lpstr>
      <vt:lpstr>PowerPoint Presentation</vt:lpstr>
      <vt:lpstr>PowerPoint Presentation</vt:lpstr>
      <vt:lpstr>Wonder By:  R.J. Palacio</vt:lpstr>
      <vt:lpstr>The Perks of Being a Wallflower By:  Stephen Chbosky</vt:lpstr>
      <vt:lpstr>http://jenncooksey.blogspot.com/ </vt:lpstr>
      <vt:lpstr>Literature Circles!! Hurray!</vt:lpstr>
      <vt:lpstr>Dr. Ice says, “Nicknames are cool!” Watch for how things are changing when Stanley gets his very first nickname.</vt:lpstr>
      <vt:lpstr>Let’s consider what young adult readers need to keep them reading and engaging with what they read. </vt:lpstr>
      <vt:lpstr>LTYA identifies stages in literary appreciation and at what level they most often happen:</vt:lpstr>
      <vt:lpstr>Where did it come from?</vt:lpstr>
      <vt:lpstr>Name and date</vt:lpstr>
      <vt:lpstr>Early ancestors of what we now call adolescent or young adult literature include the dime novel.</vt:lpstr>
      <vt:lpstr>Dime novels about the West had stock characters and archetypal plots, as did what is called the domestic novel.</vt:lpstr>
      <vt:lpstr>Can you see the vestiges of any of these characteristics in a very popular young adult novel today?</vt:lpstr>
      <vt:lpstr>Two authors who had great success in the 1860’s and beyond were Louis May Alcott and Horatio Alger.</vt:lpstr>
      <vt:lpstr>Can you think of any pop culture descendent of Little Women?</vt:lpstr>
      <vt:lpstr>Or two?</vt:lpstr>
      <vt:lpstr>PowerPoint Presentation</vt:lpstr>
      <vt:lpstr>Some things happened in the 1870’s to increase the accessibility of books to everyone.</vt:lpstr>
      <vt:lpstr>The series phenomenon from the late 1800’s and into the 20th Century is perhaps most associated with Edward Stratemeyer</vt:lpstr>
      <vt:lpstr>PowerPoint Presentation</vt:lpstr>
      <vt:lpstr>In general these series books were recognized as being recreational reading and not having much depth.</vt:lpstr>
      <vt:lpstr>As the century turns (1800-1900), educational reform (No, it didn’t just start recently) targeted what kids were/should read.</vt:lpstr>
      <vt:lpstr>Wait a minute!</vt:lpstr>
      <vt:lpstr>OOOH! DID THAT CREATE A BACKLASH??!!!</vt:lpstr>
      <vt:lpstr>Name and date</vt:lpstr>
      <vt:lpstr>Tarzan and Jane lived together outside the bonds of holy matrimony!</vt:lpstr>
      <vt:lpstr>And counter arguments:</vt:lpstr>
      <vt:lpstr>Dora Smith (University of Minnesota 1928-1958) was probably the first professor who separated out YA lit and began its legitimization as a genre.</vt:lpstr>
      <vt:lpstr>http://vhss.oddcast.com/vhssplayer.php?acc=3818225&amp;ss=2328684&amp;sl=0&amp;l=0&amp;h=450&amp;w=600&amp;bc=Transparent&amp;mid=119908&amp;t=1 </vt:lpstr>
      <vt:lpstr>1946, right after WWII---</vt:lpstr>
      <vt:lpstr>What were kids reading right after WWII?</vt:lpstr>
      <vt:lpstr>Robert Carlsen (University of Iowa), into the 1960’s and beyond.    </vt:lpstr>
      <vt:lpstr>“With the developing of their personalities through adolescence, they come to a partially integrated picture of themselves as human beings. They want to test this picture of themselves in the many roles that it is possible for a human being to play and through testing to see what roles they may fit into and what roles are uncongenial.” (69)  </vt:lpstr>
      <vt:lpstr>Up until the 1960’s certain topics were  taboo  in YA  lit:</vt:lpstr>
      <vt:lpstr>In 1967</vt:lpstr>
      <vt:lpstr>Also in 1967</vt:lpstr>
      <vt:lpstr>Sports writer Robert Lipsyte added The Contender in 1967.</vt:lpstr>
      <vt:lpstr>PowerPoint Presentation</vt:lpstr>
      <vt:lpstr>ENG 471/540</vt:lpstr>
      <vt:lpstr>For today’s attendance, answer this question:</vt:lpstr>
      <vt:lpstr>      Look at me. Look at me. Look at me, look at me,   look at me. Look at me. No no no, don't look    over there, there's nothing to look at over    there, look at me, look at me, look at me.       Are you looking at me? Is everybody looking at    me? Do I have your attention? Good. </vt:lpstr>
      <vt:lpstr>PowerPoint Presentation</vt:lpstr>
      <vt:lpstr>PowerPoint Presentation</vt:lpstr>
      <vt:lpstr>PowerPoint Presentation</vt:lpstr>
      <vt:lpstr>Sour grapes.</vt:lpstr>
      <vt:lpstr>PowerPoint Presentation</vt:lpstr>
      <vt:lpstr>PowerPoint Presentation</vt:lpstr>
      <vt:lpstr>PowerPoint Presentation</vt:lpstr>
      <vt:lpstr>SO</vt:lpstr>
      <vt:lpstr>The Skin I’m In By:  Sharon Flake </vt:lpstr>
      <vt:lpstr>Local News  By:  Gary Soto </vt:lpstr>
      <vt:lpstr>Following our students in their reading journey…</vt:lpstr>
      <vt:lpstr>PowerPoint Presentation</vt:lpstr>
      <vt:lpstr>http://www.asuwintergirls.com </vt:lpstr>
      <vt:lpstr>www.Yalittech.com  http://www.yalittech.com/illuminated-texts.html  </vt:lpstr>
      <vt:lpstr>PowerPoint Presentation</vt:lpstr>
      <vt:lpstr>PowerPoint Presentation</vt:lpstr>
      <vt:lpstr>Literature Circles!! Hurray! 1-58</vt:lpstr>
      <vt:lpstr>PowerPoint Presentation</vt:lpstr>
      <vt:lpstr>ENG 471 9/10/2013</vt:lpstr>
      <vt:lpstr>For today’s attendance:</vt:lpstr>
      <vt:lpstr>http://www.youtube.com/watch?v=z4A6e8Rk8Oo </vt:lpstr>
      <vt:lpstr>The Circuit   By: Francisco Jimenez</vt:lpstr>
      <vt:lpstr>PowerPoint Presentation</vt:lpstr>
      <vt:lpstr>Flight By:   Sherman Alexie</vt:lpstr>
      <vt:lpstr>Literature Circles!! Hurray! Pages 59-119</vt:lpstr>
      <vt:lpstr>Rachel Dominy, Elizabeth Holden, Shannon Murray, Kelsey Zubikoff, Elizabeth Monnig, Bonnie Miller.  </vt:lpstr>
      <vt:lpstr>Edward Applebee’s “Dialogic Approach”</vt:lpstr>
      <vt:lpstr> http://vhss.oddcast.com/vhssplayer.php?acc=3818225&amp;ss=2329720&amp;sl=0&amp;l=0&amp;h=300&amp;w=400&amp;bc=FFFFFF&amp;mid=119934&amp;t=1 </vt:lpstr>
      <vt:lpstr>As Linda Berger points out in “Reader Response Journals: You Make the Meaning … and How,” (Journal of Adolescent and Adult Literacy 39.5: 380-385)</vt:lpstr>
      <vt:lpstr>PowerPoint Presentation</vt:lpstr>
      <vt:lpstr>Linda Berger arrived at a set of questions designed to help students respond with their own ideas.  </vt:lpstr>
      <vt:lpstr>And she gave them some examples: </vt:lpstr>
      <vt:lpstr>PowerPoint Presentation</vt:lpstr>
      <vt:lpstr>PowerPoint Presentation</vt:lpstr>
      <vt:lpstr>PowerPoint Presentation</vt:lpstr>
      <vt:lpstr>See You Thursday!</vt:lpstr>
      <vt:lpstr>ENG 471 9/12/2013</vt:lpstr>
      <vt:lpstr> “Touchscreen” http://www.youtube.com/watch?v=GAx845QaOck</vt:lpstr>
      <vt:lpstr>Party By:  Tom Leveen </vt:lpstr>
      <vt:lpstr>PowerPoint Presentation</vt:lpstr>
      <vt:lpstr>Literature Circles!! Hurray! Pages 120-181)</vt:lpstr>
      <vt:lpstr>Rachel Dominy, Elizabeth Holden, Shannon Murray, Kelsey Zubikoff, Elizabeth Monnig, Bonnie Miller.  </vt:lpstr>
      <vt:lpstr>The New Realism in Young Adult Literature</vt:lpstr>
      <vt:lpstr>This “New Realism” involved much more realistic conflict, characters and settings.</vt:lpstr>
      <vt:lpstr>Young readers were perceived with a new respect for their maturity and intelligence.</vt:lpstr>
      <vt:lpstr>The protagonist was easier for readers to identify with.</vt:lpstr>
      <vt:lpstr>In fact, a sort of comfort could come from following a protagonist for whom the world was not a bowl of cherries.</vt:lpstr>
      <vt:lpstr>The reader experiences the protagonist’s thoughts and feelings almost as if they were his/her own.</vt:lpstr>
      <vt:lpstr>PowerPoint Presentation</vt:lpstr>
      <vt:lpstr>PowerPoint Presentation</vt:lpstr>
      <vt:lpstr>PowerPoint Presentation</vt:lpstr>
      <vt:lpstr>PowerPoint Presentation</vt:lpstr>
      <vt:lpstr>Robert Cormier’s The Chocolate War is a good example.</vt:lpstr>
      <vt:lpstr>Jerry Renault,</vt:lpstr>
      <vt:lpstr>PowerPoint Presentation</vt:lpstr>
      <vt:lpstr>PowerPoint Presentation</vt:lpstr>
      <vt:lpstr>Some other aspects of the realistic/problem novel that help make it a step forward in the evolution of YA lit (and probably more popular with young readers):</vt:lpstr>
      <vt:lpstr>The realistic/problem novel admits that life for young people is not carefree as previously portrayed but rather involves some serious issues.</vt:lpstr>
      <vt:lpstr>Sylvia Plath (The Bell Jar) may have been the first, but regardless of which book began it, the realistic problem novel did not turn away from mental problems, whether of internal, external or a combination of causes.</vt:lpstr>
      <vt:lpstr>Violence was no longer off limits.</vt:lpstr>
      <vt:lpstr>The issue of self acceptance could be front and center in a novel. </vt:lpstr>
      <vt:lpstr>In fact, the modern realistic/problem novel enabled the reader to embrace or celebrate many issues that were previously ignored.</vt:lpstr>
      <vt:lpstr> http://vhss.oddcast.com/vhssplayer.php?acc=3818225&amp;ss=2330025&amp;sl=0&amp;l=0&amp;h=300&amp;w=400&amp;bc=FFFFFF&amp;mid=119951&amp;t=1 </vt:lpstr>
      <vt:lpstr>PowerPoint Presentation</vt:lpstr>
      <vt:lpstr>http://www.youtube.com/watch?v=AvVulbbm85s&amp;feature=relmfu </vt:lpstr>
      <vt:lpstr>http://www.youtube.com/watch?v=Jp6j5HJ-Cok </vt:lpstr>
      <vt:lpstr>PowerPoint Presentation</vt:lpstr>
      <vt:lpstr>Jack Gantos </vt:lpstr>
      <vt:lpstr>Teen Event | Suzanne Lazear | Charmed Vengeance Start: 09/21/2013 4:00 pm  4PM SATURDAY, SEPTEMBER 21 Suzanne Lazear: Charmed Vengeance </vt:lpstr>
      <vt:lpstr>Literature Circles!! Hurray! Pages 182-233</vt:lpstr>
      <vt:lpstr>Edward Applebee’s “Dialogic Approach”</vt:lpstr>
      <vt:lpstr>Arthur N. Applebee; Judith A. Langer; Martin Nystrand; Adam Gamoran, 2003 California, New York, Florida, Texas, Wisconsin </vt:lpstr>
      <vt:lpstr>PowerPoint Presentation</vt:lpstr>
      <vt:lpstr>In classrooms in which students rose to “high literacy acts”</vt:lpstr>
      <vt:lpstr>Cooperative Learning, as per Johnson and Johnson </vt:lpstr>
      <vt:lpstr>Literature Circles!! Hurray! Pages 182-233</vt:lpstr>
      <vt:lpstr>See You Thursday! At the bottom of the steps of Old Main at 1:30</vt:lpstr>
      <vt:lpstr>Lets’ take a moment to reflect and write about our thouhts and feelings about this poem.</vt:lpstr>
      <vt:lpstr>PowerPoint Presentation</vt:lpstr>
      <vt:lpstr>PowerPoint Presentation</vt:lpstr>
      <vt:lpstr>PowerPoint Presentation</vt:lpstr>
      <vt:lpstr>Take a moment to</vt:lpstr>
      <vt:lpstr>ENG 471 9/24/2013</vt:lpstr>
      <vt:lpstr>http://vimeo.com/imaginationasu/review/75247668/aaad3d867c</vt:lpstr>
      <vt:lpstr>PowerPoint Presentation</vt:lpstr>
      <vt:lpstr>PowerPoint Presentation</vt:lpstr>
      <vt:lpstr>PowerPoint Presentation</vt:lpstr>
      <vt:lpstr>Medusa Project Series </vt:lpstr>
      <vt:lpstr>ENG 471 10/8/2013</vt:lpstr>
      <vt:lpstr>http://www.youtube.com/watch?v=OEBZkWkkdZA  http://www.youtube.com/watch?v=eHEVf6z1RoU </vt:lpstr>
      <vt:lpstr>PowerPoint Presentation</vt:lpstr>
      <vt:lpstr>PowerPoint Presentation</vt:lpstr>
      <vt:lpstr>One      Two     Three     Four</vt:lpstr>
      <vt:lpstr>PowerPoint Presentation</vt:lpstr>
      <vt:lpstr>PowerPoint Presentation</vt:lpstr>
      <vt:lpstr>SICK: Because High School is Full of Monsters</vt:lpstr>
      <vt:lpstr>PowerPoint Presentation</vt:lpstr>
      <vt:lpstr>Censorship</vt:lpstr>
      <vt:lpstr>Purely Optional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Thirty years ago Piri Thomas made literary history with this lacerating, lyrical memoir of his coming of age on the streets of Spanish Harlem. Here was the testament of a born outsider: a Puerto Rican in English-speaking America; a dark-skinned morenito in a family that refused to acknowledge its African blood. Here was an unsparing document of Thomas's plunge into the deadly consolations of drugs, street fighting, and armed robbery--a descent that ended when the twenty-two-year-old Piri was sent to prison for shooting a cop.  As he recounts the journey that took him from adolescence in El Barrio to a lock-up in Sing Sing to the freedom that comes of self-acceptance, faith, and inner confidence, Piri Thomas gives us a book that is as exultant as it is harrowing and whose every page bears the irrepressible rhythm of its author's voice. Thirty years after its first appearance, this classic of manhood, marginalization, survival, and transcendence is available in an anniversary edition with a new Introduction by the author.</vt:lpstr>
      <vt:lpstr>PowerPoint Presentation</vt:lpstr>
      <vt:lpstr>ENG 471 10/10 2013</vt:lpstr>
      <vt:lpstr>http://www.youtube.com/watch?v=6VrZE8MCnIA </vt:lpstr>
      <vt:lpstr>Peace, Locomotion</vt:lpstr>
      <vt:lpstr>Almost Home</vt:lpstr>
      <vt:lpstr>Censorship</vt:lpstr>
      <vt:lpstr>PowerPoint Presentation</vt:lpstr>
      <vt:lpstr>PowerPoint Presentation</vt:lpstr>
      <vt:lpstr>PowerPoint Presentation</vt:lpstr>
      <vt:lpstr>PowerPoint Presentation</vt:lpstr>
      <vt:lpstr>1982: Board of Education, Island Trees Union Free School District vs. Pico (summary taken verbatim from Chris Crutcher’s website at http://www.chriscrutcher.com/content/blogcategory/60/49/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ENG 471 10/17/2013 </vt:lpstr>
      <vt:lpstr>“They Used to Put Death to People Like Me” </vt:lpstr>
      <vt:lpstr>My Father, The Angel of Death By:  Ray Villareal</vt:lpstr>
      <vt:lpstr>Accidental Love By:  Gary Soto</vt:lpstr>
      <vt:lpstr>PowerPoint Presentation</vt:lpstr>
      <vt:lpstr>Censorship</vt:lpstr>
      <vt:lpstr>PowerPoint Presentation</vt:lpstr>
      <vt:lpstr>ENG 471 10/22/2013</vt:lpstr>
      <vt:lpstr>Dr. Ice Picked the Poem Video Today (He says it’s one of Ms. Flores’s favorites).</vt:lpstr>
      <vt:lpstr>All the way from McKinney, Texas: a school board meeting</vt:lpstr>
      <vt:lpstr>PowerPoint Presentation</vt:lpstr>
      <vt:lpstr>Flipped  </vt:lpstr>
      <vt:lpstr>Not until next Tuesday!</vt:lpstr>
      <vt:lpstr>Steampunk is a sub-genre of fantasy and speculative fiction that came into prominence in the 1980s and early 1990s. The term denotes works set in an era or world where steam power is still widely used—usually the 19th century, and often Victorian era England—but with prominent elements of either science fiction or fantasy, such as fictional technological inventions like those found in the works of H. G. Wells and Jules Verne, or real technological developments like the computer occurring at an earlier date. Other examples of steampunk contain alternate history-style presentations of "the path not taken" of such technology as dirigibles, analog computers, or digital mechanical computers (such as Charles Babbage's Analytical engine); these frequently are presented in an idealized light, or with a presumption of functionality.</vt:lpstr>
      <vt:lpstr>PowerPoint Presentation</vt:lpstr>
      <vt:lpstr>PowerPoint Presentation</vt:lpstr>
      <vt:lpstr>PowerPoint Presentation</vt:lpstr>
      <vt:lpstr>Steampunk Day, Thursday!</vt:lpstr>
      <vt:lpstr>Censorship</vt:lpstr>
      <vt:lpstr>PowerPoint Presentation</vt:lpstr>
      <vt:lpstr>ENG 471 10/24/2013</vt:lpstr>
      <vt:lpstr>PowerPoint Presentation</vt:lpstr>
      <vt:lpstr>PowerPoint Presentation</vt:lpstr>
      <vt:lpstr>PowerPoint Presentation</vt:lpstr>
      <vt:lpstr>PowerPoint Presentation</vt:lpstr>
      <vt:lpstr>PowerPoint Presentation</vt:lpstr>
      <vt:lpstr>Final Thoughts on Censorship</vt:lpstr>
      <vt:lpstr>PowerPoint Presentation</vt:lpstr>
      <vt:lpstr>ENG 471 10/31/2013</vt:lpstr>
      <vt:lpstr>And now, in honor of Halloween, and sixth and seventh grade middle school English classes all over the country</vt:lpstr>
      <vt:lpstr>“Someone Ate the Baby” by Shel Silverstein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Silent Discussion</vt:lpstr>
      <vt:lpstr>Silent discussion can unleash the minds of all your students  and provide a springboard for Applebee’s “high literacy acts.”</vt:lpstr>
      <vt:lpstr>PowerPoint Presentation</vt:lpstr>
      <vt:lpstr>PowerPoint Presentation</vt:lpstr>
      <vt:lpstr>    One of the complaints of the people who created the Common Core was that students were often allowed to write about a text in ways that had very little to do with the text.  Personal writing supplanted information/exposition, or literary analysis they would most need in career and college.  “generate and answer text-related questions”</vt:lpstr>
      <vt:lpstr>Arizona College and Career Ready Standards: Grades 11-12, Key Ideas and Details</vt:lpstr>
      <vt:lpstr>PowerPoint Presentation</vt:lpstr>
      <vt:lpstr>PowerPoint Presentation</vt:lpstr>
      <vt:lpstr>PowerPoint Presentation</vt:lpstr>
      <vt:lpstr>Unit Design</vt:lpstr>
      <vt:lpstr>What is a unit?</vt:lpstr>
      <vt:lpstr>Where do you begin?</vt:lpstr>
      <vt:lpstr>And where do you finish?</vt:lpstr>
      <vt:lpstr>“Begin with the end in mind.” Stephen Covey: The Seven Habits of Highly effective people</vt:lpstr>
      <vt:lpstr>Align activities and assessment with the objectives.</vt:lpstr>
      <vt:lpstr>Assessment needs to reflect your goals.</vt:lpstr>
      <vt:lpstr>How much time?</vt:lpstr>
      <vt:lpstr>What is included in content?</vt:lpstr>
      <vt:lpstr>Choose activities to pair with content.</vt:lpstr>
      <vt:lpstr>What would be an effective romance (introductory) activity?</vt:lpstr>
      <vt:lpstr>Create a calendar</vt:lpstr>
      <vt:lpstr>Anticipate what could go wrong or present a problem?</vt:lpstr>
      <vt:lpstr>Take inventory of resources.</vt:lpstr>
      <vt:lpstr>Integrating the curriculum</vt:lpstr>
      <vt:lpstr>It is actually the learner who integrates the knowledge,</vt:lpstr>
      <vt:lpstr>What is it that the teacher wants to take place in the student’s minds? </vt:lpstr>
      <vt:lpstr>Perhaps the idea that content areas exist isolation is a misnomer in the first place.</vt:lpstr>
      <vt:lpstr>In addition, Goodlad and others have  proposed that integrated learning promotes a higher cognitive level and greater retention.</vt:lpstr>
      <vt:lpstr>Moving into the year 2013 and beyond, integrated curriculum may be even more important than in the past. </vt:lpstr>
      <vt:lpstr>Integration can be clusters of content linked by relational threads.</vt:lpstr>
      <vt:lpstr>Elliot Eisner recommends knowledge based on direct experience -</vt:lpstr>
      <vt:lpstr>ENG 471 11/6/2013</vt:lpstr>
      <vt:lpstr>PowerPoint Presentation</vt:lpstr>
      <vt:lpstr>PowerPoint Presentation</vt:lpstr>
      <vt:lpstr>         Dr. Ice says, “I Like Big Books!”</vt:lpstr>
      <vt:lpstr>The Long Walk By:  Stephen King</vt:lpstr>
      <vt:lpstr>Unit Design</vt:lpstr>
      <vt:lpstr>Webquests!!</vt:lpstr>
      <vt:lpstr>ENG 471 11/7/2013</vt:lpstr>
      <vt:lpstr>http://www.youtube.com/watch?v=mdJ6aUB2K4g&amp;feature=fvwrel </vt:lpstr>
      <vt:lpstr>The Pregnancy Project By:  Gaby rodriguez</vt:lpstr>
      <vt:lpstr>The rose that Grew from Concrete By:  Tupac Shakur</vt:lpstr>
      <vt:lpstr> http://www.youtube.com/watch?v=-oU0PtX85DY</vt:lpstr>
      <vt:lpstr>Marooned Undergraduate Review Reading</vt:lpstr>
      <vt:lpstr>Dr. Steven Bickmore</vt:lpstr>
      <vt:lpstr>Webquests!!</vt:lpstr>
    </vt:vector>
  </TitlesOfParts>
  <Company>CLAS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Books that Don’t Bore ‘Em: Young Adult Books that Speak to this Generation</dc:title>
  <dc:creator>ASU</dc:creator>
  <cp:lastModifiedBy>Windows User</cp:lastModifiedBy>
  <cp:revision>1635</cp:revision>
  <cp:lastPrinted>2013-09-19T19:03:59Z</cp:lastPrinted>
  <dcterms:created xsi:type="dcterms:W3CDTF">2007-05-12T18:27:48Z</dcterms:created>
  <dcterms:modified xsi:type="dcterms:W3CDTF">2013-12-11T17:05:41Z</dcterms:modified>
</cp:coreProperties>
</file>