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8" r:id="rId3"/>
    <p:sldId id="257" r:id="rId4"/>
    <p:sldId id="263" r:id="rId5"/>
    <p:sldId id="260" r:id="rId6"/>
    <p:sldId id="282" r:id="rId7"/>
    <p:sldId id="272" r:id="rId8"/>
    <p:sldId id="259" r:id="rId9"/>
    <p:sldId id="262" r:id="rId10"/>
    <p:sldId id="267" r:id="rId11"/>
    <p:sldId id="277" r:id="rId12"/>
    <p:sldId id="261" r:id="rId13"/>
    <p:sldId id="264" r:id="rId14"/>
    <p:sldId id="274" r:id="rId15"/>
    <p:sldId id="265" r:id="rId16"/>
    <p:sldId id="266" r:id="rId17"/>
    <p:sldId id="269" r:id="rId18"/>
    <p:sldId id="270" r:id="rId19"/>
    <p:sldId id="278" r:id="rId20"/>
    <p:sldId id="275" r:id="rId21"/>
    <p:sldId id="276" r:id="rId22"/>
    <p:sldId id="273" r:id="rId23"/>
    <p:sldId id="279"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94" y="-27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7B3D2E-2085-45C5-9C3D-1AE55E8FD8C0}" type="datetimeFigureOut">
              <a:rPr lang="en-US" smtClean="0"/>
              <a:t>2015-11-02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8F0924-AB09-450C-9F63-D50343E5C1F9}" type="slidenum">
              <a:rPr lang="en-US" smtClean="0"/>
              <a:t>‹#›</a:t>
            </a:fld>
            <a:endParaRPr lang="en-US"/>
          </a:p>
        </p:txBody>
      </p:sp>
    </p:spTree>
    <p:extLst>
      <p:ext uri="{BB962C8B-B14F-4D97-AF65-F5344CB8AC3E}">
        <p14:creationId xmlns:p14="http://schemas.microsoft.com/office/powerpoint/2010/main" val="1893966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 </a:t>
            </a:r>
            <a:r>
              <a:rPr lang="en-US" sz="1200" kern="1200" dirty="0" err="1" smtClean="0">
                <a:solidFill>
                  <a:schemeClr val="tx1"/>
                </a:solidFill>
                <a:effectLst/>
                <a:latin typeface="+mn-lt"/>
                <a:ea typeface="+mn-ea"/>
                <a:cs typeface="+mn-cs"/>
              </a:rPr>
              <a:t>Alcauza</a:t>
            </a:r>
            <a:r>
              <a:rPr lang="en-US" sz="1200" kern="1200" dirty="0" smtClean="0">
                <a:solidFill>
                  <a:schemeClr val="tx1"/>
                </a:solidFill>
                <a:effectLst/>
                <a:latin typeface="+mn-lt"/>
                <a:ea typeface="+mn-ea"/>
                <a:cs typeface="+mn-cs"/>
              </a:rPr>
              <a:t>, "AORA to build its first commercial CSP plant in Ethiopia," CSP-World, 3 Dec 2014. [Online]. Available: http://www.csp-world.com/news/20141203/001547/aora-build-its-first-commercial-csp-plant-ethiopia. [Accessed 28 Apr 2015].</a:t>
            </a:r>
            <a:endParaRPr lang="en-US" dirty="0"/>
          </a:p>
        </p:txBody>
      </p:sp>
      <p:sp>
        <p:nvSpPr>
          <p:cNvPr id="4" name="Slide Number Placeholder 3"/>
          <p:cNvSpPr>
            <a:spLocks noGrp="1"/>
          </p:cNvSpPr>
          <p:nvPr>
            <p:ph type="sldNum" sz="quarter" idx="10"/>
          </p:nvPr>
        </p:nvSpPr>
        <p:spPr/>
        <p:txBody>
          <a:bodyPr/>
          <a:lstStyle/>
          <a:p>
            <a:fld id="{348F0924-AB09-450C-9F63-D50343E5C1F9}" type="slidenum">
              <a:rPr lang="en-US" smtClean="0"/>
              <a:t>5</a:t>
            </a:fld>
            <a:endParaRPr lang="en-US"/>
          </a:p>
        </p:txBody>
      </p:sp>
    </p:spTree>
    <p:extLst>
      <p:ext uri="{BB962C8B-B14F-4D97-AF65-F5344CB8AC3E}">
        <p14:creationId xmlns:p14="http://schemas.microsoft.com/office/powerpoint/2010/main" val="1455157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http://www.ises.org.il/71</a:t>
            </a:r>
            <a:endParaRPr lang="en-US" dirty="0"/>
          </a:p>
        </p:txBody>
      </p:sp>
      <p:sp>
        <p:nvSpPr>
          <p:cNvPr id="4" name="Slide Number Placeholder 3"/>
          <p:cNvSpPr>
            <a:spLocks noGrp="1"/>
          </p:cNvSpPr>
          <p:nvPr>
            <p:ph type="sldNum" sz="quarter" idx="10"/>
          </p:nvPr>
        </p:nvSpPr>
        <p:spPr/>
        <p:txBody>
          <a:bodyPr/>
          <a:lstStyle/>
          <a:p>
            <a:fld id="{60B18DC1-D860-432B-AC70-D0E5EE6F53B6}" type="slidenum">
              <a:rPr lang="en-US" smtClean="0"/>
              <a:t>7</a:t>
            </a:fld>
            <a:endParaRPr lang="en-US"/>
          </a:p>
        </p:txBody>
      </p:sp>
    </p:spTree>
    <p:extLst>
      <p:ext uri="{BB962C8B-B14F-4D97-AF65-F5344CB8AC3E}">
        <p14:creationId xmlns:p14="http://schemas.microsoft.com/office/powerpoint/2010/main" val="3708873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 shows, for each given “ambient” temperature,</a:t>
            </a:r>
            <a:r>
              <a:rPr lang="en-US" baseline="0" dirty="0" smtClean="0"/>
              <a:t> the per Tulip cooling capacity of a chilling system of the given technology and size (in terms of UA = area * overall heat transfer coefficient product summed over external heat exchangers) optimized to run at that temperature. Cooling is delivered as 10 </a:t>
            </a:r>
            <a:r>
              <a:rPr lang="en-US" baseline="0" dirty="0" err="1" smtClean="0"/>
              <a:t>deg</a:t>
            </a:r>
            <a:r>
              <a:rPr lang="en-US" baseline="0" dirty="0" smtClean="0"/>
              <a:t> C chilled water. Additional technologies are to be modelled, and more detail added.</a:t>
            </a:r>
          </a:p>
          <a:p>
            <a:endParaRPr lang="en-US" baseline="0" dirty="0" smtClean="0"/>
          </a:p>
          <a:p>
            <a:r>
              <a:rPr lang="en-US" baseline="0" dirty="0" smtClean="0"/>
              <a:t>“Ambient” temperature in this model is just the temperature of whichever heat rejection fluid is entering the condenser heat exchangers. Other technologies to compare will include ammonia-water absorption cycles, adsorption cycles, two-stage ejector cycles. At present, the size is related to cost, but different heat exchangers (for heat recovery, heat input to chiller, condenser, and evaporator) will have different cost per unit UA. So eventual goal for a publishable paper is a plot where each curve is for a given cost of whole cooling system. Meanwhile we will finish designing and get quotes for near the capacity expected.</a:t>
            </a:r>
          </a:p>
          <a:p>
            <a:endParaRPr lang="en-US" dirty="0"/>
          </a:p>
        </p:txBody>
      </p:sp>
      <p:sp>
        <p:nvSpPr>
          <p:cNvPr id="4" name="Slide Number Placeholder 3"/>
          <p:cNvSpPr>
            <a:spLocks noGrp="1"/>
          </p:cNvSpPr>
          <p:nvPr>
            <p:ph type="sldNum" sz="quarter" idx="10"/>
          </p:nvPr>
        </p:nvSpPr>
        <p:spPr/>
        <p:txBody>
          <a:bodyPr/>
          <a:lstStyle/>
          <a:p>
            <a:fld id="{B6CF8168-DDBB-4E7C-B8EE-CCC617FF230B}" type="slidenum">
              <a:rPr lang="en-US" smtClean="0"/>
              <a:t>10</a:t>
            </a:fld>
            <a:endParaRPr lang="en-US"/>
          </a:p>
        </p:txBody>
      </p:sp>
    </p:spTree>
    <p:extLst>
      <p:ext uri="{BB962C8B-B14F-4D97-AF65-F5344CB8AC3E}">
        <p14:creationId xmlns:p14="http://schemas.microsoft.com/office/powerpoint/2010/main" val="4141232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2015-11-02</a:t>
            </a:r>
            <a:endParaRPr lang="en-US"/>
          </a:p>
        </p:txBody>
      </p:sp>
      <p:sp>
        <p:nvSpPr>
          <p:cNvPr id="5" name="Footer Placeholder 4"/>
          <p:cNvSpPr>
            <a:spLocks noGrp="1"/>
          </p:cNvSpPr>
          <p:nvPr>
            <p:ph type="ftr" sz="quarter" idx="11"/>
          </p:nvPr>
        </p:nvSpPr>
        <p:spPr/>
        <p:txBody>
          <a:bodyPr/>
          <a:lstStyle/>
          <a:p>
            <a:r>
              <a:rPr lang="en-US" smtClean="0"/>
              <a:t>Nicholas Fette</a:t>
            </a:r>
            <a:endParaRPr lang="en-US"/>
          </a:p>
        </p:txBody>
      </p:sp>
      <p:sp>
        <p:nvSpPr>
          <p:cNvPr id="6" name="Slide Number Placeholder 5"/>
          <p:cNvSpPr>
            <a:spLocks noGrp="1"/>
          </p:cNvSpPr>
          <p:nvPr>
            <p:ph type="sldNum" sz="quarter" idx="12"/>
          </p:nvPr>
        </p:nvSpPr>
        <p:spPr/>
        <p:txBody>
          <a:bodyPr/>
          <a:lstStyle/>
          <a:p>
            <a:fld id="{E73BBE80-8C33-459D-9A0D-265274BBD095}" type="slidenum">
              <a:rPr lang="en-US" smtClean="0"/>
              <a:t>‹#›</a:t>
            </a:fld>
            <a:endParaRPr lang="en-US"/>
          </a:p>
        </p:txBody>
      </p:sp>
    </p:spTree>
    <p:extLst>
      <p:ext uri="{BB962C8B-B14F-4D97-AF65-F5344CB8AC3E}">
        <p14:creationId xmlns:p14="http://schemas.microsoft.com/office/powerpoint/2010/main" val="3713508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2015-11-02</a:t>
            </a:r>
            <a:endParaRPr lang="en-US"/>
          </a:p>
        </p:txBody>
      </p:sp>
      <p:sp>
        <p:nvSpPr>
          <p:cNvPr id="5" name="Footer Placeholder 4"/>
          <p:cNvSpPr>
            <a:spLocks noGrp="1"/>
          </p:cNvSpPr>
          <p:nvPr>
            <p:ph type="ftr" sz="quarter" idx="11"/>
          </p:nvPr>
        </p:nvSpPr>
        <p:spPr/>
        <p:txBody>
          <a:bodyPr/>
          <a:lstStyle/>
          <a:p>
            <a:r>
              <a:rPr lang="en-US" smtClean="0"/>
              <a:t>Nicholas Fette</a:t>
            </a:r>
            <a:endParaRPr lang="en-US"/>
          </a:p>
        </p:txBody>
      </p:sp>
      <p:sp>
        <p:nvSpPr>
          <p:cNvPr id="6" name="Slide Number Placeholder 5"/>
          <p:cNvSpPr>
            <a:spLocks noGrp="1"/>
          </p:cNvSpPr>
          <p:nvPr>
            <p:ph type="sldNum" sz="quarter" idx="12"/>
          </p:nvPr>
        </p:nvSpPr>
        <p:spPr/>
        <p:txBody>
          <a:bodyPr/>
          <a:lstStyle/>
          <a:p>
            <a:fld id="{E73BBE80-8C33-459D-9A0D-265274BBD095}" type="slidenum">
              <a:rPr lang="en-US" smtClean="0"/>
              <a:t>‹#›</a:t>
            </a:fld>
            <a:endParaRPr lang="en-US"/>
          </a:p>
        </p:txBody>
      </p:sp>
    </p:spTree>
    <p:extLst>
      <p:ext uri="{BB962C8B-B14F-4D97-AF65-F5344CB8AC3E}">
        <p14:creationId xmlns:p14="http://schemas.microsoft.com/office/powerpoint/2010/main" val="4015564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2015-11-02</a:t>
            </a:r>
            <a:endParaRPr lang="en-US"/>
          </a:p>
        </p:txBody>
      </p:sp>
      <p:sp>
        <p:nvSpPr>
          <p:cNvPr id="5" name="Footer Placeholder 4"/>
          <p:cNvSpPr>
            <a:spLocks noGrp="1"/>
          </p:cNvSpPr>
          <p:nvPr>
            <p:ph type="ftr" sz="quarter" idx="11"/>
          </p:nvPr>
        </p:nvSpPr>
        <p:spPr/>
        <p:txBody>
          <a:bodyPr/>
          <a:lstStyle/>
          <a:p>
            <a:r>
              <a:rPr lang="en-US" smtClean="0"/>
              <a:t>Nicholas Fette</a:t>
            </a:r>
            <a:endParaRPr lang="en-US"/>
          </a:p>
        </p:txBody>
      </p:sp>
      <p:sp>
        <p:nvSpPr>
          <p:cNvPr id="6" name="Slide Number Placeholder 5"/>
          <p:cNvSpPr>
            <a:spLocks noGrp="1"/>
          </p:cNvSpPr>
          <p:nvPr>
            <p:ph type="sldNum" sz="quarter" idx="12"/>
          </p:nvPr>
        </p:nvSpPr>
        <p:spPr/>
        <p:txBody>
          <a:bodyPr/>
          <a:lstStyle/>
          <a:p>
            <a:fld id="{E73BBE80-8C33-459D-9A0D-265274BBD095}" type="slidenum">
              <a:rPr lang="en-US" smtClean="0"/>
              <a:t>‹#›</a:t>
            </a:fld>
            <a:endParaRPr lang="en-US"/>
          </a:p>
        </p:txBody>
      </p:sp>
    </p:spTree>
    <p:extLst>
      <p:ext uri="{BB962C8B-B14F-4D97-AF65-F5344CB8AC3E}">
        <p14:creationId xmlns:p14="http://schemas.microsoft.com/office/powerpoint/2010/main" val="194288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2015-11-02</a:t>
            </a:r>
            <a:endParaRPr lang="en-US"/>
          </a:p>
        </p:txBody>
      </p:sp>
      <p:sp>
        <p:nvSpPr>
          <p:cNvPr id="5" name="Footer Placeholder 4"/>
          <p:cNvSpPr>
            <a:spLocks noGrp="1"/>
          </p:cNvSpPr>
          <p:nvPr>
            <p:ph type="ftr" sz="quarter" idx="11"/>
          </p:nvPr>
        </p:nvSpPr>
        <p:spPr/>
        <p:txBody>
          <a:bodyPr/>
          <a:lstStyle/>
          <a:p>
            <a:r>
              <a:rPr lang="en-US" smtClean="0"/>
              <a:t>Nicholas Fette</a:t>
            </a:r>
            <a:endParaRPr lang="en-US"/>
          </a:p>
        </p:txBody>
      </p:sp>
      <p:sp>
        <p:nvSpPr>
          <p:cNvPr id="6" name="Slide Number Placeholder 5"/>
          <p:cNvSpPr>
            <a:spLocks noGrp="1"/>
          </p:cNvSpPr>
          <p:nvPr>
            <p:ph type="sldNum" sz="quarter" idx="12"/>
          </p:nvPr>
        </p:nvSpPr>
        <p:spPr/>
        <p:txBody>
          <a:bodyPr/>
          <a:lstStyle/>
          <a:p>
            <a:fld id="{E73BBE80-8C33-459D-9A0D-265274BBD095}" type="slidenum">
              <a:rPr lang="en-US" smtClean="0"/>
              <a:t>‹#›</a:t>
            </a:fld>
            <a:endParaRPr lang="en-US"/>
          </a:p>
        </p:txBody>
      </p:sp>
    </p:spTree>
    <p:extLst>
      <p:ext uri="{BB962C8B-B14F-4D97-AF65-F5344CB8AC3E}">
        <p14:creationId xmlns:p14="http://schemas.microsoft.com/office/powerpoint/2010/main" val="1926019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2015-11-02</a:t>
            </a:r>
            <a:endParaRPr lang="en-US"/>
          </a:p>
        </p:txBody>
      </p:sp>
      <p:sp>
        <p:nvSpPr>
          <p:cNvPr id="5" name="Footer Placeholder 4"/>
          <p:cNvSpPr>
            <a:spLocks noGrp="1"/>
          </p:cNvSpPr>
          <p:nvPr>
            <p:ph type="ftr" sz="quarter" idx="11"/>
          </p:nvPr>
        </p:nvSpPr>
        <p:spPr/>
        <p:txBody>
          <a:bodyPr/>
          <a:lstStyle/>
          <a:p>
            <a:r>
              <a:rPr lang="en-US" smtClean="0"/>
              <a:t>Nicholas Fette</a:t>
            </a:r>
            <a:endParaRPr lang="en-US"/>
          </a:p>
        </p:txBody>
      </p:sp>
      <p:sp>
        <p:nvSpPr>
          <p:cNvPr id="6" name="Slide Number Placeholder 5"/>
          <p:cNvSpPr>
            <a:spLocks noGrp="1"/>
          </p:cNvSpPr>
          <p:nvPr>
            <p:ph type="sldNum" sz="quarter" idx="12"/>
          </p:nvPr>
        </p:nvSpPr>
        <p:spPr/>
        <p:txBody>
          <a:bodyPr/>
          <a:lstStyle/>
          <a:p>
            <a:fld id="{E73BBE80-8C33-459D-9A0D-265274BBD095}" type="slidenum">
              <a:rPr lang="en-US" smtClean="0"/>
              <a:t>‹#›</a:t>
            </a:fld>
            <a:endParaRPr lang="en-US"/>
          </a:p>
        </p:txBody>
      </p:sp>
    </p:spTree>
    <p:extLst>
      <p:ext uri="{BB962C8B-B14F-4D97-AF65-F5344CB8AC3E}">
        <p14:creationId xmlns:p14="http://schemas.microsoft.com/office/powerpoint/2010/main" val="3688918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2015-11-02</a:t>
            </a:r>
            <a:endParaRPr lang="en-US"/>
          </a:p>
        </p:txBody>
      </p:sp>
      <p:sp>
        <p:nvSpPr>
          <p:cNvPr id="6" name="Footer Placeholder 5"/>
          <p:cNvSpPr>
            <a:spLocks noGrp="1"/>
          </p:cNvSpPr>
          <p:nvPr>
            <p:ph type="ftr" sz="quarter" idx="11"/>
          </p:nvPr>
        </p:nvSpPr>
        <p:spPr/>
        <p:txBody>
          <a:bodyPr/>
          <a:lstStyle/>
          <a:p>
            <a:r>
              <a:rPr lang="en-US" smtClean="0"/>
              <a:t>Nicholas Fette</a:t>
            </a:r>
            <a:endParaRPr lang="en-US"/>
          </a:p>
        </p:txBody>
      </p:sp>
      <p:sp>
        <p:nvSpPr>
          <p:cNvPr id="7" name="Slide Number Placeholder 6"/>
          <p:cNvSpPr>
            <a:spLocks noGrp="1"/>
          </p:cNvSpPr>
          <p:nvPr>
            <p:ph type="sldNum" sz="quarter" idx="12"/>
          </p:nvPr>
        </p:nvSpPr>
        <p:spPr/>
        <p:txBody>
          <a:bodyPr/>
          <a:lstStyle/>
          <a:p>
            <a:fld id="{E73BBE80-8C33-459D-9A0D-265274BBD095}" type="slidenum">
              <a:rPr lang="en-US" smtClean="0"/>
              <a:t>‹#›</a:t>
            </a:fld>
            <a:endParaRPr lang="en-US"/>
          </a:p>
        </p:txBody>
      </p:sp>
    </p:spTree>
    <p:extLst>
      <p:ext uri="{BB962C8B-B14F-4D97-AF65-F5344CB8AC3E}">
        <p14:creationId xmlns:p14="http://schemas.microsoft.com/office/powerpoint/2010/main" val="1095726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2015-11-02</a:t>
            </a:r>
            <a:endParaRPr lang="en-US"/>
          </a:p>
        </p:txBody>
      </p:sp>
      <p:sp>
        <p:nvSpPr>
          <p:cNvPr id="8" name="Footer Placeholder 7"/>
          <p:cNvSpPr>
            <a:spLocks noGrp="1"/>
          </p:cNvSpPr>
          <p:nvPr>
            <p:ph type="ftr" sz="quarter" idx="11"/>
          </p:nvPr>
        </p:nvSpPr>
        <p:spPr/>
        <p:txBody>
          <a:bodyPr/>
          <a:lstStyle/>
          <a:p>
            <a:r>
              <a:rPr lang="en-US" smtClean="0"/>
              <a:t>Nicholas Fette</a:t>
            </a:r>
            <a:endParaRPr lang="en-US"/>
          </a:p>
        </p:txBody>
      </p:sp>
      <p:sp>
        <p:nvSpPr>
          <p:cNvPr id="9" name="Slide Number Placeholder 8"/>
          <p:cNvSpPr>
            <a:spLocks noGrp="1"/>
          </p:cNvSpPr>
          <p:nvPr>
            <p:ph type="sldNum" sz="quarter" idx="12"/>
          </p:nvPr>
        </p:nvSpPr>
        <p:spPr/>
        <p:txBody>
          <a:bodyPr/>
          <a:lstStyle/>
          <a:p>
            <a:fld id="{E73BBE80-8C33-459D-9A0D-265274BBD095}" type="slidenum">
              <a:rPr lang="en-US" smtClean="0"/>
              <a:t>‹#›</a:t>
            </a:fld>
            <a:endParaRPr lang="en-US"/>
          </a:p>
        </p:txBody>
      </p:sp>
    </p:spTree>
    <p:extLst>
      <p:ext uri="{BB962C8B-B14F-4D97-AF65-F5344CB8AC3E}">
        <p14:creationId xmlns:p14="http://schemas.microsoft.com/office/powerpoint/2010/main" val="1125409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2015-11-02</a:t>
            </a:r>
            <a:endParaRPr lang="en-US"/>
          </a:p>
        </p:txBody>
      </p:sp>
      <p:sp>
        <p:nvSpPr>
          <p:cNvPr id="4" name="Footer Placeholder 3"/>
          <p:cNvSpPr>
            <a:spLocks noGrp="1"/>
          </p:cNvSpPr>
          <p:nvPr>
            <p:ph type="ftr" sz="quarter" idx="11"/>
          </p:nvPr>
        </p:nvSpPr>
        <p:spPr/>
        <p:txBody>
          <a:bodyPr/>
          <a:lstStyle/>
          <a:p>
            <a:r>
              <a:rPr lang="en-US" smtClean="0"/>
              <a:t>Nicholas Fette</a:t>
            </a:r>
            <a:endParaRPr lang="en-US"/>
          </a:p>
        </p:txBody>
      </p:sp>
      <p:sp>
        <p:nvSpPr>
          <p:cNvPr id="5" name="Slide Number Placeholder 4"/>
          <p:cNvSpPr>
            <a:spLocks noGrp="1"/>
          </p:cNvSpPr>
          <p:nvPr>
            <p:ph type="sldNum" sz="quarter" idx="12"/>
          </p:nvPr>
        </p:nvSpPr>
        <p:spPr/>
        <p:txBody>
          <a:bodyPr/>
          <a:lstStyle/>
          <a:p>
            <a:fld id="{E73BBE80-8C33-459D-9A0D-265274BBD095}" type="slidenum">
              <a:rPr lang="en-US" smtClean="0"/>
              <a:t>‹#›</a:t>
            </a:fld>
            <a:endParaRPr lang="en-US"/>
          </a:p>
        </p:txBody>
      </p:sp>
    </p:spTree>
    <p:extLst>
      <p:ext uri="{BB962C8B-B14F-4D97-AF65-F5344CB8AC3E}">
        <p14:creationId xmlns:p14="http://schemas.microsoft.com/office/powerpoint/2010/main" val="2539833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2015-11-02</a:t>
            </a:r>
            <a:endParaRPr lang="en-US"/>
          </a:p>
        </p:txBody>
      </p:sp>
      <p:sp>
        <p:nvSpPr>
          <p:cNvPr id="3" name="Footer Placeholder 2"/>
          <p:cNvSpPr>
            <a:spLocks noGrp="1"/>
          </p:cNvSpPr>
          <p:nvPr>
            <p:ph type="ftr" sz="quarter" idx="11"/>
          </p:nvPr>
        </p:nvSpPr>
        <p:spPr/>
        <p:txBody>
          <a:bodyPr/>
          <a:lstStyle/>
          <a:p>
            <a:r>
              <a:rPr lang="en-US" smtClean="0"/>
              <a:t>Nicholas Fette</a:t>
            </a:r>
            <a:endParaRPr lang="en-US"/>
          </a:p>
        </p:txBody>
      </p:sp>
      <p:sp>
        <p:nvSpPr>
          <p:cNvPr id="4" name="Slide Number Placeholder 3"/>
          <p:cNvSpPr>
            <a:spLocks noGrp="1"/>
          </p:cNvSpPr>
          <p:nvPr>
            <p:ph type="sldNum" sz="quarter" idx="12"/>
          </p:nvPr>
        </p:nvSpPr>
        <p:spPr/>
        <p:txBody>
          <a:bodyPr/>
          <a:lstStyle/>
          <a:p>
            <a:fld id="{E73BBE80-8C33-459D-9A0D-265274BBD095}" type="slidenum">
              <a:rPr lang="en-US" smtClean="0"/>
              <a:t>‹#›</a:t>
            </a:fld>
            <a:endParaRPr lang="en-US"/>
          </a:p>
        </p:txBody>
      </p:sp>
    </p:spTree>
    <p:extLst>
      <p:ext uri="{BB962C8B-B14F-4D97-AF65-F5344CB8AC3E}">
        <p14:creationId xmlns:p14="http://schemas.microsoft.com/office/powerpoint/2010/main" val="4117736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2015-11-02</a:t>
            </a:r>
            <a:endParaRPr lang="en-US"/>
          </a:p>
        </p:txBody>
      </p:sp>
      <p:sp>
        <p:nvSpPr>
          <p:cNvPr id="6" name="Footer Placeholder 5"/>
          <p:cNvSpPr>
            <a:spLocks noGrp="1"/>
          </p:cNvSpPr>
          <p:nvPr>
            <p:ph type="ftr" sz="quarter" idx="11"/>
          </p:nvPr>
        </p:nvSpPr>
        <p:spPr/>
        <p:txBody>
          <a:bodyPr/>
          <a:lstStyle/>
          <a:p>
            <a:r>
              <a:rPr lang="en-US" smtClean="0"/>
              <a:t>Nicholas Fette</a:t>
            </a:r>
            <a:endParaRPr lang="en-US"/>
          </a:p>
        </p:txBody>
      </p:sp>
      <p:sp>
        <p:nvSpPr>
          <p:cNvPr id="7" name="Slide Number Placeholder 6"/>
          <p:cNvSpPr>
            <a:spLocks noGrp="1"/>
          </p:cNvSpPr>
          <p:nvPr>
            <p:ph type="sldNum" sz="quarter" idx="12"/>
          </p:nvPr>
        </p:nvSpPr>
        <p:spPr/>
        <p:txBody>
          <a:bodyPr/>
          <a:lstStyle/>
          <a:p>
            <a:fld id="{E73BBE80-8C33-459D-9A0D-265274BBD095}" type="slidenum">
              <a:rPr lang="en-US" smtClean="0"/>
              <a:t>‹#›</a:t>
            </a:fld>
            <a:endParaRPr lang="en-US"/>
          </a:p>
        </p:txBody>
      </p:sp>
    </p:spTree>
    <p:extLst>
      <p:ext uri="{BB962C8B-B14F-4D97-AF65-F5344CB8AC3E}">
        <p14:creationId xmlns:p14="http://schemas.microsoft.com/office/powerpoint/2010/main" val="4121940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2015-11-02</a:t>
            </a:r>
            <a:endParaRPr lang="en-US"/>
          </a:p>
        </p:txBody>
      </p:sp>
      <p:sp>
        <p:nvSpPr>
          <p:cNvPr id="6" name="Footer Placeholder 5"/>
          <p:cNvSpPr>
            <a:spLocks noGrp="1"/>
          </p:cNvSpPr>
          <p:nvPr>
            <p:ph type="ftr" sz="quarter" idx="11"/>
          </p:nvPr>
        </p:nvSpPr>
        <p:spPr/>
        <p:txBody>
          <a:bodyPr/>
          <a:lstStyle/>
          <a:p>
            <a:r>
              <a:rPr lang="en-US" smtClean="0"/>
              <a:t>Nicholas Fette</a:t>
            </a:r>
            <a:endParaRPr lang="en-US"/>
          </a:p>
        </p:txBody>
      </p:sp>
      <p:sp>
        <p:nvSpPr>
          <p:cNvPr id="7" name="Slide Number Placeholder 6"/>
          <p:cNvSpPr>
            <a:spLocks noGrp="1"/>
          </p:cNvSpPr>
          <p:nvPr>
            <p:ph type="sldNum" sz="quarter" idx="12"/>
          </p:nvPr>
        </p:nvSpPr>
        <p:spPr/>
        <p:txBody>
          <a:bodyPr/>
          <a:lstStyle/>
          <a:p>
            <a:fld id="{E73BBE80-8C33-459D-9A0D-265274BBD095}" type="slidenum">
              <a:rPr lang="en-US" smtClean="0"/>
              <a:t>‹#›</a:t>
            </a:fld>
            <a:endParaRPr lang="en-US"/>
          </a:p>
        </p:txBody>
      </p:sp>
    </p:spTree>
    <p:extLst>
      <p:ext uri="{BB962C8B-B14F-4D97-AF65-F5344CB8AC3E}">
        <p14:creationId xmlns:p14="http://schemas.microsoft.com/office/powerpoint/2010/main" val="2103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2015-11-02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Nicholas Fette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3BBE80-8C33-459D-9A0D-265274BBD095}" type="slidenum">
              <a:rPr lang="en-US" smtClean="0"/>
              <a:t>‹#›</a:t>
            </a:fld>
            <a:endParaRPr lang="en-US"/>
          </a:p>
        </p:txBody>
      </p:sp>
    </p:spTree>
    <p:extLst>
      <p:ext uri="{BB962C8B-B14F-4D97-AF65-F5344CB8AC3E}">
        <p14:creationId xmlns:p14="http://schemas.microsoft.com/office/powerpoint/2010/main" val="3023744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Nicholas Fette</a:t>
            </a:r>
            <a:br>
              <a:rPr lang="en-US" dirty="0" smtClean="0"/>
            </a:br>
            <a:r>
              <a:rPr lang="en-US" sz="4000" dirty="0" smtClean="0"/>
              <a:t>Update for Phelan lab group meeting</a:t>
            </a:r>
            <a:endParaRPr lang="en-US" sz="4000" dirty="0"/>
          </a:p>
        </p:txBody>
      </p:sp>
      <p:sp>
        <p:nvSpPr>
          <p:cNvPr id="3" name="Subtitle 2"/>
          <p:cNvSpPr>
            <a:spLocks noGrp="1"/>
          </p:cNvSpPr>
          <p:nvPr>
            <p:ph idx="1"/>
          </p:nvPr>
        </p:nvSpPr>
        <p:spPr/>
        <p:txBody>
          <a:bodyPr/>
          <a:lstStyle/>
          <a:p>
            <a:pPr marL="0" indent="0">
              <a:buNone/>
            </a:pPr>
            <a:r>
              <a:rPr lang="en-US" dirty="0" smtClean="0"/>
              <a:t>Outline</a:t>
            </a:r>
          </a:p>
          <a:p>
            <a:pPr marL="514350" indent="-514350">
              <a:buFont typeface="+mj-lt"/>
              <a:buAutoNum type="arabicPeriod"/>
            </a:pPr>
            <a:r>
              <a:rPr lang="en-US" dirty="0" smtClean="0"/>
              <a:t>Interesting news from the world</a:t>
            </a:r>
          </a:p>
          <a:p>
            <a:pPr marL="514350" indent="-514350">
              <a:buFont typeface="+mj-lt"/>
              <a:buAutoNum type="arabicPeriod"/>
            </a:pPr>
            <a:r>
              <a:rPr lang="en-US" dirty="0" smtClean="0"/>
              <a:t>Waste heat utilization (AORA Solar)</a:t>
            </a:r>
          </a:p>
          <a:p>
            <a:pPr marL="514350" indent="-514350">
              <a:buFont typeface="+mj-lt"/>
              <a:buAutoNum type="arabicPeriod"/>
            </a:pPr>
            <a:r>
              <a:rPr lang="en-US" dirty="0" smtClean="0"/>
              <a:t>Dissertation outline (most recent)</a:t>
            </a:r>
          </a:p>
          <a:p>
            <a:pPr marL="514350" indent="-514350">
              <a:buFont typeface="+mj-lt"/>
              <a:buAutoNum type="arabicPeriod"/>
            </a:pPr>
            <a:r>
              <a:rPr lang="en-US" dirty="0" smtClean="0"/>
              <a:t>Social ideas</a:t>
            </a:r>
          </a:p>
          <a:p>
            <a:endParaRPr lang="en-US" dirty="0"/>
          </a:p>
        </p:txBody>
      </p:sp>
      <p:sp>
        <p:nvSpPr>
          <p:cNvPr id="4" name="Date Placeholder 3"/>
          <p:cNvSpPr>
            <a:spLocks noGrp="1"/>
          </p:cNvSpPr>
          <p:nvPr>
            <p:ph type="dt" sz="half" idx="10"/>
          </p:nvPr>
        </p:nvSpPr>
        <p:spPr/>
        <p:txBody>
          <a:bodyPr/>
          <a:lstStyle/>
          <a:p>
            <a:r>
              <a:rPr lang="en-US" smtClean="0"/>
              <a:t>2015-11-02</a:t>
            </a:r>
            <a:endParaRPr lang="en-US"/>
          </a:p>
        </p:txBody>
      </p:sp>
      <p:sp>
        <p:nvSpPr>
          <p:cNvPr id="5" name="Footer Placeholder 4"/>
          <p:cNvSpPr>
            <a:spLocks noGrp="1"/>
          </p:cNvSpPr>
          <p:nvPr>
            <p:ph type="ftr" sz="quarter" idx="11"/>
          </p:nvPr>
        </p:nvSpPr>
        <p:spPr/>
        <p:txBody>
          <a:bodyPr/>
          <a:lstStyle/>
          <a:p>
            <a:r>
              <a:rPr lang="en-US" smtClean="0"/>
              <a:t>Nicholas Fette</a:t>
            </a:r>
            <a:endParaRPr lang="en-US"/>
          </a:p>
        </p:txBody>
      </p:sp>
      <p:sp>
        <p:nvSpPr>
          <p:cNvPr id="6" name="Slide Number Placeholder 5"/>
          <p:cNvSpPr>
            <a:spLocks noGrp="1"/>
          </p:cNvSpPr>
          <p:nvPr>
            <p:ph type="sldNum" sz="quarter" idx="12"/>
          </p:nvPr>
        </p:nvSpPr>
        <p:spPr/>
        <p:txBody>
          <a:bodyPr/>
          <a:lstStyle/>
          <a:p>
            <a:fld id="{E73BBE80-8C33-459D-9A0D-265274BBD095}" type="slidenum">
              <a:rPr lang="en-US" smtClean="0"/>
              <a:t>1</a:t>
            </a:fld>
            <a:endParaRPr lang="en-US"/>
          </a:p>
        </p:txBody>
      </p:sp>
    </p:spTree>
    <p:extLst>
      <p:ext uri="{BB962C8B-B14F-4D97-AF65-F5344CB8AC3E}">
        <p14:creationId xmlns:p14="http://schemas.microsoft.com/office/powerpoint/2010/main" val="944777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Cooling technologies compared that deliver 10</a:t>
            </a:r>
            <a:r>
              <a:rPr lang="en-US" dirty="0" smtClean="0">
                <a:latin typeface="Calibri"/>
              </a:rPr>
              <a:t> </a:t>
            </a:r>
            <a:r>
              <a:rPr lang="en-US" dirty="0" smtClean="0"/>
              <a:t>°C chilled water (per Tulip)</a:t>
            </a:r>
            <a:endParaRPr lang="en-US" dirty="0"/>
          </a:p>
        </p:txBody>
      </p:sp>
      <p:sp>
        <p:nvSpPr>
          <p:cNvPr id="4" name="Date Placeholder 3"/>
          <p:cNvSpPr>
            <a:spLocks noGrp="1"/>
          </p:cNvSpPr>
          <p:nvPr>
            <p:ph type="dt" sz="half" idx="10"/>
          </p:nvPr>
        </p:nvSpPr>
        <p:spPr/>
        <p:txBody>
          <a:bodyPr/>
          <a:lstStyle/>
          <a:p>
            <a:r>
              <a:rPr lang="en-US" smtClean="0"/>
              <a:t>2015-09-02</a:t>
            </a:r>
            <a:endParaRPr lang="en-US"/>
          </a:p>
        </p:txBody>
      </p:sp>
      <p:sp>
        <p:nvSpPr>
          <p:cNvPr id="5" name="Footer Placeholder 4"/>
          <p:cNvSpPr>
            <a:spLocks noGrp="1"/>
          </p:cNvSpPr>
          <p:nvPr>
            <p:ph type="ftr" sz="quarter" idx="11"/>
          </p:nvPr>
        </p:nvSpPr>
        <p:spPr/>
        <p:txBody>
          <a:bodyPr/>
          <a:lstStyle/>
          <a:p>
            <a:r>
              <a:rPr lang="en-US" smtClean="0"/>
              <a:t>AORA-ASU collaboration</a:t>
            </a:r>
            <a:endParaRPr lang="en-US"/>
          </a:p>
        </p:txBody>
      </p:sp>
      <p:sp>
        <p:nvSpPr>
          <p:cNvPr id="6" name="Slide Number Placeholder 5"/>
          <p:cNvSpPr>
            <a:spLocks noGrp="1"/>
          </p:cNvSpPr>
          <p:nvPr>
            <p:ph type="sldNum" sz="quarter" idx="12"/>
          </p:nvPr>
        </p:nvSpPr>
        <p:spPr/>
        <p:txBody>
          <a:bodyPr/>
          <a:lstStyle/>
          <a:p>
            <a:fld id="{5753ABCA-5B2C-43AA-AD38-B158E325D87F}" type="slidenum">
              <a:rPr lang="en-US" smtClean="0"/>
              <a:t>10</a:t>
            </a:fld>
            <a:endParaRPr lang="en-US"/>
          </a:p>
        </p:txBody>
      </p:sp>
      <p:pic>
        <p:nvPicPr>
          <p:cNvPr id="7" name="Content Placeholder 6"/>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1371600"/>
            <a:ext cx="7086600" cy="4953000"/>
          </a:xfrm>
          <a:prstGeom prst="rect">
            <a:avLst/>
          </a:prstGeom>
          <a:noFill/>
        </p:spPr>
      </p:pic>
      <p:cxnSp>
        <p:nvCxnSpPr>
          <p:cNvPr id="9" name="Straight Connector 8"/>
          <p:cNvCxnSpPr/>
          <p:nvPr/>
        </p:nvCxnSpPr>
        <p:spPr>
          <a:xfrm flipV="1">
            <a:off x="4554921" y="3237186"/>
            <a:ext cx="1676400" cy="152400"/>
          </a:xfrm>
          <a:prstGeom prst="line">
            <a:avLst/>
          </a:prstGeom>
          <a:ln w="76200">
            <a:prstDash val="sysDot"/>
          </a:ln>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a:off x="6781800" y="3523565"/>
            <a:ext cx="1938864"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Simple </a:t>
            </a:r>
            <a:r>
              <a:rPr lang="en-US" dirty="0" err="1" smtClean="0"/>
              <a:t>LiBr</a:t>
            </a:r>
            <a:r>
              <a:rPr lang="en-US" dirty="0" smtClean="0"/>
              <a:t> cycle</a:t>
            </a:r>
          </a:p>
          <a:p>
            <a:r>
              <a:rPr lang="en-US" dirty="0" smtClean="0"/>
              <a:t>crystallization limit</a:t>
            </a:r>
            <a:endParaRPr lang="en-US" dirty="0"/>
          </a:p>
        </p:txBody>
      </p:sp>
      <p:cxnSp>
        <p:nvCxnSpPr>
          <p:cNvPr id="12" name="Straight Arrow Connector 11"/>
          <p:cNvCxnSpPr>
            <a:stCxn id="10" idx="1"/>
          </p:cNvCxnSpPr>
          <p:nvPr/>
        </p:nvCxnSpPr>
        <p:spPr>
          <a:xfrm flipH="1" flipV="1">
            <a:off x="5638800" y="3523565"/>
            <a:ext cx="1143000" cy="323166"/>
          </a:xfrm>
          <a:prstGeom prst="straightConnector1">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7132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Nick’s dissertation Chapter 2</a:t>
            </a:r>
            <a:endParaRPr lang="en-US" dirty="0"/>
          </a:p>
        </p:txBody>
      </p:sp>
      <p:sp>
        <p:nvSpPr>
          <p:cNvPr id="5" name="Date Placeholder 4"/>
          <p:cNvSpPr>
            <a:spLocks noGrp="1"/>
          </p:cNvSpPr>
          <p:nvPr>
            <p:ph type="dt" sz="half" idx="10"/>
          </p:nvPr>
        </p:nvSpPr>
        <p:spPr/>
        <p:txBody>
          <a:bodyPr/>
          <a:lstStyle/>
          <a:p>
            <a:r>
              <a:rPr lang="en-US" smtClean="0"/>
              <a:t>2015-11-02</a:t>
            </a:r>
            <a:endParaRPr lang="en-US"/>
          </a:p>
        </p:txBody>
      </p:sp>
      <p:sp>
        <p:nvSpPr>
          <p:cNvPr id="6" name="Footer Placeholder 5"/>
          <p:cNvSpPr>
            <a:spLocks noGrp="1"/>
          </p:cNvSpPr>
          <p:nvPr>
            <p:ph type="ftr" sz="quarter" idx="11"/>
          </p:nvPr>
        </p:nvSpPr>
        <p:spPr/>
        <p:txBody>
          <a:bodyPr/>
          <a:lstStyle/>
          <a:p>
            <a:r>
              <a:rPr lang="en-US" smtClean="0"/>
              <a:t>Nicholas Fette</a:t>
            </a:r>
            <a:endParaRPr lang="en-US"/>
          </a:p>
        </p:txBody>
      </p:sp>
      <p:sp>
        <p:nvSpPr>
          <p:cNvPr id="7" name="Slide Number Placeholder 6"/>
          <p:cNvSpPr>
            <a:spLocks noGrp="1"/>
          </p:cNvSpPr>
          <p:nvPr>
            <p:ph type="sldNum" sz="quarter" idx="12"/>
          </p:nvPr>
        </p:nvSpPr>
        <p:spPr/>
        <p:txBody>
          <a:bodyPr/>
          <a:lstStyle/>
          <a:p>
            <a:fld id="{E73BBE80-8C33-459D-9A0D-265274BBD095}" type="slidenum">
              <a:rPr lang="en-US" smtClean="0"/>
              <a:t>11</a:t>
            </a:fld>
            <a:endParaRPr lang="en-US"/>
          </a:p>
        </p:txBody>
      </p:sp>
      <p:pic>
        <p:nvPicPr>
          <p:cNvPr id="9" name="Content Placeholder 3"/>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35658" t="5081" r="11774" b="18027"/>
          <a:stretch/>
        </p:blipFill>
        <p:spPr>
          <a:xfrm rot="16200000">
            <a:off x="2107440" y="-202443"/>
            <a:ext cx="4114802" cy="8024881"/>
          </a:xfrm>
          <a:prstGeom prst="rect">
            <a:avLst/>
          </a:prstGeom>
        </p:spPr>
      </p:pic>
      <p:sp>
        <p:nvSpPr>
          <p:cNvPr id="10" name="Rectangle 9"/>
          <p:cNvSpPr/>
          <p:nvPr/>
        </p:nvSpPr>
        <p:spPr>
          <a:xfrm>
            <a:off x="5715000" y="5029200"/>
            <a:ext cx="2667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7200" y="1762121"/>
            <a:ext cx="824265" cy="646331"/>
          </a:xfrm>
          <a:prstGeom prst="rect">
            <a:avLst/>
          </a:prstGeom>
          <a:noFill/>
        </p:spPr>
        <p:txBody>
          <a:bodyPr wrap="none" rtlCol="0">
            <a:spAutoFit/>
          </a:bodyPr>
          <a:lstStyle/>
          <a:p>
            <a:r>
              <a:rPr lang="en-US" sz="3600" dirty="0" smtClean="0"/>
              <a:t>???</a:t>
            </a:r>
            <a:endParaRPr lang="en-US" sz="3600" dirty="0"/>
          </a:p>
        </p:txBody>
      </p:sp>
      <p:cxnSp>
        <p:nvCxnSpPr>
          <p:cNvPr id="13" name="Straight Arrow Connector 12"/>
          <p:cNvCxnSpPr/>
          <p:nvPr/>
        </p:nvCxnSpPr>
        <p:spPr>
          <a:xfrm>
            <a:off x="5181600" y="1961467"/>
            <a:ext cx="0" cy="80146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70807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spray </a:t>
            </a:r>
            <a:r>
              <a:rPr lang="en-US" smtClean="0"/>
              <a:t>cooling system</a:t>
            </a:r>
            <a:endParaRPr lang="en-US" dirty="0"/>
          </a:p>
        </p:txBody>
      </p:sp>
      <p:sp>
        <p:nvSpPr>
          <p:cNvPr id="5" name="Date Placeholder 4"/>
          <p:cNvSpPr>
            <a:spLocks noGrp="1"/>
          </p:cNvSpPr>
          <p:nvPr>
            <p:ph type="dt" sz="half" idx="10"/>
          </p:nvPr>
        </p:nvSpPr>
        <p:spPr/>
        <p:txBody>
          <a:bodyPr/>
          <a:lstStyle/>
          <a:p>
            <a:r>
              <a:rPr lang="en-US" smtClean="0"/>
              <a:t>2015-11-02</a:t>
            </a:r>
            <a:endParaRPr lang="en-US"/>
          </a:p>
        </p:txBody>
      </p:sp>
      <p:sp>
        <p:nvSpPr>
          <p:cNvPr id="6" name="Footer Placeholder 5"/>
          <p:cNvSpPr>
            <a:spLocks noGrp="1"/>
          </p:cNvSpPr>
          <p:nvPr>
            <p:ph type="ftr" sz="quarter" idx="11"/>
          </p:nvPr>
        </p:nvSpPr>
        <p:spPr/>
        <p:txBody>
          <a:bodyPr/>
          <a:lstStyle/>
          <a:p>
            <a:r>
              <a:rPr lang="en-US" smtClean="0"/>
              <a:t>Nicholas Fette</a:t>
            </a:r>
            <a:endParaRPr lang="en-US"/>
          </a:p>
        </p:txBody>
      </p:sp>
      <p:sp>
        <p:nvSpPr>
          <p:cNvPr id="7" name="Slide Number Placeholder 6"/>
          <p:cNvSpPr>
            <a:spLocks noGrp="1"/>
          </p:cNvSpPr>
          <p:nvPr>
            <p:ph type="sldNum" sz="quarter" idx="12"/>
          </p:nvPr>
        </p:nvSpPr>
        <p:spPr/>
        <p:txBody>
          <a:bodyPr/>
          <a:lstStyle/>
          <a:p>
            <a:fld id="{E73BBE80-8C33-459D-9A0D-265274BBD095}" type="slidenum">
              <a:rPr lang="en-US" smtClean="0"/>
              <a:t>12</a:t>
            </a:fld>
            <a:endParaRPr lang="en-US"/>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96683" y="1600200"/>
            <a:ext cx="3159634" cy="45259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24400" y="1600200"/>
            <a:ext cx="4038600" cy="3126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952999"/>
            <a:ext cx="5153026" cy="2573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343400" y="5562600"/>
            <a:ext cx="4572000" cy="577081"/>
          </a:xfrm>
          <a:prstGeom prst="rect">
            <a:avLst/>
          </a:prstGeom>
        </p:spPr>
        <p:txBody>
          <a:bodyPr>
            <a:spAutoFit/>
          </a:bodyPr>
          <a:lstStyle/>
          <a:p>
            <a:pPr algn="just"/>
            <a:r>
              <a:rPr lang="en-US" sz="1050" dirty="0"/>
              <a:t>AORA Solar Ltd., "Tulip Datasheet," 07 11 2012. [Online]. Available: http://aora-solar.com/wp-content/uploads/2012/01/DatasheetInfographic-MedRes.pdf. [Accessed 02 11 2015].</a:t>
            </a:r>
          </a:p>
        </p:txBody>
      </p:sp>
      <p:sp>
        <p:nvSpPr>
          <p:cNvPr id="9" name="Rectangle 8"/>
          <p:cNvSpPr/>
          <p:nvPr/>
        </p:nvSpPr>
        <p:spPr>
          <a:xfrm>
            <a:off x="5638800" y="4778514"/>
            <a:ext cx="3124200" cy="707886"/>
          </a:xfrm>
          <a:prstGeom prst="rect">
            <a:avLst/>
          </a:prstGeom>
        </p:spPr>
        <p:txBody>
          <a:bodyPr wrap="square">
            <a:spAutoFit/>
          </a:bodyPr>
          <a:lstStyle/>
          <a:p>
            <a:pPr algn="just"/>
            <a:r>
              <a:rPr lang="en-US" sz="1000" dirty="0"/>
              <a:t>J. M. Duran, "AORA </a:t>
            </a:r>
            <a:r>
              <a:rPr lang="en-US" sz="1000" dirty="0" err="1"/>
              <a:t>Solar's</a:t>
            </a:r>
            <a:r>
              <a:rPr lang="en-US" sz="1000" dirty="0"/>
              <a:t> Tulip System: A hybrid solar thermal solution," 25 11 2013. [Online]. Available: http://www.iitj.ac.in/CSP/material/21dec/aora.pdf. [Accessed 02 11 2015].</a:t>
            </a:r>
          </a:p>
        </p:txBody>
      </p:sp>
    </p:spTree>
    <p:extLst>
      <p:ext uri="{BB962C8B-B14F-4D97-AF65-F5344CB8AC3E}">
        <p14:creationId xmlns:p14="http://schemas.microsoft.com/office/powerpoint/2010/main" val="2180671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Heat </a:t>
            </a:r>
            <a:r>
              <a:rPr lang="en-US" dirty="0" smtClean="0"/>
              <a:t>rejection:</a:t>
            </a:r>
            <a:br>
              <a:rPr lang="en-US" dirty="0" smtClean="0"/>
            </a:br>
            <a:r>
              <a:rPr lang="en-US" dirty="0" smtClean="0"/>
              <a:t>evaporative technologies</a:t>
            </a:r>
            <a:endParaRPr lang="en-US" dirty="0"/>
          </a:p>
        </p:txBody>
      </p:sp>
      <p:pic>
        <p:nvPicPr>
          <p:cNvPr id="307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14349" t="6061" r="15533" b="7110"/>
          <a:stretch/>
        </p:blipFill>
        <p:spPr bwMode="auto">
          <a:xfrm>
            <a:off x="4800600" y="1905000"/>
            <a:ext cx="4095750" cy="3183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r>
              <a:rPr lang="en-US" smtClean="0"/>
              <a:t>2015-09-03</a:t>
            </a:r>
            <a:endParaRPr lang="en-US"/>
          </a:p>
        </p:txBody>
      </p:sp>
      <p:sp>
        <p:nvSpPr>
          <p:cNvPr id="6" name="Footer Placeholder 5"/>
          <p:cNvSpPr>
            <a:spLocks noGrp="1"/>
          </p:cNvSpPr>
          <p:nvPr>
            <p:ph type="ftr" sz="quarter" idx="11"/>
          </p:nvPr>
        </p:nvSpPr>
        <p:spPr/>
        <p:txBody>
          <a:bodyPr/>
          <a:lstStyle/>
          <a:p>
            <a:r>
              <a:rPr lang="en-US" smtClean="0"/>
              <a:t>Nicholas Fette</a:t>
            </a:r>
            <a:endParaRPr lang="en-US"/>
          </a:p>
        </p:txBody>
      </p:sp>
      <p:sp>
        <p:nvSpPr>
          <p:cNvPr id="7" name="Slide Number Placeholder 6"/>
          <p:cNvSpPr>
            <a:spLocks noGrp="1"/>
          </p:cNvSpPr>
          <p:nvPr>
            <p:ph type="sldNum" sz="quarter" idx="12"/>
          </p:nvPr>
        </p:nvSpPr>
        <p:spPr/>
        <p:txBody>
          <a:bodyPr/>
          <a:lstStyle/>
          <a:p>
            <a:fld id="{114C4A56-2458-46DA-B512-9C7F3C087AB8}" type="slidenum">
              <a:rPr lang="en-US" smtClean="0"/>
              <a:t>13</a:t>
            </a:fld>
            <a:endParaRPr lang="en-US"/>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905000"/>
            <a:ext cx="3877773" cy="3103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9" name="TextBox 8"/>
              <p:cNvSpPr txBox="1"/>
              <p:nvPr/>
            </p:nvSpPr>
            <p:spPr>
              <a:xfrm>
                <a:off x="4114800" y="2971800"/>
                <a:ext cx="747319" cy="70788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4000" i="1" smtClean="0">
                          <a:latin typeface="Cambria Math"/>
                          <a:ea typeface="Cambria Math"/>
                        </a:rPr>
                        <m:t>↦</m:t>
                      </m:r>
                    </m:oMath>
                  </m:oMathPara>
                </a14:m>
                <a:endParaRPr lang="en-US" sz="4000" dirty="0"/>
              </a:p>
            </p:txBody>
          </p:sp>
        </mc:Choice>
        <mc:Fallback>
          <p:sp>
            <p:nvSpPr>
              <p:cNvPr id="9" name="TextBox 8"/>
              <p:cNvSpPr txBox="1">
                <a:spLocks noRot="1" noChangeAspect="1" noMove="1" noResize="1" noEditPoints="1" noAdjustHandles="1" noChangeArrowheads="1" noChangeShapeType="1" noTextEdit="1"/>
              </p:cNvSpPr>
              <p:nvPr/>
            </p:nvSpPr>
            <p:spPr>
              <a:xfrm>
                <a:off x="4114800" y="2971800"/>
                <a:ext cx="747319" cy="707886"/>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64304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Heat rejection:</a:t>
            </a:r>
            <a:br>
              <a:rPr lang="en-US" dirty="0" smtClean="0"/>
            </a:br>
            <a:r>
              <a:rPr lang="en-US" dirty="0" smtClean="0"/>
              <a:t>evaporative technologies</a:t>
            </a:r>
            <a:endParaRPr lang="en-US" dirty="0"/>
          </a:p>
        </p:txBody>
      </p:sp>
      <p:sp>
        <p:nvSpPr>
          <p:cNvPr id="4" name="Date Placeholder 3"/>
          <p:cNvSpPr>
            <a:spLocks noGrp="1"/>
          </p:cNvSpPr>
          <p:nvPr>
            <p:ph type="dt" sz="half" idx="10"/>
          </p:nvPr>
        </p:nvSpPr>
        <p:spPr/>
        <p:txBody>
          <a:bodyPr/>
          <a:lstStyle/>
          <a:p>
            <a:r>
              <a:rPr lang="en-US" smtClean="0"/>
              <a:t>2015-11-02</a:t>
            </a:r>
            <a:endParaRPr lang="en-US"/>
          </a:p>
        </p:txBody>
      </p:sp>
      <p:sp>
        <p:nvSpPr>
          <p:cNvPr id="5" name="Footer Placeholder 4"/>
          <p:cNvSpPr>
            <a:spLocks noGrp="1"/>
          </p:cNvSpPr>
          <p:nvPr>
            <p:ph type="ftr" sz="quarter" idx="11"/>
          </p:nvPr>
        </p:nvSpPr>
        <p:spPr/>
        <p:txBody>
          <a:bodyPr/>
          <a:lstStyle/>
          <a:p>
            <a:r>
              <a:rPr lang="en-US" smtClean="0"/>
              <a:t>Nicholas Fette</a:t>
            </a:r>
            <a:endParaRPr lang="en-US"/>
          </a:p>
        </p:txBody>
      </p:sp>
      <p:sp>
        <p:nvSpPr>
          <p:cNvPr id="6" name="Slide Number Placeholder 5"/>
          <p:cNvSpPr>
            <a:spLocks noGrp="1"/>
          </p:cNvSpPr>
          <p:nvPr>
            <p:ph type="sldNum" sz="quarter" idx="12"/>
          </p:nvPr>
        </p:nvSpPr>
        <p:spPr/>
        <p:txBody>
          <a:bodyPr/>
          <a:lstStyle/>
          <a:p>
            <a:fld id="{E73BBE80-8C33-459D-9A0D-265274BBD095}" type="slidenum">
              <a:rPr lang="en-US" smtClean="0"/>
              <a:t>14</a:t>
            </a:fld>
            <a:endParaRPr lang="en-US"/>
          </a:p>
        </p:txBody>
      </p:sp>
      <p:pic>
        <p:nvPicPr>
          <p:cNvPr id="819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819400" y="2609361"/>
            <a:ext cx="2162175" cy="183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715000" y="2728372"/>
            <a:ext cx="3276600" cy="1635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728372"/>
            <a:ext cx="2057400" cy="1646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11" name="TextBox 10"/>
              <p:cNvSpPr txBox="1"/>
              <p:nvPr/>
            </p:nvSpPr>
            <p:spPr>
              <a:xfrm>
                <a:off x="2133600" y="3102114"/>
                <a:ext cx="667170" cy="70788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4000" b="0" i="1" smtClean="0">
                          <a:latin typeface="Cambria Math"/>
                        </a:rPr>
                        <m:t>×</m:t>
                      </m:r>
                    </m:oMath>
                  </m:oMathPara>
                </a14:m>
                <a:endParaRPr lang="en-US" sz="4000" dirty="0"/>
              </a:p>
            </p:txBody>
          </p:sp>
        </mc:Choice>
        <mc:Fallback>
          <p:sp>
            <p:nvSpPr>
              <p:cNvPr id="11" name="TextBox 10"/>
              <p:cNvSpPr txBox="1">
                <a:spLocks noRot="1" noChangeAspect="1" noMove="1" noResize="1" noEditPoints="1" noAdjustHandles="1" noChangeArrowheads="1" noChangeShapeType="1" noTextEdit="1"/>
              </p:cNvSpPr>
              <p:nvPr/>
            </p:nvSpPr>
            <p:spPr>
              <a:xfrm>
                <a:off x="2133600" y="3102114"/>
                <a:ext cx="667170" cy="707886"/>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p:cNvSpPr txBox="1"/>
              <p:nvPr/>
            </p:nvSpPr>
            <p:spPr>
              <a:xfrm>
                <a:off x="5105400" y="3102114"/>
                <a:ext cx="747319" cy="70788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4000" i="1" smtClean="0">
                          <a:latin typeface="Cambria Math"/>
                          <a:ea typeface="Cambria Math"/>
                        </a:rPr>
                        <m:t>↦</m:t>
                      </m:r>
                    </m:oMath>
                  </m:oMathPara>
                </a14:m>
                <a:endParaRPr lang="en-US" sz="4000" dirty="0"/>
              </a:p>
            </p:txBody>
          </p:sp>
        </mc:Choice>
        <mc:Fallback>
          <p:sp>
            <p:nvSpPr>
              <p:cNvPr id="15" name="TextBox 14"/>
              <p:cNvSpPr txBox="1">
                <a:spLocks noRot="1" noChangeAspect="1" noMove="1" noResize="1" noEditPoints="1" noAdjustHandles="1" noChangeArrowheads="1" noChangeShapeType="1" noTextEdit="1"/>
              </p:cNvSpPr>
              <p:nvPr/>
            </p:nvSpPr>
            <p:spPr>
              <a:xfrm>
                <a:off x="5105400" y="3102114"/>
                <a:ext cx="747319" cy="707886"/>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39445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rejection</a:t>
            </a:r>
            <a:endParaRPr lang="en-US" dirty="0"/>
          </a:p>
        </p:txBody>
      </p:sp>
      <p:sp>
        <p:nvSpPr>
          <p:cNvPr id="4" name="Date Placeholder 3"/>
          <p:cNvSpPr>
            <a:spLocks noGrp="1"/>
          </p:cNvSpPr>
          <p:nvPr>
            <p:ph type="dt" sz="half" idx="10"/>
          </p:nvPr>
        </p:nvSpPr>
        <p:spPr/>
        <p:txBody>
          <a:bodyPr/>
          <a:lstStyle/>
          <a:p>
            <a:r>
              <a:rPr lang="en-US" smtClean="0"/>
              <a:t>2015-09-03</a:t>
            </a:r>
            <a:endParaRPr lang="en-US"/>
          </a:p>
        </p:txBody>
      </p:sp>
      <p:sp>
        <p:nvSpPr>
          <p:cNvPr id="5" name="Footer Placeholder 4"/>
          <p:cNvSpPr>
            <a:spLocks noGrp="1"/>
          </p:cNvSpPr>
          <p:nvPr>
            <p:ph type="ftr" sz="quarter" idx="11"/>
          </p:nvPr>
        </p:nvSpPr>
        <p:spPr/>
        <p:txBody>
          <a:bodyPr/>
          <a:lstStyle/>
          <a:p>
            <a:r>
              <a:rPr lang="en-US" smtClean="0"/>
              <a:t>Nicholas Fette</a:t>
            </a:r>
            <a:endParaRPr lang="en-US"/>
          </a:p>
        </p:txBody>
      </p:sp>
      <p:sp>
        <p:nvSpPr>
          <p:cNvPr id="6" name="Slide Number Placeholder 5"/>
          <p:cNvSpPr>
            <a:spLocks noGrp="1"/>
          </p:cNvSpPr>
          <p:nvPr>
            <p:ph type="sldNum" sz="quarter" idx="12"/>
          </p:nvPr>
        </p:nvSpPr>
        <p:spPr/>
        <p:txBody>
          <a:bodyPr/>
          <a:lstStyle/>
          <a:p>
            <a:fld id="{114C4A56-2458-46DA-B512-9C7F3C087AB8}" type="slidenum">
              <a:rPr lang="en-US" smtClean="0"/>
              <a:t>15</a:t>
            </a:fld>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328245"/>
            <a:ext cx="6705600" cy="43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914400" y="5786735"/>
            <a:ext cx="7543800" cy="461665"/>
          </a:xfrm>
          <a:prstGeom prst="rect">
            <a:avLst/>
          </a:prstGeom>
        </p:spPr>
        <p:txBody>
          <a:bodyPr wrap="square">
            <a:spAutoFit/>
          </a:bodyPr>
          <a:lstStyle/>
          <a:p>
            <a:r>
              <a:rPr lang="en-US" sz="1200" dirty="0"/>
              <a:t>J. S. </a:t>
            </a:r>
            <a:r>
              <a:rPr lang="en-US" sz="1200" dirty="0" err="1"/>
              <a:t>Maulbetsch</a:t>
            </a:r>
            <a:r>
              <a:rPr lang="en-US" sz="1200" dirty="0"/>
              <a:t>, "Comparison of Alternate Cooling Technologies for California Power Plants: Economic, Environmental and Other Tradeoffs: Consultant Report," EPRI, California Energy Commission PIER, Atherton, CA, 2002.</a:t>
            </a:r>
          </a:p>
        </p:txBody>
      </p:sp>
    </p:spTree>
    <p:extLst>
      <p:ext uri="{BB962C8B-B14F-4D97-AF65-F5344CB8AC3E}">
        <p14:creationId xmlns:p14="http://schemas.microsoft.com/office/powerpoint/2010/main" val="2809198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rejection</a:t>
            </a:r>
            <a:endParaRPr lang="en-US" dirty="0"/>
          </a:p>
        </p:txBody>
      </p:sp>
      <p:sp>
        <p:nvSpPr>
          <p:cNvPr id="4" name="Date Placeholder 3"/>
          <p:cNvSpPr>
            <a:spLocks noGrp="1"/>
          </p:cNvSpPr>
          <p:nvPr>
            <p:ph type="dt" sz="half" idx="10"/>
          </p:nvPr>
        </p:nvSpPr>
        <p:spPr/>
        <p:txBody>
          <a:bodyPr/>
          <a:lstStyle/>
          <a:p>
            <a:r>
              <a:rPr lang="en-US" smtClean="0"/>
              <a:t>2015-09-03</a:t>
            </a:r>
            <a:endParaRPr lang="en-US"/>
          </a:p>
        </p:txBody>
      </p:sp>
      <p:sp>
        <p:nvSpPr>
          <p:cNvPr id="5" name="Footer Placeholder 4"/>
          <p:cNvSpPr>
            <a:spLocks noGrp="1"/>
          </p:cNvSpPr>
          <p:nvPr>
            <p:ph type="ftr" sz="quarter" idx="11"/>
          </p:nvPr>
        </p:nvSpPr>
        <p:spPr/>
        <p:txBody>
          <a:bodyPr/>
          <a:lstStyle/>
          <a:p>
            <a:r>
              <a:rPr lang="en-US" smtClean="0"/>
              <a:t>Nicholas Fette</a:t>
            </a:r>
            <a:endParaRPr lang="en-US"/>
          </a:p>
        </p:txBody>
      </p:sp>
      <p:sp>
        <p:nvSpPr>
          <p:cNvPr id="6" name="Slide Number Placeholder 5"/>
          <p:cNvSpPr>
            <a:spLocks noGrp="1"/>
          </p:cNvSpPr>
          <p:nvPr>
            <p:ph type="sldNum" sz="quarter" idx="12"/>
          </p:nvPr>
        </p:nvSpPr>
        <p:spPr/>
        <p:txBody>
          <a:bodyPr/>
          <a:lstStyle/>
          <a:p>
            <a:fld id="{114C4A56-2458-46DA-B512-9C7F3C087AB8}" type="slidenum">
              <a:rPr lang="en-US" smtClean="0"/>
              <a:t>16</a:t>
            </a:fld>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2098518"/>
            <a:ext cx="4038600"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655606"/>
            <a:ext cx="4391025"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447800" y="4343400"/>
            <a:ext cx="4572000" cy="1169551"/>
          </a:xfrm>
          <a:prstGeom prst="rect">
            <a:avLst/>
          </a:prstGeom>
        </p:spPr>
        <p:txBody>
          <a:bodyPr>
            <a:spAutoFit/>
          </a:bodyPr>
          <a:lstStyle/>
          <a:p>
            <a:r>
              <a:rPr lang="en-US" sz="1400" dirty="0"/>
              <a:t>E. </a:t>
            </a:r>
            <a:r>
              <a:rPr lang="en-US" sz="1400" dirty="0" err="1"/>
              <a:t>Rezaei</a:t>
            </a:r>
            <a:r>
              <a:rPr lang="en-US" sz="1400" dirty="0"/>
              <a:t>, S. </a:t>
            </a:r>
            <a:r>
              <a:rPr lang="en-US" sz="1400" dirty="0" err="1"/>
              <a:t>Shafiei</a:t>
            </a:r>
            <a:r>
              <a:rPr lang="en-US" sz="1400" dirty="0"/>
              <a:t> and A. </a:t>
            </a:r>
            <a:r>
              <a:rPr lang="en-US" sz="1400" dirty="0" err="1"/>
              <a:t>Abdollahnezhad</a:t>
            </a:r>
            <a:r>
              <a:rPr lang="en-US" sz="1400" dirty="0"/>
              <a:t>, "Reducing water consumption of an industrial plant cooling unit using hybrid cooling tower," </a:t>
            </a:r>
            <a:r>
              <a:rPr lang="en-US" sz="1400" i="1" dirty="0"/>
              <a:t>Energy Conversion and Management, </a:t>
            </a:r>
            <a:r>
              <a:rPr lang="en-US" sz="1400" dirty="0"/>
              <a:t>vol. 51, pp. 311-319, 2010. http://dx.doi.org/10.1016/j.enconman.2009.09.027. </a:t>
            </a:r>
          </a:p>
        </p:txBody>
      </p:sp>
    </p:spTree>
    <p:extLst>
      <p:ext uri="{BB962C8B-B14F-4D97-AF65-F5344CB8AC3E}">
        <p14:creationId xmlns:p14="http://schemas.microsoft.com/office/powerpoint/2010/main" val="1989458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Skip this</a:t>
            </a:r>
            <a:endParaRPr lang="en-US" dirty="0"/>
          </a:p>
        </p:txBody>
      </p:sp>
      <p:sp>
        <p:nvSpPr>
          <p:cNvPr id="4" name="Date Placeholder 3"/>
          <p:cNvSpPr>
            <a:spLocks noGrp="1"/>
          </p:cNvSpPr>
          <p:nvPr>
            <p:ph type="dt" sz="half" idx="10"/>
          </p:nvPr>
        </p:nvSpPr>
        <p:spPr/>
        <p:txBody>
          <a:bodyPr/>
          <a:lstStyle/>
          <a:p>
            <a:r>
              <a:rPr lang="en-US" smtClean="0"/>
              <a:t>2015-11-02</a:t>
            </a:r>
            <a:endParaRPr lang="en-US"/>
          </a:p>
        </p:txBody>
      </p:sp>
      <p:sp>
        <p:nvSpPr>
          <p:cNvPr id="5" name="Footer Placeholder 4"/>
          <p:cNvSpPr>
            <a:spLocks noGrp="1"/>
          </p:cNvSpPr>
          <p:nvPr>
            <p:ph type="ftr" sz="quarter" idx="11"/>
          </p:nvPr>
        </p:nvSpPr>
        <p:spPr/>
        <p:txBody>
          <a:bodyPr/>
          <a:lstStyle/>
          <a:p>
            <a:r>
              <a:rPr lang="en-US" smtClean="0"/>
              <a:t>Nicholas Fette</a:t>
            </a:r>
            <a:endParaRPr lang="en-US"/>
          </a:p>
        </p:txBody>
      </p:sp>
      <p:sp>
        <p:nvSpPr>
          <p:cNvPr id="6" name="Slide Number Placeholder 5"/>
          <p:cNvSpPr>
            <a:spLocks noGrp="1"/>
          </p:cNvSpPr>
          <p:nvPr>
            <p:ph type="sldNum" sz="quarter" idx="12"/>
          </p:nvPr>
        </p:nvSpPr>
        <p:spPr/>
        <p:txBody>
          <a:bodyPr/>
          <a:lstStyle/>
          <a:p>
            <a:fld id="{E73BBE80-8C33-459D-9A0D-265274BBD095}" type="slidenum">
              <a:rPr lang="en-US" smtClean="0"/>
              <a:t>17</a:t>
            </a:fld>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23015" y="1600200"/>
            <a:ext cx="529796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7345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762000" y="5410200"/>
            <a:ext cx="7620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defRPr>
            </a:lvl1pPr>
            <a:lvl2pPr marL="742950" indent="-285750"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defRPr>
            </a:lvl2pPr>
            <a:lvl3pPr marL="1143000" indent="-228600"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defRPr>
            </a:lvl3pPr>
            <a:lvl4pPr marL="1600200" indent="-228600"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defRPr>
            </a:lvl4pPr>
            <a:lvl5pPr marL="2057400" indent="-228600"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defRPr>
            </a:lvl5pPr>
            <a:lvl6pPr marL="25146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defRPr>
            </a:lvl6pPr>
            <a:lvl7pPr marL="29718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defRPr>
            </a:lvl7pPr>
            <a:lvl8pPr marL="34290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defRPr>
            </a:lvl8pPr>
            <a:lvl9pPr marL="38862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charset="0"/>
              </a:defRPr>
            </a:lvl9pPr>
          </a:lstStyle>
          <a:p>
            <a:pPr eaLnBrk="1" hangingPunct="1"/>
            <a:r>
              <a:rPr lang="en-US" altLang="en-US" dirty="0"/>
              <a:t>AP Raman </a:t>
            </a:r>
            <a:r>
              <a:rPr lang="en-GB" altLang="zh-CN" i="1" dirty="0">
                <a:ea typeface="宋体" pitchFamily="2" charset="-122"/>
              </a:rPr>
              <a:t>et al. </a:t>
            </a:r>
            <a:r>
              <a:rPr lang="en-GB" altLang="en-US" i="1" dirty="0"/>
              <a:t>Nature </a:t>
            </a:r>
            <a:r>
              <a:rPr lang="en-US" altLang="en-US" b="1" dirty="0">
                <a:ea typeface="宋体" pitchFamily="2" charset="-122"/>
              </a:rPr>
              <a:t>515</a:t>
            </a:r>
            <a:r>
              <a:rPr lang="en-GB" altLang="en-US" dirty="0"/>
              <a:t>, </a:t>
            </a:r>
            <a:r>
              <a:rPr lang="en-GB" altLang="en-US" dirty="0">
                <a:ea typeface="宋体" pitchFamily="2" charset="-122"/>
              </a:rPr>
              <a:t>540</a:t>
            </a:r>
            <a:r>
              <a:rPr lang="en-GB" altLang="en-US" dirty="0"/>
              <a:t>-</a:t>
            </a:r>
            <a:r>
              <a:rPr lang="en-GB" altLang="en-US" dirty="0">
                <a:ea typeface="宋体" pitchFamily="2" charset="-122"/>
              </a:rPr>
              <a:t>544</a:t>
            </a:r>
            <a:r>
              <a:rPr lang="en-GB" altLang="en-US" dirty="0"/>
              <a:t> (201</a:t>
            </a:r>
            <a:r>
              <a:rPr lang="en-GB" altLang="zh-CN" dirty="0">
                <a:ea typeface="宋体" pitchFamily="2" charset="-122"/>
              </a:rPr>
              <a:t>4</a:t>
            </a:r>
            <a:r>
              <a:rPr lang="en-GB" altLang="en-US" dirty="0"/>
              <a:t>) doi:10.1038/nature</a:t>
            </a:r>
            <a:r>
              <a:rPr lang="en-GB" altLang="zh-CN" dirty="0">
                <a:ea typeface="宋体" pitchFamily="2" charset="-122"/>
              </a:rPr>
              <a:t>13883</a:t>
            </a:r>
            <a:endParaRPr lang="en-GB" altLang="en-US" dirty="0">
              <a:ea typeface="宋体" pitchFamily="2" charset="-122"/>
            </a:endParaRPr>
          </a:p>
        </p:txBody>
      </p:sp>
      <p:sp>
        <p:nvSpPr>
          <p:cNvPr id="2051" name="Text Box 8"/>
          <p:cNvSpPr txBox="1">
            <a:spLocks noChangeArrowheads="1"/>
          </p:cNvSpPr>
          <p:nvPr/>
        </p:nvSpPr>
        <p:spPr bwMode="auto">
          <a:xfrm>
            <a:off x="350837" y="685800"/>
            <a:ext cx="38750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ctr"/>
            <a:r>
              <a:rPr lang="en-US" altLang="en-US" sz="1800" dirty="0"/>
              <a:t>Rooftop apparatus and photonic radiative cooler.</a:t>
            </a:r>
          </a:p>
        </p:txBody>
      </p:sp>
      <p:pic>
        <p:nvPicPr>
          <p:cNvPr id="2052" name="Picture 31" descr="nature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6096000"/>
            <a:ext cx="1230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descr="C:\Documents and Settings\Administrator\Desktop\++\tif\New Folder\nature13883-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199"/>
            <a:ext cx="3692525" cy="354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p:nvSpPr>
        <p:spPr bwMode="auto">
          <a:xfrm>
            <a:off x="5410201" y="685800"/>
            <a:ext cx="3352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nchorCtr="1">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ctr"/>
            <a:r>
              <a:rPr lang="en-US" altLang="en-US" sz="1800" dirty="0"/>
              <a:t>Cooling power of photonic radiative cooler.</a:t>
            </a:r>
          </a:p>
        </p:txBody>
      </p:sp>
      <p:pic>
        <p:nvPicPr>
          <p:cNvPr id="7" name="Picture 9" descr="C:\Documents and Settings\Administrator\Desktop\++\tif\New Folder\nature13883-f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606550"/>
            <a:ext cx="3194050" cy="3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0939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Nick’s dissertation Chapter 1</a:t>
            </a:r>
            <a:endParaRPr lang="en-US" dirty="0"/>
          </a:p>
        </p:txBody>
      </p:sp>
      <p:sp>
        <p:nvSpPr>
          <p:cNvPr id="5" name="Date Placeholder 4"/>
          <p:cNvSpPr>
            <a:spLocks noGrp="1"/>
          </p:cNvSpPr>
          <p:nvPr>
            <p:ph type="dt" sz="half" idx="10"/>
          </p:nvPr>
        </p:nvSpPr>
        <p:spPr/>
        <p:txBody>
          <a:bodyPr/>
          <a:lstStyle/>
          <a:p>
            <a:r>
              <a:rPr lang="en-US" smtClean="0"/>
              <a:t>2015-11-02</a:t>
            </a:r>
            <a:endParaRPr lang="en-US"/>
          </a:p>
        </p:txBody>
      </p:sp>
      <p:sp>
        <p:nvSpPr>
          <p:cNvPr id="6" name="Footer Placeholder 5"/>
          <p:cNvSpPr>
            <a:spLocks noGrp="1"/>
          </p:cNvSpPr>
          <p:nvPr>
            <p:ph type="ftr" sz="quarter" idx="11"/>
          </p:nvPr>
        </p:nvSpPr>
        <p:spPr/>
        <p:txBody>
          <a:bodyPr/>
          <a:lstStyle/>
          <a:p>
            <a:r>
              <a:rPr lang="en-US" smtClean="0"/>
              <a:t>Nicholas Fette</a:t>
            </a:r>
            <a:endParaRPr lang="en-US"/>
          </a:p>
        </p:txBody>
      </p:sp>
      <p:sp>
        <p:nvSpPr>
          <p:cNvPr id="7" name="Slide Number Placeholder 6"/>
          <p:cNvSpPr>
            <a:spLocks noGrp="1"/>
          </p:cNvSpPr>
          <p:nvPr>
            <p:ph type="sldNum" sz="quarter" idx="12"/>
          </p:nvPr>
        </p:nvSpPr>
        <p:spPr/>
        <p:txBody>
          <a:bodyPr/>
          <a:lstStyle/>
          <a:p>
            <a:fld id="{E73BBE80-8C33-459D-9A0D-265274BBD095}" type="slidenum">
              <a:rPr lang="en-US" smtClean="0"/>
              <a:t>19</a:t>
            </a:fld>
            <a:endParaRPr lang="en-US"/>
          </a:p>
        </p:txBody>
      </p:sp>
      <p:pic>
        <p:nvPicPr>
          <p:cNvPr id="9" name="Content Placeholder 3"/>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35658" t="5081" r="11774" b="18027"/>
          <a:stretch/>
        </p:blipFill>
        <p:spPr>
          <a:xfrm rot="16200000">
            <a:off x="2107440" y="-202443"/>
            <a:ext cx="4114802" cy="8024881"/>
          </a:xfrm>
          <a:prstGeom prst="rect">
            <a:avLst/>
          </a:prstGeom>
        </p:spPr>
      </p:pic>
      <p:sp>
        <p:nvSpPr>
          <p:cNvPr id="10" name="Rectangle 9"/>
          <p:cNvSpPr/>
          <p:nvPr/>
        </p:nvSpPr>
        <p:spPr>
          <a:xfrm>
            <a:off x="5715000" y="5029200"/>
            <a:ext cx="2667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1" name="TextBox 10"/>
              <p:cNvSpPr txBox="1"/>
              <p:nvPr/>
            </p:nvSpPr>
            <p:spPr>
              <a:xfrm>
                <a:off x="3036869" y="1905000"/>
                <a:ext cx="2601931" cy="64633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3600" b="0" i="1" smtClean="0">
                          <a:latin typeface="Cambria Math"/>
                        </a:rPr>
                        <m:t>𝑡</m:t>
                      </m:r>
                      <m:r>
                        <a:rPr lang="en-US" sz="3600" b="0" i="1" smtClean="0">
                          <a:latin typeface="Cambria Math"/>
                        </a:rPr>
                        <m:t>∈</m:t>
                      </m:r>
                      <m:r>
                        <a:rPr lang="en-US" sz="3600" b="0" i="1" smtClean="0">
                          <a:latin typeface="Cambria Math"/>
                        </a:rPr>
                        <m:t>𝐶𝑢𝑠𝑡𝑜𝑚</m:t>
                      </m:r>
                    </m:oMath>
                  </m:oMathPara>
                </a14:m>
                <a:endParaRPr lang="en-US" sz="3600" dirty="0"/>
              </a:p>
            </p:txBody>
          </p:sp>
        </mc:Choice>
        <mc:Fallback>
          <p:sp>
            <p:nvSpPr>
              <p:cNvPr id="11" name="TextBox 10"/>
              <p:cNvSpPr txBox="1">
                <a:spLocks noRot="1" noChangeAspect="1" noMove="1" noResize="1" noEditPoints="1" noAdjustHandles="1" noChangeArrowheads="1" noChangeShapeType="1" noTextEdit="1"/>
              </p:cNvSpPr>
              <p:nvPr/>
            </p:nvSpPr>
            <p:spPr>
              <a:xfrm>
                <a:off x="3036869" y="1905000"/>
                <a:ext cx="2601931" cy="646331"/>
              </a:xfrm>
              <a:prstGeom prst="rect">
                <a:avLst/>
              </a:prstGeom>
              <a:blipFill rotWithShape="1">
                <a:blip r:embed="rId4"/>
                <a:stretch>
                  <a:fillRect/>
                </a:stretch>
              </a:blipFill>
            </p:spPr>
            <p:txBody>
              <a:bodyPr/>
              <a:lstStyle/>
              <a:p>
                <a:r>
                  <a:rPr lang="en-US">
                    <a:noFill/>
                  </a:rPr>
                  <a:t> </a:t>
                </a:r>
              </a:p>
            </p:txBody>
          </p:sp>
        </mc:Fallback>
      </mc:AlternateContent>
      <p:cxnSp>
        <p:nvCxnSpPr>
          <p:cNvPr id="13" name="Straight Arrow Connector 12"/>
          <p:cNvCxnSpPr/>
          <p:nvPr/>
        </p:nvCxnSpPr>
        <p:spPr>
          <a:xfrm>
            <a:off x="3627933" y="2514600"/>
            <a:ext cx="0" cy="129539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70807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prstClr val="black"/>
                </a:solidFill>
              </a:rPr>
              <a:t>H. J. Cho, J. P. </a:t>
            </a:r>
            <a:r>
              <a:rPr lang="en-US" sz="2000" dirty="0" err="1">
                <a:solidFill>
                  <a:prstClr val="black"/>
                </a:solidFill>
              </a:rPr>
              <a:t>Mizerak</a:t>
            </a:r>
            <a:r>
              <a:rPr lang="en-US" sz="2000" dirty="0">
                <a:solidFill>
                  <a:prstClr val="black"/>
                </a:solidFill>
              </a:rPr>
              <a:t> and E. N. Wang, "Turning bubbles on and off during boiling using charged surfactants," </a:t>
            </a:r>
            <a:r>
              <a:rPr lang="en-US" sz="2000" i="1" dirty="0">
                <a:solidFill>
                  <a:prstClr val="black"/>
                </a:solidFill>
              </a:rPr>
              <a:t>Nat </a:t>
            </a:r>
            <a:r>
              <a:rPr lang="en-US" sz="2000" i="1" dirty="0" err="1">
                <a:solidFill>
                  <a:prstClr val="black"/>
                </a:solidFill>
              </a:rPr>
              <a:t>Commun</a:t>
            </a:r>
            <a:r>
              <a:rPr lang="en-US" sz="2000" i="1" dirty="0">
                <a:solidFill>
                  <a:prstClr val="black"/>
                </a:solidFill>
              </a:rPr>
              <a:t>, </a:t>
            </a:r>
            <a:r>
              <a:rPr lang="en-US" sz="2000" dirty="0">
                <a:solidFill>
                  <a:prstClr val="black"/>
                </a:solidFill>
              </a:rPr>
              <a:t>vol. 6, no. 8599, pp. 1-7, 2015. http://dx.doi.org/10.1038/ncomms9599.</a:t>
            </a:r>
            <a:endParaRPr lang="en-US" dirty="0"/>
          </a:p>
        </p:txBody>
      </p:sp>
      <p:sp>
        <p:nvSpPr>
          <p:cNvPr id="4" name="Date Placeholder 3"/>
          <p:cNvSpPr>
            <a:spLocks noGrp="1"/>
          </p:cNvSpPr>
          <p:nvPr>
            <p:ph type="dt" sz="half" idx="10"/>
          </p:nvPr>
        </p:nvSpPr>
        <p:spPr/>
        <p:txBody>
          <a:bodyPr/>
          <a:lstStyle/>
          <a:p>
            <a:r>
              <a:rPr lang="en-US" smtClean="0"/>
              <a:t>2015-11-02</a:t>
            </a:r>
            <a:endParaRPr lang="en-US"/>
          </a:p>
        </p:txBody>
      </p:sp>
      <p:sp>
        <p:nvSpPr>
          <p:cNvPr id="5" name="Footer Placeholder 4"/>
          <p:cNvSpPr>
            <a:spLocks noGrp="1"/>
          </p:cNvSpPr>
          <p:nvPr>
            <p:ph type="ftr" sz="quarter" idx="11"/>
          </p:nvPr>
        </p:nvSpPr>
        <p:spPr/>
        <p:txBody>
          <a:bodyPr/>
          <a:lstStyle/>
          <a:p>
            <a:r>
              <a:rPr lang="en-US" smtClean="0"/>
              <a:t>Nicholas Fette</a:t>
            </a:r>
            <a:endParaRPr lang="en-US"/>
          </a:p>
        </p:txBody>
      </p:sp>
      <p:sp>
        <p:nvSpPr>
          <p:cNvPr id="6" name="Slide Number Placeholder 5"/>
          <p:cNvSpPr>
            <a:spLocks noGrp="1"/>
          </p:cNvSpPr>
          <p:nvPr>
            <p:ph type="sldNum" sz="quarter" idx="12"/>
          </p:nvPr>
        </p:nvSpPr>
        <p:spPr/>
        <p:txBody>
          <a:bodyPr/>
          <a:lstStyle/>
          <a:p>
            <a:fld id="{E73BBE80-8C33-459D-9A0D-265274BBD095}" type="slidenum">
              <a:rPr lang="en-US" smtClean="0"/>
              <a:t>2</a:t>
            </a:fld>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5825" y="1986756"/>
            <a:ext cx="7372350"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9539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chillers</a:t>
            </a:r>
            <a:endParaRPr lang="en-US" dirty="0"/>
          </a:p>
        </p:txBody>
      </p:sp>
      <p:sp>
        <p:nvSpPr>
          <p:cNvPr id="4" name="Date Placeholder 3"/>
          <p:cNvSpPr>
            <a:spLocks noGrp="1"/>
          </p:cNvSpPr>
          <p:nvPr>
            <p:ph type="dt" sz="half" idx="10"/>
          </p:nvPr>
        </p:nvSpPr>
        <p:spPr/>
        <p:txBody>
          <a:bodyPr/>
          <a:lstStyle/>
          <a:p>
            <a:r>
              <a:rPr lang="en-US" smtClean="0"/>
              <a:t>2015-11-02</a:t>
            </a:r>
            <a:endParaRPr lang="en-US"/>
          </a:p>
        </p:txBody>
      </p:sp>
      <p:sp>
        <p:nvSpPr>
          <p:cNvPr id="5" name="Footer Placeholder 4"/>
          <p:cNvSpPr>
            <a:spLocks noGrp="1"/>
          </p:cNvSpPr>
          <p:nvPr>
            <p:ph type="ftr" sz="quarter" idx="11"/>
          </p:nvPr>
        </p:nvSpPr>
        <p:spPr/>
        <p:txBody>
          <a:bodyPr/>
          <a:lstStyle/>
          <a:p>
            <a:r>
              <a:rPr lang="en-US" smtClean="0"/>
              <a:t>Nicholas Fette</a:t>
            </a:r>
            <a:endParaRPr lang="en-US"/>
          </a:p>
        </p:txBody>
      </p:sp>
      <p:sp>
        <p:nvSpPr>
          <p:cNvPr id="6" name="Slide Number Placeholder 5"/>
          <p:cNvSpPr>
            <a:spLocks noGrp="1"/>
          </p:cNvSpPr>
          <p:nvPr>
            <p:ph type="sldNum" sz="quarter" idx="12"/>
          </p:nvPr>
        </p:nvSpPr>
        <p:spPr/>
        <p:txBody>
          <a:bodyPr/>
          <a:lstStyle/>
          <a:p>
            <a:fld id="{E73BBE80-8C33-459D-9A0D-265274BBD095}" type="slidenum">
              <a:rPr lang="en-US" smtClean="0"/>
              <a:t>20</a:t>
            </a:fld>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9700" y="1924844"/>
            <a:ext cx="6324600"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81000" y="1295400"/>
            <a:ext cx="5572872" cy="646331"/>
          </a:xfrm>
          <a:prstGeom prst="rect">
            <a:avLst/>
          </a:prstGeom>
          <a:noFill/>
        </p:spPr>
        <p:txBody>
          <a:bodyPr wrap="none" rtlCol="0">
            <a:spAutoFit/>
          </a:bodyPr>
          <a:lstStyle/>
          <a:p>
            <a:r>
              <a:rPr lang="en-US" dirty="0" smtClean="0"/>
              <a:t>Assume: exergetic efficiency of chiller = 37 %</a:t>
            </a:r>
          </a:p>
          <a:p>
            <a:r>
              <a:rPr lang="en-US" dirty="0" smtClean="0"/>
              <a:t>(calculated based on Thermax </a:t>
            </a:r>
            <a:r>
              <a:rPr lang="en-US" dirty="0" err="1" smtClean="0"/>
              <a:t>LiBr</a:t>
            </a:r>
            <a:r>
              <a:rPr lang="en-US" dirty="0" smtClean="0"/>
              <a:t> single &amp; double effect)</a:t>
            </a:r>
          </a:p>
        </p:txBody>
      </p:sp>
    </p:spTree>
    <p:extLst>
      <p:ext uri="{BB962C8B-B14F-4D97-AF65-F5344CB8AC3E}">
        <p14:creationId xmlns:p14="http://schemas.microsoft.com/office/powerpoint/2010/main" val="963419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Multiple chillers:</a:t>
            </a:r>
            <a:br>
              <a:rPr lang="en-US" dirty="0" smtClean="0"/>
            </a:br>
            <a:r>
              <a:rPr lang="en-US" dirty="0" smtClean="0"/>
              <a:t>analytic result</a:t>
            </a:r>
            <a:endParaRPr lang="en-US" dirty="0"/>
          </a:p>
        </p:txBody>
      </p:sp>
      <p:sp>
        <p:nvSpPr>
          <p:cNvPr id="4" name="Date Placeholder 3"/>
          <p:cNvSpPr>
            <a:spLocks noGrp="1"/>
          </p:cNvSpPr>
          <p:nvPr>
            <p:ph type="dt" sz="half" idx="10"/>
          </p:nvPr>
        </p:nvSpPr>
        <p:spPr/>
        <p:txBody>
          <a:bodyPr/>
          <a:lstStyle/>
          <a:p>
            <a:r>
              <a:rPr lang="en-US" smtClean="0"/>
              <a:t>2015-11-02</a:t>
            </a:r>
            <a:endParaRPr lang="en-US"/>
          </a:p>
        </p:txBody>
      </p:sp>
      <p:sp>
        <p:nvSpPr>
          <p:cNvPr id="5" name="Footer Placeholder 4"/>
          <p:cNvSpPr>
            <a:spLocks noGrp="1"/>
          </p:cNvSpPr>
          <p:nvPr>
            <p:ph type="ftr" sz="quarter" idx="11"/>
          </p:nvPr>
        </p:nvSpPr>
        <p:spPr/>
        <p:txBody>
          <a:bodyPr/>
          <a:lstStyle/>
          <a:p>
            <a:r>
              <a:rPr lang="en-US" smtClean="0"/>
              <a:t>Nicholas Fette</a:t>
            </a:r>
            <a:endParaRPr lang="en-US"/>
          </a:p>
        </p:txBody>
      </p:sp>
      <p:sp>
        <p:nvSpPr>
          <p:cNvPr id="6" name="Slide Number Placeholder 5"/>
          <p:cNvSpPr>
            <a:spLocks noGrp="1"/>
          </p:cNvSpPr>
          <p:nvPr>
            <p:ph type="sldNum" sz="quarter" idx="12"/>
          </p:nvPr>
        </p:nvSpPr>
        <p:spPr/>
        <p:txBody>
          <a:bodyPr/>
          <a:lstStyle/>
          <a:p>
            <a:fld id="{E73BBE80-8C33-459D-9A0D-265274BBD095}" type="slidenum">
              <a:rPr lang="en-US" smtClean="0"/>
              <a:t>21</a:t>
            </a:fld>
            <a:endParaRPr lang="en-US"/>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5850" y="2420144"/>
            <a:ext cx="6972300"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0794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ambient temperature</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sp>
        <p:nvSpPr>
          <p:cNvPr id="4" name="Date Placeholder 3"/>
          <p:cNvSpPr>
            <a:spLocks noGrp="1"/>
          </p:cNvSpPr>
          <p:nvPr>
            <p:ph type="dt" sz="half" idx="10"/>
          </p:nvPr>
        </p:nvSpPr>
        <p:spPr/>
        <p:txBody>
          <a:bodyPr/>
          <a:lstStyle/>
          <a:p>
            <a:r>
              <a:rPr lang="en-US" smtClean="0"/>
              <a:t>2015-09-03</a:t>
            </a:r>
            <a:endParaRPr lang="en-US"/>
          </a:p>
        </p:txBody>
      </p:sp>
      <p:sp>
        <p:nvSpPr>
          <p:cNvPr id="5" name="Footer Placeholder 4"/>
          <p:cNvSpPr>
            <a:spLocks noGrp="1"/>
          </p:cNvSpPr>
          <p:nvPr>
            <p:ph type="ftr" sz="quarter" idx="11"/>
          </p:nvPr>
        </p:nvSpPr>
        <p:spPr/>
        <p:txBody>
          <a:bodyPr/>
          <a:lstStyle/>
          <a:p>
            <a:r>
              <a:rPr lang="en-US" smtClean="0"/>
              <a:t>Nicholas Fette</a:t>
            </a:r>
            <a:endParaRPr lang="en-US"/>
          </a:p>
        </p:txBody>
      </p:sp>
      <p:sp>
        <p:nvSpPr>
          <p:cNvPr id="6" name="Slide Number Placeholder 5"/>
          <p:cNvSpPr>
            <a:spLocks noGrp="1"/>
          </p:cNvSpPr>
          <p:nvPr>
            <p:ph type="sldNum" sz="quarter" idx="12"/>
          </p:nvPr>
        </p:nvSpPr>
        <p:spPr/>
        <p:txBody>
          <a:bodyPr/>
          <a:lstStyle/>
          <a:p>
            <a:fld id="{114C4A56-2458-46DA-B512-9C7F3C087AB8}" type="slidenum">
              <a:rPr lang="en-US" smtClean="0"/>
              <a:t>22</a:t>
            </a:fld>
            <a:endParaRPr lang="en-US"/>
          </a:p>
        </p:txBody>
      </p:sp>
      <p:pic>
        <p:nvPicPr>
          <p:cNvPr id="614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6063" y="1133475"/>
            <a:ext cx="6111875" cy="459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5457825"/>
            <a:ext cx="620077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5670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modelling users group?</a:t>
            </a:r>
            <a:endParaRPr lang="en-US" dirty="0"/>
          </a:p>
        </p:txBody>
      </p:sp>
      <p:sp>
        <p:nvSpPr>
          <p:cNvPr id="3" name="Content Placeholder 2"/>
          <p:cNvSpPr>
            <a:spLocks noGrp="1"/>
          </p:cNvSpPr>
          <p:nvPr>
            <p:ph idx="1"/>
          </p:nvPr>
        </p:nvSpPr>
        <p:spPr/>
        <p:txBody>
          <a:bodyPr/>
          <a:lstStyle/>
          <a:p>
            <a:r>
              <a:rPr lang="en-US" dirty="0" err="1" smtClean="0"/>
              <a:t>Modelica</a:t>
            </a:r>
            <a:r>
              <a:rPr lang="en-US" dirty="0" smtClean="0"/>
              <a:t>: a dynamic modelling language</a:t>
            </a:r>
          </a:p>
          <a:p>
            <a:r>
              <a:rPr lang="en-US" dirty="0" smtClean="0"/>
              <a:t>My application</a:t>
            </a:r>
          </a:p>
          <a:p>
            <a:pPr lvl="1"/>
            <a:r>
              <a:rPr lang="en-US" dirty="0" smtClean="0"/>
              <a:t>Open source model (eventually dynamic) for absorption chiller</a:t>
            </a:r>
          </a:p>
          <a:p>
            <a:pPr lvl="1"/>
            <a:r>
              <a:rPr lang="en-US" dirty="0" smtClean="0"/>
              <a:t>Requires: Open source library for properties (based on work from Spring, </a:t>
            </a:r>
            <a:r>
              <a:rPr lang="en-US" dirty="0" err="1" smtClean="0"/>
              <a:t>openACHP</a:t>
            </a:r>
            <a:r>
              <a:rPr lang="en-US" dirty="0" smtClean="0"/>
              <a:t> …)</a:t>
            </a:r>
          </a:p>
          <a:p>
            <a:r>
              <a:rPr lang="en-US" dirty="0" smtClean="0"/>
              <a:t>Other applications</a:t>
            </a:r>
          </a:p>
          <a:p>
            <a:pPr lvl="1"/>
            <a:r>
              <a:rPr lang="en-US" dirty="0" smtClean="0"/>
              <a:t>Building controls optimization</a:t>
            </a:r>
          </a:p>
          <a:p>
            <a:endParaRPr lang="en-US" dirty="0"/>
          </a:p>
        </p:txBody>
      </p:sp>
      <p:sp>
        <p:nvSpPr>
          <p:cNvPr id="4" name="Date Placeholder 3"/>
          <p:cNvSpPr>
            <a:spLocks noGrp="1"/>
          </p:cNvSpPr>
          <p:nvPr>
            <p:ph type="dt" sz="half" idx="10"/>
          </p:nvPr>
        </p:nvSpPr>
        <p:spPr/>
        <p:txBody>
          <a:bodyPr/>
          <a:lstStyle/>
          <a:p>
            <a:r>
              <a:rPr lang="en-US" smtClean="0"/>
              <a:t>2015-11-02</a:t>
            </a:r>
            <a:endParaRPr lang="en-US"/>
          </a:p>
        </p:txBody>
      </p:sp>
      <p:sp>
        <p:nvSpPr>
          <p:cNvPr id="5" name="Footer Placeholder 4"/>
          <p:cNvSpPr>
            <a:spLocks noGrp="1"/>
          </p:cNvSpPr>
          <p:nvPr>
            <p:ph type="ftr" sz="quarter" idx="11"/>
          </p:nvPr>
        </p:nvSpPr>
        <p:spPr/>
        <p:txBody>
          <a:bodyPr/>
          <a:lstStyle/>
          <a:p>
            <a:r>
              <a:rPr lang="en-US" smtClean="0"/>
              <a:t>Nicholas Fette</a:t>
            </a:r>
            <a:endParaRPr lang="en-US"/>
          </a:p>
        </p:txBody>
      </p:sp>
      <p:sp>
        <p:nvSpPr>
          <p:cNvPr id="6" name="Slide Number Placeholder 5"/>
          <p:cNvSpPr>
            <a:spLocks noGrp="1"/>
          </p:cNvSpPr>
          <p:nvPr>
            <p:ph type="sldNum" sz="quarter" idx="12"/>
          </p:nvPr>
        </p:nvSpPr>
        <p:spPr/>
        <p:txBody>
          <a:bodyPr/>
          <a:lstStyle/>
          <a:p>
            <a:fld id="{E73BBE80-8C33-459D-9A0D-265274BBD095}" type="slidenum">
              <a:rPr lang="en-US" smtClean="0"/>
              <a:t>23</a:t>
            </a:fld>
            <a:endParaRPr lang="en-US"/>
          </a:p>
        </p:txBody>
      </p:sp>
    </p:spTree>
    <p:extLst>
      <p:ext uri="{BB962C8B-B14F-4D97-AF65-F5344CB8AC3E}">
        <p14:creationId xmlns:p14="http://schemas.microsoft.com/office/powerpoint/2010/main" val="620835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tea?</a:t>
            </a:r>
            <a:endParaRPr lang="en-US" dirty="0"/>
          </a:p>
        </p:txBody>
      </p:sp>
      <p:sp>
        <p:nvSpPr>
          <p:cNvPr id="4" name="Date Placeholder 3"/>
          <p:cNvSpPr>
            <a:spLocks noGrp="1"/>
          </p:cNvSpPr>
          <p:nvPr>
            <p:ph type="dt" sz="half" idx="10"/>
          </p:nvPr>
        </p:nvSpPr>
        <p:spPr/>
        <p:txBody>
          <a:bodyPr/>
          <a:lstStyle/>
          <a:p>
            <a:r>
              <a:rPr lang="en-US" smtClean="0"/>
              <a:t>2015-11-02</a:t>
            </a:r>
            <a:endParaRPr lang="en-US"/>
          </a:p>
        </p:txBody>
      </p:sp>
      <p:sp>
        <p:nvSpPr>
          <p:cNvPr id="5" name="Footer Placeholder 4"/>
          <p:cNvSpPr>
            <a:spLocks noGrp="1"/>
          </p:cNvSpPr>
          <p:nvPr>
            <p:ph type="ftr" sz="quarter" idx="11"/>
          </p:nvPr>
        </p:nvSpPr>
        <p:spPr/>
        <p:txBody>
          <a:bodyPr/>
          <a:lstStyle/>
          <a:p>
            <a:r>
              <a:rPr lang="en-US" smtClean="0"/>
              <a:t>Nicholas Fette</a:t>
            </a:r>
            <a:endParaRPr lang="en-US"/>
          </a:p>
        </p:txBody>
      </p:sp>
      <p:sp>
        <p:nvSpPr>
          <p:cNvPr id="6" name="Slide Number Placeholder 5"/>
          <p:cNvSpPr>
            <a:spLocks noGrp="1"/>
          </p:cNvSpPr>
          <p:nvPr>
            <p:ph type="sldNum" sz="quarter" idx="12"/>
          </p:nvPr>
        </p:nvSpPr>
        <p:spPr/>
        <p:txBody>
          <a:bodyPr/>
          <a:lstStyle/>
          <a:p>
            <a:fld id="{E73BBE80-8C33-459D-9A0D-265274BBD095}" type="slidenum">
              <a:rPr lang="en-US" smtClean="0"/>
              <a:t>24</a:t>
            </a:fld>
            <a:endParaRPr lang="en-US"/>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8044" y="1600200"/>
            <a:ext cx="602791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7626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H. J. Cho, J. P. </a:t>
            </a:r>
            <a:r>
              <a:rPr lang="en-US" sz="2000" dirty="0" err="1"/>
              <a:t>Mizerak</a:t>
            </a:r>
            <a:r>
              <a:rPr lang="en-US" sz="2000" dirty="0"/>
              <a:t> and E. N. Wang, "Turning bubbles on and off during boiling using charged surfactants," </a:t>
            </a:r>
            <a:r>
              <a:rPr lang="en-US" sz="2000" i="1" dirty="0"/>
              <a:t>Nat </a:t>
            </a:r>
            <a:r>
              <a:rPr lang="en-US" sz="2000" i="1" dirty="0" err="1"/>
              <a:t>Commun</a:t>
            </a:r>
            <a:r>
              <a:rPr lang="en-US" sz="2000" i="1" dirty="0"/>
              <a:t>, </a:t>
            </a:r>
            <a:r>
              <a:rPr lang="en-US" sz="2000" dirty="0"/>
              <a:t>vol. 6, no. 8599, pp. 1-7, 2015. http://dx.doi.org/10.1038/ncomms9599.</a:t>
            </a:r>
          </a:p>
        </p:txBody>
      </p:sp>
      <p:sp>
        <p:nvSpPr>
          <p:cNvPr id="4" name="Date Placeholder 3"/>
          <p:cNvSpPr>
            <a:spLocks noGrp="1"/>
          </p:cNvSpPr>
          <p:nvPr>
            <p:ph type="dt" sz="half" idx="10"/>
          </p:nvPr>
        </p:nvSpPr>
        <p:spPr/>
        <p:txBody>
          <a:bodyPr/>
          <a:lstStyle/>
          <a:p>
            <a:r>
              <a:rPr lang="en-US" smtClean="0"/>
              <a:t>2015-11-02</a:t>
            </a:r>
            <a:endParaRPr lang="en-US"/>
          </a:p>
        </p:txBody>
      </p:sp>
      <p:sp>
        <p:nvSpPr>
          <p:cNvPr id="5" name="Footer Placeholder 4"/>
          <p:cNvSpPr>
            <a:spLocks noGrp="1"/>
          </p:cNvSpPr>
          <p:nvPr>
            <p:ph type="ftr" sz="quarter" idx="11"/>
          </p:nvPr>
        </p:nvSpPr>
        <p:spPr/>
        <p:txBody>
          <a:bodyPr/>
          <a:lstStyle/>
          <a:p>
            <a:r>
              <a:rPr lang="en-US" smtClean="0"/>
              <a:t>Nicholas Fette</a:t>
            </a:r>
            <a:endParaRPr lang="en-US"/>
          </a:p>
        </p:txBody>
      </p:sp>
      <p:sp>
        <p:nvSpPr>
          <p:cNvPr id="6" name="Slide Number Placeholder 5"/>
          <p:cNvSpPr>
            <a:spLocks noGrp="1"/>
          </p:cNvSpPr>
          <p:nvPr>
            <p:ph type="sldNum" sz="quarter" idx="12"/>
          </p:nvPr>
        </p:nvSpPr>
        <p:spPr/>
        <p:txBody>
          <a:bodyPr/>
          <a:lstStyle/>
          <a:p>
            <a:fld id="{E73BBE80-8C33-459D-9A0D-265274BBD095}" type="slidenum">
              <a:rPr lang="en-US" smtClean="0"/>
              <a:t>3</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8766" y="1600200"/>
            <a:ext cx="708646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7221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Fun news</a:t>
            </a:r>
            <a:endParaRPr lang="en-US" dirty="0"/>
          </a:p>
        </p:txBody>
      </p:sp>
      <p:sp>
        <p:nvSpPr>
          <p:cNvPr id="5" name="Date Placeholder 4"/>
          <p:cNvSpPr>
            <a:spLocks noGrp="1"/>
          </p:cNvSpPr>
          <p:nvPr>
            <p:ph type="dt" sz="half" idx="10"/>
          </p:nvPr>
        </p:nvSpPr>
        <p:spPr/>
        <p:txBody>
          <a:bodyPr/>
          <a:lstStyle/>
          <a:p>
            <a:r>
              <a:rPr lang="en-US" smtClean="0"/>
              <a:t>2015-09-03</a:t>
            </a:r>
            <a:endParaRPr lang="en-US"/>
          </a:p>
        </p:txBody>
      </p:sp>
      <p:sp>
        <p:nvSpPr>
          <p:cNvPr id="6" name="Footer Placeholder 5"/>
          <p:cNvSpPr>
            <a:spLocks noGrp="1"/>
          </p:cNvSpPr>
          <p:nvPr>
            <p:ph type="ftr" sz="quarter" idx="11"/>
          </p:nvPr>
        </p:nvSpPr>
        <p:spPr/>
        <p:txBody>
          <a:bodyPr/>
          <a:lstStyle/>
          <a:p>
            <a:r>
              <a:rPr lang="en-US" smtClean="0"/>
              <a:t>Nicholas Fette</a:t>
            </a:r>
            <a:endParaRPr lang="en-US"/>
          </a:p>
        </p:txBody>
      </p:sp>
      <p:sp>
        <p:nvSpPr>
          <p:cNvPr id="7" name="Slide Number Placeholder 6"/>
          <p:cNvSpPr>
            <a:spLocks noGrp="1"/>
          </p:cNvSpPr>
          <p:nvPr>
            <p:ph type="sldNum" sz="quarter" idx="12"/>
          </p:nvPr>
        </p:nvSpPr>
        <p:spPr/>
        <p:txBody>
          <a:bodyPr/>
          <a:lstStyle/>
          <a:p>
            <a:fld id="{114C4A56-2458-46DA-B512-9C7F3C087AB8}" type="slidenum">
              <a:rPr lang="en-US" smtClean="0"/>
              <a:t>4</a:t>
            </a:fld>
            <a:endParaRPr lang="en-US"/>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1568" b="36527"/>
          <a:stretch/>
        </p:blipFill>
        <p:spPr bwMode="auto">
          <a:xfrm>
            <a:off x="3886200" y="2037394"/>
            <a:ext cx="5152148" cy="31466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3281"/>
            <a:ext cx="4195482" cy="47948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4354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AORA Solar collaboration</a:t>
            </a:r>
            <a:endParaRPr lang="en-US" dirty="0"/>
          </a:p>
        </p:txBody>
      </p:sp>
      <p:sp>
        <p:nvSpPr>
          <p:cNvPr id="3" name="Content Placeholder 2"/>
          <p:cNvSpPr>
            <a:spLocks noGrp="1"/>
          </p:cNvSpPr>
          <p:nvPr>
            <p:ph sz="half" idx="1"/>
          </p:nvPr>
        </p:nvSpPr>
        <p:spPr/>
        <p:txBody>
          <a:bodyPr>
            <a:normAutofit/>
          </a:bodyPr>
          <a:lstStyle/>
          <a:p>
            <a:pPr marL="285750" indent="-285750"/>
            <a:r>
              <a:rPr lang="en-US" dirty="0" smtClean="0"/>
              <a:t>Pinchas </a:t>
            </a:r>
            <a:r>
              <a:rPr lang="en-US" dirty="0" err="1" smtClean="0"/>
              <a:t>Doron</a:t>
            </a:r>
            <a:endParaRPr lang="en-US" dirty="0" smtClean="0"/>
          </a:p>
          <a:p>
            <a:pPr marL="685800" lvl="1"/>
            <a:r>
              <a:rPr lang="en-US" dirty="0" smtClean="0"/>
              <a:t>AORA</a:t>
            </a:r>
          </a:p>
          <a:p>
            <a:pPr marL="285750" indent="-285750"/>
            <a:r>
              <a:rPr lang="en-US" dirty="0" smtClean="0"/>
              <a:t>Ellen Stechel</a:t>
            </a:r>
          </a:p>
          <a:p>
            <a:pPr marL="685800" lvl="1"/>
            <a:r>
              <a:rPr lang="en-US" dirty="0" smtClean="0"/>
              <a:t>Nathan Johnson</a:t>
            </a:r>
          </a:p>
          <a:p>
            <a:pPr marL="685800" lvl="1"/>
            <a:r>
              <a:rPr lang="en-US" dirty="0" smtClean="0"/>
              <a:t>Marcus </a:t>
            </a:r>
            <a:r>
              <a:rPr lang="en-US" dirty="0" err="1" smtClean="0"/>
              <a:t>Herrman</a:t>
            </a:r>
            <a:endParaRPr lang="en-US" dirty="0" smtClean="0"/>
          </a:p>
          <a:p>
            <a:pPr marL="685800" lvl="1"/>
            <a:r>
              <a:rPr lang="en-US" dirty="0" err="1" smtClean="0"/>
              <a:t>Yulia</a:t>
            </a:r>
            <a:r>
              <a:rPr lang="en-US" dirty="0" smtClean="0"/>
              <a:t> </a:t>
            </a:r>
            <a:r>
              <a:rPr lang="en-US" dirty="0" err="1" smtClean="0"/>
              <a:t>Peet</a:t>
            </a:r>
            <a:endParaRPr lang="en-US" dirty="0" smtClean="0"/>
          </a:p>
          <a:p>
            <a:pPr marL="685800" lvl="1"/>
            <a:r>
              <a:rPr lang="en-US" dirty="0" smtClean="0"/>
              <a:t>Clark Miller</a:t>
            </a:r>
          </a:p>
          <a:p>
            <a:pPr marL="685800" lvl="1"/>
            <a:r>
              <a:rPr lang="en-US" dirty="0" err="1" smtClean="0"/>
              <a:t>Perdo</a:t>
            </a:r>
            <a:r>
              <a:rPr lang="en-US" dirty="0" smtClean="0"/>
              <a:t> Peralta</a:t>
            </a:r>
          </a:p>
          <a:p>
            <a:pPr marL="685800" lvl="1"/>
            <a:r>
              <a:rPr lang="en-US" dirty="0" smtClean="0"/>
              <a:t>Pat Phelan</a:t>
            </a:r>
          </a:p>
          <a:p>
            <a:pPr marL="285750" indent="-285750"/>
            <a:endParaRPr lang="en-US" dirty="0" smtClean="0"/>
          </a:p>
        </p:txBody>
      </p:sp>
      <p:sp>
        <p:nvSpPr>
          <p:cNvPr id="4" name="Date Placeholder 3"/>
          <p:cNvSpPr>
            <a:spLocks noGrp="1"/>
          </p:cNvSpPr>
          <p:nvPr>
            <p:ph type="dt" sz="half" idx="10"/>
          </p:nvPr>
        </p:nvSpPr>
        <p:spPr/>
        <p:txBody>
          <a:bodyPr/>
          <a:lstStyle/>
          <a:p>
            <a:r>
              <a:rPr lang="en-US" smtClean="0"/>
              <a:t>2015-11-02</a:t>
            </a:r>
            <a:endParaRPr lang="en-US"/>
          </a:p>
        </p:txBody>
      </p:sp>
      <p:sp>
        <p:nvSpPr>
          <p:cNvPr id="5" name="Footer Placeholder 4"/>
          <p:cNvSpPr>
            <a:spLocks noGrp="1"/>
          </p:cNvSpPr>
          <p:nvPr>
            <p:ph type="ftr" sz="quarter" idx="11"/>
          </p:nvPr>
        </p:nvSpPr>
        <p:spPr/>
        <p:txBody>
          <a:bodyPr/>
          <a:lstStyle/>
          <a:p>
            <a:r>
              <a:rPr lang="en-US" smtClean="0"/>
              <a:t>Nicholas Fette</a:t>
            </a:r>
            <a:endParaRPr lang="en-US"/>
          </a:p>
        </p:txBody>
      </p:sp>
      <p:sp>
        <p:nvSpPr>
          <p:cNvPr id="6" name="Slide Number Placeholder 5"/>
          <p:cNvSpPr>
            <a:spLocks noGrp="1"/>
          </p:cNvSpPr>
          <p:nvPr>
            <p:ph type="sldNum" sz="quarter" idx="12"/>
          </p:nvPr>
        </p:nvSpPr>
        <p:spPr/>
        <p:txBody>
          <a:bodyPr/>
          <a:lstStyle/>
          <a:p>
            <a:fld id="{E73BBE80-8C33-459D-9A0D-265274BBD095}" type="slidenum">
              <a:rPr lang="en-US" smtClean="0"/>
              <a:t>5</a:t>
            </a:fld>
            <a:endParaRPr lang="en-US"/>
          </a:p>
        </p:txBody>
      </p:sp>
      <p:pic>
        <p:nvPicPr>
          <p:cNvPr id="9" name="Picture 3"/>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27490"/>
          <a:stretch/>
        </p:blipFill>
        <p:spPr bwMode="auto">
          <a:xfrm>
            <a:off x="4648200" y="1774539"/>
            <a:ext cx="4038600" cy="4177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724400" y="1905000"/>
            <a:ext cx="3194529" cy="2308324"/>
          </a:xfrm>
          <a:prstGeom prst="rect">
            <a:avLst/>
          </a:prstGeom>
          <a:noFill/>
        </p:spPr>
        <p:txBody>
          <a:bodyPr wrap="none" rtlCol="0">
            <a:spAutoFit/>
          </a:bodyPr>
          <a:lstStyle/>
          <a:p>
            <a:r>
              <a:rPr lang="en-US" dirty="0" smtClean="0">
                <a:solidFill>
                  <a:srgbClr val="FFFF00"/>
                </a:solidFill>
              </a:rPr>
              <a:t>“Tulip”</a:t>
            </a:r>
          </a:p>
          <a:p>
            <a:r>
              <a:rPr lang="en-US" dirty="0" smtClean="0">
                <a:solidFill>
                  <a:srgbClr val="FFFF00"/>
                </a:solidFill>
              </a:rPr>
              <a:t>~30 m</a:t>
            </a:r>
          </a:p>
          <a:p>
            <a:r>
              <a:rPr lang="en-US" dirty="0" smtClean="0">
                <a:solidFill>
                  <a:srgbClr val="FFFF00"/>
                </a:solidFill>
              </a:rPr>
              <a:t>~100 </a:t>
            </a:r>
            <a:r>
              <a:rPr lang="en-US" dirty="0" err="1" smtClean="0">
                <a:solidFill>
                  <a:srgbClr val="FFFF00"/>
                </a:solidFill>
              </a:rPr>
              <a:t>kW</a:t>
            </a:r>
            <a:r>
              <a:rPr lang="en-US" baseline="-25000" dirty="0" err="1" smtClean="0">
                <a:solidFill>
                  <a:srgbClr val="FFFF00"/>
                </a:solidFill>
              </a:rPr>
              <a:t>e</a:t>
            </a:r>
            <a:r>
              <a:rPr lang="en-US" dirty="0" smtClean="0">
                <a:solidFill>
                  <a:srgbClr val="FFFF00"/>
                </a:solidFill>
              </a:rPr>
              <a:t> + 170 </a:t>
            </a:r>
            <a:r>
              <a:rPr lang="en-US" dirty="0" err="1" smtClean="0">
                <a:solidFill>
                  <a:srgbClr val="FFFF00"/>
                </a:solidFill>
              </a:rPr>
              <a:t>kW</a:t>
            </a:r>
            <a:r>
              <a:rPr lang="en-US" baseline="-25000" dirty="0" err="1" smtClean="0">
                <a:solidFill>
                  <a:srgbClr val="FFFF00"/>
                </a:solidFill>
              </a:rPr>
              <a:t>th</a:t>
            </a:r>
            <a:endParaRPr lang="en-US" baseline="-25000" dirty="0" smtClean="0">
              <a:solidFill>
                <a:srgbClr val="FFFF00"/>
              </a:solidFill>
            </a:endParaRPr>
          </a:p>
          <a:p>
            <a:r>
              <a:rPr lang="en-US" dirty="0" smtClean="0">
                <a:solidFill>
                  <a:srgbClr val="FFFF00"/>
                </a:solidFill>
              </a:rPr>
              <a:t>Brayton cycle (</a:t>
            </a:r>
            <a:r>
              <a:rPr lang="en-US" dirty="0" err="1" smtClean="0">
                <a:solidFill>
                  <a:srgbClr val="FFFF00"/>
                </a:solidFill>
              </a:rPr>
              <a:t>Ansaldo</a:t>
            </a:r>
            <a:r>
              <a:rPr lang="en-US" dirty="0" smtClean="0">
                <a:solidFill>
                  <a:srgbClr val="FFFF00"/>
                </a:solidFill>
              </a:rPr>
              <a:t> T100)</a:t>
            </a:r>
          </a:p>
          <a:p>
            <a:endParaRPr lang="en-US" dirty="0">
              <a:solidFill>
                <a:srgbClr val="FFFF00"/>
              </a:solidFill>
            </a:endParaRPr>
          </a:p>
          <a:p>
            <a:r>
              <a:rPr lang="en-US" dirty="0" smtClean="0">
                <a:solidFill>
                  <a:srgbClr val="FFFF00"/>
                </a:solidFill>
              </a:rPr>
              <a:t>2 units deployed (Israel, Spain)</a:t>
            </a:r>
          </a:p>
          <a:p>
            <a:r>
              <a:rPr lang="en-US" dirty="0" smtClean="0">
                <a:solidFill>
                  <a:srgbClr val="FFFF00"/>
                </a:solidFill>
              </a:rPr>
              <a:t>1 ready to break ground? (Here)</a:t>
            </a:r>
          </a:p>
          <a:p>
            <a:r>
              <a:rPr lang="en-US" dirty="0" smtClean="0">
                <a:solidFill>
                  <a:srgbClr val="FFFF00"/>
                </a:solidFill>
              </a:rPr>
              <a:t>10? ordered (Ethiopia)</a:t>
            </a:r>
          </a:p>
        </p:txBody>
      </p:sp>
      <p:sp>
        <p:nvSpPr>
          <p:cNvPr id="11" name="Rectangle 10"/>
          <p:cNvSpPr/>
          <p:nvPr/>
        </p:nvSpPr>
        <p:spPr>
          <a:xfrm>
            <a:off x="5257800" y="5943600"/>
            <a:ext cx="3124200" cy="707886"/>
          </a:xfrm>
          <a:prstGeom prst="rect">
            <a:avLst/>
          </a:prstGeom>
        </p:spPr>
        <p:txBody>
          <a:bodyPr wrap="square">
            <a:spAutoFit/>
          </a:bodyPr>
          <a:lstStyle/>
          <a:p>
            <a:pPr algn="just"/>
            <a:r>
              <a:rPr lang="en-US" sz="1000" dirty="0"/>
              <a:t>J. M. Duran, "AORA </a:t>
            </a:r>
            <a:r>
              <a:rPr lang="en-US" sz="1000" dirty="0" err="1"/>
              <a:t>Solar's</a:t>
            </a:r>
            <a:r>
              <a:rPr lang="en-US" sz="1000" dirty="0"/>
              <a:t> Tulip System: A hybrid solar thermal solution," 25 11 2013. [Online]. Available: http://www.iitj.ac.in/CSP/material/21dec/aora.pdf. [Accessed 02 11 2015].</a:t>
            </a:r>
          </a:p>
        </p:txBody>
      </p:sp>
    </p:spTree>
    <p:extLst>
      <p:ext uri="{BB962C8B-B14F-4D97-AF65-F5344CB8AC3E}">
        <p14:creationId xmlns:p14="http://schemas.microsoft.com/office/powerpoint/2010/main" val="2027292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Close-up</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64746"/>
            <a:ext cx="8229600" cy="3996870"/>
          </a:xfrm>
        </p:spPr>
      </p:pic>
      <p:sp>
        <p:nvSpPr>
          <p:cNvPr id="4" name="Date Placeholder 3"/>
          <p:cNvSpPr>
            <a:spLocks noGrp="1"/>
          </p:cNvSpPr>
          <p:nvPr>
            <p:ph type="dt" sz="half" idx="10"/>
          </p:nvPr>
        </p:nvSpPr>
        <p:spPr/>
        <p:txBody>
          <a:bodyPr/>
          <a:lstStyle/>
          <a:p>
            <a:r>
              <a:rPr lang="en-US" smtClean="0"/>
              <a:t>2015-09-02</a:t>
            </a:r>
            <a:endParaRPr lang="en-US"/>
          </a:p>
        </p:txBody>
      </p:sp>
      <p:sp>
        <p:nvSpPr>
          <p:cNvPr id="5" name="Footer Placeholder 4"/>
          <p:cNvSpPr>
            <a:spLocks noGrp="1"/>
          </p:cNvSpPr>
          <p:nvPr>
            <p:ph type="ftr" sz="quarter" idx="11"/>
          </p:nvPr>
        </p:nvSpPr>
        <p:spPr/>
        <p:txBody>
          <a:bodyPr/>
          <a:lstStyle/>
          <a:p>
            <a:r>
              <a:rPr lang="en-US" smtClean="0"/>
              <a:t>AORA-ASU collaboration</a:t>
            </a:r>
            <a:endParaRPr lang="en-US"/>
          </a:p>
        </p:txBody>
      </p:sp>
      <p:sp>
        <p:nvSpPr>
          <p:cNvPr id="6" name="Slide Number Placeholder 5"/>
          <p:cNvSpPr>
            <a:spLocks noGrp="1"/>
          </p:cNvSpPr>
          <p:nvPr>
            <p:ph type="sldNum" sz="quarter" idx="12"/>
          </p:nvPr>
        </p:nvSpPr>
        <p:spPr/>
        <p:txBody>
          <a:bodyPr/>
          <a:lstStyle/>
          <a:p>
            <a:fld id="{5753ABCA-5B2C-43AA-AD38-B158E325D87F}" type="slidenum">
              <a:rPr lang="en-US" smtClean="0"/>
              <a:t>6</a:t>
            </a:fld>
            <a:endParaRPr lang="en-US"/>
          </a:p>
        </p:txBody>
      </p:sp>
      <p:sp>
        <p:nvSpPr>
          <p:cNvPr id="8" name="TextBox 7"/>
          <p:cNvSpPr txBox="1"/>
          <p:nvPr/>
        </p:nvSpPr>
        <p:spPr>
          <a:xfrm>
            <a:off x="5715000" y="1447800"/>
            <a:ext cx="1458316" cy="923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dirty="0" smtClean="0"/>
              <a:t>Inlet filter and air cooling coil</a:t>
            </a:r>
            <a:endParaRPr lang="en-US" dirty="0"/>
          </a:p>
        </p:txBody>
      </p:sp>
      <p:sp>
        <p:nvSpPr>
          <p:cNvPr id="9" name="Up Arrow 8"/>
          <p:cNvSpPr/>
          <p:nvPr/>
        </p:nvSpPr>
        <p:spPr>
          <a:xfrm>
            <a:off x="4114800" y="4419600"/>
            <a:ext cx="1795958"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Chilled water</a:t>
            </a:r>
            <a:endParaRPr lang="en-US" dirty="0"/>
          </a:p>
        </p:txBody>
      </p:sp>
      <p:sp>
        <p:nvSpPr>
          <p:cNvPr id="10" name="Down Arrow 9"/>
          <p:cNvSpPr/>
          <p:nvPr/>
        </p:nvSpPr>
        <p:spPr>
          <a:xfrm>
            <a:off x="1828800" y="3276600"/>
            <a:ext cx="1219200" cy="797004"/>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HTF</a:t>
            </a:r>
            <a:endParaRPr lang="en-US" dirty="0"/>
          </a:p>
        </p:txBody>
      </p:sp>
      <p:sp>
        <p:nvSpPr>
          <p:cNvPr id="11" name="Left Arrow 10"/>
          <p:cNvSpPr/>
          <p:nvPr/>
        </p:nvSpPr>
        <p:spPr>
          <a:xfrm rot="2170364">
            <a:off x="5691936" y="2980536"/>
            <a:ext cx="1645814" cy="995657"/>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Ambient Air</a:t>
            </a:r>
            <a:endParaRPr lang="en-US" dirty="0"/>
          </a:p>
        </p:txBody>
      </p:sp>
      <p:sp>
        <p:nvSpPr>
          <p:cNvPr id="12" name="Up Arrow 11"/>
          <p:cNvSpPr/>
          <p:nvPr/>
        </p:nvSpPr>
        <p:spPr>
          <a:xfrm>
            <a:off x="2057400" y="1295400"/>
            <a:ext cx="1964779" cy="826008"/>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Exhaust</a:t>
            </a:r>
            <a:endParaRPr lang="en-US" dirty="0"/>
          </a:p>
        </p:txBody>
      </p:sp>
      <p:sp>
        <p:nvSpPr>
          <p:cNvPr id="13" name="TextBox 12"/>
          <p:cNvSpPr txBox="1"/>
          <p:nvPr/>
        </p:nvSpPr>
        <p:spPr>
          <a:xfrm>
            <a:off x="685800" y="2325469"/>
            <a:ext cx="1828800"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smtClean="0"/>
              <a:t>Heat recovery heat exchanger</a:t>
            </a:r>
            <a:endParaRPr lang="en-US" dirty="0"/>
          </a:p>
        </p:txBody>
      </p:sp>
      <p:sp>
        <p:nvSpPr>
          <p:cNvPr id="14" name="TextBox 13"/>
          <p:cNvSpPr txBox="1"/>
          <p:nvPr/>
        </p:nvSpPr>
        <p:spPr>
          <a:xfrm>
            <a:off x="3581400" y="2297668"/>
            <a:ext cx="896527" cy="369332"/>
          </a:xfrm>
          <a:prstGeom prst="rect">
            <a:avLst/>
          </a:prstGeom>
          <a:noFill/>
        </p:spPr>
        <p:txBody>
          <a:bodyPr wrap="none" rtlCol="0">
            <a:spAutoFit/>
          </a:bodyPr>
          <a:lstStyle/>
          <a:p>
            <a:r>
              <a:rPr lang="en-US" dirty="0" smtClean="0"/>
              <a:t>Turbine</a:t>
            </a:r>
            <a:endParaRPr lang="en-US" dirty="0"/>
          </a:p>
        </p:txBody>
      </p:sp>
      <p:sp>
        <p:nvSpPr>
          <p:cNvPr id="15" name="TextBox 14"/>
          <p:cNvSpPr txBox="1"/>
          <p:nvPr/>
        </p:nvSpPr>
        <p:spPr>
          <a:xfrm>
            <a:off x="2743200" y="3974068"/>
            <a:ext cx="984693" cy="369332"/>
          </a:xfrm>
          <a:prstGeom prst="rect">
            <a:avLst/>
          </a:prstGeom>
          <a:noFill/>
        </p:spPr>
        <p:txBody>
          <a:bodyPr wrap="none" rtlCol="0">
            <a:spAutoFit/>
          </a:bodyPr>
          <a:lstStyle/>
          <a:p>
            <a:r>
              <a:rPr lang="en-US" dirty="0" smtClean="0"/>
              <a:t>Receiver</a:t>
            </a:r>
            <a:endParaRPr lang="en-US" dirty="0"/>
          </a:p>
        </p:txBody>
      </p:sp>
      <p:sp>
        <p:nvSpPr>
          <p:cNvPr id="16" name="Right Arrow 15"/>
          <p:cNvSpPr/>
          <p:nvPr/>
        </p:nvSpPr>
        <p:spPr>
          <a:xfrm rot="18244036">
            <a:off x="2253996" y="4718268"/>
            <a:ext cx="978408" cy="484632"/>
          </a:xfrm>
          <a:prstGeom prst="rightArrow">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n 16"/>
          <p:cNvSpPr/>
          <p:nvPr/>
        </p:nvSpPr>
        <p:spPr>
          <a:xfrm>
            <a:off x="1371600" y="5044369"/>
            <a:ext cx="914400" cy="914400"/>
          </a:xfrm>
          <a:prstGeom prst="sun">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167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AORA waste heat utilization</a:t>
            </a:r>
            <a:endParaRPr lang="en-US" dirty="0"/>
          </a:p>
        </p:txBody>
      </p:sp>
      <p:sp>
        <p:nvSpPr>
          <p:cNvPr id="4" name="Date Placeholder 3"/>
          <p:cNvSpPr>
            <a:spLocks noGrp="1"/>
          </p:cNvSpPr>
          <p:nvPr>
            <p:ph type="dt" sz="half" idx="10"/>
          </p:nvPr>
        </p:nvSpPr>
        <p:spPr/>
        <p:txBody>
          <a:bodyPr/>
          <a:lstStyle/>
          <a:p>
            <a:r>
              <a:rPr lang="en-US" smtClean="0"/>
              <a:t>2015-01-29</a:t>
            </a:r>
            <a:endParaRPr lang="en-US"/>
          </a:p>
        </p:txBody>
      </p:sp>
      <p:sp>
        <p:nvSpPr>
          <p:cNvPr id="5" name="Footer Placeholder 4"/>
          <p:cNvSpPr>
            <a:spLocks noGrp="1"/>
          </p:cNvSpPr>
          <p:nvPr>
            <p:ph type="ftr" sz="quarter" idx="11"/>
          </p:nvPr>
        </p:nvSpPr>
        <p:spPr/>
        <p:txBody>
          <a:bodyPr/>
          <a:lstStyle/>
          <a:p>
            <a:r>
              <a:rPr lang="en-US" smtClean="0"/>
              <a:t>Nicholas Fette</a:t>
            </a:r>
            <a:endParaRPr lang="en-US"/>
          </a:p>
        </p:txBody>
      </p:sp>
      <p:sp>
        <p:nvSpPr>
          <p:cNvPr id="6" name="Slide Number Placeholder 5"/>
          <p:cNvSpPr>
            <a:spLocks noGrp="1"/>
          </p:cNvSpPr>
          <p:nvPr>
            <p:ph type="sldNum" sz="quarter" idx="12"/>
          </p:nvPr>
        </p:nvSpPr>
        <p:spPr/>
        <p:txBody>
          <a:bodyPr/>
          <a:lstStyle/>
          <a:p>
            <a:fld id="{D7A614C9-EA85-45B1-817A-814B28C45D93}" type="slidenum">
              <a:rPr lang="en-US" smtClean="0"/>
              <a:t>7</a:t>
            </a:fld>
            <a:endParaRPr lang="en-US"/>
          </a:p>
        </p:txBody>
      </p:sp>
      <p:pic>
        <p:nvPicPr>
          <p:cNvPr id="2051"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7490"/>
          <a:stretch/>
        </p:blipFill>
        <p:spPr bwMode="auto">
          <a:xfrm>
            <a:off x="134911" y="1676400"/>
            <a:ext cx="437570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6006461" y="1799181"/>
            <a:ext cx="1066800" cy="914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BRAYTON TURBINE</a:t>
            </a:r>
            <a:endParaRPr lang="en-US" dirty="0"/>
          </a:p>
        </p:txBody>
      </p:sp>
      <p:sp>
        <p:nvSpPr>
          <p:cNvPr id="8" name="Right Arrow 7"/>
          <p:cNvSpPr/>
          <p:nvPr/>
        </p:nvSpPr>
        <p:spPr>
          <a:xfrm>
            <a:off x="7532921" y="2000349"/>
            <a:ext cx="11308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POWER</a:t>
            </a:r>
            <a:endParaRPr lang="en-US" dirty="0"/>
          </a:p>
        </p:txBody>
      </p:sp>
      <p:sp>
        <p:nvSpPr>
          <p:cNvPr id="9" name="Down Arrow 8"/>
          <p:cNvSpPr/>
          <p:nvPr/>
        </p:nvSpPr>
        <p:spPr>
          <a:xfrm>
            <a:off x="5739761" y="2865981"/>
            <a:ext cx="1600200" cy="97840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270 °C Air</a:t>
            </a:r>
            <a:endParaRPr lang="en-US" dirty="0"/>
          </a:p>
        </p:txBody>
      </p:sp>
      <p:sp>
        <p:nvSpPr>
          <p:cNvPr id="11" name="Sun 10"/>
          <p:cNvSpPr/>
          <p:nvPr/>
        </p:nvSpPr>
        <p:spPr>
          <a:xfrm>
            <a:off x="2072217" y="1191768"/>
            <a:ext cx="914400" cy="914400"/>
          </a:xfrm>
          <a:prstGeom prst="su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Down Arrow 11"/>
          <p:cNvSpPr/>
          <p:nvPr/>
        </p:nvSpPr>
        <p:spPr>
          <a:xfrm rot="2255580">
            <a:off x="1496667" y="2394733"/>
            <a:ext cx="484632" cy="97840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 name="Down Arrow 14"/>
          <p:cNvSpPr/>
          <p:nvPr/>
        </p:nvSpPr>
        <p:spPr>
          <a:xfrm rot="14307914">
            <a:off x="2530804" y="2739361"/>
            <a:ext cx="484632" cy="97840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 name="Down Arrow 15"/>
          <p:cNvSpPr/>
          <p:nvPr/>
        </p:nvSpPr>
        <p:spPr>
          <a:xfrm>
            <a:off x="5644096" y="3944973"/>
            <a:ext cx="1791531" cy="97840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~100°C</a:t>
            </a:r>
          </a:p>
          <a:p>
            <a:pPr algn="ctr"/>
            <a:r>
              <a:rPr lang="en-US" dirty="0" smtClean="0"/>
              <a:t>(water)</a:t>
            </a:r>
            <a:endParaRPr lang="en-US" dirty="0"/>
          </a:p>
        </p:txBody>
      </p:sp>
      <p:sp>
        <p:nvSpPr>
          <p:cNvPr id="13" name="Rectangle 12"/>
          <p:cNvSpPr/>
          <p:nvPr/>
        </p:nvSpPr>
        <p:spPr>
          <a:xfrm>
            <a:off x="5605996" y="3856581"/>
            <a:ext cx="1867731" cy="1066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495800" y="3877270"/>
            <a:ext cx="1247298" cy="923330"/>
          </a:xfrm>
          <a:prstGeom prst="rect">
            <a:avLst/>
          </a:prstGeom>
          <a:noFill/>
        </p:spPr>
        <p:txBody>
          <a:bodyPr wrap="square" rtlCol="0">
            <a:spAutoFit/>
          </a:bodyPr>
          <a:lstStyle/>
          <a:p>
            <a:r>
              <a:rPr lang="en-US" dirty="0" smtClean="0"/>
              <a:t>Heat</a:t>
            </a:r>
          </a:p>
          <a:p>
            <a:r>
              <a:rPr lang="en-US" dirty="0" smtClean="0"/>
              <a:t>Exchanger</a:t>
            </a:r>
          </a:p>
          <a:p>
            <a:r>
              <a:rPr lang="en-US" dirty="0" smtClean="0"/>
              <a:t>(TBD)</a:t>
            </a:r>
            <a:endParaRPr lang="en-US" dirty="0"/>
          </a:p>
        </p:txBody>
      </p:sp>
      <p:sp>
        <p:nvSpPr>
          <p:cNvPr id="21" name="Rectangle 20"/>
          <p:cNvSpPr/>
          <p:nvPr/>
        </p:nvSpPr>
        <p:spPr>
          <a:xfrm>
            <a:off x="5827497" y="5054999"/>
            <a:ext cx="2836232" cy="10668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495800" y="5181600"/>
            <a:ext cx="1245021" cy="923330"/>
          </a:xfrm>
          <a:prstGeom prst="rect">
            <a:avLst/>
          </a:prstGeom>
          <a:noFill/>
        </p:spPr>
        <p:txBody>
          <a:bodyPr wrap="none" rtlCol="0">
            <a:spAutoFit/>
          </a:bodyPr>
          <a:lstStyle/>
          <a:p>
            <a:r>
              <a:rPr lang="en-US" dirty="0" smtClean="0"/>
              <a:t>Application</a:t>
            </a:r>
          </a:p>
          <a:p>
            <a:r>
              <a:rPr lang="en-US" dirty="0" smtClean="0"/>
              <a:t>Load,</a:t>
            </a:r>
          </a:p>
          <a:p>
            <a:r>
              <a:rPr lang="en-US" dirty="0" err="1" smtClean="0"/>
              <a:t>eg</a:t>
            </a:r>
            <a:r>
              <a:rPr lang="en-US" dirty="0" smtClean="0"/>
              <a:t> cooling</a:t>
            </a:r>
            <a:endParaRPr lang="en-US" dirty="0"/>
          </a:p>
        </p:txBody>
      </p:sp>
      <p:sp>
        <p:nvSpPr>
          <p:cNvPr id="19" name="Rectangle 18"/>
          <p:cNvSpPr/>
          <p:nvPr/>
        </p:nvSpPr>
        <p:spPr>
          <a:xfrm>
            <a:off x="6082661" y="5151981"/>
            <a:ext cx="914400"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Rectangle 23"/>
          <p:cNvSpPr/>
          <p:nvPr/>
        </p:nvSpPr>
        <p:spPr>
          <a:xfrm>
            <a:off x="5827497" y="1219200"/>
            <a:ext cx="1424729" cy="5334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(precooling)</a:t>
            </a:r>
            <a:endParaRPr lang="en-US" dirty="0">
              <a:solidFill>
                <a:schemeClr val="tx1"/>
              </a:solidFill>
            </a:endParaRPr>
          </a:p>
        </p:txBody>
      </p:sp>
      <p:sp>
        <p:nvSpPr>
          <p:cNvPr id="25" name="Right Arrow 24"/>
          <p:cNvSpPr/>
          <p:nvPr/>
        </p:nvSpPr>
        <p:spPr>
          <a:xfrm>
            <a:off x="7532921" y="5366865"/>
            <a:ext cx="11308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Cool air</a:t>
            </a:r>
            <a:endParaRPr lang="en-US" dirty="0"/>
          </a:p>
        </p:txBody>
      </p:sp>
      <p:sp>
        <p:nvSpPr>
          <p:cNvPr id="20" name="Oval 19"/>
          <p:cNvSpPr/>
          <p:nvPr/>
        </p:nvSpPr>
        <p:spPr>
          <a:xfrm>
            <a:off x="5119449" y="1648968"/>
            <a:ext cx="3795951" cy="219542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V="1">
            <a:off x="3810000" y="1799181"/>
            <a:ext cx="2196461" cy="201168"/>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p:cNvCxnSpPr>
            <a:endCxn id="20" idx="3"/>
          </p:cNvCxnSpPr>
          <p:nvPr/>
        </p:nvCxnSpPr>
        <p:spPr>
          <a:xfrm>
            <a:off x="3810000" y="2766173"/>
            <a:ext cx="1865353" cy="756704"/>
          </a:xfrm>
          <a:prstGeom prst="line">
            <a:avLst/>
          </a:prstGeom>
        </p:spPr>
        <p:style>
          <a:lnRef idx="2">
            <a:schemeClr val="dk1"/>
          </a:lnRef>
          <a:fillRef idx="0">
            <a:schemeClr val="dk1"/>
          </a:fillRef>
          <a:effectRef idx="1">
            <a:schemeClr val="dk1"/>
          </a:effectRef>
          <a:fontRef idx="minor">
            <a:schemeClr val="tx1"/>
          </a:fontRef>
        </p:style>
      </p:cxnSp>
      <p:sp>
        <p:nvSpPr>
          <p:cNvPr id="31" name="TextBox 30"/>
          <p:cNvSpPr txBox="1"/>
          <p:nvPr/>
        </p:nvSpPr>
        <p:spPr>
          <a:xfrm>
            <a:off x="3657600" y="1191768"/>
            <a:ext cx="959943" cy="369332"/>
          </a:xfrm>
          <a:prstGeom prst="rect">
            <a:avLst/>
          </a:prstGeom>
          <a:noFill/>
        </p:spPr>
        <p:txBody>
          <a:bodyPr wrap="none" rtlCol="0">
            <a:spAutoFit/>
          </a:bodyPr>
          <a:lstStyle/>
          <a:p>
            <a:r>
              <a:rPr lang="en-US" dirty="0" smtClean="0"/>
              <a:t>110 feet</a:t>
            </a:r>
            <a:endParaRPr lang="en-US" dirty="0"/>
          </a:p>
        </p:txBody>
      </p:sp>
      <p:sp>
        <p:nvSpPr>
          <p:cNvPr id="34" name="Down Arrow 33"/>
          <p:cNvSpPr/>
          <p:nvPr/>
        </p:nvSpPr>
        <p:spPr>
          <a:xfrm rot="15995050">
            <a:off x="4998010" y="1900080"/>
            <a:ext cx="484632" cy="97840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3912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 heat utilization team</a:t>
            </a:r>
            <a:endParaRPr lang="en-US" dirty="0"/>
          </a:p>
        </p:txBody>
      </p:sp>
      <p:sp>
        <p:nvSpPr>
          <p:cNvPr id="4" name="Date Placeholder 3"/>
          <p:cNvSpPr>
            <a:spLocks noGrp="1"/>
          </p:cNvSpPr>
          <p:nvPr>
            <p:ph type="dt" sz="half" idx="10"/>
          </p:nvPr>
        </p:nvSpPr>
        <p:spPr/>
        <p:txBody>
          <a:bodyPr/>
          <a:lstStyle/>
          <a:p>
            <a:r>
              <a:rPr lang="en-US" smtClean="0"/>
              <a:t>2015-11-02</a:t>
            </a:r>
            <a:endParaRPr lang="en-US"/>
          </a:p>
        </p:txBody>
      </p:sp>
      <p:sp>
        <p:nvSpPr>
          <p:cNvPr id="5" name="Footer Placeholder 4"/>
          <p:cNvSpPr>
            <a:spLocks noGrp="1"/>
          </p:cNvSpPr>
          <p:nvPr>
            <p:ph type="ftr" sz="quarter" idx="11"/>
          </p:nvPr>
        </p:nvSpPr>
        <p:spPr/>
        <p:txBody>
          <a:bodyPr/>
          <a:lstStyle/>
          <a:p>
            <a:r>
              <a:rPr lang="en-US" smtClean="0"/>
              <a:t>Nicholas Fette</a:t>
            </a:r>
            <a:endParaRPr lang="en-US"/>
          </a:p>
        </p:txBody>
      </p:sp>
      <p:sp>
        <p:nvSpPr>
          <p:cNvPr id="6" name="Slide Number Placeholder 5"/>
          <p:cNvSpPr>
            <a:spLocks noGrp="1"/>
          </p:cNvSpPr>
          <p:nvPr>
            <p:ph type="sldNum" sz="quarter" idx="12"/>
          </p:nvPr>
        </p:nvSpPr>
        <p:spPr/>
        <p:txBody>
          <a:bodyPr/>
          <a:lstStyle/>
          <a:p>
            <a:fld id="{E73BBE80-8C33-459D-9A0D-265274BBD095}" type="slidenum">
              <a:rPr lang="en-US" smtClean="0"/>
              <a:t>8</a:t>
            </a:fld>
            <a:endParaRPr lang="en-US"/>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38400" y="1706880"/>
            <a:ext cx="1463040" cy="1950720"/>
          </a:xfrm>
        </p:spPr>
      </p:pic>
      <p:pic>
        <p:nvPicPr>
          <p:cNvPr id="3074" name="Picture 2" descr="http://rs678.pbsrc.com/albums/vv141/dgwynne_photos/English%20Ford%20Reunion%20People/Unk07.jpg%7Ec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526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45739" y="3657600"/>
            <a:ext cx="502061" cy="369332"/>
          </a:xfrm>
          <a:prstGeom prst="rect">
            <a:avLst/>
          </a:prstGeom>
          <a:noFill/>
        </p:spPr>
        <p:txBody>
          <a:bodyPr wrap="none" rtlCol="0">
            <a:spAutoFit/>
          </a:bodyPr>
          <a:lstStyle/>
          <a:p>
            <a:r>
              <a:rPr lang="en-US" dirty="0" smtClean="0"/>
              <a:t>Jon</a:t>
            </a:r>
            <a:endParaRPr lang="en-US" dirty="0"/>
          </a:p>
        </p:txBody>
      </p:sp>
      <p:sp>
        <p:nvSpPr>
          <p:cNvPr id="13" name="TextBox 12"/>
          <p:cNvSpPr txBox="1"/>
          <p:nvPr/>
        </p:nvSpPr>
        <p:spPr>
          <a:xfrm>
            <a:off x="2926939" y="3657600"/>
            <a:ext cx="588623" cy="369332"/>
          </a:xfrm>
          <a:prstGeom prst="rect">
            <a:avLst/>
          </a:prstGeom>
          <a:noFill/>
        </p:spPr>
        <p:txBody>
          <a:bodyPr wrap="none" rtlCol="0">
            <a:spAutoFit/>
          </a:bodyPr>
          <a:lstStyle/>
          <a:p>
            <a:r>
              <a:rPr lang="en-US" dirty="0" smtClean="0"/>
              <a:t>Nick</a:t>
            </a:r>
            <a:endParaRPr lang="en-US" dirty="0"/>
          </a:p>
        </p:txBody>
      </p:sp>
      <p:sp>
        <p:nvSpPr>
          <p:cNvPr id="12" name="TextBox 11"/>
          <p:cNvSpPr txBox="1"/>
          <p:nvPr/>
        </p:nvSpPr>
        <p:spPr>
          <a:xfrm>
            <a:off x="4343400" y="3663745"/>
            <a:ext cx="638316" cy="369332"/>
          </a:xfrm>
          <a:prstGeom prst="rect">
            <a:avLst/>
          </a:prstGeom>
          <a:noFill/>
        </p:spPr>
        <p:txBody>
          <a:bodyPr wrap="none" rtlCol="0">
            <a:spAutoFit/>
          </a:bodyPr>
          <a:lstStyle/>
          <a:p>
            <a:r>
              <a:rPr lang="en-US" dirty="0" smtClean="0"/>
              <a:t>Sami</a:t>
            </a:r>
            <a:endParaRPr lang="en-US" dirty="0"/>
          </a:p>
        </p:txBody>
      </p:sp>
      <p:sp>
        <p:nvSpPr>
          <p:cNvPr id="15" name="TextBox 14"/>
          <p:cNvSpPr txBox="1"/>
          <p:nvPr/>
        </p:nvSpPr>
        <p:spPr>
          <a:xfrm>
            <a:off x="990486" y="5715000"/>
            <a:ext cx="716863" cy="369332"/>
          </a:xfrm>
          <a:prstGeom prst="rect">
            <a:avLst/>
          </a:prstGeom>
          <a:noFill/>
        </p:spPr>
        <p:txBody>
          <a:bodyPr wrap="none" rtlCol="0">
            <a:spAutoFit/>
          </a:bodyPr>
          <a:lstStyle/>
          <a:p>
            <a:r>
              <a:rPr lang="en-US" dirty="0" smtClean="0"/>
              <a:t>Randi</a:t>
            </a:r>
            <a:endParaRPr lang="en-US" dirty="0"/>
          </a:p>
        </p:txBody>
      </p:sp>
      <p:sp>
        <p:nvSpPr>
          <p:cNvPr id="14" name="Oval 13"/>
          <p:cNvSpPr/>
          <p:nvPr/>
        </p:nvSpPr>
        <p:spPr>
          <a:xfrm>
            <a:off x="4251671" y="236834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08868" y="4551091"/>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393774" y="5715000"/>
            <a:ext cx="641651" cy="369332"/>
          </a:xfrm>
          <a:prstGeom prst="rect">
            <a:avLst/>
          </a:prstGeom>
          <a:noFill/>
        </p:spPr>
        <p:txBody>
          <a:bodyPr wrap="none" rtlCol="0">
            <a:spAutoFit/>
          </a:bodyPr>
          <a:lstStyle/>
          <a:p>
            <a:r>
              <a:rPr lang="en-US" smtClean="0"/>
              <a:t>Turki</a:t>
            </a:r>
            <a:endParaRPr lang="en-US" dirty="0"/>
          </a:p>
        </p:txBody>
      </p:sp>
      <p:sp>
        <p:nvSpPr>
          <p:cNvPr id="19" name="Oval 18"/>
          <p:cNvSpPr/>
          <p:nvPr/>
        </p:nvSpPr>
        <p:spPr>
          <a:xfrm>
            <a:off x="2272437" y="4551091"/>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486400" y="3636706"/>
            <a:ext cx="902363" cy="369332"/>
          </a:xfrm>
          <a:prstGeom prst="rect">
            <a:avLst/>
          </a:prstGeom>
          <a:noFill/>
        </p:spPr>
        <p:txBody>
          <a:bodyPr wrap="none" rtlCol="0">
            <a:spAutoFit/>
          </a:bodyPr>
          <a:lstStyle/>
          <a:p>
            <a:r>
              <a:rPr lang="en-US" dirty="0" smtClean="0"/>
              <a:t>Weston</a:t>
            </a:r>
            <a:endParaRPr lang="en-US" dirty="0"/>
          </a:p>
        </p:txBody>
      </p:sp>
      <p:sp>
        <p:nvSpPr>
          <p:cNvPr id="21" name="Oval 20"/>
          <p:cNvSpPr/>
          <p:nvPr/>
        </p:nvSpPr>
        <p:spPr>
          <a:xfrm>
            <a:off x="5486400" y="234130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0" y="4343400"/>
            <a:ext cx="919804" cy="369332"/>
          </a:xfrm>
          <a:prstGeom prst="rect">
            <a:avLst/>
          </a:prstGeom>
          <a:noFill/>
        </p:spPr>
        <p:txBody>
          <a:bodyPr wrap="none" rtlCol="0">
            <a:spAutoFit/>
          </a:bodyPr>
          <a:lstStyle/>
          <a:p>
            <a:r>
              <a:rPr lang="en-US" dirty="0" smtClean="0"/>
              <a:t>Inactive</a:t>
            </a:r>
            <a:endParaRPr lang="en-US" dirty="0"/>
          </a:p>
        </p:txBody>
      </p:sp>
      <p:sp>
        <p:nvSpPr>
          <p:cNvPr id="23" name="TextBox 22"/>
          <p:cNvSpPr txBox="1"/>
          <p:nvPr/>
        </p:nvSpPr>
        <p:spPr>
          <a:xfrm>
            <a:off x="6705600" y="3636706"/>
            <a:ext cx="922688" cy="369332"/>
          </a:xfrm>
          <a:prstGeom prst="rect">
            <a:avLst/>
          </a:prstGeom>
          <a:noFill/>
        </p:spPr>
        <p:txBody>
          <a:bodyPr wrap="none" rtlCol="0">
            <a:spAutoFit/>
          </a:bodyPr>
          <a:lstStyle/>
          <a:p>
            <a:r>
              <a:rPr lang="en-US" dirty="0" err="1" smtClean="0"/>
              <a:t>Yuqian</a:t>
            </a:r>
            <a:r>
              <a:rPr lang="en-US" dirty="0" smtClean="0"/>
              <a:t>?</a:t>
            </a:r>
            <a:endParaRPr lang="en-US" dirty="0"/>
          </a:p>
        </p:txBody>
      </p:sp>
      <p:sp>
        <p:nvSpPr>
          <p:cNvPr id="24" name="Oval 23"/>
          <p:cNvSpPr/>
          <p:nvPr/>
        </p:nvSpPr>
        <p:spPr>
          <a:xfrm>
            <a:off x="6705600" y="234130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921320" y="3642851"/>
            <a:ext cx="917880" cy="369332"/>
          </a:xfrm>
          <a:prstGeom prst="rect">
            <a:avLst/>
          </a:prstGeom>
          <a:noFill/>
        </p:spPr>
        <p:txBody>
          <a:bodyPr wrap="none" rtlCol="0">
            <a:spAutoFit/>
          </a:bodyPr>
          <a:lstStyle/>
          <a:p>
            <a:r>
              <a:rPr lang="en-US" dirty="0" smtClean="0"/>
              <a:t>Andrew</a:t>
            </a:r>
            <a:endParaRPr lang="en-US" dirty="0"/>
          </a:p>
        </p:txBody>
      </p:sp>
      <p:sp>
        <p:nvSpPr>
          <p:cNvPr id="26" name="Oval 25"/>
          <p:cNvSpPr/>
          <p:nvPr/>
        </p:nvSpPr>
        <p:spPr>
          <a:xfrm>
            <a:off x="7924800" y="2347451"/>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733800" y="5715000"/>
            <a:ext cx="849335" cy="369332"/>
          </a:xfrm>
          <a:prstGeom prst="rect">
            <a:avLst/>
          </a:prstGeom>
          <a:noFill/>
        </p:spPr>
        <p:txBody>
          <a:bodyPr wrap="none" rtlCol="0">
            <a:spAutoFit/>
          </a:bodyPr>
          <a:lstStyle/>
          <a:p>
            <a:r>
              <a:rPr lang="en-US" dirty="0" smtClean="0"/>
              <a:t>Gaurav</a:t>
            </a:r>
            <a:endParaRPr lang="en-US" dirty="0"/>
          </a:p>
        </p:txBody>
      </p:sp>
      <p:sp>
        <p:nvSpPr>
          <p:cNvPr id="28" name="Oval 27"/>
          <p:cNvSpPr/>
          <p:nvPr/>
        </p:nvSpPr>
        <p:spPr>
          <a:xfrm>
            <a:off x="3708048" y="452806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8203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Nick’s dissertation Chapter 1</a:t>
            </a:r>
            <a:endParaRPr lang="en-US" dirty="0"/>
          </a:p>
        </p:txBody>
      </p:sp>
      <p:sp>
        <p:nvSpPr>
          <p:cNvPr id="5" name="Date Placeholder 4"/>
          <p:cNvSpPr>
            <a:spLocks noGrp="1"/>
          </p:cNvSpPr>
          <p:nvPr>
            <p:ph type="dt" sz="half" idx="10"/>
          </p:nvPr>
        </p:nvSpPr>
        <p:spPr/>
        <p:txBody>
          <a:bodyPr/>
          <a:lstStyle/>
          <a:p>
            <a:r>
              <a:rPr lang="en-US" smtClean="0"/>
              <a:t>2015-11-02</a:t>
            </a:r>
            <a:endParaRPr lang="en-US"/>
          </a:p>
        </p:txBody>
      </p:sp>
      <p:sp>
        <p:nvSpPr>
          <p:cNvPr id="6" name="Footer Placeholder 5"/>
          <p:cNvSpPr>
            <a:spLocks noGrp="1"/>
          </p:cNvSpPr>
          <p:nvPr>
            <p:ph type="ftr" sz="quarter" idx="11"/>
          </p:nvPr>
        </p:nvSpPr>
        <p:spPr/>
        <p:txBody>
          <a:bodyPr/>
          <a:lstStyle/>
          <a:p>
            <a:r>
              <a:rPr lang="en-US" smtClean="0"/>
              <a:t>Nicholas Fette</a:t>
            </a:r>
            <a:endParaRPr lang="en-US"/>
          </a:p>
        </p:txBody>
      </p:sp>
      <p:sp>
        <p:nvSpPr>
          <p:cNvPr id="7" name="Slide Number Placeholder 6"/>
          <p:cNvSpPr>
            <a:spLocks noGrp="1"/>
          </p:cNvSpPr>
          <p:nvPr>
            <p:ph type="sldNum" sz="quarter" idx="12"/>
          </p:nvPr>
        </p:nvSpPr>
        <p:spPr/>
        <p:txBody>
          <a:bodyPr/>
          <a:lstStyle/>
          <a:p>
            <a:fld id="{E73BBE80-8C33-459D-9A0D-265274BBD095}" type="slidenum">
              <a:rPr lang="en-US" smtClean="0"/>
              <a:t>9</a:t>
            </a:fld>
            <a:endParaRPr lang="en-US"/>
          </a:p>
        </p:txBody>
      </p:sp>
      <p:pic>
        <p:nvPicPr>
          <p:cNvPr id="9" name="Content Placeholder 3"/>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35658" t="5081" r="11774" b="18027"/>
          <a:stretch/>
        </p:blipFill>
        <p:spPr>
          <a:xfrm rot="16200000">
            <a:off x="2107440" y="-202443"/>
            <a:ext cx="4114802" cy="8024881"/>
          </a:xfrm>
          <a:prstGeom prst="rect">
            <a:avLst/>
          </a:prstGeom>
        </p:spPr>
      </p:pic>
      <p:sp>
        <p:nvSpPr>
          <p:cNvPr id="10" name="Rectangle 9"/>
          <p:cNvSpPr/>
          <p:nvPr/>
        </p:nvSpPr>
        <p:spPr>
          <a:xfrm>
            <a:off x="5715000" y="5029200"/>
            <a:ext cx="2667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1" name="TextBox 10"/>
              <p:cNvSpPr txBox="1"/>
              <p:nvPr/>
            </p:nvSpPr>
            <p:spPr>
              <a:xfrm>
                <a:off x="2895600" y="2133600"/>
                <a:ext cx="5404108" cy="517321"/>
              </a:xfrm>
              <a:prstGeom prst="rect">
                <a:avLst/>
              </a:prstGeom>
              <a:noFill/>
            </p:spPr>
            <p:txBody>
              <a:bodyPr wrap="none" rtlCol="0">
                <a:spAutoFit/>
              </a:bodyPr>
              <a:lstStyle/>
              <a:p>
                <a:r>
                  <a:rPr lang="en-US" sz="2400" b="0" dirty="0" smtClean="0"/>
                  <a:t>Given </a:t>
                </a:r>
                <a14:m>
                  <m:oMath xmlns:m="http://schemas.openxmlformats.org/officeDocument/2006/math">
                    <m:r>
                      <a:rPr lang="en-US" sz="2400" b="0" i="1" smtClean="0">
                        <a:latin typeface="Cambria Math"/>
                      </a:rPr>
                      <m:t>∑</m:t>
                    </m:r>
                    <m:r>
                      <a:rPr lang="en-US" sz="2400" b="0" i="1" smtClean="0">
                        <a:latin typeface="Cambria Math"/>
                      </a:rPr>
                      <m:t>𝑈𝐴</m:t>
                    </m:r>
                    <m:r>
                      <a:rPr lang="en-US" sz="2400" b="0" i="1" smtClean="0">
                        <a:latin typeface="Cambria Math"/>
                      </a:rPr>
                      <m:t> , </m:t>
                    </m:r>
                    <m:r>
                      <a:rPr lang="en-US" sz="2400" b="0" i="1" smtClean="0">
                        <a:latin typeface="Cambria Math"/>
                      </a:rPr>
                      <m:t>𝑥</m:t>
                    </m:r>
                    <m:r>
                      <a:rPr lang="en-US" sz="2400" b="0" i="1" smtClean="0">
                        <a:latin typeface="Cambria Math"/>
                      </a:rPr>
                      <m:t>=</m:t>
                    </m:r>
                    <m:func>
                      <m:funcPr>
                        <m:ctrlPr>
                          <a:rPr lang="en-US" sz="2400" b="0" i="1" smtClean="0">
                            <a:latin typeface="Cambria Math"/>
                          </a:rPr>
                        </m:ctrlPr>
                      </m:funcPr>
                      <m:fName>
                        <m:limLow>
                          <m:limLowPr>
                            <m:ctrlPr>
                              <a:rPr lang="en-US" sz="2400" b="0" i="1" smtClean="0">
                                <a:latin typeface="Cambria Math"/>
                              </a:rPr>
                            </m:ctrlPr>
                          </m:limLowPr>
                          <m:e>
                            <m:r>
                              <m:rPr>
                                <m:sty m:val="p"/>
                              </m:rPr>
                              <a:rPr lang="en-US" sz="2400" b="0" i="0" smtClean="0">
                                <a:latin typeface="Cambria Math"/>
                              </a:rPr>
                              <m:t>argmax</m:t>
                            </m:r>
                          </m:e>
                          <m:lim>
                            <m:r>
                              <a:rPr lang="en-US" sz="2400" b="0" i="1" smtClean="0">
                                <a:latin typeface="Cambria Math"/>
                              </a:rPr>
                              <m:t>𝑡</m:t>
                            </m:r>
                            <m:r>
                              <a:rPr lang="en-US" sz="2400" b="0" i="1" smtClean="0">
                                <a:latin typeface="Cambria Math"/>
                              </a:rPr>
                              <m:t>∈</m:t>
                            </m:r>
                            <m:r>
                              <a:rPr lang="en-US" sz="2400" b="0" i="1" smtClean="0">
                                <a:latin typeface="Cambria Math"/>
                              </a:rPr>
                              <m:t>𝐶𝑂𝑇𝑆</m:t>
                            </m:r>
                            <m:r>
                              <a:rPr lang="en-US" sz="2400" b="0" i="1" smtClean="0">
                                <a:latin typeface="Cambria Math"/>
                              </a:rPr>
                              <m:t>,  </m:t>
                            </m:r>
                            <m:r>
                              <a:rPr lang="en-US" sz="2400" b="0" i="1" smtClean="0">
                                <a:latin typeface="Cambria Math"/>
                              </a:rPr>
                              <m:t>𝑝</m:t>
                            </m:r>
                            <m:r>
                              <a:rPr lang="en-US" sz="2400" b="0" i="1" smtClean="0">
                                <a:latin typeface="Cambria Math"/>
                              </a:rPr>
                              <m:t>∈</m:t>
                            </m:r>
                            <m:r>
                              <a:rPr lang="en-US" sz="2400" b="0" i="1" smtClean="0">
                                <a:latin typeface="Cambria Math"/>
                              </a:rPr>
                              <m:t>𝑃</m:t>
                            </m:r>
                          </m:lim>
                        </m:limLow>
                      </m:fName>
                      <m:e>
                        <m:sSub>
                          <m:sSubPr>
                            <m:ctrlPr>
                              <a:rPr lang="en-US" sz="2400" b="0" i="1" smtClean="0">
                                <a:latin typeface="Cambria Math"/>
                              </a:rPr>
                            </m:ctrlPr>
                          </m:sSubPr>
                          <m:e>
                            <m:acc>
                              <m:accPr>
                                <m:chr m:val="̇"/>
                                <m:ctrlPr>
                                  <a:rPr lang="en-US" sz="2400" b="0" i="1" smtClean="0">
                                    <a:latin typeface="Cambria Math"/>
                                  </a:rPr>
                                </m:ctrlPr>
                              </m:accPr>
                              <m:e>
                                <m:r>
                                  <a:rPr lang="en-US" sz="2400" b="0" i="1" smtClean="0">
                                    <a:latin typeface="Cambria Math"/>
                                  </a:rPr>
                                  <m:t>𝑄</m:t>
                                </m:r>
                              </m:e>
                            </m:acc>
                          </m:e>
                          <m:sub>
                            <m:r>
                              <a:rPr lang="en-US" sz="2400" b="0" i="1" smtClean="0">
                                <a:latin typeface="Cambria Math"/>
                              </a:rPr>
                              <m:t>𝑐𝑜𝑜𝑙</m:t>
                            </m:r>
                          </m:sub>
                        </m:sSub>
                      </m:e>
                    </m:func>
                  </m:oMath>
                </a14:m>
                <a:endParaRPr lang="en-US" sz="2400" dirty="0"/>
              </a:p>
            </p:txBody>
          </p:sp>
        </mc:Choice>
        <mc:Fallback>
          <p:sp>
            <p:nvSpPr>
              <p:cNvPr id="11" name="TextBox 10"/>
              <p:cNvSpPr txBox="1">
                <a:spLocks noRot="1" noChangeAspect="1" noMove="1" noResize="1" noEditPoints="1" noAdjustHandles="1" noChangeArrowheads="1" noChangeShapeType="1" noTextEdit="1"/>
              </p:cNvSpPr>
              <p:nvPr/>
            </p:nvSpPr>
            <p:spPr>
              <a:xfrm>
                <a:off x="2895600" y="2133600"/>
                <a:ext cx="5404108" cy="517321"/>
              </a:xfrm>
              <a:prstGeom prst="rect">
                <a:avLst/>
              </a:prstGeom>
              <a:blipFill rotWithShape="1">
                <a:blip r:embed="rId4"/>
                <a:stretch>
                  <a:fillRect l="-1691" t="-4706" b="-20000"/>
                </a:stretch>
              </a:blipFill>
            </p:spPr>
            <p:txBody>
              <a:bodyPr/>
              <a:lstStyle/>
              <a:p>
                <a:r>
                  <a:rPr lang="en-US">
                    <a:noFill/>
                  </a:rPr>
                  <a:t> </a:t>
                </a:r>
              </a:p>
            </p:txBody>
          </p:sp>
        </mc:Fallback>
      </mc:AlternateContent>
      <p:cxnSp>
        <p:nvCxnSpPr>
          <p:cNvPr id="13" name="Straight Arrow Connector 12"/>
          <p:cNvCxnSpPr/>
          <p:nvPr/>
        </p:nvCxnSpPr>
        <p:spPr>
          <a:xfrm>
            <a:off x="3627933" y="2609243"/>
            <a:ext cx="0" cy="120075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49003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934</Words>
  <Application>Microsoft Office PowerPoint</Application>
  <PresentationFormat>On-screen Show (4:3)</PresentationFormat>
  <Paragraphs>178</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Nicholas Fette Update for Phelan lab group meeting</vt:lpstr>
      <vt:lpstr>H. J. Cho, J. P. Mizerak and E. N. Wang, "Turning bubbles on and off during boiling using charged surfactants," Nat Commun, vol. 6, no. 8599, pp. 1-7, 2015. http://dx.doi.org/10.1038/ncomms9599.</vt:lpstr>
      <vt:lpstr>H. J. Cho, J. P. Mizerak and E. N. Wang, "Turning bubbles on and off during boiling using charged surfactants," Nat Commun, vol. 6, no. 8599, pp. 1-7, 2015. http://dx.doi.org/10.1038/ncomms9599.</vt:lpstr>
      <vt:lpstr>Fun news</vt:lpstr>
      <vt:lpstr>AORA Solar collaboration</vt:lpstr>
      <vt:lpstr>Close-up</vt:lpstr>
      <vt:lpstr>AORA waste heat utilization</vt:lpstr>
      <vt:lpstr>Waste heat utilization team</vt:lpstr>
      <vt:lpstr>Nick’s dissertation Chapter 1</vt:lpstr>
      <vt:lpstr>Cooling technologies compared that deliver 10 °C chilled water (per Tulip)</vt:lpstr>
      <vt:lpstr>Nick’s dissertation Chapter 2</vt:lpstr>
      <vt:lpstr>Existing spray cooling system</vt:lpstr>
      <vt:lpstr>Heat rejection: evaporative technologies</vt:lpstr>
      <vt:lpstr>Heat rejection: evaporative technologies</vt:lpstr>
      <vt:lpstr>Heat rejection</vt:lpstr>
      <vt:lpstr>Heat rejection</vt:lpstr>
      <vt:lpstr>Skip this</vt:lpstr>
      <vt:lpstr>PowerPoint Presentation</vt:lpstr>
      <vt:lpstr>Nick’s dissertation Chapter 1</vt:lpstr>
      <vt:lpstr>Multiple chillers</vt:lpstr>
      <vt:lpstr>Multiple chillers: analytic result</vt:lpstr>
      <vt:lpstr>High ambient temperature</vt:lpstr>
      <vt:lpstr>Dynamic modelling users group?</vt:lpstr>
      <vt:lpstr>Solar tea?</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Nicholas Fette Update for Phelan lab group meeting</dc:title>
  <dc:creator>nfette</dc:creator>
  <cp:lastModifiedBy>nfette</cp:lastModifiedBy>
  <cp:revision>18</cp:revision>
  <dcterms:created xsi:type="dcterms:W3CDTF">2015-11-02T15:26:17Z</dcterms:created>
  <dcterms:modified xsi:type="dcterms:W3CDTF">2015-11-02T17:37:48Z</dcterms:modified>
</cp:coreProperties>
</file>