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Lst>
  <p:notesMasterIdLst>
    <p:notesMasterId r:id="rId4"/>
  </p:notesMasterIdLst>
  <p:handoutMasterIdLst>
    <p:handoutMasterId r:id="rId5"/>
  </p:handoutMasterIdLst>
  <p:sldIdLst>
    <p:sldId id="257" r:id="rId3"/>
  </p:sldIdLst>
  <p:sldSz cx="32918400" cy="43891200"/>
  <p:notesSz cx="6858000" cy="9144000"/>
  <p:defaultTextStyle>
    <a:defPPr>
      <a:defRPr lang="en-US"/>
    </a:defPPr>
    <a:lvl1pPr marL="0" algn="l" defTabSz="4517658" rtl="0" eaLnBrk="1" latinLnBrk="0" hangingPunct="1">
      <a:defRPr sz="8920" kern="1200">
        <a:solidFill>
          <a:schemeClr val="tx1"/>
        </a:solidFill>
        <a:latin typeface="+mn-lt"/>
        <a:ea typeface="+mn-ea"/>
        <a:cs typeface="+mn-cs"/>
      </a:defRPr>
    </a:lvl1pPr>
    <a:lvl2pPr marL="2258830" algn="l" defTabSz="4517658" rtl="0" eaLnBrk="1" latinLnBrk="0" hangingPunct="1">
      <a:defRPr sz="8920" kern="1200">
        <a:solidFill>
          <a:schemeClr val="tx1"/>
        </a:solidFill>
        <a:latin typeface="+mn-lt"/>
        <a:ea typeface="+mn-ea"/>
        <a:cs typeface="+mn-cs"/>
      </a:defRPr>
    </a:lvl2pPr>
    <a:lvl3pPr marL="4517658" algn="l" defTabSz="4517658" rtl="0" eaLnBrk="1" latinLnBrk="0" hangingPunct="1">
      <a:defRPr sz="8920" kern="1200">
        <a:solidFill>
          <a:schemeClr val="tx1"/>
        </a:solidFill>
        <a:latin typeface="+mn-lt"/>
        <a:ea typeface="+mn-ea"/>
        <a:cs typeface="+mn-cs"/>
      </a:defRPr>
    </a:lvl3pPr>
    <a:lvl4pPr marL="6776484" algn="l" defTabSz="4517658" rtl="0" eaLnBrk="1" latinLnBrk="0" hangingPunct="1">
      <a:defRPr sz="8920" kern="1200">
        <a:solidFill>
          <a:schemeClr val="tx1"/>
        </a:solidFill>
        <a:latin typeface="+mn-lt"/>
        <a:ea typeface="+mn-ea"/>
        <a:cs typeface="+mn-cs"/>
      </a:defRPr>
    </a:lvl4pPr>
    <a:lvl5pPr marL="9035314" algn="l" defTabSz="4517658" rtl="0" eaLnBrk="1" latinLnBrk="0" hangingPunct="1">
      <a:defRPr sz="8920" kern="1200">
        <a:solidFill>
          <a:schemeClr val="tx1"/>
        </a:solidFill>
        <a:latin typeface="+mn-lt"/>
        <a:ea typeface="+mn-ea"/>
        <a:cs typeface="+mn-cs"/>
      </a:defRPr>
    </a:lvl5pPr>
    <a:lvl6pPr marL="11294142" algn="l" defTabSz="4517658" rtl="0" eaLnBrk="1" latinLnBrk="0" hangingPunct="1">
      <a:defRPr sz="8920" kern="1200">
        <a:solidFill>
          <a:schemeClr val="tx1"/>
        </a:solidFill>
        <a:latin typeface="+mn-lt"/>
        <a:ea typeface="+mn-ea"/>
        <a:cs typeface="+mn-cs"/>
      </a:defRPr>
    </a:lvl6pPr>
    <a:lvl7pPr marL="13552973" algn="l" defTabSz="4517658" rtl="0" eaLnBrk="1" latinLnBrk="0" hangingPunct="1">
      <a:defRPr sz="8920" kern="1200">
        <a:solidFill>
          <a:schemeClr val="tx1"/>
        </a:solidFill>
        <a:latin typeface="+mn-lt"/>
        <a:ea typeface="+mn-ea"/>
        <a:cs typeface="+mn-cs"/>
      </a:defRPr>
    </a:lvl7pPr>
    <a:lvl8pPr marL="15811799" algn="l" defTabSz="4517658" rtl="0" eaLnBrk="1" latinLnBrk="0" hangingPunct="1">
      <a:defRPr sz="8920" kern="1200">
        <a:solidFill>
          <a:schemeClr val="tx1"/>
        </a:solidFill>
        <a:latin typeface="+mn-lt"/>
        <a:ea typeface="+mn-ea"/>
        <a:cs typeface="+mn-cs"/>
      </a:defRPr>
    </a:lvl8pPr>
    <a:lvl9pPr marL="18070629" algn="l" defTabSz="4517658" rtl="0" eaLnBrk="1" latinLnBrk="0" hangingPunct="1">
      <a:defRPr sz="892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426" userDrawn="1">
          <p15:clr>
            <a:srgbClr val="A4A3A4"/>
          </p15:clr>
        </p15:guide>
        <p15:guide id="2" orient="horz" pos="384" userDrawn="1">
          <p15:clr>
            <a:srgbClr val="A4A3A4"/>
          </p15:clr>
        </p15:guide>
        <p15:guide id="3" orient="horz" pos="26880" userDrawn="1">
          <p15:clr>
            <a:srgbClr val="A4A3A4"/>
          </p15:clr>
        </p15:guide>
        <p15:guide id="4" orient="horz" userDrawn="1">
          <p15:clr>
            <a:srgbClr val="A4A3A4"/>
          </p15:clr>
        </p15:guide>
        <p15:guide id="5" pos="20302"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4978"/>
    <a:srgbClr val="D3D8E3"/>
    <a:srgbClr val="BDD3FF"/>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95" autoAdjust="0"/>
    <p:restoredTop sz="93911" autoAdjust="0"/>
  </p:normalViewPr>
  <p:slideViewPr>
    <p:cSldViewPr snapToGrid="0" snapToObjects="1" showGuides="1">
      <p:cViewPr>
        <p:scale>
          <a:sx n="30" d="100"/>
          <a:sy n="30" d="100"/>
        </p:scale>
        <p:origin x="492" y="-4602"/>
      </p:cViewPr>
      <p:guideLst>
        <p:guide orient="horz" pos="4426"/>
        <p:guide orient="horz" pos="384"/>
        <p:guide orient="horz" pos="26880"/>
        <p:guide orient="horz"/>
        <p:guide pos="2030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52" d="100"/>
          <a:sy n="52" d="100"/>
        </p:scale>
        <p:origin x="2862" y="3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5/10/relationships/revisionInfo" Target="revisionInfo.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sjdave\Desktop\RAMP\RAMP.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488390241676983"/>
          <c:y val="5.481664479755903E-2"/>
          <c:w val="0.85387054850500876"/>
          <c:h val="0.54487106276226283"/>
        </c:manualLayout>
      </c:layout>
      <c:barChart>
        <c:barDir val="col"/>
        <c:grouping val="clustered"/>
        <c:varyColors val="0"/>
        <c:ser>
          <c:idx val="0"/>
          <c:order val="0"/>
          <c:tx>
            <c:strRef>
              <c:f>'4x4'!$I$2</c:f>
              <c:strCache>
                <c:ptCount val="1"/>
                <c:pt idx="0">
                  <c:v>MEMMap</c:v>
                </c:pt>
              </c:strCache>
            </c:strRef>
          </c:tx>
          <c:spPr>
            <a:pattFill prst="smCheck">
              <a:fgClr>
                <a:srgbClr val="70AD47">
                  <a:lumMod val="50000"/>
                </a:srgbClr>
              </a:fgClr>
              <a:bgClr>
                <a:sysClr val="window" lastClr="FFFFFF"/>
              </a:bgClr>
            </a:pattFill>
            <a:ln>
              <a:solidFill>
                <a:srgbClr val="70AD47">
                  <a:lumMod val="50000"/>
                </a:srgbClr>
              </a:solidFill>
            </a:ln>
            <a:effectLst/>
          </c:spPr>
          <c:invertIfNegative val="0"/>
          <c:cat>
            <c:strRef>
              <c:f>'4x4'!$H$3:$H$11</c:f>
              <c:strCache>
                <c:ptCount val="9"/>
                <c:pt idx="0">
                  <c:v>sha</c:v>
                </c:pt>
                <c:pt idx="1">
                  <c:v>bitcount</c:v>
                </c:pt>
                <c:pt idx="2">
                  <c:v>susan_smooth</c:v>
                </c:pt>
                <c:pt idx="3">
                  <c:v>adpcm_enc</c:v>
                </c:pt>
                <c:pt idx="4">
                  <c:v>gsm_short</c:v>
                </c:pt>
                <c:pt idx="5">
                  <c:v>gsm_long</c:v>
                </c:pt>
                <c:pt idx="6">
                  <c:v>jpeg_enc</c:v>
                </c:pt>
                <c:pt idx="7">
                  <c:v>adpcm_dec</c:v>
                </c:pt>
                <c:pt idx="8">
                  <c:v>geomean</c:v>
                </c:pt>
              </c:strCache>
            </c:strRef>
          </c:cat>
          <c:val>
            <c:numRef>
              <c:f>'4x4'!$I$3:$I$11</c:f>
              <c:numCache>
                <c:formatCode>0.00</c:formatCode>
                <c:ptCount val="9"/>
                <c:pt idx="0">
                  <c:v>0.33333333333333331</c:v>
                </c:pt>
                <c:pt idx="1">
                  <c:v>1</c:v>
                </c:pt>
                <c:pt idx="2">
                  <c:v>0.16666666666666666</c:v>
                </c:pt>
                <c:pt idx="3">
                  <c:v>1</c:v>
                </c:pt>
                <c:pt idx="4">
                  <c:v>0.18292682926829268</c:v>
                </c:pt>
                <c:pt idx="5">
                  <c:v>0</c:v>
                </c:pt>
                <c:pt idx="6">
                  <c:v>0.25</c:v>
                </c:pt>
                <c:pt idx="7">
                  <c:v>0.33333333333333331</c:v>
                </c:pt>
                <c:pt idx="8">
                  <c:v>0.36401364638551703</c:v>
                </c:pt>
              </c:numCache>
            </c:numRef>
          </c:val>
          <c:extLst>
            <c:ext xmlns:c16="http://schemas.microsoft.com/office/drawing/2014/chart" uri="{C3380CC4-5D6E-409C-BE32-E72D297353CC}">
              <c16:uniqueId val="{00000000-7F4E-4720-AECC-6AD0D8B3B439}"/>
            </c:ext>
          </c:extLst>
        </c:ser>
        <c:ser>
          <c:idx val="1"/>
          <c:order val="1"/>
          <c:tx>
            <c:strRef>
              <c:f>'4x4'!$J$2</c:f>
              <c:strCache>
                <c:ptCount val="1"/>
                <c:pt idx="0">
                  <c:v>REGIMap</c:v>
                </c:pt>
              </c:strCache>
            </c:strRef>
          </c:tx>
          <c:spPr>
            <a:pattFill prst="ltHorz">
              <a:fgClr>
                <a:srgbClr val="3399FF"/>
              </a:fgClr>
              <a:bgClr>
                <a:sysClr val="window" lastClr="FFFFFF"/>
              </a:bgClr>
            </a:pattFill>
            <a:ln>
              <a:solidFill>
                <a:srgbClr val="0000FF"/>
              </a:solidFill>
            </a:ln>
            <a:effectLst/>
          </c:spPr>
          <c:invertIfNegative val="0"/>
          <c:cat>
            <c:strRef>
              <c:f>'4x4'!$H$3:$H$11</c:f>
              <c:strCache>
                <c:ptCount val="9"/>
                <c:pt idx="0">
                  <c:v>sha</c:v>
                </c:pt>
                <c:pt idx="1">
                  <c:v>bitcount</c:v>
                </c:pt>
                <c:pt idx="2">
                  <c:v>susan_smooth</c:v>
                </c:pt>
                <c:pt idx="3">
                  <c:v>adpcm_enc</c:v>
                </c:pt>
                <c:pt idx="4">
                  <c:v>gsm_short</c:v>
                </c:pt>
                <c:pt idx="5">
                  <c:v>gsm_long</c:v>
                </c:pt>
                <c:pt idx="6">
                  <c:v>jpeg_enc</c:v>
                </c:pt>
                <c:pt idx="7">
                  <c:v>adpcm_dec</c:v>
                </c:pt>
                <c:pt idx="8">
                  <c:v>geomean</c:v>
                </c:pt>
              </c:strCache>
            </c:strRef>
          </c:cat>
          <c:val>
            <c:numRef>
              <c:f>'4x4'!$J$3:$J$11</c:f>
              <c:numCache>
                <c:formatCode>0.00</c:formatCode>
                <c:ptCount val="9"/>
                <c:pt idx="0">
                  <c:v>0.42857142857142855</c:v>
                </c:pt>
                <c:pt idx="1">
                  <c:v>1</c:v>
                </c:pt>
                <c:pt idx="2">
                  <c:v>0.33333333333333331</c:v>
                </c:pt>
                <c:pt idx="3">
                  <c:v>1</c:v>
                </c:pt>
                <c:pt idx="4">
                  <c:v>0.24193548387096775</c:v>
                </c:pt>
                <c:pt idx="5">
                  <c:v>0.2857142857142857</c:v>
                </c:pt>
                <c:pt idx="6">
                  <c:v>0.4</c:v>
                </c:pt>
                <c:pt idx="7">
                  <c:v>0.54545454545454541</c:v>
                </c:pt>
                <c:pt idx="8">
                  <c:v>0.46416138273088831</c:v>
                </c:pt>
              </c:numCache>
            </c:numRef>
          </c:val>
          <c:extLst>
            <c:ext xmlns:c16="http://schemas.microsoft.com/office/drawing/2014/chart" uri="{C3380CC4-5D6E-409C-BE32-E72D297353CC}">
              <c16:uniqueId val="{00000001-7F4E-4720-AECC-6AD0D8B3B439}"/>
            </c:ext>
          </c:extLst>
        </c:ser>
        <c:ser>
          <c:idx val="2"/>
          <c:order val="2"/>
          <c:tx>
            <c:strRef>
              <c:f>'4x4'!$K$2</c:f>
              <c:strCache>
                <c:ptCount val="1"/>
                <c:pt idx="0">
                  <c:v>RAMP</c:v>
                </c:pt>
              </c:strCache>
            </c:strRef>
          </c:tx>
          <c:spPr>
            <a:pattFill prst="ltUpDiag">
              <a:fgClr>
                <a:srgbClr val="ED7D31"/>
              </a:fgClr>
              <a:bgClr>
                <a:sysClr val="window" lastClr="FFFFFF"/>
              </a:bgClr>
            </a:pattFill>
            <a:ln>
              <a:solidFill>
                <a:srgbClr val="ED7D31">
                  <a:lumMod val="50000"/>
                </a:srgbClr>
              </a:solidFill>
            </a:ln>
            <a:effectLst/>
          </c:spPr>
          <c:invertIfNegative val="0"/>
          <c:cat>
            <c:strRef>
              <c:f>'4x4'!$H$3:$H$11</c:f>
              <c:strCache>
                <c:ptCount val="9"/>
                <c:pt idx="0">
                  <c:v>sha</c:v>
                </c:pt>
                <c:pt idx="1">
                  <c:v>bitcount</c:v>
                </c:pt>
                <c:pt idx="2">
                  <c:v>susan_smooth</c:v>
                </c:pt>
                <c:pt idx="3">
                  <c:v>adpcm_enc</c:v>
                </c:pt>
                <c:pt idx="4">
                  <c:v>gsm_short</c:v>
                </c:pt>
                <c:pt idx="5">
                  <c:v>gsm_long</c:v>
                </c:pt>
                <c:pt idx="6">
                  <c:v>jpeg_enc</c:v>
                </c:pt>
                <c:pt idx="7">
                  <c:v>adpcm_dec</c:v>
                </c:pt>
                <c:pt idx="8">
                  <c:v>geomean</c:v>
                </c:pt>
              </c:strCache>
            </c:strRef>
          </c:cat>
          <c:val>
            <c:numRef>
              <c:f>'4x4'!$K$3:$K$11</c:f>
              <c:numCache>
                <c:formatCode>0.00</c:formatCode>
                <c:ptCount val="9"/>
                <c:pt idx="0">
                  <c:v>1</c:v>
                </c:pt>
                <c:pt idx="1">
                  <c:v>1</c:v>
                </c:pt>
                <c:pt idx="2">
                  <c:v>1</c:v>
                </c:pt>
                <c:pt idx="3">
                  <c:v>1</c:v>
                </c:pt>
                <c:pt idx="4">
                  <c:v>0.83333333333333337</c:v>
                </c:pt>
                <c:pt idx="5">
                  <c:v>0.83333333333333337</c:v>
                </c:pt>
                <c:pt idx="6">
                  <c:v>0.66666666666666663</c:v>
                </c:pt>
                <c:pt idx="7">
                  <c:v>1</c:v>
                </c:pt>
                <c:pt idx="8">
                  <c:v>0.90822464216732246</c:v>
                </c:pt>
              </c:numCache>
            </c:numRef>
          </c:val>
          <c:extLst>
            <c:ext xmlns:c16="http://schemas.microsoft.com/office/drawing/2014/chart" uri="{C3380CC4-5D6E-409C-BE32-E72D297353CC}">
              <c16:uniqueId val="{00000002-7F4E-4720-AECC-6AD0D8B3B439}"/>
            </c:ext>
          </c:extLst>
        </c:ser>
        <c:dLbls>
          <c:showLegendKey val="0"/>
          <c:showVal val="0"/>
          <c:showCatName val="0"/>
          <c:showSerName val="0"/>
          <c:showPercent val="0"/>
          <c:showBubbleSize val="0"/>
        </c:dLbls>
        <c:gapWidth val="219"/>
        <c:overlap val="-27"/>
        <c:axId val="970817952"/>
        <c:axId val="970818936"/>
      </c:barChart>
      <c:catAx>
        <c:axId val="970817952"/>
        <c:scaling>
          <c:orientation val="minMax"/>
        </c:scaling>
        <c:delete val="1"/>
        <c:axPos val="b"/>
        <c:title>
          <c:tx>
            <c:rich>
              <a:bodyPr rot="0" spcFirstLastPara="1" vertOverflow="ellipsis" vert="horz" wrap="square" anchor="ctr" anchorCtr="1"/>
              <a:lstStyle/>
              <a:p>
                <a:pPr>
                  <a:defRPr sz="2400" b="1" i="0" u="none" strike="noStrike" kern="1200" baseline="0">
                    <a:solidFill>
                      <a:schemeClr val="tx1"/>
                    </a:solidFill>
                    <a:latin typeface="Candara" panose="020E0502030303020204" pitchFamily="34" charset="0"/>
                    <a:ea typeface="+mn-ea"/>
                    <a:cs typeface="Arial" panose="020B0604020202020204" pitchFamily="34" charset="0"/>
                  </a:defRPr>
                </a:pPr>
                <a:r>
                  <a:rPr lang="en-US" sz="2400" b="1" dirty="0">
                    <a:solidFill>
                      <a:schemeClr val="tx1"/>
                    </a:solidFill>
                    <a:latin typeface="Candara" panose="020E0502030303020204" pitchFamily="34" charset="0"/>
                    <a:cs typeface="Arial" panose="020B0604020202020204" pitchFamily="34" charset="0"/>
                  </a:rPr>
                  <a:t>Benchmarks</a:t>
                </a:r>
              </a:p>
            </c:rich>
          </c:tx>
          <c:layout>
            <c:manualLayout>
              <c:xMode val="edge"/>
              <c:yMode val="edge"/>
              <c:x val="0.48268857016574018"/>
              <c:y val="0.77859649387143193"/>
            </c:manualLayout>
          </c:layou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Candara" panose="020E0502030303020204" pitchFamily="34" charset="0"/>
                  <a:ea typeface="+mn-ea"/>
                  <a:cs typeface="Arial" panose="020B0604020202020204" pitchFamily="34" charset="0"/>
                </a:defRPr>
              </a:pPr>
              <a:endParaRPr lang="en-US"/>
            </a:p>
          </c:txPr>
        </c:title>
        <c:numFmt formatCode="General" sourceLinked="1"/>
        <c:majorTickMark val="none"/>
        <c:minorTickMark val="none"/>
        <c:tickLblPos val="nextTo"/>
        <c:crossAx val="970818936"/>
        <c:crosses val="autoZero"/>
        <c:auto val="1"/>
        <c:lblAlgn val="ctr"/>
        <c:lblOffset val="100"/>
        <c:noMultiLvlLbl val="0"/>
      </c:catAx>
      <c:valAx>
        <c:axId val="970818936"/>
        <c:scaling>
          <c:orientation val="minMax"/>
          <c:max val="1.0004999999999999"/>
          <c:min val="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2400" b="1" i="0" u="none" strike="noStrike" kern="1200" baseline="0">
                    <a:solidFill>
                      <a:schemeClr val="tx1">
                        <a:lumMod val="65000"/>
                        <a:lumOff val="35000"/>
                      </a:schemeClr>
                    </a:solidFill>
                    <a:latin typeface="Candara" panose="020E0502030303020204" pitchFamily="34" charset="0"/>
                    <a:ea typeface="+mn-ea"/>
                    <a:cs typeface="Arial" panose="020B0604020202020204" pitchFamily="34" charset="0"/>
                  </a:defRPr>
                </a:pPr>
                <a:r>
                  <a:rPr lang="en-US" sz="2400" b="1" dirty="0">
                    <a:solidFill>
                      <a:schemeClr val="tx1"/>
                    </a:solidFill>
                    <a:latin typeface="Candara" panose="020E0502030303020204" pitchFamily="34" charset="0"/>
                    <a:cs typeface="Arial" panose="020B0604020202020204" pitchFamily="34" charset="0"/>
                  </a:rPr>
                  <a:t>MII / II</a:t>
                </a:r>
              </a:p>
            </c:rich>
          </c:tx>
          <c:layout>
            <c:manualLayout>
              <c:xMode val="edge"/>
              <c:yMode val="edge"/>
              <c:x val="0"/>
              <c:y val="0.18280324546666768"/>
            </c:manualLayout>
          </c:layout>
          <c:overlay val="0"/>
          <c:spPr>
            <a:noFill/>
            <a:ln>
              <a:noFill/>
            </a:ln>
            <a:effectLst/>
          </c:spPr>
          <c:txPr>
            <a:bodyPr rot="-5400000" spcFirstLastPara="1" vertOverflow="ellipsis" vert="horz" wrap="square" anchor="ctr" anchorCtr="1"/>
            <a:lstStyle/>
            <a:p>
              <a:pPr>
                <a:defRPr sz="2400" b="1" i="0" u="none" strike="noStrike" kern="1200" baseline="0">
                  <a:solidFill>
                    <a:schemeClr val="tx1">
                      <a:lumMod val="65000"/>
                      <a:lumOff val="35000"/>
                    </a:schemeClr>
                  </a:solidFill>
                  <a:latin typeface="Candara" panose="020E0502030303020204" pitchFamily="34" charset="0"/>
                  <a:ea typeface="+mn-ea"/>
                  <a:cs typeface="Arial" panose="020B0604020202020204" pitchFamily="34" charset="0"/>
                </a:defRPr>
              </a:pPr>
              <a:endParaRPr lang="en-US"/>
            </a:p>
          </c:txPr>
        </c:title>
        <c:numFmt formatCode="0.0" sourceLinked="0"/>
        <c:majorTickMark val="in"/>
        <c:minorTickMark val="in"/>
        <c:tickLblPos val="nextTo"/>
        <c:spPr>
          <a:noFill/>
          <a:ln w="12700">
            <a:solidFill>
              <a:sysClr val="windowText" lastClr="000000"/>
            </a:solidFill>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970817952"/>
        <c:crosses val="autoZero"/>
        <c:crossBetween val="between"/>
        <c:majorUnit val="0.5"/>
        <c:minorUnit val="0.25"/>
      </c:valAx>
      <c:spPr>
        <a:noFill/>
        <a:ln w="12700">
          <a:solidFill>
            <a:sysClr val="windowText" lastClr="000000"/>
          </a:solidFill>
        </a:ln>
        <a:effectLst/>
      </c:spPr>
    </c:plotArea>
    <c:legend>
      <c:legendPos val="b"/>
      <c:layout>
        <c:manualLayout>
          <c:xMode val="edge"/>
          <c:yMode val="edge"/>
          <c:x val="0"/>
          <c:y val="0.88633971529477251"/>
          <c:w val="0.46175954165927396"/>
          <c:h val="0.10671971299949848"/>
        </c:manualLayout>
      </c:layout>
      <c:overlay val="0"/>
      <c:spPr>
        <a:noFill/>
        <a:ln>
          <a:noFill/>
        </a:ln>
        <a:effectLst/>
      </c:spPr>
      <c:txPr>
        <a:bodyPr rot="0" spcFirstLastPara="1" vertOverflow="ellipsis" vert="horz" wrap="square" anchor="ctr" anchorCtr="1"/>
        <a:lstStyle/>
        <a:p>
          <a:pPr>
            <a:defRPr sz="22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 Id="rId4"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7/10/2018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7/10/2018</a:t>
            </a:fld>
            <a:endParaRPr lang="en-US" dirty="0"/>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4517658" rtl="0" eaLnBrk="1" latinLnBrk="0" hangingPunct="1">
      <a:defRPr sz="6095" kern="1200">
        <a:solidFill>
          <a:schemeClr val="tx1"/>
        </a:solidFill>
        <a:latin typeface="+mn-lt"/>
        <a:ea typeface="+mn-ea"/>
        <a:cs typeface="+mn-cs"/>
      </a:defRPr>
    </a:lvl1pPr>
    <a:lvl2pPr marL="2258830" algn="l" defTabSz="4517658" rtl="0" eaLnBrk="1" latinLnBrk="0" hangingPunct="1">
      <a:defRPr sz="6095" kern="1200">
        <a:solidFill>
          <a:schemeClr val="tx1"/>
        </a:solidFill>
        <a:latin typeface="+mn-lt"/>
        <a:ea typeface="+mn-ea"/>
        <a:cs typeface="+mn-cs"/>
      </a:defRPr>
    </a:lvl2pPr>
    <a:lvl3pPr marL="4517658" algn="l" defTabSz="4517658" rtl="0" eaLnBrk="1" latinLnBrk="0" hangingPunct="1">
      <a:defRPr sz="6095" kern="1200">
        <a:solidFill>
          <a:schemeClr val="tx1"/>
        </a:solidFill>
        <a:latin typeface="+mn-lt"/>
        <a:ea typeface="+mn-ea"/>
        <a:cs typeface="+mn-cs"/>
      </a:defRPr>
    </a:lvl3pPr>
    <a:lvl4pPr marL="6776484" algn="l" defTabSz="4517658" rtl="0" eaLnBrk="1" latinLnBrk="0" hangingPunct="1">
      <a:defRPr sz="6095" kern="1200">
        <a:solidFill>
          <a:schemeClr val="tx1"/>
        </a:solidFill>
        <a:latin typeface="+mn-lt"/>
        <a:ea typeface="+mn-ea"/>
        <a:cs typeface="+mn-cs"/>
      </a:defRPr>
    </a:lvl4pPr>
    <a:lvl5pPr marL="9035314" algn="l" defTabSz="4517658" rtl="0" eaLnBrk="1" latinLnBrk="0" hangingPunct="1">
      <a:defRPr sz="6095" kern="1200">
        <a:solidFill>
          <a:schemeClr val="tx1"/>
        </a:solidFill>
        <a:latin typeface="+mn-lt"/>
        <a:ea typeface="+mn-ea"/>
        <a:cs typeface="+mn-cs"/>
      </a:defRPr>
    </a:lvl5pPr>
    <a:lvl6pPr marL="11294142" algn="l" defTabSz="4517658" rtl="0" eaLnBrk="1" latinLnBrk="0" hangingPunct="1">
      <a:defRPr sz="6095" kern="1200">
        <a:solidFill>
          <a:schemeClr val="tx1"/>
        </a:solidFill>
        <a:latin typeface="+mn-lt"/>
        <a:ea typeface="+mn-ea"/>
        <a:cs typeface="+mn-cs"/>
      </a:defRPr>
    </a:lvl6pPr>
    <a:lvl7pPr marL="13552973" algn="l" defTabSz="4517658" rtl="0" eaLnBrk="1" latinLnBrk="0" hangingPunct="1">
      <a:defRPr sz="6095" kern="1200">
        <a:solidFill>
          <a:schemeClr val="tx1"/>
        </a:solidFill>
        <a:latin typeface="+mn-lt"/>
        <a:ea typeface="+mn-ea"/>
        <a:cs typeface="+mn-cs"/>
      </a:defRPr>
    </a:lvl7pPr>
    <a:lvl8pPr marL="15811799" algn="l" defTabSz="4517658" rtl="0" eaLnBrk="1" latinLnBrk="0" hangingPunct="1">
      <a:defRPr sz="6095" kern="1200">
        <a:solidFill>
          <a:schemeClr val="tx1"/>
        </a:solidFill>
        <a:latin typeface="+mn-lt"/>
        <a:ea typeface="+mn-ea"/>
        <a:cs typeface="+mn-cs"/>
      </a:defRPr>
    </a:lvl8pPr>
    <a:lvl9pPr marL="18070629" algn="l" defTabSz="4517658" rtl="0" eaLnBrk="1" latinLnBrk="0" hangingPunct="1">
      <a:defRPr sz="6095"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3183462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8142" y="7778685"/>
            <a:ext cx="15547546"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91759" y="7151914"/>
            <a:ext cx="15535273"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691756" y="19080947"/>
            <a:ext cx="15539070"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6693755" y="7151914"/>
            <a:ext cx="15535073"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6693755" y="7778685"/>
            <a:ext cx="15535073"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6693757" y="19104098"/>
            <a:ext cx="15530803"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6687803" y="19786607"/>
            <a:ext cx="15536758"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6705799" y="34370131"/>
            <a:ext cx="15523028"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6693757" y="35073148"/>
            <a:ext cx="15530803"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678142" y="19765364"/>
            <a:ext cx="15548888"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4448056" y="5152739"/>
            <a:ext cx="24022288" cy="1115188"/>
          </a:xfrm>
          <a:prstGeom prst="rect">
            <a:avLst/>
          </a:prstGeom>
        </p:spPr>
        <p:txBody>
          <a:bodyPr lIns="54681" tIns="27341" rIns="54681" bIns="27341">
            <a:normAutofit/>
          </a:bodyPr>
          <a:lstStyle>
            <a:lvl1pPr marL="0" indent="0" algn="ctr">
              <a:buFontTx/>
              <a:buNone/>
              <a:defRPr sz="4300">
                <a:solidFill>
                  <a:schemeClr val="bg1"/>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4448056" y="3240989"/>
            <a:ext cx="24022288" cy="1911749"/>
          </a:xfrm>
          <a:prstGeom prst="rect">
            <a:avLst/>
          </a:prstGeom>
        </p:spPr>
        <p:txBody>
          <a:bodyPr lIns="54681" tIns="27341" rIns="54681" bIns="27341" anchor="t" anchorCtr="1">
            <a:normAutofit/>
          </a:bodyPr>
          <a:lstStyle>
            <a:lvl1pPr marL="0" indent="0" algn="ctr">
              <a:buFontTx/>
              <a:buNone/>
              <a:defRPr sz="6900">
                <a:solidFill>
                  <a:schemeClr val="bg1"/>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4448056" y="505464"/>
            <a:ext cx="24022288" cy="2735525"/>
          </a:xfrm>
          <a:prstGeom prst="rect">
            <a:avLst/>
          </a:prstGeom>
        </p:spPr>
        <p:txBody>
          <a:bodyPr lIns="54681" tIns="27341" rIns="54681" bIns="27341" anchor="t" anchorCtr="1">
            <a:normAutofit/>
          </a:bodyPr>
          <a:lstStyle>
            <a:lvl1pPr marL="0" indent="0" algn="ctr">
              <a:buFontTx/>
              <a:buNone/>
              <a:defRPr sz="9900" b="1">
                <a:solidFill>
                  <a:schemeClr val="bg1"/>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8143" y="7834426"/>
            <a:ext cx="7542609"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691759" y="7143071"/>
            <a:ext cx="7536658" cy="558738"/>
          </a:xfrm>
          <a:prstGeom prst="rect">
            <a:avLst/>
          </a:prstGeom>
          <a:noFill/>
        </p:spPr>
        <p:txBody>
          <a:bodyPr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add) ABSTRACT</a:t>
            </a:r>
          </a:p>
        </p:txBody>
      </p:sp>
      <p:sp>
        <p:nvSpPr>
          <p:cNvPr id="19" name="Text Placeholder 3"/>
          <p:cNvSpPr>
            <a:spLocks noGrp="1"/>
          </p:cNvSpPr>
          <p:nvPr>
            <p:ph type="body" sz="quarter" idx="19" hasCustomPrompt="1"/>
          </p:nvPr>
        </p:nvSpPr>
        <p:spPr>
          <a:xfrm>
            <a:off x="676950" y="19720647"/>
            <a:ext cx="7543799"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691756" y="19080947"/>
            <a:ext cx="7537846"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8690373" y="7823843"/>
            <a:ext cx="15540036"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8690376" y="7151914"/>
            <a:ext cx="15540036"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8690376" y="28913100"/>
            <a:ext cx="15540036"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8690376" y="28230592"/>
            <a:ext cx="15540036"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4693563" y="7151914"/>
            <a:ext cx="7535263"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4693563" y="7834426"/>
            <a:ext cx="7535263"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24689295" y="19161248"/>
            <a:ext cx="7535263"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4737620" y="19843756"/>
            <a:ext cx="7480574" cy="627402"/>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24693563" y="34988378"/>
            <a:ext cx="7535263" cy="558738"/>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add)  CONTACT</a:t>
            </a:r>
          </a:p>
        </p:txBody>
      </p:sp>
      <p:sp>
        <p:nvSpPr>
          <p:cNvPr id="30" name="Text Placeholder 3"/>
          <p:cNvSpPr>
            <a:spLocks noGrp="1"/>
          </p:cNvSpPr>
          <p:nvPr>
            <p:ph type="body" sz="quarter" idx="30" hasCustomPrompt="1"/>
          </p:nvPr>
        </p:nvSpPr>
        <p:spPr>
          <a:xfrm>
            <a:off x="24679154" y="35750176"/>
            <a:ext cx="7539037" cy="627402"/>
          </a:xfrm>
          <a:prstGeom prst="rect">
            <a:avLst/>
          </a:prstGeom>
        </p:spPr>
        <p:txBody>
          <a:bodyPr wrap="square" lIns="158267" tIns="158267" rIns="158267" bIns="158267">
            <a:spAutoFit/>
          </a:bodyPr>
          <a:lstStyle>
            <a:lvl1pPr marL="47625" indent="-47625">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Enter your text here</a:t>
            </a:r>
          </a:p>
        </p:txBody>
      </p:sp>
      <p:sp>
        <p:nvSpPr>
          <p:cNvPr id="84" name="Text Placeholder 76"/>
          <p:cNvSpPr>
            <a:spLocks noGrp="1"/>
          </p:cNvSpPr>
          <p:nvPr>
            <p:ph type="body" sz="quarter" idx="150" hasCustomPrompt="1"/>
          </p:nvPr>
        </p:nvSpPr>
        <p:spPr>
          <a:xfrm>
            <a:off x="4448056" y="5152739"/>
            <a:ext cx="24022288" cy="1115188"/>
          </a:xfrm>
          <a:prstGeom prst="rect">
            <a:avLst/>
          </a:prstGeom>
        </p:spPr>
        <p:txBody>
          <a:bodyPr lIns="54681" tIns="27341" rIns="54681" bIns="27341">
            <a:normAutofit/>
          </a:bodyPr>
          <a:lstStyle>
            <a:lvl1pPr marL="0" indent="0" algn="ctr">
              <a:buFontTx/>
              <a:buNone/>
              <a:defRPr sz="4300">
                <a:solidFill>
                  <a:schemeClr val="bg1"/>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85" name="Text Placeholder 76"/>
          <p:cNvSpPr>
            <a:spLocks noGrp="1"/>
          </p:cNvSpPr>
          <p:nvPr>
            <p:ph type="body" sz="quarter" idx="151" hasCustomPrompt="1"/>
          </p:nvPr>
        </p:nvSpPr>
        <p:spPr>
          <a:xfrm>
            <a:off x="4448056" y="3240989"/>
            <a:ext cx="24022288" cy="1911749"/>
          </a:xfrm>
          <a:prstGeom prst="rect">
            <a:avLst/>
          </a:prstGeom>
        </p:spPr>
        <p:txBody>
          <a:bodyPr lIns="54681" tIns="27341" rIns="54681" bIns="27341" anchor="t" anchorCtr="1">
            <a:normAutofit/>
          </a:bodyPr>
          <a:lstStyle>
            <a:lvl1pPr marL="0" indent="0" algn="ctr">
              <a:buFontTx/>
              <a:buNone/>
              <a:defRPr sz="6900">
                <a:solidFill>
                  <a:schemeClr val="bg1"/>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6" name="Text Placeholder 76"/>
          <p:cNvSpPr>
            <a:spLocks noGrp="1"/>
          </p:cNvSpPr>
          <p:nvPr>
            <p:ph type="body" sz="quarter" idx="178" hasCustomPrompt="1"/>
          </p:nvPr>
        </p:nvSpPr>
        <p:spPr>
          <a:xfrm>
            <a:off x="4448056" y="505464"/>
            <a:ext cx="24022288" cy="2735525"/>
          </a:xfrm>
          <a:prstGeom prst="rect">
            <a:avLst/>
          </a:prstGeom>
        </p:spPr>
        <p:txBody>
          <a:bodyPr lIns="54681" tIns="27341" rIns="54681" bIns="27341" anchor="t" anchorCtr="1">
            <a:normAutofit/>
          </a:bodyPr>
          <a:lstStyle>
            <a:lvl1pPr marL="0" indent="0" algn="ctr">
              <a:buFontTx/>
              <a:buNone/>
              <a:defRPr sz="9900" b="1">
                <a:solidFill>
                  <a:schemeClr val="bg1"/>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3.wmf"/><Relationship Id="rId18" Type="http://schemas.openxmlformats.org/officeDocument/2006/relationships/image" Target="../media/image10.jpeg"/><Relationship Id="rId3" Type="http://schemas.openxmlformats.org/officeDocument/2006/relationships/vmlDrawing" Target="../drawings/vmlDrawing1.vml"/><Relationship Id="rId7" Type="http://schemas.openxmlformats.org/officeDocument/2006/relationships/image" Target="../media/image8.png"/><Relationship Id="rId12" Type="http://schemas.openxmlformats.org/officeDocument/2006/relationships/oleObject" Target="../embeddings/oleObject3.bin"/><Relationship Id="rId17" Type="http://schemas.openxmlformats.org/officeDocument/2006/relationships/hyperlink" Target="http://www.facebook.com/pages/PosterPresentationscom/217914411419?v=app_4949752878&amp;ref=ts" TargetMode="External"/><Relationship Id="rId2" Type="http://schemas.openxmlformats.org/officeDocument/2006/relationships/theme" Target="../theme/theme2.xml"/><Relationship Id="rId16" Type="http://schemas.openxmlformats.org/officeDocument/2006/relationships/image" Target="../media/image4.wmf"/><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2.wmf"/><Relationship Id="rId5" Type="http://schemas.openxmlformats.org/officeDocument/2006/relationships/image" Target="../media/image6.png"/><Relationship Id="rId15" Type="http://schemas.openxmlformats.org/officeDocument/2006/relationships/oleObject" Target="../embeddings/oleObject4.bin"/><Relationship Id="rId10" Type="http://schemas.openxmlformats.org/officeDocument/2006/relationships/oleObject" Target="../embeddings/oleObject2.bin"/><Relationship Id="rId4" Type="http://schemas.openxmlformats.org/officeDocument/2006/relationships/image" Target="../media/image5.png"/><Relationship Id="rId9" Type="http://schemas.openxmlformats.org/officeDocument/2006/relationships/image" Target="../media/image1.wmf"/><Relationship Id="rId1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4186989" y="1"/>
            <a:ext cx="24688799" cy="4077531"/>
          </a:xfrm>
          <a:prstGeom prst="rect">
            <a:avLst/>
          </a:prstGeom>
          <a:solidFill>
            <a:schemeClr val="accent5">
              <a:lumMod val="75000"/>
            </a:schemeClr>
          </a:solidFill>
          <a:ln w="9525">
            <a:noFill/>
            <a:miter lim="800000"/>
            <a:headEnd/>
            <a:tailEnd/>
          </a:ln>
          <a:effectLst/>
        </p:spPr>
        <p:txBody>
          <a:bodyPr wrap="none" lIns="63307" tIns="31653" rIns="63307" bIns="31653" anchor="ctr"/>
          <a:lstStyle/>
          <a:p>
            <a:pPr>
              <a:defRPr/>
            </a:pPr>
            <a:endParaRPr lang="en-US" sz="8920" dirty="0"/>
          </a:p>
        </p:txBody>
      </p:sp>
      <p:sp>
        <p:nvSpPr>
          <p:cNvPr id="9" name="Rectangle 9"/>
          <p:cNvSpPr>
            <a:spLocks noChangeArrowheads="1"/>
          </p:cNvSpPr>
          <p:nvPr/>
        </p:nvSpPr>
        <p:spPr bwMode="auto">
          <a:xfrm>
            <a:off x="0" y="3946361"/>
            <a:ext cx="32918400" cy="203199"/>
          </a:xfrm>
          <a:prstGeom prst="rect">
            <a:avLst/>
          </a:prstGeom>
          <a:solidFill>
            <a:schemeClr val="accent5">
              <a:lumMod val="50000"/>
            </a:schemeClr>
          </a:solidFill>
          <a:ln w="152400">
            <a:noFill/>
            <a:miter lim="800000"/>
            <a:headEnd/>
            <a:tailEnd/>
          </a:ln>
          <a:effectLst/>
        </p:spPr>
        <p:txBody>
          <a:bodyPr wrap="none" lIns="63307" tIns="31653" rIns="63307" bIns="31653" anchor="ctr"/>
          <a:lstStyle/>
          <a:p>
            <a:pPr>
              <a:defRPr/>
            </a:pPr>
            <a:endParaRPr lang="en-US" sz="8920" dirty="0"/>
          </a:p>
        </p:txBody>
      </p:sp>
      <p:sp>
        <p:nvSpPr>
          <p:cNvPr id="16" name="Rectangle 33"/>
          <p:cNvSpPr>
            <a:spLocks noChangeArrowheads="1"/>
          </p:cNvSpPr>
          <p:nvPr/>
        </p:nvSpPr>
        <p:spPr bwMode="auto">
          <a:xfrm>
            <a:off x="689912" y="4860758"/>
            <a:ext cx="15538847" cy="37803294"/>
          </a:xfrm>
          <a:prstGeom prst="roundRect">
            <a:avLst>
              <a:gd name="adj" fmla="val 3215"/>
            </a:avLst>
          </a:prstGeom>
          <a:gradFill flip="none" rotWithShape="1">
            <a:gsLst>
              <a:gs pos="0">
                <a:schemeClr val="accent1">
                  <a:tint val="66000"/>
                  <a:satMod val="160000"/>
                </a:schemeClr>
              </a:gs>
              <a:gs pos="0">
                <a:srgbClr val="CDD2DE"/>
              </a:gs>
              <a:gs pos="100000">
                <a:srgbClr val="F3F5FA"/>
              </a:gs>
            </a:gsLst>
            <a:lin ang="16200000" scaled="1"/>
            <a:tileRect/>
          </a:gradFill>
          <a:ln w="9525">
            <a:solidFill>
              <a:schemeClr val="tx2"/>
            </a:solidFill>
            <a:miter lim="800000"/>
            <a:headEnd/>
            <a:tailEnd/>
          </a:ln>
          <a:effectLst/>
        </p:spPr>
        <p:txBody>
          <a:bodyPr wrap="none" lIns="63307" tIns="31653" rIns="63307" bIns="31653" anchor="ctr"/>
          <a:lstStyle/>
          <a:p>
            <a:pPr>
              <a:defRPr/>
            </a:pPr>
            <a:endParaRPr lang="en-US" sz="8920" dirty="0"/>
          </a:p>
        </p:txBody>
      </p:sp>
      <p:sp>
        <p:nvSpPr>
          <p:cNvPr id="21" name="Rectangle 33"/>
          <p:cNvSpPr>
            <a:spLocks noChangeArrowheads="1"/>
          </p:cNvSpPr>
          <p:nvPr userDrawn="1"/>
        </p:nvSpPr>
        <p:spPr bwMode="auto">
          <a:xfrm>
            <a:off x="16689643" y="4860758"/>
            <a:ext cx="15538847" cy="37803293"/>
          </a:xfrm>
          <a:prstGeom prst="roundRect">
            <a:avLst>
              <a:gd name="adj" fmla="val 3215"/>
            </a:avLst>
          </a:prstGeom>
          <a:gradFill flip="none" rotWithShape="1">
            <a:gsLst>
              <a:gs pos="0">
                <a:schemeClr val="accent1">
                  <a:tint val="66000"/>
                  <a:satMod val="160000"/>
                </a:schemeClr>
              </a:gs>
              <a:gs pos="0">
                <a:srgbClr val="CDD2DE"/>
              </a:gs>
              <a:gs pos="100000">
                <a:srgbClr val="F3F5FA"/>
              </a:gs>
            </a:gsLst>
            <a:lin ang="16200000" scaled="1"/>
            <a:tileRect/>
          </a:gradFill>
          <a:ln w="9525">
            <a:solidFill>
              <a:schemeClr val="tx2"/>
            </a:solidFill>
            <a:miter lim="800000"/>
            <a:headEnd/>
            <a:tailEnd/>
          </a:ln>
          <a:effectLst/>
        </p:spPr>
        <p:txBody>
          <a:bodyPr wrap="none" lIns="63307" tIns="31653" rIns="63307" bIns="31653" anchor="ctr"/>
          <a:lstStyle/>
          <a:p>
            <a:pPr>
              <a:defRPr/>
            </a:pPr>
            <a:endParaRPr lang="en-US" sz="8920" dirty="0"/>
          </a:p>
        </p:txBody>
      </p:sp>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1"/>
            <a:ext cx="32918400" cy="6400800"/>
          </a:xfrm>
          <a:prstGeom prst="rect">
            <a:avLst/>
          </a:prstGeom>
          <a:solidFill>
            <a:schemeClr val="accent5">
              <a:lumMod val="75000"/>
            </a:schemeClr>
          </a:solidFill>
          <a:ln w="9525">
            <a:solidFill>
              <a:schemeClr val="tx1"/>
            </a:solidFill>
            <a:miter lim="800000"/>
            <a:headEnd/>
            <a:tailEnd/>
          </a:ln>
          <a:effectLst/>
        </p:spPr>
        <p:txBody>
          <a:bodyPr wrap="none" lIns="63307" tIns="31653" rIns="63307" bIns="31653" anchor="ctr"/>
          <a:lstStyle/>
          <a:p>
            <a:pPr>
              <a:defRPr/>
            </a:pPr>
            <a:endParaRPr lang="en-US" sz="8920" dirty="0"/>
          </a:p>
        </p:txBody>
      </p:sp>
      <p:sp>
        <p:nvSpPr>
          <p:cNvPr id="8" name="Rectangle 33"/>
          <p:cNvSpPr>
            <a:spLocks noChangeArrowheads="1"/>
          </p:cNvSpPr>
          <p:nvPr/>
        </p:nvSpPr>
        <p:spPr bwMode="auto">
          <a:xfrm>
            <a:off x="685801" y="7010403"/>
            <a:ext cx="31543228" cy="35661601"/>
          </a:xfrm>
          <a:prstGeom prst="roundRect">
            <a:avLst>
              <a:gd name="adj" fmla="val 2277"/>
            </a:avLst>
          </a:prstGeom>
          <a:gradFill flip="none" rotWithShape="1">
            <a:gsLst>
              <a:gs pos="0">
                <a:srgbClr val="CDD2DE"/>
              </a:gs>
              <a:gs pos="0">
                <a:srgbClr val="CDD2DE"/>
              </a:gs>
              <a:gs pos="100000">
                <a:srgbClr val="F3F5FA"/>
              </a:gs>
            </a:gsLst>
            <a:lin ang="16200000" scaled="1"/>
            <a:tileRect/>
          </a:gradFill>
          <a:ln w="9525">
            <a:solidFill>
              <a:schemeClr val="tx2"/>
            </a:solidFill>
            <a:miter lim="800000"/>
            <a:headEnd/>
            <a:tailEnd/>
          </a:ln>
          <a:effectLst/>
        </p:spPr>
        <p:txBody>
          <a:bodyPr wrap="none" lIns="63307" tIns="31653" rIns="63307" bIns="31653" anchor="ctr"/>
          <a:lstStyle/>
          <a:p>
            <a:pPr>
              <a:defRPr/>
            </a:pPr>
            <a:endParaRPr lang="en-US" sz="8920" dirty="0"/>
          </a:p>
        </p:txBody>
      </p:sp>
      <p:sp>
        <p:nvSpPr>
          <p:cNvPr id="9" name="Rectangle 9"/>
          <p:cNvSpPr>
            <a:spLocks noChangeArrowheads="1"/>
          </p:cNvSpPr>
          <p:nvPr/>
        </p:nvSpPr>
        <p:spPr bwMode="auto">
          <a:xfrm>
            <a:off x="0" y="6407154"/>
            <a:ext cx="32918400" cy="203199"/>
          </a:xfrm>
          <a:prstGeom prst="rect">
            <a:avLst/>
          </a:prstGeom>
          <a:solidFill>
            <a:schemeClr val="accent5">
              <a:lumMod val="50000"/>
            </a:schemeClr>
          </a:solidFill>
          <a:ln w="152400">
            <a:noFill/>
            <a:miter lim="800000"/>
            <a:headEnd/>
            <a:tailEnd/>
          </a:ln>
          <a:effectLst/>
        </p:spPr>
        <p:txBody>
          <a:bodyPr wrap="none" lIns="63307" tIns="31653" rIns="63307" bIns="31653" anchor="ctr"/>
          <a:lstStyle/>
          <a:p>
            <a:pPr>
              <a:defRPr/>
            </a:pPr>
            <a:endParaRPr lang="en-US" sz="8920" dirty="0"/>
          </a:p>
        </p:txBody>
      </p:sp>
      <p:grpSp>
        <p:nvGrpSpPr>
          <p:cNvPr id="22" name="Group 21"/>
          <p:cNvGrpSpPr/>
          <p:nvPr userDrawn="1"/>
        </p:nvGrpSpPr>
        <p:grpSpPr>
          <a:xfrm>
            <a:off x="-19481836" y="-69770"/>
            <a:ext cx="18868010" cy="43960972"/>
            <a:chOff x="-11225189" y="0"/>
            <a:chExt cx="11018865" cy="27255145"/>
          </a:xfrm>
        </p:grpSpPr>
        <p:sp>
          <p:nvSpPr>
            <p:cNvPr id="23" name="Rectangle 22"/>
            <p:cNvSpPr/>
            <p:nvPr/>
          </p:nvSpPr>
          <p:spPr>
            <a:xfrm>
              <a:off x="-11216136" y="0"/>
              <a:ext cx="11009812" cy="2725514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dirty="0">
                  <a:solidFill>
                    <a:srgbClr val="FF0000"/>
                  </a:solidFill>
                  <a:latin typeface="Trebuchet MS" pitchFamily="34" charset="0"/>
                </a:rPr>
                <a:t>(—THIS SIDEBAR DOES NOT PRINT—)</a:t>
              </a:r>
              <a:endParaRPr lang="en-US" sz="3200" b="1" spc="600" dirty="0">
                <a:solidFill>
                  <a:schemeClr val="bg1"/>
                </a:solidFill>
                <a:latin typeface="Trebuchet MS" pitchFamily="34" charset="0"/>
              </a:endParaRPr>
            </a:p>
            <a:p>
              <a:pPr algn="ctr"/>
              <a:r>
                <a:rPr lang="en-US" sz="4000" b="1" spc="600" dirty="0">
                  <a:solidFill>
                    <a:schemeClr val="bg1"/>
                  </a:solidFill>
                  <a:latin typeface="Trebuchet MS" pitchFamily="34" charset="0"/>
                </a:rPr>
                <a:t>DESIGN</a:t>
              </a:r>
              <a:r>
                <a:rPr lang="en-US" sz="4000" b="1" spc="600" baseline="0" dirty="0">
                  <a:solidFill>
                    <a:schemeClr val="bg1"/>
                  </a:solidFill>
                  <a:latin typeface="Trebuchet MS" pitchFamily="34" charset="0"/>
                </a:rPr>
                <a:t> </a:t>
              </a:r>
              <a:r>
                <a:rPr lang="en-US" sz="4000" b="1" spc="600" dirty="0">
                  <a:solidFill>
                    <a:schemeClr val="bg1"/>
                  </a:solidFill>
                  <a:latin typeface="Trebuchet MS" pitchFamily="34" charset="0"/>
                </a:rPr>
                <a:t>GUIDE</a:t>
              </a:r>
            </a:p>
            <a:p>
              <a:pPr algn="ctr"/>
              <a:endParaRPr lang="en-US" sz="2800" b="1" dirty="0">
                <a:latin typeface="Trebuchet MS" pitchFamily="34" charset="0"/>
              </a:endParaRPr>
            </a:p>
            <a:p>
              <a:pPr defTabSz="3765639"/>
              <a:r>
                <a:rPr lang="en-US" sz="2800" i="0" dirty="0">
                  <a:latin typeface="Trebuchet MS" pitchFamily="34" charset="0"/>
                </a:rPr>
                <a:t>This PowerPoint</a:t>
              </a:r>
              <a:r>
                <a:rPr lang="en-US" sz="2800" i="0" baseline="0" dirty="0">
                  <a:latin typeface="Trebuchet MS" pitchFamily="34" charset="0"/>
                </a:rPr>
                <a:t> </a:t>
              </a:r>
              <a:r>
                <a:rPr lang="en-US" sz="2800" i="0" dirty="0">
                  <a:latin typeface="Trebuchet MS" pitchFamily="34" charset="0"/>
                </a:rPr>
                <a:t>2007 template produces</a:t>
              </a:r>
              <a:r>
                <a:rPr lang="en-US" sz="2800" i="0" baseline="0" dirty="0">
                  <a:latin typeface="Trebuchet MS" pitchFamily="34" charset="0"/>
                </a:rPr>
                <a:t> </a:t>
              </a:r>
              <a:r>
                <a:rPr lang="en-US" sz="2800" i="0" dirty="0">
                  <a:latin typeface="Trebuchet MS" pitchFamily="34" charset="0"/>
                </a:rPr>
                <a:t>an</a:t>
              </a:r>
              <a:r>
                <a:rPr lang="en-US" sz="2800" i="0" baseline="0" dirty="0">
                  <a:latin typeface="Trebuchet MS" pitchFamily="34" charset="0"/>
                </a:rPr>
                <a:t> A1</a:t>
              </a:r>
              <a:r>
                <a:rPr lang="en-US" sz="2800" i="0" dirty="0">
                  <a:latin typeface="Trebuchet MS" pitchFamily="34" charset="0"/>
                </a:rPr>
                <a:t> presentation poster. </a:t>
              </a:r>
              <a:r>
                <a:rPr lang="en-US" sz="2800" dirty="0">
                  <a:latin typeface="Trebuchet MS" pitchFamily="34" charset="0"/>
                </a:rPr>
                <a:t>You</a:t>
              </a:r>
              <a:r>
                <a:rPr lang="en-US" sz="2800" baseline="0" dirty="0">
                  <a:latin typeface="Trebuchet MS" pitchFamily="34" charset="0"/>
                </a:rPr>
                <a:t> can u</a:t>
              </a:r>
              <a:r>
                <a:rPr lang="en-US" sz="2800" dirty="0">
                  <a:latin typeface="Trebuchet MS" pitchFamily="34" charset="0"/>
                </a:rPr>
                <a:t>se</a:t>
              </a:r>
              <a:r>
                <a:rPr lang="en-US" sz="2800" baseline="0" dirty="0">
                  <a:latin typeface="Trebuchet MS" pitchFamily="34" charset="0"/>
                </a:rPr>
                <a:t> it to create your research poster and </a:t>
              </a:r>
              <a:r>
                <a:rPr lang="en-US" sz="2800" dirty="0">
                  <a:latin typeface="Trebuchet MS" pitchFamily="34" charset="0"/>
                </a:rPr>
                <a:t>save valuable time placing titles, subtitles,</a:t>
              </a:r>
              <a:r>
                <a:rPr lang="en-US" sz="2800" baseline="0" dirty="0">
                  <a:latin typeface="Trebuchet MS" pitchFamily="34" charset="0"/>
                </a:rPr>
                <a:t> text, and graphics</a:t>
              </a:r>
              <a:r>
                <a:rPr lang="en-US" sz="2800" dirty="0">
                  <a:latin typeface="Trebuchet MS" pitchFamily="34" charset="0"/>
                </a:rPr>
                <a:t>. </a:t>
              </a:r>
            </a:p>
            <a:p>
              <a:pPr defTabSz="3765639"/>
              <a:endParaRPr lang="en-US" sz="2800" dirty="0">
                <a:latin typeface="Trebuchet MS" pitchFamily="34" charset="0"/>
              </a:endParaRPr>
            </a:p>
            <a:p>
              <a:pPr defTabSz="4389219"/>
              <a:r>
                <a:rPr lang="en-US" sz="2800" dirty="0">
                  <a:latin typeface="Trebuchet MS" pitchFamily="34" charset="0"/>
                </a:rPr>
                <a:t>We provide a series of online tutorials that will guide you through the poster design process and answer your poster production questions. To view our template tutorials, go online to </a:t>
              </a:r>
              <a:r>
                <a:rPr lang="en-US" sz="2800" b="1" dirty="0">
                  <a:solidFill>
                    <a:srgbClr val="FFC000"/>
                  </a:solidFill>
                  <a:latin typeface="Trebuchet MS" pitchFamily="34" charset="0"/>
                </a:rPr>
                <a:t>PosterPresentations.com</a:t>
              </a:r>
              <a:r>
                <a:rPr lang="en-US" sz="2800" b="1" dirty="0">
                  <a:solidFill>
                    <a:schemeClr val="bg1"/>
                  </a:solidFill>
                  <a:latin typeface="Trebuchet MS" pitchFamily="34" charset="0"/>
                </a:rPr>
                <a:t> </a:t>
              </a:r>
              <a:r>
                <a:rPr lang="en-US" sz="2800" dirty="0">
                  <a:solidFill>
                    <a:schemeClr val="bg1"/>
                  </a:solidFill>
                  <a:latin typeface="Trebuchet MS" pitchFamily="34" charset="0"/>
                </a:rPr>
                <a:t>and click on HELP DESK.</a:t>
              </a:r>
            </a:p>
            <a:p>
              <a:pPr defTabSz="4389219"/>
              <a:endParaRPr lang="en-US" sz="2800" dirty="0">
                <a:latin typeface="Trebuchet MS" pitchFamily="34" charset="0"/>
              </a:endParaRPr>
            </a:p>
            <a:p>
              <a:pPr defTabSz="4389219"/>
              <a:r>
                <a:rPr lang="en-US" sz="2800" dirty="0">
                  <a:solidFill>
                    <a:schemeClr val="bg1"/>
                  </a:solidFill>
                  <a:latin typeface="Trebuchet MS" pitchFamily="34" charset="0"/>
                </a:rPr>
                <a:t>When</a:t>
              </a:r>
              <a:r>
                <a:rPr lang="en-US" sz="2800" baseline="0" dirty="0">
                  <a:solidFill>
                    <a:schemeClr val="bg1"/>
                  </a:solidFill>
                  <a:latin typeface="Trebuchet MS" pitchFamily="34" charset="0"/>
                </a:rPr>
                <a:t> you are ready to print your poster</a:t>
              </a:r>
              <a:r>
                <a:rPr lang="en-US" sz="2800" dirty="0">
                  <a:solidFill>
                    <a:schemeClr val="bg1"/>
                  </a:solidFill>
                  <a:latin typeface="Trebuchet MS" pitchFamily="34" charset="0"/>
                </a:rPr>
                <a:t>,</a:t>
              </a:r>
              <a:r>
                <a:rPr lang="en-US" sz="2800" baseline="0" dirty="0">
                  <a:solidFill>
                    <a:schemeClr val="bg1"/>
                  </a:solidFill>
                  <a:latin typeface="Trebuchet MS" pitchFamily="34" charset="0"/>
                </a:rPr>
                <a:t> go online to </a:t>
              </a:r>
              <a:r>
                <a:rPr lang="en-US" sz="2800" b="0" dirty="0">
                  <a:solidFill>
                    <a:schemeClr val="bg1"/>
                  </a:solidFill>
                  <a:latin typeface="Trebuchet MS" pitchFamily="34" charset="0"/>
                </a:rPr>
                <a:t>PosterPresentations.com</a:t>
              </a:r>
              <a:br>
                <a:rPr lang="en-US" sz="2800" dirty="0">
                  <a:solidFill>
                    <a:schemeClr val="bg1"/>
                  </a:solidFill>
                  <a:latin typeface="Trebuchet MS" pitchFamily="34" charset="0"/>
                </a:rPr>
              </a:br>
              <a:endParaRPr lang="en-US" sz="2800" dirty="0">
                <a:solidFill>
                  <a:schemeClr val="bg1"/>
                </a:solidFill>
                <a:latin typeface="Trebuchet MS" pitchFamily="34" charset="0"/>
              </a:endParaRPr>
            </a:p>
            <a:p>
              <a:pPr algn="l" defTabSz="3765639"/>
              <a:r>
                <a:rPr lang="en-US" sz="2800" b="0" dirty="0">
                  <a:solidFill>
                    <a:schemeClr val="bg1"/>
                  </a:solidFill>
                  <a:latin typeface="Trebuchet MS" pitchFamily="34" charset="0"/>
                </a:rPr>
                <a:t>Need</a:t>
              </a:r>
              <a:r>
                <a:rPr lang="en-US" sz="2800" b="0" baseline="0" dirty="0">
                  <a:solidFill>
                    <a:schemeClr val="bg1"/>
                  </a:solidFill>
                  <a:latin typeface="Trebuchet MS" pitchFamily="34" charset="0"/>
                </a:rPr>
                <a:t> assistance? Call us at </a:t>
              </a:r>
              <a:r>
                <a:rPr lang="en-US" sz="2800" b="0" dirty="0">
                  <a:solidFill>
                    <a:srgbClr val="FFC000"/>
                  </a:solidFill>
                  <a:latin typeface="Trebuchet MS" pitchFamily="34" charset="0"/>
                </a:rPr>
                <a:t>1.510.649.3001</a:t>
              </a:r>
            </a:p>
            <a:p>
              <a:pPr algn="l" defTabSz="3765639"/>
              <a:endParaRPr lang="en-US" sz="3600" b="1" dirty="0">
                <a:solidFill>
                  <a:srgbClr val="FFFF00"/>
                </a:solidFill>
                <a:latin typeface="Trebuchet MS" pitchFamily="34" charset="0"/>
              </a:endParaRPr>
            </a:p>
            <a:p>
              <a:pPr algn="ctr"/>
              <a:endParaRPr lang="en-US" sz="2400" b="1" dirty="0">
                <a:solidFill>
                  <a:schemeClr val="bg1"/>
                </a:solidFill>
                <a:latin typeface="Trebuchet MS" pitchFamily="34" charset="0"/>
              </a:endParaRPr>
            </a:p>
            <a:p>
              <a:pPr algn="ctr"/>
              <a:r>
                <a:rPr lang="en-US" sz="4000" b="1" spc="600" dirty="0">
                  <a:solidFill>
                    <a:schemeClr val="bg1"/>
                  </a:solidFill>
                  <a:latin typeface="Trebuchet MS" pitchFamily="34" charset="0"/>
                </a:rPr>
                <a:t>QUICK START</a:t>
              </a:r>
            </a:p>
            <a:p>
              <a:pPr algn="ctr"/>
              <a:endParaRPr lang="en-US" sz="3200" b="1"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Zoom in and out</a:t>
              </a:r>
            </a:p>
            <a:p>
              <a:pPr marL="2527300" indent="-650875" algn="l" defTabSz="850900">
                <a:tabLst/>
              </a:pPr>
              <a:r>
                <a:rPr lang="en-US" sz="2400" b="0" baseline="0" dirty="0">
                  <a:solidFill>
                    <a:schemeClr val="bg1"/>
                  </a:solidFill>
                  <a:latin typeface="Trebuchet MS" pitchFamily="34" charset="0"/>
                </a:rPr>
                <a:t>	</a:t>
              </a:r>
              <a:r>
                <a:rPr lang="en-US" sz="2400" b="0" baseline="0" dirty="0">
                  <a:solidFill>
                    <a:schemeClr val="bg1">
                      <a:lumMod val="75000"/>
                    </a:schemeClr>
                  </a:solidFill>
                  <a:latin typeface="Trebuchet MS" pitchFamily="34" charset="0"/>
                </a:rPr>
                <a:t>As you work on your poster zoom in and out to the level that is more comfortable to you. Go to VIEW &gt; ZOOM.</a:t>
              </a:r>
            </a:p>
            <a:p>
              <a:pPr algn="l"/>
              <a:endParaRPr lang="en-US" sz="2800" b="0"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Title, Authors, and Affiliations</a:t>
              </a:r>
            </a:p>
            <a:p>
              <a:pPr algn="l"/>
              <a:r>
                <a:rPr lang="en-US" sz="2400" b="0" baseline="0" dirty="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dirty="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dirty="0">
                <a:solidFill>
                  <a:schemeClr val="bg1">
                    <a:lumMod val="75000"/>
                  </a:schemeClr>
                </a:solidFill>
                <a:latin typeface="Trebuchet MS" pitchFamily="34" charset="0"/>
              </a:endParaRPr>
            </a:p>
            <a:p>
              <a:pPr algn="l"/>
              <a:r>
                <a:rPr lang="en-US" sz="2400" b="1" spc="300" baseline="0" dirty="0">
                  <a:solidFill>
                    <a:srgbClr val="FFC000"/>
                  </a:solidFill>
                  <a:latin typeface="Trebuchet MS" pitchFamily="34" charset="0"/>
                </a:rPr>
                <a:t>TIP</a:t>
              </a:r>
              <a:r>
                <a:rPr lang="en-US" sz="2400" b="1" baseline="0" dirty="0">
                  <a:solidFill>
                    <a:srgbClr val="FFC000"/>
                  </a:solidFill>
                  <a:latin typeface="Trebuchet MS" pitchFamily="34" charset="0"/>
                </a:rPr>
                <a:t>: </a:t>
              </a:r>
              <a:r>
                <a:rPr lang="en-US" sz="2400" b="0" baseline="0" dirty="0">
                  <a:solidFill>
                    <a:schemeClr val="bg1">
                      <a:lumMod val="75000"/>
                    </a:schemeClr>
                  </a:solidFill>
                  <a:latin typeface="Trebuchet MS" pitchFamily="34" charset="0"/>
                </a:rPr>
                <a:t>The font size of your title should be bigger than your name(s) and institution name(s).</a:t>
              </a:r>
            </a:p>
            <a:p>
              <a:pPr algn="l"/>
              <a:br>
                <a:rPr lang="en-US" sz="2800" b="1" baseline="0" dirty="0">
                  <a:solidFill>
                    <a:schemeClr val="bg1"/>
                  </a:solidFill>
                  <a:latin typeface="Trebuchet MS" pitchFamily="34" charset="0"/>
                </a:rPr>
              </a:br>
              <a:endParaRPr lang="en-US" sz="2800" b="1" dirty="0">
                <a:solidFill>
                  <a:schemeClr val="bg1"/>
                </a:solidFill>
                <a:latin typeface="Trebuchet MS" pitchFamily="34" charset="0"/>
              </a:endParaRPr>
            </a:p>
            <a:p>
              <a:pPr algn="ctr"/>
              <a:endParaRPr lang="en-US" sz="2800" b="1" dirty="0">
                <a:solidFill>
                  <a:srgbClr val="FFC000"/>
                </a:solidFill>
                <a:latin typeface="Trebuchet MS" pitchFamily="34" charset="0"/>
              </a:endParaRPr>
            </a:p>
            <a:p>
              <a:pPr algn="ctr"/>
              <a:endParaRPr lang="en-US" sz="2800" b="1" dirty="0">
                <a:solidFill>
                  <a:srgbClr val="FFC000"/>
                </a:solidFill>
                <a:latin typeface="Trebuchet MS" pitchFamily="34" charset="0"/>
              </a:endParaRPr>
            </a:p>
            <a:p>
              <a:pPr algn="ctr"/>
              <a:r>
                <a:rPr lang="en-US" sz="3200" b="1" dirty="0">
                  <a:solidFill>
                    <a:srgbClr val="FFC000"/>
                  </a:solidFill>
                  <a:latin typeface="Trebuchet MS" pitchFamily="34" charset="0"/>
                </a:rPr>
                <a:t>Adding Logos</a:t>
              </a:r>
              <a:r>
                <a:rPr lang="en-US" sz="3200" b="1" baseline="0" dirty="0">
                  <a:solidFill>
                    <a:srgbClr val="FFC000"/>
                  </a:solidFill>
                  <a:latin typeface="Trebuchet MS" pitchFamily="34" charset="0"/>
                </a:rPr>
                <a:t> / Seals</a:t>
              </a:r>
            </a:p>
            <a:p>
              <a:pPr algn="l"/>
              <a:r>
                <a:rPr lang="en-US" sz="2400" b="0" baseline="0" dirty="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dirty="0">
                <a:solidFill>
                  <a:schemeClr val="bg1">
                    <a:lumMod val="75000"/>
                  </a:schemeClr>
                </a:solidFill>
                <a:latin typeface="Trebuchet MS" pitchFamily="34" charset="0"/>
              </a:endParaRPr>
            </a:p>
            <a:p>
              <a:pPr algn="l"/>
              <a:r>
                <a:rPr lang="en-US" sz="2400" b="1" spc="300" baseline="0" dirty="0">
                  <a:solidFill>
                    <a:srgbClr val="FFC000"/>
                  </a:solidFill>
                  <a:latin typeface="Trebuchet MS" pitchFamily="34" charset="0"/>
                </a:rPr>
                <a:t>TIP:</a:t>
              </a:r>
              <a:r>
                <a:rPr lang="en-US" sz="2400" b="1" spc="0" baseline="0" dirty="0">
                  <a:solidFill>
                    <a:srgbClr val="FFC000"/>
                  </a:solidFill>
                  <a:latin typeface="Trebuchet MS" pitchFamily="34" charset="0"/>
                </a:rPr>
                <a:t> </a:t>
              </a:r>
              <a:r>
                <a:rPr lang="en-US" sz="2400" b="0" baseline="0" dirty="0">
                  <a:solidFill>
                    <a:schemeClr val="bg1">
                      <a:lumMod val="75000"/>
                    </a:schemeClr>
                  </a:solidFill>
                  <a:latin typeface="Trebuchet MS" pitchFamily="34" charset="0"/>
                </a:rPr>
                <a:t>See if your school’s logo is available on our free poster templates page.</a:t>
              </a:r>
            </a:p>
            <a:p>
              <a:pPr algn="l"/>
              <a:endParaRPr lang="en-US" sz="2400" b="0" baseline="0" dirty="0">
                <a:latin typeface="Trebuchet MS" pitchFamily="34" charset="0"/>
              </a:endParaRPr>
            </a:p>
            <a:p>
              <a:pPr algn="ctr"/>
              <a:r>
                <a:rPr lang="en-US" sz="3200" b="1" baseline="0" dirty="0">
                  <a:solidFill>
                    <a:srgbClr val="FFC000"/>
                  </a:solidFill>
                  <a:latin typeface="Trebuchet MS" pitchFamily="34" charset="0"/>
                </a:rPr>
                <a:t>Photographs / Graphics</a:t>
              </a:r>
            </a:p>
            <a:p>
              <a:pPr algn="l" defTabSz="977900"/>
              <a:r>
                <a:rPr lang="en-US" sz="2400" b="0" baseline="0" dirty="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dirty="0">
                  <a:solidFill>
                    <a:schemeClr val="bg1">
                      <a:lumMod val="75000"/>
                    </a:schemeClr>
                  </a:solidFill>
                  <a:latin typeface="Trebuchet MS" pitchFamily="34" charset="0"/>
                </a:rPr>
                <a:t>disproportionally.</a:t>
              </a:r>
            </a:p>
            <a:p>
              <a:pPr algn="l" defTabSz="977900"/>
              <a:endParaRPr lang="en-US" sz="2400" b="0" baseline="0" dirty="0">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r>
                <a:rPr lang="en-US" sz="3200" b="1" baseline="0" dirty="0">
                  <a:solidFill>
                    <a:srgbClr val="FFC000"/>
                  </a:solidFill>
                  <a:latin typeface="Trebuchet MS" pitchFamily="34" charset="0"/>
                </a:rPr>
                <a:t>Image Quality Check</a:t>
              </a:r>
            </a:p>
            <a:p>
              <a:pPr lvl="0" algn="l" defTabSz="977900"/>
              <a:r>
                <a:rPr lang="en-US" sz="2400" b="0" baseline="0" dirty="0">
                  <a:solidFill>
                    <a:schemeClr val="bg1">
                      <a:lumMod val="75000"/>
                    </a:schemeClr>
                  </a:solidFill>
                  <a:latin typeface="Trebuchet MS" pitchFamily="34" charset="0"/>
                </a:rPr>
                <a:t>Zoom in and look at your images at 100% magnification. If they look good they will print well. </a:t>
              </a:r>
              <a:endParaRPr lang="en-US" sz="2800" b="0" dirty="0">
                <a:latin typeface="Trebuchet MS" pitchFamily="34" charset="0"/>
              </a:endParaRPr>
            </a:p>
          </p:txBody>
        </p:sp>
        <p:cxnSp>
          <p:nvCxnSpPr>
            <p:cNvPr id="24" name="Straight Connector 23"/>
            <p:cNvCxnSpPr/>
            <p:nvPr/>
          </p:nvCxnSpPr>
          <p:spPr>
            <a:xfrm>
              <a:off x="-11225189" y="7240467"/>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27" name="Picture 26"/>
            <p:cNvPicPr>
              <a:picLocks noChangeAspect="1"/>
            </p:cNvPicPr>
            <p:nvPr userDrawn="1"/>
          </p:nvPicPr>
          <p:blipFill>
            <a:blip r:embed="rId4"/>
            <a:stretch>
              <a:fillRect/>
            </a:stretch>
          </p:blipFill>
          <p:spPr>
            <a:xfrm>
              <a:off x="-10479105" y="8732868"/>
              <a:ext cx="1597666" cy="1201935"/>
            </a:xfrm>
            <a:prstGeom prst="rect">
              <a:avLst/>
            </a:prstGeom>
          </p:spPr>
        </p:pic>
        <p:pic>
          <p:nvPicPr>
            <p:cNvPr id="28" name="Picture 27"/>
            <p:cNvPicPr>
              <a:picLocks noChangeAspect="1"/>
            </p:cNvPicPr>
            <p:nvPr userDrawn="1"/>
          </p:nvPicPr>
          <p:blipFill>
            <a:blip r:embed="rId5"/>
            <a:stretch>
              <a:fillRect/>
            </a:stretch>
          </p:blipFill>
          <p:spPr>
            <a:xfrm>
              <a:off x="-10732765" y="13076183"/>
              <a:ext cx="9986808" cy="1053596"/>
            </a:xfrm>
            <a:prstGeom prst="rect">
              <a:avLst/>
            </a:prstGeom>
          </p:spPr>
        </p:pic>
        <p:grpSp>
          <p:nvGrpSpPr>
            <p:cNvPr id="29" name="Group 28"/>
            <p:cNvGrpSpPr/>
            <p:nvPr userDrawn="1"/>
          </p:nvGrpSpPr>
          <p:grpSpPr>
            <a:xfrm>
              <a:off x="-9744993" y="19604571"/>
              <a:ext cx="7531182" cy="1915524"/>
              <a:chOff x="-4470427" y="9208123"/>
              <a:chExt cx="3470785" cy="880074"/>
            </a:xfrm>
          </p:grpSpPr>
          <p:grpSp>
            <p:nvGrpSpPr>
              <p:cNvPr id="35" name="Group 34"/>
              <p:cNvGrpSpPr/>
              <p:nvPr userDrawn="1"/>
            </p:nvGrpSpPr>
            <p:grpSpPr>
              <a:xfrm>
                <a:off x="-2783495" y="9252359"/>
                <a:ext cx="624431" cy="835838"/>
                <a:chOff x="-3958697" y="8525819"/>
                <a:chExt cx="779338" cy="1197749"/>
              </a:xfrm>
            </p:grpSpPr>
            <p:pic>
              <p:nvPicPr>
                <p:cNvPr id="55" name="Picture 54"/>
                <p:cNvPicPr>
                  <a:picLocks noChangeAspect="1"/>
                </p:cNvPicPr>
                <p:nvPr userDrawn="1"/>
              </p:nvPicPr>
              <p:blipFill>
                <a:blip r:embed="rId6"/>
                <a:stretch>
                  <a:fillRect/>
                </a:stretch>
              </p:blipFill>
              <p:spPr>
                <a:xfrm>
                  <a:off x="-3948160" y="8525819"/>
                  <a:ext cx="768801" cy="1090857"/>
                </a:xfrm>
                <a:prstGeom prst="rect">
                  <a:avLst/>
                </a:prstGeom>
              </p:spPr>
            </p:pic>
            <p:sp>
              <p:nvSpPr>
                <p:cNvPr id="56" name="TextBox 55"/>
                <p:cNvSpPr txBox="1"/>
                <p:nvPr userDrawn="1"/>
              </p:nvSpPr>
              <p:spPr>
                <a:xfrm>
                  <a:off x="-3958697" y="9522560"/>
                  <a:ext cx="779337" cy="201008"/>
                </a:xfrm>
                <a:prstGeom prst="rect">
                  <a:avLst/>
                </a:prstGeom>
                <a:solidFill>
                  <a:schemeClr val="accent1"/>
                </a:solidFill>
                <a:ln>
                  <a:noFill/>
                </a:ln>
              </p:spPr>
              <p:txBody>
                <a:bodyPr wrap="square" lIns="91440" tIns="91440" rIns="91440" bIns="91440" rtlCol="0">
                  <a:spAutoFit/>
                </a:bodyPr>
                <a:lstStyle/>
                <a:p>
                  <a:pPr algn="ctr"/>
                  <a:r>
                    <a:rPr lang="en-US" sz="2000" b="1" dirty="0">
                      <a:solidFill>
                        <a:schemeClr val="tx1"/>
                      </a:solidFill>
                    </a:rPr>
                    <a:t>ORIGINAL</a:t>
                  </a:r>
                </a:p>
              </p:txBody>
            </p:sp>
          </p:grpSp>
          <p:grpSp>
            <p:nvGrpSpPr>
              <p:cNvPr id="45" name="Group 44"/>
              <p:cNvGrpSpPr/>
              <p:nvPr userDrawn="1"/>
            </p:nvGrpSpPr>
            <p:grpSpPr>
              <a:xfrm>
                <a:off x="-2033159" y="9252364"/>
                <a:ext cx="1033517" cy="835830"/>
                <a:chOff x="-2921738" y="8714808"/>
                <a:chExt cx="1420279" cy="1148611"/>
              </a:xfrm>
            </p:grpSpPr>
            <p:pic>
              <p:nvPicPr>
                <p:cNvPr id="51" name="Picture 50"/>
                <p:cNvPicPr>
                  <a:picLocks noChangeAspect="1"/>
                </p:cNvPicPr>
                <p:nvPr userDrawn="1"/>
              </p:nvPicPr>
              <p:blipFill>
                <a:blip r:embed="rId6"/>
                <a:stretch>
                  <a:fillRect/>
                </a:stretch>
              </p:blipFill>
              <p:spPr>
                <a:xfrm>
                  <a:off x="-2921738" y="8714808"/>
                  <a:ext cx="1420279" cy="1029694"/>
                </a:xfrm>
                <a:prstGeom prst="rect">
                  <a:avLst/>
                </a:prstGeom>
              </p:spPr>
            </p:pic>
            <p:sp>
              <p:nvSpPr>
                <p:cNvPr id="52" name="TextBox 51"/>
                <p:cNvSpPr txBox="1"/>
                <p:nvPr userDrawn="1"/>
              </p:nvSpPr>
              <p:spPr>
                <a:xfrm>
                  <a:off x="-2918991" y="9670656"/>
                  <a:ext cx="1417532" cy="192763"/>
                </a:xfrm>
                <a:prstGeom prst="rect">
                  <a:avLst/>
                </a:prstGeom>
                <a:solidFill>
                  <a:srgbClr val="FF0000"/>
                </a:solidFill>
              </p:spPr>
              <p:txBody>
                <a:bodyPr wrap="square" lIns="457200" tIns="91440" rIns="457200" bIns="91440" rtlCol="0">
                  <a:spAutoFit/>
                </a:bodyPr>
                <a:lstStyle/>
                <a:p>
                  <a:pPr algn="ctr"/>
                  <a:r>
                    <a:rPr lang="en-US" sz="2000" b="1" dirty="0">
                      <a:solidFill>
                        <a:schemeClr val="bg1"/>
                      </a:solidFill>
                    </a:rPr>
                    <a:t>DISTORTED</a:t>
                  </a:r>
                  <a:endParaRPr lang="en-US" sz="900" b="1" dirty="0">
                    <a:solidFill>
                      <a:schemeClr val="bg1"/>
                    </a:solidFill>
                  </a:endParaRPr>
                </a:p>
              </p:txBody>
            </p:sp>
          </p:grpSp>
          <p:pic>
            <p:nvPicPr>
              <p:cNvPr id="48" name="Picture 47"/>
              <p:cNvPicPr>
                <a:picLocks noChangeAspect="1"/>
              </p:cNvPicPr>
              <p:nvPr userDrawn="1"/>
            </p:nvPicPr>
            <p:blipFill>
              <a:blip r:embed="rId7"/>
              <a:stretch>
                <a:fillRect/>
              </a:stretch>
            </p:blipFill>
            <p:spPr>
              <a:xfrm>
                <a:off x="-4470427" y="9208123"/>
                <a:ext cx="1098742" cy="847761"/>
              </a:xfrm>
              <a:prstGeom prst="rect">
                <a:avLst/>
              </a:prstGeom>
            </p:spPr>
          </p:pic>
          <p:sp>
            <p:nvSpPr>
              <p:cNvPr id="50" name="TextBox 49"/>
              <p:cNvSpPr txBox="1"/>
              <p:nvPr userDrawn="1"/>
            </p:nvSpPr>
            <p:spPr>
              <a:xfrm>
                <a:off x="-4440600" y="9857111"/>
                <a:ext cx="1035685" cy="201640"/>
              </a:xfrm>
              <a:prstGeom prst="rect">
                <a:avLst/>
              </a:prstGeom>
              <a:noFill/>
            </p:spPr>
            <p:txBody>
              <a:bodyPr wrap="square" lIns="457200" tIns="457200" rIns="457200" bIns="0" rtlCol="0">
                <a:spAutoFit/>
              </a:bodyPr>
              <a:lstStyle/>
              <a:p>
                <a:pPr algn="ctr"/>
                <a:r>
                  <a:rPr lang="en-US" sz="1600" dirty="0">
                    <a:solidFill>
                      <a:schemeClr val="bg1"/>
                    </a:solidFill>
                  </a:rPr>
                  <a:t>Corner</a:t>
                </a:r>
                <a:r>
                  <a:rPr lang="en-US" sz="1600" baseline="0" dirty="0">
                    <a:solidFill>
                      <a:schemeClr val="bg1"/>
                    </a:solidFill>
                  </a:rPr>
                  <a:t> handles</a:t>
                </a:r>
                <a:endParaRPr lang="en-US" sz="1600" dirty="0">
                  <a:solidFill>
                    <a:schemeClr val="bg1"/>
                  </a:solidFill>
                </a:endParaRPr>
              </a:p>
            </p:txBody>
          </p:sp>
        </p:grpSp>
        <p:grpSp>
          <p:nvGrpSpPr>
            <p:cNvPr id="30" name="Group 29"/>
            <p:cNvGrpSpPr/>
            <p:nvPr userDrawn="1"/>
          </p:nvGrpSpPr>
          <p:grpSpPr>
            <a:xfrm>
              <a:off x="-10346349" y="23738192"/>
              <a:ext cx="9218122" cy="2453251"/>
              <a:chOff x="-4730827" y="10890293"/>
              <a:chExt cx="4248220" cy="1127128"/>
            </a:xfrm>
          </p:grpSpPr>
          <p:graphicFrame>
            <p:nvGraphicFramePr>
              <p:cNvPr id="31" name="Object 30"/>
              <p:cNvGraphicFramePr>
                <a:graphicFrameLocks noChangeAspect="1"/>
              </p:cNvGraphicFramePr>
              <p:nvPr userDrawn="1">
                <p:extLst>
                  <p:ext uri="{D42A27DB-BD31-4B8C-83A1-F6EECF244321}">
                    <p14:modId xmlns:p14="http://schemas.microsoft.com/office/powerpoint/2010/main" val="780725776"/>
                  </p:ext>
                </p:extLst>
              </p:nvPr>
            </p:nvGraphicFramePr>
            <p:xfrm>
              <a:off x="-4533347" y="10890299"/>
              <a:ext cx="1828800" cy="1117600"/>
            </p:xfrm>
            <a:graphic>
              <a:graphicData uri="http://schemas.openxmlformats.org/presentationml/2006/ole">
                <mc:AlternateContent xmlns:mc="http://schemas.openxmlformats.org/markup-compatibility/2006">
                  <mc:Choice xmlns:v="urn:schemas-microsoft-com:vml" Requires="v">
                    <p:oleObj spid="_x0000_s4590" name="Image" r:id="rId8" imgW="1828440" imgH="1117440" progId="Photoshop.Image.13">
                      <p:embed/>
                    </p:oleObj>
                  </mc:Choice>
                  <mc:Fallback>
                    <p:oleObj name="Image" r:id="rId8" imgW="1828440" imgH="1117440" progId="Photoshop.Image.13">
                      <p:embed/>
                      <p:pic>
                        <p:nvPicPr>
                          <p:cNvPr id="0" name=""/>
                          <p:cNvPicPr/>
                          <p:nvPr/>
                        </p:nvPicPr>
                        <p:blipFill>
                          <a:blip r:embed="rId9"/>
                          <a:stretch>
                            <a:fillRect/>
                          </a:stretch>
                        </p:blipFill>
                        <p:spPr>
                          <a:xfrm>
                            <a:off x="-4533347" y="10890299"/>
                            <a:ext cx="1828800" cy="1117600"/>
                          </a:xfrm>
                          <a:prstGeom prst="rect">
                            <a:avLst/>
                          </a:prstGeom>
                        </p:spPr>
                      </p:pic>
                    </p:oleObj>
                  </mc:Fallback>
                </mc:AlternateContent>
              </a:graphicData>
            </a:graphic>
          </p:graphicFrame>
          <p:graphicFrame>
            <p:nvGraphicFramePr>
              <p:cNvPr id="32" name="Object 31"/>
              <p:cNvGraphicFramePr>
                <a:graphicFrameLocks noChangeAspect="1"/>
              </p:cNvGraphicFramePr>
              <p:nvPr userDrawn="1">
                <p:extLst>
                  <p:ext uri="{D42A27DB-BD31-4B8C-83A1-F6EECF244321}">
                    <p14:modId xmlns:p14="http://schemas.microsoft.com/office/powerpoint/2010/main" val="1253610385"/>
                  </p:ext>
                </p:extLst>
              </p:nvPr>
            </p:nvGraphicFramePr>
            <p:xfrm>
              <a:off x="-2456641" y="10893992"/>
              <a:ext cx="1828800" cy="1117600"/>
            </p:xfrm>
            <a:graphic>
              <a:graphicData uri="http://schemas.openxmlformats.org/presentationml/2006/ole">
                <mc:AlternateContent xmlns:mc="http://schemas.openxmlformats.org/markup-compatibility/2006">
                  <mc:Choice xmlns:v="urn:schemas-microsoft-com:vml" Requires="v">
                    <p:oleObj spid="_x0000_s4591" name="Image" r:id="rId10" imgW="1828440" imgH="1117440" progId="Photoshop.Image.13">
                      <p:embed/>
                    </p:oleObj>
                  </mc:Choice>
                  <mc:Fallback>
                    <p:oleObj name="Image" r:id="rId10" imgW="1828440" imgH="1117440" progId="Photoshop.Image.13">
                      <p:embed/>
                      <p:pic>
                        <p:nvPicPr>
                          <p:cNvPr id="0" name=""/>
                          <p:cNvPicPr/>
                          <p:nvPr/>
                        </p:nvPicPr>
                        <p:blipFill>
                          <a:blip r:embed="rId11"/>
                          <a:stretch>
                            <a:fillRect/>
                          </a:stretch>
                        </p:blipFill>
                        <p:spPr>
                          <a:xfrm>
                            <a:off x="-2456641" y="10893992"/>
                            <a:ext cx="1828800" cy="1117600"/>
                          </a:xfrm>
                          <a:prstGeom prst="rect">
                            <a:avLst/>
                          </a:prstGeom>
                        </p:spPr>
                      </p:pic>
                    </p:oleObj>
                  </mc:Fallback>
                </mc:AlternateContent>
              </a:graphicData>
            </a:graphic>
          </p:graphicFrame>
          <p:sp>
            <p:nvSpPr>
              <p:cNvPr id="33" name="TextBox 32"/>
              <p:cNvSpPr txBox="1"/>
              <p:nvPr userDrawn="1"/>
            </p:nvSpPr>
            <p:spPr>
              <a:xfrm rot="16200000">
                <a:off x="-5235785" y="11395251"/>
                <a:ext cx="1117601" cy="107685"/>
              </a:xfrm>
              <a:prstGeom prst="rect">
                <a:avLst/>
              </a:prstGeom>
              <a:noFill/>
            </p:spPr>
            <p:txBody>
              <a:bodyPr wrap="square" lIns="91440" tIns="91440" rIns="91440" bIns="0" rtlCol="0">
                <a:spAutoFit/>
              </a:bodyPr>
              <a:lstStyle/>
              <a:p>
                <a:pPr algn="ctr"/>
                <a:r>
                  <a:rPr lang="en-US" sz="2000" dirty="0">
                    <a:solidFill>
                      <a:srgbClr val="92D050"/>
                    </a:solidFill>
                  </a:rPr>
                  <a:t>Good</a:t>
                </a:r>
                <a:r>
                  <a:rPr lang="en-US" sz="2000" baseline="0" dirty="0">
                    <a:solidFill>
                      <a:srgbClr val="92D050"/>
                    </a:solidFill>
                  </a:rPr>
                  <a:t> </a:t>
                </a:r>
                <a:r>
                  <a:rPr lang="en-US" sz="2000" baseline="0" dirty="0">
                    <a:solidFill>
                      <a:schemeClr val="bg1"/>
                    </a:solidFill>
                  </a:rPr>
                  <a:t>printing quality</a:t>
                </a:r>
                <a:endParaRPr lang="en-US" sz="2000" dirty="0">
                  <a:solidFill>
                    <a:schemeClr val="bg1"/>
                  </a:solidFill>
                </a:endParaRPr>
              </a:p>
            </p:txBody>
          </p:sp>
          <p:sp>
            <p:nvSpPr>
              <p:cNvPr id="34" name="TextBox 33"/>
              <p:cNvSpPr txBox="1"/>
              <p:nvPr userDrawn="1"/>
            </p:nvSpPr>
            <p:spPr>
              <a:xfrm rot="16200000">
                <a:off x="-1095250" y="11404778"/>
                <a:ext cx="1117601" cy="107685"/>
              </a:xfrm>
              <a:prstGeom prst="rect">
                <a:avLst/>
              </a:prstGeom>
              <a:noFill/>
            </p:spPr>
            <p:txBody>
              <a:bodyPr wrap="square" lIns="91440" tIns="91440" rIns="91440" bIns="0" rtlCol="0">
                <a:spAutoFit/>
              </a:bodyPr>
              <a:lstStyle/>
              <a:p>
                <a:pPr algn="ctr"/>
                <a:r>
                  <a:rPr lang="en-US" sz="2000" dirty="0">
                    <a:solidFill>
                      <a:srgbClr val="FF0000"/>
                    </a:solidFill>
                  </a:rPr>
                  <a:t>Bad </a:t>
                </a:r>
                <a:r>
                  <a:rPr lang="en-US" sz="2000" dirty="0">
                    <a:solidFill>
                      <a:schemeClr val="bg1"/>
                    </a:solidFill>
                  </a:rPr>
                  <a:t>printing quality</a:t>
                </a:r>
              </a:p>
            </p:txBody>
          </p:sp>
        </p:grpSp>
      </p:grpSp>
      <p:grpSp>
        <p:nvGrpSpPr>
          <p:cNvPr id="57" name="Group 56"/>
          <p:cNvGrpSpPr/>
          <p:nvPr userDrawn="1"/>
        </p:nvGrpSpPr>
        <p:grpSpPr>
          <a:xfrm>
            <a:off x="33532228" y="2"/>
            <a:ext cx="18907316" cy="43891201"/>
            <a:chOff x="44157839" y="-55064"/>
            <a:chExt cx="11062139" cy="27261962"/>
          </a:xfrm>
        </p:grpSpPr>
        <p:sp>
          <p:nvSpPr>
            <p:cNvPr id="58" name="Rectangle 57"/>
            <p:cNvSpPr/>
            <p:nvPr userDrawn="1"/>
          </p:nvSpPr>
          <p:spPr>
            <a:xfrm>
              <a:off x="44157839" y="-55064"/>
              <a:ext cx="11062139" cy="27261962"/>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dirty="0">
                  <a:solidFill>
                    <a:schemeClr val="bg1"/>
                  </a:solidFill>
                  <a:latin typeface="Trebuchet MS" pitchFamily="34" charset="0"/>
                </a:rPr>
                <a:t>QUICK START (cont.)</a:t>
              </a:r>
            </a:p>
            <a:p>
              <a:pPr algn="ctr"/>
              <a:endParaRPr lang="en-US" sz="3600" b="1"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dirty="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dirty="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r>
                <a:rPr lang="en-US" sz="2400" b="0" baseline="0" dirty="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dirty="0">
                <a:solidFill>
                  <a:schemeClr val="bg1">
                    <a:lumMod val="75000"/>
                  </a:schemeClr>
                </a:solidFill>
                <a:latin typeface="Trebuchet MS" pitchFamily="34" charset="0"/>
              </a:endParaRPr>
            </a:p>
            <a:p>
              <a:pPr algn="ctr"/>
              <a:r>
                <a:rPr lang="en-US" sz="3200" b="1" baseline="0" dirty="0">
                  <a:solidFill>
                    <a:srgbClr val="FFC000"/>
                  </a:solidFill>
                  <a:latin typeface="Trebuchet MS" pitchFamily="34" charset="0"/>
                </a:rPr>
                <a:t>How to add Text</a:t>
              </a:r>
            </a:p>
            <a:p>
              <a:pPr marL="3429000" lvl="2" indent="0" algn="l" defTabSz="114300"/>
              <a:r>
                <a:rPr lang="en-US" sz="2400" b="0" baseline="0" dirty="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dirty="0">
                  <a:solidFill>
                    <a:schemeClr val="bg1">
                      <a:lumMod val="75000"/>
                    </a:schemeClr>
                  </a:solidFill>
                  <a:latin typeface="Trebuchet MS" pitchFamily="34" charset="0"/>
                </a:rPr>
                <a:t> </a:t>
              </a:r>
              <a:r>
                <a:rPr kumimoji="0" lang="en-US" sz="3200" b="1" i="0" u="none" strike="noStrike" kern="1200" cap="none" spc="0" normalizeH="0" baseline="0" noProof="0" dirty="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Adjust the size of your text based on how much content you have to present. </a:t>
              </a:r>
              <a:b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b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The default template text offers a good starting point. Follow the conference requirements.</a:t>
              </a:r>
              <a:endParaRPr lang="en-US" sz="2400" b="0" baseline="0" dirty="0">
                <a:solidFill>
                  <a:schemeClr val="bg1">
                    <a:lumMod val="75000"/>
                  </a:schemeClr>
                </a:solidFill>
                <a:latin typeface="Trebuchet MS" pitchFamily="34" charset="0"/>
              </a:endParaRPr>
            </a:p>
            <a:p>
              <a:pPr marL="1518341" lvl="2" indent="0" algn="l" defTabSz="114300"/>
              <a:endParaRPr lang="en-US" sz="2400" b="0" baseline="0" dirty="0">
                <a:solidFill>
                  <a:schemeClr val="bg1">
                    <a:lumMod val="75000"/>
                  </a:schemeClr>
                </a:solidFill>
                <a:latin typeface="Trebuchet MS" pitchFamily="34" charset="0"/>
              </a:endParaRPr>
            </a:p>
            <a:p>
              <a:pPr algn="ctr"/>
              <a:r>
                <a:rPr lang="en-US" sz="3200" b="1" baseline="0" dirty="0">
                  <a:solidFill>
                    <a:srgbClr val="FFC000"/>
                  </a:solidFill>
                  <a:latin typeface="Trebuchet MS" pitchFamily="34" charset="0"/>
                </a:rPr>
                <a:t>How to add Tables</a:t>
              </a:r>
            </a:p>
            <a:p>
              <a:pPr marL="2000250" lvl="1" indent="0" algn="l" defTabSz="114300"/>
              <a:r>
                <a:rPr lang="en-US" sz="2400" b="0" baseline="0" dirty="0">
                  <a:solidFill>
                    <a:schemeClr val="bg1">
                      <a:lumMod val="75000"/>
                    </a:schemeClr>
                  </a:solidFill>
                  <a:latin typeface="Trebuchet MS" pitchFamily="34" charset="0"/>
                </a:rPr>
                <a:t>To add a table from scratch go to the INSERT menu and </a:t>
              </a:r>
              <a:br>
                <a:rPr lang="en-US" sz="2400" b="0" baseline="0" dirty="0">
                  <a:solidFill>
                    <a:schemeClr val="bg1">
                      <a:lumMod val="75000"/>
                    </a:schemeClr>
                  </a:solidFill>
                  <a:latin typeface="Trebuchet MS" pitchFamily="34" charset="0"/>
                </a:rPr>
              </a:br>
              <a:r>
                <a:rPr lang="en-US" sz="2400" b="0" baseline="0" dirty="0">
                  <a:solidFill>
                    <a:schemeClr val="bg1">
                      <a:lumMod val="75000"/>
                    </a:schemeClr>
                  </a:solidFill>
                  <a:latin typeface="Trebuchet MS" pitchFamily="34" charset="0"/>
                </a:rPr>
                <a:t>click on TABLE. A drop-down box will help you select rows and columns. You can also copy and a paste a table from Word or another PowerPoint document. A pasted table may need to be re-formatted by RIGHT-CLICK &gt; FORMAT SHAPE, TEXT BOX, Margins.</a:t>
              </a:r>
            </a:p>
            <a:p>
              <a:pPr marL="0" lvl="0" indent="0" algn="l" defTabSz="114300"/>
              <a:endParaRPr lang="en-US" sz="2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dirty="0">
                <a:solidFill>
                  <a:schemeClr val="bg1">
                    <a:lumMod val="75000"/>
                  </a:schemeClr>
                </a:solidFill>
                <a:latin typeface="Trebuchet MS" pitchFamily="34" charset="0"/>
              </a:endParaRPr>
            </a:p>
          </p:txBody>
        </p:sp>
        <p:graphicFrame>
          <p:nvGraphicFramePr>
            <p:cNvPr id="59" name="Object 58"/>
            <p:cNvGraphicFramePr>
              <a:graphicFrameLocks noChangeAspect="1"/>
            </p:cNvGraphicFramePr>
            <p:nvPr userDrawn="1">
              <p:extLst>
                <p:ext uri="{D42A27DB-BD31-4B8C-83A1-F6EECF244321}">
                  <p14:modId xmlns:p14="http://schemas.microsoft.com/office/powerpoint/2010/main" val="1425904806"/>
                </p:ext>
              </p:extLst>
            </p:nvPr>
          </p:nvGraphicFramePr>
          <p:xfrm>
            <a:off x="46871237" y="3286607"/>
            <a:ext cx="5586150" cy="2063772"/>
          </p:xfrm>
          <a:graphic>
            <a:graphicData uri="http://schemas.openxmlformats.org/presentationml/2006/ole">
              <mc:AlternateContent xmlns:mc="http://schemas.openxmlformats.org/markup-compatibility/2006">
                <mc:Choice xmlns:v="urn:schemas-microsoft-com:vml" Requires="v">
                  <p:oleObj spid="_x0000_s4592" name="Image" r:id="rId12" imgW="4571280" imgH="1688760" progId="Photoshop.Image.13">
                    <p:embed/>
                  </p:oleObj>
                </mc:Choice>
                <mc:Fallback>
                  <p:oleObj name="Image" r:id="rId12" imgW="4571280" imgH="1688760" progId="Photoshop.Image.13">
                    <p:embed/>
                    <p:pic>
                      <p:nvPicPr>
                        <p:cNvPr id="0" name=""/>
                        <p:cNvPicPr/>
                        <p:nvPr/>
                      </p:nvPicPr>
                      <p:blipFill>
                        <a:blip r:embed="rId13"/>
                        <a:stretch>
                          <a:fillRect/>
                        </a:stretch>
                      </p:blipFill>
                      <p:spPr>
                        <a:xfrm>
                          <a:off x="46871237" y="3286607"/>
                          <a:ext cx="5586150" cy="2063772"/>
                        </a:xfrm>
                        <a:prstGeom prst="rect">
                          <a:avLst/>
                        </a:prstGeom>
                      </p:spPr>
                    </p:pic>
                  </p:oleObj>
                </mc:Fallback>
              </mc:AlternateContent>
            </a:graphicData>
          </a:graphic>
        </p:graphicFrame>
        <p:pic>
          <p:nvPicPr>
            <p:cNvPr id="60" name="Picture 59"/>
            <p:cNvPicPr>
              <a:picLocks noChangeAspect="1"/>
            </p:cNvPicPr>
            <p:nvPr userDrawn="1"/>
          </p:nvPicPr>
          <p:blipFill>
            <a:blip r:embed="rId14"/>
            <a:stretch>
              <a:fillRect/>
            </a:stretch>
          </p:blipFill>
          <p:spPr>
            <a:xfrm>
              <a:off x="44487207" y="7579895"/>
              <a:ext cx="2969584" cy="1370577"/>
            </a:xfrm>
            <a:prstGeom prst="rect">
              <a:avLst/>
            </a:prstGeom>
            <a:ln>
              <a:noFill/>
            </a:ln>
          </p:spPr>
        </p:pic>
        <p:graphicFrame>
          <p:nvGraphicFramePr>
            <p:cNvPr id="61" name="Object 60"/>
            <p:cNvGraphicFramePr>
              <a:graphicFrameLocks noChangeAspect="1"/>
            </p:cNvGraphicFramePr>
            <p:nvPr userDrawn="1">
              <p:extLst>
                <p:ext uri="{D42A27DB-BD31-4B8C-83A1-F6EECF244321}">
                  <p14:modId xmlns:p14="http://schemas.microsoft.com/office/powerpoint/2010/main" val="3407085520"/>
                </p:ext>
              </p:extLst>
            </p:nvPr>
          </p:nvGraphicFramePr>
          <p:xfrm>
            <a:off x="44629619" y="11328671"/>
            <a:ext cx="1482266" cy="992162"/>
          </p:xfrm>
          <a:graphic>
            <a:graphicData uri="http://schemas.openxmlformats.org/presentationml/2006/ole">
              <mc:AlternateContent xmlns:mc="http://schemas.openxmlformats.org/markup-compatibility/2006">
                <mc:Choice xmlns:v="urn:schemas-microsoft-com:vml" Requires="v">
                  <p:oleObj spid="_x0000_s4593" name="Image" r:id="rId15" imgW="1574280" imgH="1053720" progId="Photoshop.Image.13">
                    <p:embed/>
                  </p:oleObj>
                </mc:Choice>
                <mc:Fallback>
                  <p:oleObj name="Image" r:id="rId15" imgW="1574280" imgH="1053720" progId="Photoshop.Image.13">
                    <p:embed/>
                    <p:pic>
                      <p:nvPicPr>
                        <p:cNvPr id="0" name=""/>
                        <p:cNvPicPr/>
                        <p:nvPr/>
                      </p:nvPicPr>
                      <p:blipFill>
                        <a:blip r:embed="rId16"/>
                        <a:stretch>
                          <a:fillRect/>
                        </a:stretch>
                      </p:blipFill>
                      <p:spPr>
                        <a:xfrm>
                          <a:off x="44629619" y="11328671"/>
                          <a:ext cx="1482266" cy="992162"/>
                        </a:xfrm>
                        <a:prstGeom prst="rect">
                          <a:avLst/>
                        </a:prstGeom>
                      </p:spPr>
                    </p:pic>
                  </p:oleObj>
                </mc:Fallback>
              </mc:AlternateContent>
            </a:graphicData>
          </a:graphic>
        </p:graphicFrame>
        <p:grpSp>
          <p:nvGrpSpPr>
            <p:cNvPr id="62" name="Group 61"/>
            <p:cNvGrpSpPr/>
            <p:nvPr userDrawn="1"/>
          </p:nvGrpSpPr>
          <p:grpSpPr>
            <a:xfrm>
              <a:off x="44487207" y="23850394"/>
              <a:ext cx="10354213" cy="1265612"/>
              <a:chOff x="44200453" y="23567551"/>
              <a:chExt cx="9771399" cy="1090622"/>
            </a:xfrm>
          </p:grpSpPr>
          <p:sp>
            <p:nvSpPr>
              <p:cNvPr id="64" name="Rounded Rectangle 63"/>
              <p:cNvSpPr/>
              <p:nvPr userDrawn="1"/>
            </p:nvSpPr>
            <p:spPr>
              <a:xfrm>
                <a:off x="44200453" y="23567551"/>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920"/>
              </a:p>
            </p:txBody>
          </p:sp>
          <p:pic>
            <p:nvPicPr>
              <p:cNvPr id="65" name="Picture 7" descr="http://t2.gstatic.com/images?q=tbn:ANd9GcR4APHC6TT9w54M2zn_pvCiBxUNcspYPoVxirLRphBoJabfSvu7zw">
                <a:hlinkClick r:id="rId17"/>
              </p:cNvPr>
              <p:cNvPicPr>
                <a:picLocks noChangeAspect="1" noChangeArrowheads="1"/>
              </p:cNvPicPr>
              <p:nvPr userDrawn="1"/>
            </p:nvPicPr>
            <p:blipFill>
              <a:blip r:embed="rId18" cstate="print"/>
              <a:srcRect/>
              <a:stretch>
                <a:fillRect/>
              </a:stretch>
            </p:blipFill>
            <p:spPr bwMode="auto">
              <a:xfrm>
                <a:off x="44326393" y="23665884"/>
                <a:ext cx="914401" cy="914399"/>
              </a:xfrm>
              <a:prstGeom prst="rect">
                <a:avLst/>
              </a:prstGeom>
              <a:noFill/>
              <a:ln>
                <a:noFill/>
              </a:ln>
            </p:spPr>
          </p:pic>
          <p:sp>
            <p:nvSpPr>
              <p:cNvPr id="66" name="TextBox 65"/>
              <p:cNvSpPr txBox="1"/>
              <p:nvPr userDrawn="1"/>
            </p:nvSpPr>
            <p:spPr>
              <a:xfrm>
                <a:off x="45300663" y="23757475"/>
                <a:ext cx="8671189" cy="444788"/>
              </a:xfrm>
              <a:prstGeom prst="rect">
                <a:avLst/>
              </a:prstGeom>
              <a:noFill/>
              <a:ln>
                <a:noFill/>
              </a:ln>
            </p:spPr>
            <p:txBody>
              <a:bodyPr wrap="square" rtlCol="0">
                <a:spAutoFit/>
              </a:bodyPr>
              <a:lstStyle/>
              <a:p>
                <a:r>
                  <a:rPr lang="en-US" sz="2400" dirty="0">
                    <a:solidFill>
                      <a:schemeClr val="tx2"/>
                    </a:solidFill>
                    <a:latin typeface="Trebuchet MS" pitchFamily="34" charset="0"/>
                  </a:rPr>
                  <a:t>Student</a:t>
                </a:r>
                <a:r>
                  <a:rPr lang="en-US" sz="2400" baseline="0" dirty="0">
                    <a:solidFill>
                      <a:schemeClr val="tx2"/>
                    </a:solidFill>
                    <a:latin typeface="Trebuchet MS" pitchFamily="34" charset="0"/>
                  </a:rPr>
                  <a:t> discounts are available on our </a:t>
                </a:r>
                <a:r>
                  <a:rPr lang="en-US" sz="2400" baseline="0" dirty="0" err="1">
                    <a:solidFill>
                      <a:schemeClr val="tx2"/>
                    </a:solidFill>
                    <a:latin typeface="Trebuchet MS" pitchFamily="34" charset="0"/>
                  </a:rPr>
                  <a:t>Facebook</a:t>
                </a:r>
                <a:r>
                  <a:rPr lang="en-US" sz="2400" baseline="0" dirty="0">
                    <a:solidFill>
                      <a:schemeClr val="tx2"/>
                    </a:solidFill>
                    <a:latin typeface="Trebuchet MS" pitchFamily="34" charset="0"/>
                  </a:rPr>
                  <a:t> page.</a:t>
                </a:r>
                <a:br>
                  <a:rPr lang="en-US" sz="2400" baseline="0" dirty="0">
                    <a:solidFill>
                      <a:schemeClr val="tx2"/>
                    </a:solidFill>
                    <a:latin typeface="Trebuchet MS" pitchFamily="34" charset="0"/>
                  </a:rPr>
                </a:br>
                <a:r>
                  <a:rPr lang="en-US" sz="2400" baseline="0" dirty="0">
                    <a:solidFill>
                      <a:schemeClr val="tx2"/>
                    </a:solidFill>
                    <a:latin typeface="Trebuchet MS" pitchFamily="34" charset="0"/>
                  </a:rPr>
                  <a:t>Go to </a:t>
                </a:r>
                <a:r>
                  <a:rPr lang="en-US" sz="2400" u="sng" baseline="0" dirty="0">
                    <a:solidFill>
                      <a:schemeClr val="tx2"/>
                    </a:solidFill>
                    <a:latin typeface="Trebuchet MS" pitchFamily="34" charset="0"/>
                  </a:rPr>
                  <a:t>PosterPresentations.com</a:t>
                </a:r>
                <a:r>
                  <a:rPr lang="en-US" sz="2400" baseline="0" dirty="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grpSp>
      <p:sp>
        <p:nvSpPr>
          <p:cNvPr id="36" name="TextBox 35"/>
          <p:cNvSpPr txBox="1"/>
          <p:nvPr userDrawn="1"/>
        </p:nvSpPr>
        <p:spPr>
          <a:xfrm>
            <a:off x="34095181" y="41253805"/>
            <a:ext cx="11742515" cy="1399638"/>
          </a:xfrm>
          <a:prstGeom prst="rect">
            <a:avLst/>
          </a:prstGeom>
          <a:noFill/>
        </p:spPr>
        <p:txBody>
          <a:bodyPr wrap="square" lIns="65304" tIns="32651" rIns="65304" bIns="32651" rtlCol="0">
            <a:spAutoFit/>
          </a:bodyPr>
          <a:lstStyle/>
          <a:p>
            <a:pPr marL="400050" indent="-400050">
              <a:lnSpc>
                <a:spcPts val="2600"/>
              </a:lnSpc>
            </a:pPr>
            <a:r>
              <a:rPr lang="en-US" sz="2800" dirty="0">
                <a:solidFill>
                  <a:schemeClr val="bg1"/>
                </a:solidFill>
              </a:rPr>
              <a:t>© 2015</a:t>
            </a:r>
            <a:r>
              <a:rPr lang="en-US" sz="2800" baseline="0" dirty="0">
                <a:solidFill>
                  <a:schemeClr val="bg1"/>
                </a:solidFill>
              </a:rPr>
              <a:t> </a:t>
            </a:r>
            <a:r>
              <a:rPr lang="en-US" sz="2800" dirty="0">
                <a:solidFill>
                  <a:schemeClr val="bg1"/>
                </a:solidFill>
              </a:rPr>
              <a:t>PosterPresentations.com</a:t>
            </a:r>
            <a:br>
              <a:rPr lang="en-US" sz="2800" dirty="0">
                <a:solidFill>
                  <a:schemeClr val="bg1"/>
                </a:solidFill>
              </a:rPr>
            </a:br>
            <a:r>
              <a:rPr lang="en-US" sz="2400" dirty="0">
                <a:solidFill>
                  <a:schemeClr val="bg1"/>
                </a:solidFill>
              </a:rPr>
              <a:t>2117 Fourth Street ,</a:t>
            </a:r>
            <a:r>
              <a:rPr lang="en-US" sz="2400" baseline="0" dirty="0">
                <a:solidFill>
                  <a:schemeClr val="bg1"/>
                </a:solidFill>
              </a:rPr>
              <a:t> Unit C        </a:t>
            </a:r>
          </a:p>
          <a:p>
            <a:pPr marL="400050" indent="0">
              <a:lnSpc>
                <a:spcPts val="2600"/>
              </a:lnSpc>
            </a:pPr>
            <a:r>
              <a:rPr lang="en-US" sz="2400" baseline="0" dirty="0">
                <a:solidFill>
                  <a:schemeClr val="bg1"/>
                </a:solidFill>
              </a:rPr>
              <a:t>Berkeley CA </a:t>
            </a:r>
            <a:r>
              <a:rPr lang="en-US" sz="2000" baseline="0" dirty="0">
                <a:solidFill>
                  <a:schemeClr val="bg1"/>
                </a:solidFill>
              </a:rPr>
              <a:t>94710</a:t>
            </a:r>
            <a:br>
              <a:rPr lang="en-US" sz="2400" baseline="0" dirty="0">
                <a:solidFill>
                  <a:schemeClr val="bg1"/>
                </a:solidFill>
              </a:rPr>
            </a:br>
            <a:r>
              <a:rPr lang="en-US" sz="2400" b="1" baseline="0" dirty="0">
                <a:solidFill>
                  <a:srgbClr val="FFFF00"/>
                </a:solidFill>
              </a:rPr>
              <a:t>posterpresenter@gmail.com</a:t>
            </a:r>
            <a:endParaRPr lang="en-US" sz="2800" b="1" dirty="0">
              <a:solidFill>
                <a:srgbClr val="FFFF00"/>
              </a:solidFill>
            </a:endParaRPr>
          </a:p>
        </p:txBody>
      </p:sp>
      <p:sp>
        <p:nvSpPr>
          <p:cNvPr id="37" name="Text Box 14"/>
          <p:cNvSpPr txBox="1">
            <a:spLocks noChangeArrowheads="1"/>
          </p:cNvSpPr>
          <p:nvPr userDrawn="1"/>
        </p:nvSpPr>
        <p:spPr bwMode="auto">
          <a:xfrm>
            <a:off x="1557341" y="43014141"/>
            <a:ext cx="4211332" cy="283084"/>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image" Target="../media/image11.png"/><Relationship Id="rId7" Type="http://schemas.openxmlformats.org/officeDocument/2006/relationships/image" Target="../media/image1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 Id="rId9"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Rectangle 258">
            <a:extLst>
              <a:ext uri="{FF2B5EF4-FFF2-40B4-BE49-F238E27FC236}">
                <a16:creationId xmlns:a16="http://schemas.microsoft.com/office/drawing/2014/main" id="{6D95BA33-CE17-47FD-A879-E658A1DB2784}"/>
              </a:ext>
            </a:extLst>
          </p:cNvPr>
          <p:cNvSpPr/>
          <p:nvPr/>
        </p:nvSpPr>
        <p:spPr>
          <a:xfrm>
            <a:off x="-20754" y="7791"/>
            <a:ext cx="4249570" cy="3947456"/>
          </a:xfrm>
          <a:prstGeom prst="rect">
            <a:avLst/>
          </a:prstGeom>
          <a:solidFill>
            <a:srgbClr val="BDD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BB151C6-A074-4F97-BB93-FC4726ADCA41}"/>
              </a:ext>
            </a:extLst>
          </p:cNvPr>
          <p:cNvSpPr/>
          <p:nvPr/>
        </p:nvSpPr>
        <p:spPr>
          <a:xfrm>
            <a:off x="28668829" y="0"/>
            <a:ext cx="4249570" cy="3947456"/>
          </a:xfrm>
          <a:prstGeom prst="rect">
            <a:avLst/>
          </a:prstGeom>
          <a:solidFill>
            <a:srgbClr val="BDD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DE8C6DB2-10BB-4B8A-A2AC-71698CB39B1C}"/>
              </a:ext>
            </a:extLst>
          </p:cNvPr>
          <p:cNvPicPr>
            <a:picLocks noChangeAspect="1"/>
          </p:cNvPicPr>
          <p:nvPr/>
        </p:nvPicPr>
        <p:blipFill>
          <a:blip r:embed="rId3"/>
          <a:stretch>
            <a:fillRect/>
          </a:stretch>
        </p:blipFill>
        <p:spPr>
          <a:xfrm>
            <a:off x="27834721" y="105293"/>
            <a:ext cx="5788533" cy="4438804"/>
          </a:xfrm>
          <a:prstGeom prst="rect">
            <a:avLst/>
          </a:prstGeom>
        </p:spPr>
      </p:pic>
      <p:sp>
        <p:nvSpPr>
          <p:cNvPr id="232" name="Text Placeholder 231"/>
          <p:cNvSpPr>
            <a:spLocks noGrp="1"/>
          </p:cNvSpPr>
          <p:nvPr>
            <p:ph type="body" sz="quarter" idx="10"/>
          </p:nvPr>
        </p:nvSpPr>
        <p:spPr>
          <a:xfrm>
            <a:off x="910443" y="6063796"/>
            <a:ext cx="6794439" cy="5036301"/>
          </a:xfrm>
        </p:spPr>
        <p:txBody>
          <a:bodyPr/>
          <a:lstStyle/>
          <a:p>
            <a:pPr marL="342900" indent="-342900" algn="just">
              <a:spcBef>
                <a:spcPts val="600"/>
              </a:spcBef>
              <a:spcAft>
                <a:spcPts val="300"/>
              </a:spcAft>
              <a:buFont typeface="Arial" panose="020B0604020202020204" pitchFamily="34" charset="0"/>
              <a:buChar char="•"/>
            </a:pPr>
            <a:r>
              <a:rPr lang="en-US" sz="3600" dirty="0">
                <a:latin typeface="Candara" panose="020E0502030303020204" pitchFamily="34" charset="0"/>
              </a:rPr>
              <a:t>Array of Processing Elements (PEs); each PE has ALU-like functional unit that works on an operation every cycle.</a:t>
            </a:r>
          </a:p>
          <a:p>
            <a:pPr marL="342900" indent="-342900" algn="just">
              <a:spcBef>
                <a:spcPts val="600"/>
              </a:spcBef>
              <a:spcAft>
                <a:spcPts val="300"/>
              </a:spcAft>
              <a:buFont typeface="Arial" panose="020B0604020202020204" pitchFamily="34" charset="0"/>
              <a:buChar char="•"/>
            </a:pPr>
            <a:r>
              <a:rPr lang="en-US" sz="3600" dirty="0">
                <a:latin typeface="Candara" panose="020E0502030303020204" pitchFamily="34" charset="0"/>
              </a:rPr>
              <a:t>Power-efficiency of several 10s of </a:t>
            </a:r>
            <a:r>
              <a:rPr lang="en-US" sz="3600" dirty="0" err="1">
                <a:latin typeface="Candara" panose="020E0502030303020204" pitchFamily="34" charset="0"/>
              </a:rPr>
              <a:t>GOps</a:t>
            </a:r>
            <a:r>
              <a:rPr lang="en-US" sz="3600" dirty="0">
                <a:latin typeface="Candara" panose="020E0502030303020204" pitchFamily="34" charset="0"/>
              </a:rPr>
              <a:t>/Sec per Watt!</a:t>
            </a:r>
          </a:p>
          <a:p>
            <a:pPr marL="685800" lvl="1" indent="-342900" algn="just">
              <a:spcBef>
                <a:spcPts val="600"/>
              </a:spcBef>
              <a:spcAft>
                <a:spcPts val="300"/>
              </a:spcAft>
              <a:buFont typeface="Wingdings" panose="05000000000000000000" pitchFamily="2" charset="2"/>
              <a:buChar char="Ø"/>
            </a:pPr>
            <a:r>
              <a:rPr lang="en-US" sz="3600" dirty="0">
                <a:latin typeface="Candara" panose="020E0502030303020204" pitchFamily="34" charset="0"/>
              </a:rPr>
              <a:t> </a:t>
            </a:r>
            <a:r>
              <a:rPr lang="en-US" sz="3200" dirty="0">
                <a:latin typeface="Candara" panose="020E0502030303020204" pitchFamily="34" charset="0"/>
              </a:rPr>
              <a:t>ADRES [</a:t>
            </a:r>
            <a:r>
              <a:rPr lang="en-US" sz="3200" dirty="0" err="1">
                <a:latin typeface="Candara" panose="020E0502030303020204" pitchFamily="34" charset="0"/>
              </a:rPr>
              <a:t>HiPEAC</a:t>
            </a:r>
            <a:r>
              <a:rPr lang="en-US" sz="3200" dirty="0">
                <a:latin typeface="Candara" panose="020E0502030303020204" pitchFamily="34" charset="0"/>
              </a:rPr>
              <a:t> ‘08]</a:t>
            </a:r>
          </a:p>
          <a:p>
            <a:pPr marL="685800" lvl="1" indent="-342900" algn="just">
              <a:spcBef>
                <a:spcPts val="600"/>
              </a:spcBef>
              <a:spcAft>
                <a:spcPts val="300"/>
              </a:spcAft>
              <a:buFont typeface="Wingdings" panose="05000000000000000000" pitchFamily="2" charset="2"/>
              <a:buChar char="Ø"/>
            </a:pPr>
            <a:r>
              <a:rPr lang="en-US" sz="3200" dirty="0" err="1">
                <a:latin typeface="Candara" panose="020E0502030303020204" pitchFamily="34" charset="0"/>
              </a:rPr>
              <a:t>HyCUBE</a:t>
            </a:r>
            <a:r>
              <a:rPr lang="en-US" sz="3200" dirty="0">
                <a:latin typeface="Candara" panose="020E0502030303020204" pitchFamily="34" charset="0"/>
              </a:rPr>
              <a:t> [DAC ‘17]</a:t>
            </a:r>
          </a:p>
        </p:txBody>
      </p:sp>
      <p:sp>
        <p:nvSpPr>
          <p:cNvPr id="233" name="Text Placeholder 232"/>
          <p:cNvSpPr>
            <a:spLocks noGrp="1"/>
          </p:cNvSpPr>
          <p:nvPr>
            <p:ph type="body" sz="quarter" idx="11"/>
          </p:nvPr>
        </p:nvSpPr>
        <p:spPr>
          <a:xfrm>
            <a:off x="721895" y="4871600"/>
            <a:ext cx="15557840" cy="958847"/>
          </a:xfrm>
        </p:spPr>
        <p:txBody>
          <a:bodyPr/>
          <a:lstStyle/>
          <a:p>
            <a:r>
              <a:rPr lang="en-US" sz="5400" u="none" dirty="0"/>
              <a:t>Coarse Grained Reconfigurable Arrays (CGRAs)</a:t>
            </a:r>
          </a:p>
        </p:txBody>
      </p:sp>
      <p:sp>
        <p:nvSpPr>
          <p:cNvPr id="236" name="Text Placeholder 235"/>
          <p:cNvSpPr>
            <a:spLocks noGrp="1"/>
          </p:cNvSpPr>
          <p:nvPr>
            <p:ph type="body" sz="quarter" idx="20"/>
          </p:nvPr>
        </p:nvSpPr>
        <p:spPr>
          <a:xfrm>
            <a:off x="721896" y="12298865"/>
            <a:ext cx="15557840" cy="958847"/>
          </a:xfrm>
        </p:spPr>
        <p:txBody>
          <a:bodyPr/>
          <a:lstStyle/>
          <a:p>
            <a:r>
              <a:rPr lang="en-US" sz="5400" u="none" dirty="0"/>
              <a:t>Mapping Loops on CGRAs</a:t>
            </a:r>
          </a:p>
        </p:txBody>
      </p:sp>
      <p:sp>
        <p:nvSpPr>
          <p:cNvPr id="237" name="Text Placeholder 236"/>
          <p:cNvSpPr>
            <a:spLocks noGrp="1"/>
          </p:cNvSpPr>
          <p:nvPr>
            <p:ph type="body" sz="quarter" idx="25"/>
          </p:nvPr>
        </p:nvSpPr>
        <p:spPr>
          <a:xfrm>
            <a:off x="16734765" y="4893866"/>
            <a:ext cx="15535073" cy="958847"/>
          </a:xfrm>
        </p:spPr>
        <p:txBody>
          <a:bodyPr/>
          <a:lstStyle/>
          <a:p>
            <a:r>
              <a:rPr lang="en-US" sz="5400" u="none" dirty="0"/>
              <a:t>Performance Impact of Ad-Hoc Routing Strategies</a:t>
            </a:r>
          </a:p>
        </p:txBody>
      </p:sp>
      <p:sp>
        <p:nvSpPr>
          <p:cNvPr id="239" name="Text Placeholder 238"/>
          <p:cNvSpPr>
            <a:spLocks noGrp="1"/>
          </p:cNvSpPr>
          <p:nvPr>
            <p:ph type="body" sz="quarter" idx="27"/>
          </p:nvPr>
        </p:nvSpPr>
        <p:spPr>
          <a:xfrm>
            <a:off x="16740492" y="25987131"/>
            <a:ext cx="6638363" cy="1482067"/>
          </a:xfrm>
        </p:spPr>
        <p:txBody>
          <a:bodyPr/>
          <a:lstStyle/>
          <a:p>
            <a:r>
              <a:rPr lang="en-US" sz="4400" u="none" dirty="0"/>
              <a:t>Spilling to</a:t>
            </a:r>
            <a:br>
              <a:rPr lang="en-US" sz="4400" u="none" dirty="0"/>
            </a:br>
            <a:r>
              <a:rPr lang="en-US" sz="4400" u="none" dirty="0"/>
              <a:t> Distributed RFs</a:t>
            </a:r>
          </a:p>
        </p:txBody>
      </p:sp>
      <p:sp>
        <p:nvSpPr>
          <p:cNvPr id="244" name="Text Placeholder 243"/>
          <p:cNvSpPr>
            <a:spLocks noGrp="1"/>
          </p:cNvSpPr>
          <p:nvPr>
            <p:ph type="body" sz="quarter" idx="96"/>
          </p:nvPr>
        </p:nvSpPr>
        <p:spPr>
          <a:xfrm>
            <a:off x="773981" y="18123793"/>
            <a:ext cx="15459707" cy="2621794"/>
          </a:xfrm>
        </p:spPr>
        <p:txBody>
          <a:bodyPr/>
          <a:lstStyle/>
          <a:p>
            <a:pPr marL="342900" indent="-342900">
              <a:buFont typeface="Arial" panose="020B0604020202020204" pitchFamily="34" charset="0"/>
              <a:buChar char="•"/>
            </a:pPr>
            <a:r>
              <a:rPr lang="en-US" sz="3600" dirty="0">
                <a:latin typeface="Candara" panose="020E0502030303020204" pitchFamily="34" charset="0"/>
              </a:rPr>
              <a:t>Performance Critically Depends on the Obtained Mapping</a:t>
            </a:r>
          </a:p>
          <a:p>
            <a:pPr marL="342900" indent="-342900">
              <a:buFont typeface="Arial" panose="020B0604020202020204" pitchFamily="34" charset="0"/>
              <a:buChar char="•"/>
            </a:pPr>
            <a:r>
              <a:rPr lang="en-US" sz="3600" b="1" dirty="0">
                <a:latin typeface="Candara" panose="020E0502030303020204" pitchFamily="34" charset="0"/>
              </a:rPr>
              <a:t>Mapping Problem = Routing Problem</a:t>
            </a:r>
          </a:p>
          <a:p>
            <a:pPr marL="685800" lvl="1" indent="-342900">
              <a:buFont typeface="Wingdings" panose="05000000000000000000" pitchFamily="2" charset="2"/>
              <a:buChar char="Ø"/>
              <a:tabLst>
                <a:tab pos="685800" algn="l"/>
              </a:tabLst>
            </a:pPr>
            <a:r>
              <a:rPr lang="en-US" sz="3200" dirty="0">
                <a:latin typeface="Candara" panose="020E0502030303020204" pitchFamily="34" charset="0"/>
              </a:rPr>
              <a:t>Routing is needed when the dependent operations are scheduled at a distant time, or operations cannot be mapped due to resource constraints.</a:t>
            </a:r>
          </a:p>
        </p:txBody>
      </p:sp>
      <p:sp>
        <p:nvSpPr>
          <p:cNvPr id="281" name="Text Placeholder 280"/>
          <p:cNvSpPr>
            <a:spLocks noGrp="1"/>
          </p:cNvSpPr>
          <p:nvPr>
            <p:ph type="body" sz="quarter" idx="150"/>
          </p:nvPr>
        </p:nvSpPr>
        <p:spPr>
          <a:xfrm>
            <a:off x="0" y="2469531"/>
            <a:ext cx="32918399" cy="1381673"/>
          </a:xfrm>
        </p:spPr>
        <p:txBody>
          <a:bodyPr anchor="ctr">
            <a:normAutofit/>
          </a:bodyPr>
          <a:lstStyle/>
          <a:p>
            <a:r>
              <a:rPr lang="en-US" sz="6000" dirty="0"/>
              <a:t>Compiler Microarchitecture Lab, Arizona State University</a:t>
            </a:r>
          </a:p>
        </p:txBody>
      </p:sp>
      <p:sp>
        <p:nvSpPr>
          <p:cNvPr id="282" name="Text Placeholder 281"/>
          <p:cNvSpPr>
            <a:spLocks noGrp="1"/>
          </p:cNvSpPr>
          <p:nvPr>
            <p:ph type="body" sz="quarter" idx="151"/>
          </p:nvPr>
        </p:nvSpPr>
        <p:spPr>
          <a:xfrm>
            <a:off x="0" y="1434256"/>
            <a:ext cx="32918400" cy="1350088"/>
          </a:xfrm>
        </p:spPr>
        <p:txBody>
          <a:bodyPr anchor="ctr">
            <a:normAutofit/>
          </a:bodyPr>
          <a:lstStyle/>
          <a:p>
            <a:r>
              <a:rPr lang="en-US" sz="6600" b="1" dirty="0"/>
              <a:t>Shail Dave</a:t>
            </a:r>
            <a:r>
              <a:rPr lang="en-US" sz="6600" dirty="0"/>
              <a:t>, Mahesh Balasubramanian, Aviral Shrivastava</a:t>
            </a:r>
          </a:p>
        </p:txBody>
      </p:sp>
      <p:sp>
        <p:nvSpPr>
          <p:cNvPr id="283" name="Text Placeholder 282"/>
          <p:cNvSpPr>
            <a:spLocks noGrp="1"/>
          </p:cNvSpPr>
          <p:nvPr>
            <p:ph type="body" sz="quarter" idx="153"/>
          </p:nvPr>
        </p:nvSpPr>
        <p:spPr>
          <a:xfrm>
            <a:off x="0" y="-158547"/>
            <a:ext cx="32918400" cy="1886907"/>
          </a:xfrm>
        </p:spPr>
        <p:txBody>
          <a:bodyPr anchor="ctr">
            <a:normAutofit/>
          </a:bodyPr>
          <a:lstStyle/>
          <a:p>
            <a:r>
              <a:rPr lang="en-US" sz="9600" dirty="0"/>
              <a:t>RAMP: Resource-Aware Mapping for CGRAs</a:t>
            </a:r>
          </a:p>
        </p:txBody>
      </p:sp>
      <p:pic>
        <p:nvPicPr>
          <p:cNvPr id="22" name="Picture 4" descr="https://asunow.asu.edu/sites/default/files/styles/asu_news_article_image/public/logo_rgb-mg.jpg?itok=QFFIPEd6">
            <a:extLst>
              <a:ext uri="{FF2B5EF4-FFF2-40B4-BE49-F238E27FC236}">
                <a16:creationId xmlns:a16="http://schemas.microsoft.com/office/drawing/2014/main" id="{475235F4-E4D0-4388-AAA1-DA755D8B7821}"/>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0041" y="589932"/>
            <a:ext cx="5090798" cy="299629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88515484-1C91-4DB9-9B94-0C723D4DDBFF}"/>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8031027" y="6120926"/>
            <a:ext cx="7657483" cy="4648711"/>
          </a:xfrm>
          <a:prstGeom prst="rect">
            <a:avLst/>
          </a:prstGeom>
        </p:spPr>
      </p:pic>
      <p:sp>
        <p:nvSpPr>
          <p:cNvPr id="10" name="TextBox 9">
            <a:extLst>
              <a:ext uri="{FF2B5EF4-FFF2-40B4-BE49-F238E27FC236}">
                <a16:creationId xmlns:a16="http://schemas.microsoft.com/office/drawing/2014/main" id="{CEB07EFB-7D32-4C0B-880C-D51CC774D7C8}"/>
              </a:ext>
            </a:extLst>
          </p:cNvPr>
          <p:cNvSpPr txBox="1"/>
          <p:nvPr/>
        </p:nvSpPr>
        <p:spPr>
          <a:xfrm>
            <a:off x="7734070" y="10798928"/>
            <a:ext cx="8016614" cy="978729"/>
          </a:xfrm>
          <a:prstGeom prst="rect">
            <a:avLst/>
          </a:prstGeom>
          <a:noFill/>
        </p:spPr>
        <p:txBody>
          <a:bodyPr wrap="square" rtlCol="0">
            <a:spAutoFit/>
          </a:bodyPr>
          <a:lstStyle/>
          <a:p>
            <a:pPr algn="ctr">
              <a:lnSpc>
                <a:spcPct val="90000"/>
              </a:lnSpc>
            </a:pPr>
            <a:r>
              <a:rPr lang="en-US" sz="3200" dirty="0">
                <a:cs typeface="Times New Roman" panose="02020603050405020304" pitchFamily="18" charset="0"/>
              </a:rPr>
              <a:t>A 4x4 CGRA with Local Register File and </a:t>
            </a:r>
            <a:br>
              <a:rPr lang="en-US" sz="3200" dirty="0">
                <a:cs typeface="Times New Roman" panose="02020603050405020304" pitchFamily="18" charset="0"/>
              </a:rPr>
            </a:br>
            <a:r>
              <a:rPr lang="en-US" sz="3200" dirty="0">
                <a:cs typeface="Times New Roman" panose="02020603050405020304" pitchFamily="18" charset="0"/>
              </a:rPr>
              <a:t>2-D Mesh Interconnect</a:t>
            </a:r>
          </a:p>
        </p:txBody>
      </p:sp>
      <p:grpSp>
        <p:nvGrpSpPr>
          <p:cNvPr id="11" name="Group 10">
            <a:extLst>
              <a:ext uri="{FF2B5EF4-FFF2-40B4-BE49-F238E27FC236}">
                <a16:creationId xmlns:a16="http://schemas.microsoft.com/office/drawing/2014/main" id="{32C45622-0AC8-44F0-93D0-E3BDBBA50F79}"/>
              </a:ext>
            </a:extLst>
          </p:cNvPr>
          <p:cNvGrpSpPr/>
          <p:nvPr/>
        </p:nvGrpSpPr>
        <p:grpSpPr>
          <a:xfrm>
            <a:off x="871380" y="13630196"/>
            <a:ext cx="7007557" cy="3773442"/>
            <a:chOff x="2020628" y="10919331"/>
            <a:chExt cx="3600950" cy="3773442"/>
          </a:xfrm>
        </p:grpSpPr>
        <p:sp>
          <p:nvSpPr>
            <p:cNvPr id="27" name="TextBox 26">
              <a:extLst>
                <a:ext uri="{FF2B5EF4-FFF2-40B4-BE49-F238E27FC236}">
                  <a16:creationId xmlns:a16="http://schemas.microsoft.com/office/drawing/2014/main" id="{07C8C3C1-8887-4EBF-B533-C767DD25F68E}"/>
                </a:ext>
              </a:extLst>
            </p:cNvPr>
            <p:cNvSpPr txBox="1"/>
            <p:nvPr/>
          </p:nvSpPr>
          <p:spPr>
            <a:xfrm>
              <a:off x="2182749" y="10919331"/>
              <a:ext cx="3438829" cy="3459409"/>
            </a:xfrm>
            <a:prstGeom prst="rect">
              <a:avLst/>
            </a:prstGeom>
            <a:noFill/>
          </p:spPr>
          <p:txBody>
            <a:bodyPr wrap="square" rtlCol="0">
              <a:spAutoFit/>
            </a:bodyPr>
            <a:lstStyle/>
            <a:p>
              <a:pPr defTabSz="457200">
                <a:lnSpc>
                  <a:spcPct val="85000"/>
                </a:lnSpc>
              </a:pPr>
              <a:r>
                <a:rPr lang="en-US" sz="3200" dirty="0">
                  <a:solidFill>
                    <a:prstClr val="black"/>
                  </a:solidFill>
                  <a:latin typeface="Courier New" panose="02070309020205020404" pitchFamily="49" charset="0"/>
                  <a:cs typeface="Courier New" panose="02070309020205020404" pitchFamily="49" charset="0"/>
                </a:rPr>
                <a:t>B = 0;</a:t>
              </a:r>
            </a:p>
            <a:p>
              <a:pPr defTabSz="457200">
                <a:lnSpc>
                  <a:spcPct val="85000"/>
                </a:lnSpc>
              </a:pPr>
              <a:r>
                <a:rPr lang="en-US" sz="3200" dirty="0">
                  <a:solidFill>
                    <a:prstClr val="black"/>
                  </a:solidFill>
                  <a:latin typeface="Courier New" panose="02070309020205020404" pitchFamily="49" charset="0"/>
                  <a:cs typeface="Courier New" panose="02070309020205020404" pitchFamily="49" charset="0"/>
                </a:rPr>
                <a:t>for(</a:t>
              </a:r>
              <a:r>
                <a:rPr lang="en-US" sz="3200" dirty="0" err="1">
                  <a:solidFill>
                    <a:prstClr val="black"/>
                  </a:solidFill>
                  <a:latin typeface="Courier New" panose="02070309020205020404" pitchFamily="49" charset="0"/>
                  <a:cs typeface="Courier New" panose="02070309020205020404" pitchFamily="49" charset="0"/>
                </a:rPr>
                <a:t>i</a:t>
              </a:r>
              <a:r>
                <a:rPr lang="en-US" sz="3200" dirty="0">
                  <a:solidFill>
                    <a:prstClr val="black"/>
                  </a:solidFill>
                  <a:latin typeface="Courier New" panose="02070309020205020404" pitchFamily="49" charset="0"/>
                  <a:cs typeface="Courier New" panose="02070309020205020404" pitchFamily="49" charset="0"/>
                </a:rPr>
                <a:t>=0; i&lt;1000; </a:t>
              </a:r>
              <a:r>
                <a:rPr lang="en-US" sz="3200" dirty="0" err="1">
                  <a:solidFill>
                    <a:prstClr val="black"/>
                  </a:solidFill>
                  <a:latin typeface="Courier New" panose="02070309020205020404" pitchFamily="49" charset="0"/>
                  <a:cs typeface="Courier New" panose="02070309020205020404" pitchFamily="49" charset="0"/>
                </a:rPr>
                <a:t>i</a:t>
              </a:r>
              <a:r>
                <a:rPr lang="en-US" sz="3200" dirty="0">
                  <a:solidFill>
                    <a:prstClr val="black"/>
                  </a:solidFill>
                  <a:latin typeface="Courier New" panose="02070309020205020404" pitchFamily="49" charset="0"/>
                  <a:cs typeface="Courier New" panose="02070309020205020404" pitchFamily="49" charset="0"/>
                </a:rPr>
                <a:t>++)</a:t>
              </a:r>
            </a:p>
            <a:p>
              <a:pPr defTabSz="457200">
                <a:lnSpc>
                  <a:spcPct val="85000"/>
                </a:lnSpc>
              </a:pPr>
              <a:r>
                <a:rPr lang="en-US" sz="3200" dirty="0">
                  <a:solidFill>
                    <a:prstClr val="black"/>
                  </a:solidFill>
                  <a:latin typeface="Courier New" panose="02070309020205020404" pitchFamily="49" charset="0"/>
                  <a:cs typeface="Courier New" panose="02070309020205020404" pitchFamily="49" charset="0"/>
                </a:rPr>
                <a:t>{</a:t>
              </a:r>
            </a:p>
            <a:p>
              <a:pPr defTabSz="457200">
                <a:lnSpc>
                  <a:spcPct val="85000"/>
                </a:lnSpc>
              </a:pPr>
              <a:r>
                <a:rPr lang="en-US" sz="3200" dirty="0">
                  <a:solidFill>
                    <a:prstClr val="black"/>
                  </a:solidFill>
                  <a:latin typeface="Courier New" panose="02070309020205020404" pitchFamily="49" charset="0"/>
                  <a:cs typeface="Courier New" panose="02070309020205020404" pitchFamily="49" charset="0"/>
                </a:rPr>
                <a:t>  A = B - 4;</a:t>
              </a:r>
            </a:p>
            <a:p>
              <a:pPr defTabSz="457200">
                <a:lnSpc>
                  <a:spcPct val="85000"/>
                </a:lnSpc>
              </a:pPr>
              <a:r>
                <a:rPr lang="en-US" sz="3200" dirty="0">
                  <a:solidFill>
                    <a:prstClr val="black"/>
                  </a:solidFill>
                  <a:latin typeface="Courier New" panose="02070309020205020404" pitchFamily="49" charset="0"/>
                  <a:cs typeface="Courier New" panose="02070309020205020404" pitchFamily="49" charset="0"/>
                </a:rPr>
                <a:t>  B = A + L;</a:t>
              </a:r>
            </a:p>
            <a:p>
              <a:pPr defTabSz="457200">
                <a:lnSpc>
                  <a:spcPct val="85000"/>
                </a:lnSpc>
              </a:pPr>
              <a:r>
                <a:rPr lang="en-US" sz="3200" dirty="0">
                  <a:solidFill>
                    <a:prstClr val="black"/>
                  </a:solidFill>
                  <a:latin typeface="Courier New" panose="02070309020205020404" pitchFamily="49" charset="0"/>
                  <a:cs typeface="Courier New" panose="02070309020205020404" pitchFamily="49" charset="0"/>
                </a:rPr>
                <a:t>  C = A * 3</a:t>
              </a:r>
            </a:p>
            <a:p>
              <a:pPr defTabSz="457200">
                <a:lnSpc>
                  <a:spcPct val="85000"/>
                </a:lnSpc>
              </a:pPr>
              <a:r>
                <a:rPr lang="en-US" sz="3200" dirty="0">
                  <a:solidFill>
                    <a:prstClr val="black"/>
                  </a:solidFill>
                  <a:latin typeface="Courier New" panose="02070309020205020404" pitchFamily="49" charset="0"/>
                  <a:cs typeface="Courier New" panose="02070309020205020404" pitchFamily="49" charset="0"/>
                </a:rPr>
                <a:t>  D = C + 7;</a:t>
              </a:r>
            </a:p>
            <a:p>
              <a:pPr defTabSz="457200">
                <a:lnSpc>
                  <a:spcPct val="85000"/>
                </a:lnSpc>
              </a:pPr>
              <a:r>
                <a:rPr lang="en-US" sz="3200" dirty="0">
                  <a:solidFill>
                    <a:prstClr val="black"/>
                  </a:solidFill>
                  <a:latin typeface="Courier New" panose="02070309020205020404" pitchFamily="49" charset="0"/>
                  <a:cs typeface="Courier New" panose="02070309020205020404" pitchFamily="49" charset="0"/>
                </a:rPr>
                <a:t>}</a:t>
              </a:r>
            </a:p>
          </p:txBody>
        </p:sp>
        <p:grpSp>
          <p:nvGrpSpPr>
            <p:cNvPr id="28" name="Group 27">
              <a:extLst>
                <a:ext uri="{FF2B5EF4-FFF2-40B4-BE49-F238E27FC236}">
                  <a16:creationId xmlns:a16="http://schemas.microsoft.com/office/drawing/2014/main" id="{B2575023-2E8E-4389-8180-16657B93EB25}"/>
                </a:ext>
              </a:extLst>
            </p:cNvPr>
            <p:cNvGrpSpPr/>
            <p:nvPr/>
          </p:nvGrpSpPr>
          <p:grpSpPr>
            <a:xfrm>
              <a:off x="2020628" y="12000984"/>
              <a:ext cx="271375" cy="1906298"/>
              <a:chOff x="160000" y="1410323"/>
              <a:chExt cx="271375" cy="1906298"/>
            </a:xfrm>
          </p:grpSpPr>
          <p:grpSp>
            <p:nvGrpSpPr>
              <p:cNvPr id="29" name="Group 28">
                <a:extLst>
                  <a:ext uri="{FF2B5EF4-FFF2-40B4-BE49-F238E27FC236}">
                    <a16:creationId xmlns:a16="http://schemas.microsoft.com/office/drawing/2014/main" id="{5FE02A51-AD7D-4E52-92BE-A1025D33A0DA}"/>
                  </a:ext>
                </a:extLst>
              </p:cNvPr>
              <p:cNvGrpSpPr/>
              <p:nvPr/>
            </p:nvGrpSpPr>
            <p:grpSpPr>
              <a:xfrm>
                <a:off x="168440" y="1410323"/>
                <a:ext cx="262935" cy="1449870"/>
                <a:chOff x="171904" y="1437316"/>
                <a:chExt cx="262935" cy="1449870"/>
              </a:xfrm>
            </p:grpSpPr>
            <p:sp>
              <p:nvSpPr>
                <p:cNvPr id="31" name="TextBox 30">
                  <a:extLst>
                    <a:ext uri="{FF2B5EF4-FFF2-40B4-BE49-F238E27FC236}">
                      <a16:creationId xmlns:a16="http://schemas.microsoft.com/office/drawing/2014/main" id="{5060FE53-7070-4428-A9E1-7F659EC3615D}"/>
                    </a:ext>
                  </a:extLst>
                </p:cNvPr>
                <p:cNvSpPr txBox="1"/>
                <p:nvPr/>
              </p:nvSpPr>
              <p:spPr>
                <a:xfrm>
                  <a:off x="180963" y="1437316"/>
                  <a:ext cx="253050" cy="584775"/>
                </a:xfrm>
                <a:prstGeom prst="rect">
                  <a:avLst/>
                </a:prstGeom>
                <a:noFill/>
              </p:spPr>
              <p:txBody>
                <a:bodyPr wrap="none" rtlCol="0">
                  <a:spAutoFit/>
                </a:bodyPr>
                <a:lstStyle/>
                <a:p>
                  <a:pPr defTabSz="457200">
                    <a:defRPr/>
                  </a:pPr>
                  <a:r>
                    <a:rPr lang="en-US" sz="3200" kern="0" dirty="0">
                      <a:solidFill>
                        <a:srgbClr val="FF0000"/>
                      </a:solidFill>
                    </a:rPr>
                    <a:t>a:</a:t>
                  </a:r>
                </a:p>
              </p:txBody>
            </p:sp>
            <p:sp>
              <p:nvSpPr>
                <p:cNvPr id="32" name="TextBox 31">
                  <a:extLst>
                    <a:ext uri="{FF2B5EF4-FFF2-40B4-BE49-F238E27FC236}">
                      <a16:creationId xmlns:a16="http://schemas.microsoft.com/office/drawing/2014/main" id="{C161FD32-0620-4AD2-890A-CE07454E3016}"/>
                    </a:ext>
                  </a:extLst>
                </p:cNvPr>
                <p:cNvSpPr txBox="1"/>
                <p:nvPr/>
              </p:nvSpPr>
              <p:spPr>
                <a:xfrm>
                  <a:off x="171904" y="1888900"/>
                  <a:ext cx="262935" cy="584775"/>
                </a:xfrm>
                <a:prstGeom prst="rect">
                  <a:avLst/>
                </a:prstGeom>
                <a:noFill/>
              </p:spPr>
              <p:txBody>
                <a:bodyPr wrap="none" rtlCol="0">
                  <a:spAutoFit/>
                </a:bodyPr>
                <a:lstStyle/>
                <a:p>
                  <a:pPr defTabSz="457200">
                    <a:defRPr/>
                  </a:pPr>
                  <a:r>
                    <a:rPr lang="en-US" sz="3200" kern="0" dirty="0">
                      <a:solidFill>
                        <a:srgbClr val="FF0000"/>
                      </a:solidFill>
                    </a:rPr>
                    <a:t>b:</a:t>
                  </a:r>
                </a:p>
              </p:txBody>
            </p:sp>
            <p:sp>
              <p:nvSpPr>
                <p:cNvPr id="33" name="TextBox 32">
                  <a:extLst>
                    <a:ext uri="{FF2B5EF4-FFF2-40B4-BE49-F238E27FC236}">
                      <a16:creationId xmlns:a16="http://schemas.microsoft.com/office/drawing/2014/main" id="{35DA691E-DB11-4358-8AE7-64B0FE6752A2}"/>
                    </a:ext>
                  </a:extLst>
                </p:cNvPr>
                <p:cNvSpPr txBox="1"/>
                <p:nvPr/>
              </p:nvSpPr>
              <p:spPr>
                <a:xfrm>
                  <a:off x="179195" y="2302411"/>
                  <a:ext cx="240694" cy="584775"/>
                </a:xfrm>
                <a:prstGeom prst="rect">
                  <a:avLst/>
                </a:prstGeom>
                <a:noFill/>
              </p:spPr>
              <p:txBody>
                <a:bodyPr wrap="none" rtlCol="0">
                  <a:spAutoFit/>
                </a:bodyPr>
                <a:lstStyle/>
                <a:p>
                  <a:pPr defTabSz="457200">
                    <a:defRPr/>
                  </a:pPr>
                  <a:r>
                    <a:rPr lang="en-US" sz="3200" kern="0" dirty="0">
                      <a:solidFill>
                        <a:srgbClr val="FF0000"/>
                      </a:solidFill>
                    </a:rPr>
                    <a:t>c:</a:t>
                  </a:r>
                </a:p>
              </p:txBody>
            </p:sp>
          </p:grpSp>
          <p:sp>
            <p:nvSpPr>
              <p:cNvPr id="30" name="TextBox 29">
                <a:extLst>
                  <a:ext uri="{FF2B5EF4-FFF2-40B4-BE49-F238E27FC236}">
                    <a16:creationId xmlns:a16="http://schemas.microsoft.com/office/drawing/2014/main" id="{45BB5429-AC0C-4436-A9AD-73FE57BB08C1}"/>
                  </a:ext>
                </a:extLst>
              </p:cNvPr>
              <p:cNvSpPr txBox="1"/>
              <p:nvPr/>
            </p:nvSpPr>
            <p:spPr>
              <a:xfrm>
                <a:off x="160000" y="2731846"/>
                <a:ext cx="262935" cy="584775"/>
              </a:xfrm>
              <a:prstGeom prst="rect">
                <a:avLst/>
              </a:prstGeom>
              <a:noFill/>
            </p:spPr>
            <p:txBody>
              <a:bodyPr wrap="none" rtlCol="0">
                <a:spAutoFit/>
              </a:bodyPr>
              <a:lstStyle/>
              <a:p>
                <a:pPr defTabSz="457200">
                  <a:defRPr/>
                </a:pPr>
                <a:r>
                  <a:rPr lang="en-US" sz="3200" kern="0" dirty="0">
                    <a:solidFill>
                      <a:srgbClr val="FF0000"/>
                    </a:solidFill>
                  </a:rPr>
                  <a:t>d:</a:t>
                </a:r>
              </a:p>
            </p:txBody>
          </p:sp>
        </p:grpSp>
        <p:sp>
          <p:nvSpPr>
            <p:cNvPr id="34" name="TextBox 33">
              <a:extLst>
                <a:ext uri="{FF2B5EF4-FFF2-40B4-BE49-F238E27FC236}">
                  <a16:creationId xmlns:a16="http://schemas.microsoft.com/office/drawing/2014/main" id="{B9EDBFC4-0692-4A4C-9DF2-B0C9A7BA1DF6}"/>
                </a:ext>
              </a:extLst>
            </p:cNvPr>
            <p:cNvSpPr txBox="1"/>
            <p:nvPr/>
          </p:nvSpPr>
          <p:spPr>
            <a:xfrm>
              <a:off x="2560588" y="14107998"/>
              <a:ext cx="1197044" cy="584775"/>
            </a:xfrm>
            <a:prstGeom prst="rect">
              <a:avLst/>
            </a:prstGeom>
            <a:noFill/>
          </p:spPr>
          <p:txBody>
            <a:bodyPr wrap="none" rtlCol="0">
              <a:spAutoFit/>
            </a:bodyPr>
            <a:lstStyle/>
            <a:p>
              <a:pPr defTabSz="457200">
                <a:defRPr/>
              </a:pPr>
              <a:r>
                <a:rPr lang="en-US" sz="3200" kern="0" dirty="0">
                  <a:solidFill>
                    <a:prstClr val="black"/>
                  </a:solidFill>
                </a:rPr>
                <a:t>Sample Loop</a:t>
              </a:r>
            </a:p>
          </p:txBody>
        </p:sp>
      </p:grpSp>
      <p:sp>
        <p:nvSpPr>
          <p:cNvPr id="36" name="Rectangle 35">
            <a:extLst>
              <a:ext uri="{FF2B5EF4-FFF2-40B4-BE49-F238E27FC236}">
                <a16:creationId xmlns:a16="http://schemas.microsoft.com/office/drawing/2014/main" id="{D1BE0C57-FB7C-46D0-A2D5-5D34EF5999C9}"/>
              </a:ext>
            </a:extLst>
          </p:cNvPr>
          <p:cNvSpPr/>
          <p:nvPr/>
        </p:nvSpPr>
        <p:spPr>
          <a:xfrm>
            <a:off x="1591420" y="14822658"/>
            <a:ext cx="2733648" cy="1809274"/>
          </a:xfrm>
          <a:prstGeom prst="rect">
            <a:avLst/>
          </a:prstGeom>
          <a:noFill/>
          <a:ln w="57150" cap="flat" cmpd="sng" algn="ctr">
            <a:solidFill>
              <a:srgbClr val="FF0000"/>
            </a:solidFill>
            <a:prstDash val="solid"/>
            <a:miter lim="800000"/>
          </a:ln>
          <a:effectLst/>
        </p:spPr>
        <p:txBody>
          <a:bodyPr rtlCol="0" anchor="ctr"/>
          <a:lstStyle/>
          <a:p>
            <a:pPr algn="ctr" defTabSz="457200">
              <a:defRPr/>
            </a:pPr>
            <a:endParaRPr lang="en-US" sz="1800" b="1" kern="0" dirty="0">
              <a:solidFill>
                <a:prstClr val="white"/>
              </a:solidFill>
              <a:latin typeface="Calibri" panose="020F0502020204030204"/>
            </a:endParaRPr>
          </a:p>
        </p:txBody>
      </p:sp>
      <p:grpSp>
        <p:nvGrpSpPr>
          <p:cNvPr id="37" name="Group 36">
            <a:extLst>
              <a:ext uri="{FF2B5EF4-FFF2-40B4-BE49-F238E27FC236}">
                <a16:creationId xmlns:a16="http://schemas.microsoft.com/office/drawing/2014/main" id="{81B00154-59D9-4884-B5EA-0228D526AA3F}"/>
              </a:ext>
            </a:extLst>
          </p:cNvPr>
          <p:cNvGrpSpPr/>
          <p:nvPr/>
        </p:nvGrpSpPr>
        <p:grpSpPr>
          <a:xfrm>
            <a:off x="5812740" y="14325444"/>
            <a:ext cx="1438096" cy="2646324"/>
            <a:chOff x="290599" y="82781"/>
            <a:chExt cx="750621" cy="1373177"/>
          </a:xfrm>
        </p:grpSpPr>
        <p:sp>
          <p:nvSpPr>
            <p:cNvPr id="38" name="Oval 37">
              <a:extLst>
                <a:ext uri="{FF2B5EF4-FFF2-40B4-BE49-F238E27FC236}">
                  <a16:creationId xmlns:a16="http://schemas.microsoft.com/office/drawing/2014/main" id="{B37281CF-5A6E-486E-9D21-CA93B4C251BC}"/>
                </a:ext>
              </a:extLst>
            </p:cNvPr>
            <p:cNvSpPr/>
            <p:nvPr/>
          </p:nvSpPr>
          <p:spPr>
            <a:xfrm>
              <a:off x="699156" y="82781"/>
              <a:ext cx="337767" cy="340602"/>
            </a:xfrm>
            <a:prstGeom prst="ellipse">
              <a:avLst/>
            </a:prstGeom>
            <a:solidFill>
              <a:sysClr val="window" lastClr="FFFFFF"/>
            </a:solidFill>
            <a:ln w="19050" cap="flat" cmpd="sng" algn="ctr">
              <a:solidFill>
                <a:sysClr val="windowText" lastClr="000000"/>
              </a:solidFill>
              <a:prstDash val="solid"/>
            </a:ln>
            <a:effectLst>
              <a:reflection endPos="0" dir="5400000" sy="-100000" algn="bl" rotWithShape="0"/>
            </a:effectLst>
          </p:spPr>
          <p:txBody>
            <a:bodyPr rtlCol="0" anchor="ctr"/>
            <a:lstStyle/>
            <a:p>
              <a:pPr algn="ctr" defTabSz="914400">
                <a:defRPr/>
              </a:pPr>
              <a:r>
                <a:rPr lang="en-US" sz="4000" kern="0" dirty="0">
                  <a:solidFill>
                    <a:prstClr val="black"/>
                  </a:solidFill>
                  <a:latin typeface="Arial" panose="020B0604020202020204" pitchFamily="34" charset="0"/>
                  <a:cs typeface="Arial" panose="020B0604020202020204" pitchFamily="34" charset="0"/>
                </a:rPr>
                <a:t>a</a:t>
              </a:r>
            </a:p>
          </p:txBody>
        </p:sp>
        <p:cxnSp>
          <p:nvCxnSpPr>
            <p:cNvPr id="39" name="Straight Arrow Connector 38">
              <a:extLst>
                <a:ext uri="{FF2B5EF4-FFF2-40B4-BE49-F238E27FC236}">
                  <a16:creationId xmlns:a16="http://schemas.microsoft.com/office/drawing/2014/main" id="{DE745BE9-6A92-4A07-B486-22D81855E2CB}"/>
                </a:ext>
              </a:extLst>
            </p:cNvPr>
            <p:cNvCxnSpPr>
              <a:cxnSpLocks/>
              <a:stCxn id="38" idx="3"/>
              <a:endCxn id="40" idx="7"/>
            </p:cNvCxnSpPr>
            <p:nvPr/>
          </p:nvCxnSpPr>
          <p:spPr>
            <a:xfrm flipH="1">
              <a:off x="578901" y="373503"/>
              <a:ext cx="169720" cy="269953"/>
            </a:xfrm>
            <a:prstGeom prst="straightConnector1">
              <a:avLst/>
            </a:prstGeom>
            <a:noFill/>
            <a:ln w="19050" cap="flat" cmpd="sng" algn="ctr">
              <a:solidFill>
                <a:sysClr val="windowText" lastClr="000000"/>
              </a:solidFill>
              <a:prstDash val="solid"/>
              <a:headEnd type="none"/>
              <a:tailEnd type="arrow"/>
            </a:ln>
            <a:effectLst/>
          </p:spPr>
        </p:cxnSp>
        <p:sp>
          <p:nvSpPr>
            <p:cNvPr id="40" name="Oval 39">
              <a:extLst>
                <a:ext uri="{FF2B5EF4-FFF2-40B4-BE49-F238E27FC236}">
                  <a16:creationId xmlns:a16="http://schemas.microsoft.com/office/drawing/2014/main" id="{9B950E75-2C47-4771-9A02-E358C2AC511F}"/>
                </a:ext>
              </a:extLst>
            </p:cNvPr>
            <p:cNvSpPr/>
            <p:nvPr/>
          </p:nvSpPr>
          <p:spPr>
            <a:xfrm>
              <a:off x="290599" y="593575"/>
              <a:ext cx="337767" cy="340602"/>
            </a:xfrm>
            <a:prstGeom prst="ellipse">
              <a:avLst/>
            </a:prstGeom>
            <a:solidFill>
              <a:sysClr val="window" lastClr="FFFFFF"/>
            </a:solidFill>
            <a:ln w="19050" cap="flat" cmpd="sng" algn="ctr">
              <a:solidFill>
                <a:sysClr val="windowText" lastClr="000000"/>
              </a:solidFill>
              <a:prstDash val="solid"/>
            </a:ln>
            <a:effectLst>
              <a:reflection endPos="0" dir="5400000" sy="-100000" algn="bl" rotWithShape="0"/>
            </a:effectLst>
          </p:spPr>
          <p:txBody>
            <a:bodyPr rtlCol="0" anchor="ctr"/>
            <a:lstStyle/>
            <a:p>
              <a:pPr algn="ctr" defTabSz="914400">
                <a:defRPr/>
              </a:pPr>
              <a:r>
                <a:rPr lang="en-US" sz="4000" kern="0" dirty="0">
                  <a:solidFill>
                    <a:prstClr val="black"/>
                  </a:solidFill>
                  <a:latin typeface="Arial" panose="020B0604020202020204" pitchFamily="34" charset="0"/>
                  <a:cs typeface="Arial" panose="020B0604020202020204" pitchFamily="34" charset="0"/>
                </a:rPr>
                <a:t>b</a:t>
              </a:r>
            </a:p>
          </p:txBody>
        </p:sp>
        <p:cxnSp>
          <p:nvCxnSpPr>
            <p:cNvPr id="41" name="Straight Arrow Connector 40">
              <a:extLst>
                <a:ext uri="{FF2B5EF4-FFF2-40B4-BE49-F238E27FC236}">
                  <a16:creationId xmlns:a16="http://schemas.microsoft.com/office/drawing/2014/main" id="{1E0107B6-5C30-476C-BA24-40D8C33EDBAE}"/>
                </a:ext>
              </a:extLst>
            </p:cNvPr>
            <p:cNvCxnSpPr>
              <a:cxnSpLocks/>
              <a:stCxn id="38" idx="4"/>
            </p:cNvCxnSpPr>
            <p:nvPr/>
          </p:nvCxnSpPr>
          <p:spPr>
            <a:xfrm flipH="1">
              <a:off x="865110" y="423383"/>
              <a:ext cx="2930" cy="171065"/>
            </a:xfrm>
            <a:prstGeom prst="straightConnector1">
              <a:avLst/>
            </a:prstGeom>
            <a:noFill/>
            <a:ln w="19050" cap="flat" cmpd="sng" algn="ctr">
              <a:solidFill>
                <a:sysClr val="windowText" lastClr="000000"/>
              </a:solidFill>
              <a:prstDash val="solid"/>
              <a:headEnd type="none"/>
              <a:tailEnd type="arrow"/>
            </a:ln>
            <a:effectLst/>
          </p:spPr>
        </p:cxnSp>
        <p:sp>
          <p:nvSpPr>
            <p:cNvPr id="42" name="Oval 41">
              <a:extLst>
                <a:ext uri="{FF2B5EF4-FFF2-40B4-BE49-F238E27FC236}">
                  <a16:creationId xmlns:a16="http://schemas.microsoft.com/office/drawing/2014/main" id="{DA6C9E5F-86FD-419C-B883-9939CBD3ED72}"/>
                </a:ext>
              </a:extLst>
            </p:cNvPr>
            <p:cNvSpPr/>
            <p:nvPr/>
          </p:nvSpPr>
          <p:spPr>
            <a:xfrm>
              <a:off x="703001" y="590242"/>
              <a:ext cx="337767" cy="340602"/>
            </a:xfrm>
            <a:prstGeom prst="ellipse">
              <a:avLst/>
            </a:prstGeom>
            <a:solidFill>
              <a:sysClr val="window" lastClr="FFFFFF"/>
            </a:solidFill>
            <a:ln w="19050" cap="flat" cmpd="sng" algn="ctr">
              <a:solidFill>
                <a:sysClr val="windowText" lastClr="000000"/>
              </a:solidFill>
              <a:prstDash val="solid"/>
            </a:ln>
            <a:effectLst>
              <a:reflection endPos="0" dir="5400000" sy="-100000" algn="bl" rotWithShape="0"/>
            </a:effectLst>
          </p:spPr>
          <p:txBody>
            <a:bodyPr rtlCol="0" anchor="ctr"/>
            <a:lstStyle/>
            <a:p>
              <a:pPr algn="ctr" defTabSz="914400">
                <a:defRPr/>
              </a:pPr>
              <a:r>
                <a:rPr lang="en-US" sz="3600" kern="0" dirty="0">
                  <a:solidFill>
                    <a:prstClr val="black"/>
                  </a:solidFill>
                  <a:latin typeface="Arial" panose="020B0604020202020204" pitchFamily="34" charset="0"/>
                  <a:cs typeface="Arial" panose="020B0604020202020204" pitchFamily="34" charset="0"/>
                </a:rPr>
                <a:t>c</a:t>
              </a:r>
            </a:p>
          </p:txBody>
        </p:sp>
        <p:sp>
          <p:nvSpPr>
            <p:cNvPr id="43" name="TextBox 42">
              <a:extLst>
                <a:ext uri="{FF2B5EF4-FFF2-40B4-BE49-F238E27FC236}">
                  <a16:creationId xmlns:a16="http://schemas.microsoft.com/office/drawing/2014/main" id="{FFDB9305-3E8A-459E-9F0B-DD4012AF8999}"/>
                </a:ext>
              </a:extLst>
            </p:cNvPr>
            <p:cNvSpPr txBox="1"/>
            <p:nvPr/>
          </p:nvSpPr>
          <p:spPr>
            <a:xfrm>
              <a:off x="349916" y="221782"/>
              <a:ext cx="386798" cy="303440"/>
            </a:xfrm>
            <a:prstGeom prst="rect">
              <a:avLst/>
            </a:prstGeom>
            <a:noFill/>
          </p:spPr>
          <p:txBody>
            <a:bodyPr wrap="square" rtlCol="0" anchor="ctr">
              <a:spAutoFit/>
            </a:bodyPr>
            <a:lstStyle/>
            <a:p>
              <a:pPr defTabSz="914400">
                <a:defRPr/>
              </a:pPr>
              <a:r>
                <a:rPr lang="en-US" sz="3200" kern="0" dirty="0">
                  <a:solidFill>
                    <a:srgbClr val="FF0000"/>
                  </a:solidFill>
                  <a:cs typeface="Calibri" panose="020F0502020204030204" pitchFamily="34" charset="0"/>
                </a:rPr>
                <a:t>1</a:t>
              </a:r>
            </a:p>
          </p:txBody>
        </p:sp>
        <p:cxnSp>
          <p:nvCxnSpPr>
            <p:cNvPr id="44" name="Straight Connector 43">
              <a:extLst>
                <a:ext uri="{FF2B5EF4-FFF2-40B4-BE49-F238E27FC236}">
                  <a16:creationId xmlns:a16="http://schemas.microsoft.com/office/drawing/2014/main" id="{520E0C02-F54A-4960-B3C2-5932DB0E2E4E}"/>
                </a:ext>
              </a:extLst>
            </p:cNvPr>
            <p:cNvCxnSpPr>
              <a:cxnSpLocks/>
              <a:stCxn id="40" idx="0"/>
              <a:endCxn id="38" idx="2"/>
            </p:cNvCxnSpPr>
            <p:nvPr/>
          </p:nvCxnSpPr>
          <p:spPr>
            <a:xfrm flipV="1">
              <a:off x="459483" y="253083"/>
              <a:ext cx="239673" cy="340493"/>
            </a:xfrm>
            <a:prstGeom prst="line">
              <a:avLst/>
            </a:prstGeom>
            <a:noFill/>
            <a:ln w="19050" cap="flat" cmpd="sng" algn="ctr">
              <a:solidFill>
                <a:srgbClr val="FF0000"/>
              </a:solidFill>
              <a:prstDash val="solid"/>
              <a:miter lim="800000"/>
              <a:headEnd type="none" w="med" len="med"/>
              <a:tailEnd type="arrow" w="med" len="med"/>
            </a:ln>
            <a:effectLst/>
          </p:spPr>
        </p:cxnSp>
        <p:cxnSp>
          <p:nvCxnSpPr>
            <p:cNvPr id="45" name="Straight Arrow Connector 44">
              <a:extLst>
                <a:ext uri="{FF2B5EF4-FFF2-40B4-BE49-F238E27FC236}">
                  <a16:creationId xmlns:a16="http://schemas.microsoft.com/office/drawing/2014/main" id="{02D65313-29CD-4383-B566-3DDD4F639A87}"/>
                </a:ext>
              </a:extLst>
            </p:cNvPr>
            <p:cNvCxnSpPr>
              <a:cxnSpLocks/>
              <a:stCxn id="42" idx="4"/>
            </p:cNvCxnSpPr>
            <p:nvPr/>
          </p:nvCxnSpPr>
          <p:spPr>
            <a:xfrm flipH="1">
              <a:off x="865562" y="930844"/>
              <a:ext cx="6324" cy="188717"/>
            </a:xfrm>
            <a:prstGeom prst="straightConnector1">
              <a:avLst/>
            </a:prstGeom>
            <a:noFill/>
            <a:ln w="19050" cap="flat" cmpd="sng" algn="ctr">
              <a:solidFill>
                <a:sysClr val="windowText" lastClr="000000"/>
              </a:solidFill>
              <a:prstDash val="solid"/>
              <a:headEnd type="none"/>
              <a:tailEnd type="arrow"/>
            </a:ln>
            <a:effectLst/>
          </p:spPr>
        </p:cxnSp>
        <p:sp>
          <p:nvSpPr>
            <p:cNvPr id="46" name="Oval 45">
              <a:extLst>
                <a:ext uri="{FF2B5EF4-FFF2-40B4-BE49-F238E27FC236}">
                  <a16:creationId xmlns:a16="http://schemas.microsoft.com/office/drawing/2014/main" id="{6C54F675-61F9-40BE-953B-B8022F1F3F68}"/>
                </a:ext>
              </a:extLst>
            </p:cNvPr>
            <p:cNvSpPr/>
            <p:nvPr/>
          </p:nvSpPr>
          <p:spPr>
            <a:xfrm>
              <a:off x="703453" y="1115356"/>
              <a:ext cx="337767" cy="340602"/>
            </a:xfrm>
            <a:prstGeom prst="ellipse">
              <a:avLst/>
            </a:prstGeom>
            <a:solidFill>
              <a:sysClr val="window" lastClr="FFFFFF"/>
            </a:solidFill>
            <a:ln w="19050" cap="flat" cmpd="sng" algn="ctr">
              <a:solidFill>
                <a:sysClr val="windowText" lastClr="000000"/>
              </a:solidFill>
              <a:prstDash val="solid"/>
            </a:ln>
            <a:effectLst>
              <a:reflection endPos="0" dir="5400000" sy="-100000" algn="bl" rotWithShape="0"/>
            </a:effectLst>
          </p:spPr>
          <p:txBody>
            <a:bodyPr rtlCol="0" anchor="ctr"/>
            <a:lstStyle/>
            <a:p>
              <a:pPr algn="ctr" defTabSz="914400">
                <a:defRPr/>
              </a:pPr>
              <a:r>
                <a:rPr lang="en-US" sz="4000" kern="0" dirty="0">
                  <a:solidFill>
                    <a:prstClr val="black"/>
                  </a:solidFill>
                  <a:latin typeface="Arial" panose="020B0604020202020204" pitchFamily="34" charset="0"/>
                  <a:cs typeface="Arial" panose="020B0604020202020204" pitchFamily="34" charset="0"/>
                </a:rPr>
                <a:t>d</a:t>
              </a:r>
            </a:p>
          </p:txBody>
        </p:sp>
      </p:grpSp>
      <p:sp>
        <p:nvSpPr>
          <p:cNvPr id="12" name="Arrow: Down 11">
            <a:extLst>
              <a:ext uri="{FF2B5EF4-FFF2-40B4-BE49-F238E27FC236}">
                <a16:creationId xmlns:a16="http://schemas.microsoft.com/office/drawing/2014/main" id="{96676E01-9DB1-4B2C-98BD-E32115F49012}"/>
              </a:ext>
            </a:extLst>
          </p:cNvPr>
          <p:cNvSpPr/>
          <p:nvPr/>
        </p:nvSpPr>
        <p:spPr>
          <a:xfrm rot="16200000">
            <a:off x="4908700" y="15068868"/>
            <a:ext cx="457291" cy="957520"/>
          </a:xfrm>
          <a:prstGeom prst="downArrow">
            <a:avLst/>
          </a:prstGeom>
          <a:solidFill>
            <a:schemeClr val="bg2">
              <a:lumMod val="2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EE03676F-D145-4E99-8913-EB24F0956E25}"/>
              </a:ext>
            </a:extLst>
          </p:cNvPr>
          <p:cNvSpPr txBox="1"/>
          <p:nvPr/>
        </p:nvSpPr>
        <p:spPr>
          <a:xfrm>
            <a:off x="4230879" y="17069251"/>
            <a:ext cx="4456729" cy="1077218"/>
          </a:xfrm>
          <a:prstGeom prst="rect">
            <a:avLst/>
          </a:prstGeom>
          <a:noFill/>
        </p:spPr>
        <p:txBody>
          <a:bodyPr wrap="square" rtlCol="0">
            <a:spAutoFit/>
          </a:bodyPr>
          <a:lstStyle/>
          <a:p>
            <a:pPr algn="ctr" defTabSz="457200">
              <a:defRPr/>
            </a:pPr>
            <a:r>
              <a:rPr lang="en-US" sz="3200" kern="0" dirty="0">
                <a:solidFill>
                  <a:prstClr val="black"/>
                </a:solidFill>
              </a:rPr>
              <a:t>Data Dependency </a:t>
            </a:r>
            <a:br>
              <a:rPr lang="en-US" sz="3200" kern="0" dirty="0">
                <a:solidFill>
                  <a:prstClr val="black"/>
                </a:solidFill>
              </a:rPr>
            </a:br>
            <a:r>
              <a:rPr lang="en-US" sz="3200" kern="0" dirty="0">
                <a:solidFill>
                  <a:prstClr val="black"/>
                </a:solidFill>
              </a:rPr>
              <a:t>Graph  (DDG)</a:t>
            </a:r>
          </a:p>
        </p:txBody>
      </p:sp>
      <p:grpSp>
        <p:nvGrpSpPr>
          <p:cNvPr id="58" name="Group 57">
            <a:extLst>
              <a:ext uri="{FF2B5EF4-FFF2-40B4-BE49-F238E27FC236}">
                <a16:creationId xmlns:a16="http://schemas.microsoft.com/office/drawing/2014/main" id="{B101E9AD-4392-4AAE-8018-CB443E1FC400}"/>
              </a:ext>
            </a:extLst>
          </p:cNvPr>
          <p:cNvGrpSpPr/>
          <p:nvPr/>
        </p:nvGrpSpPr>
        <p:grpSpPr>
          <a:xfrm>
            <a:off x="6779169" y="13397255"/>
            <a:ext cx="1697901" cy="3850368"/>
            <a:chOff x="4249557" y="213934"/>
            <a:chExt cx="1697901" cy="2408613"/>
          </a:xfrm>
        </p:grpSpPr>
        <p:sp>
          <p:nvSpPr>
            <p:cNvPr id="59" name="TextBox 58">
              <a:extLst>
                <a:ext uri="{FF2B5EF4-FFF2-40B4-BE49-F238E27FC236}">
                  <a16:creationId xmlns:a16="http://schemas.microsoft.com/office/drawing/2014/main" id="{E19FCC23-0FE6-47AF-AAC2-5DD4619351C0}"/>
                </a:ext>
              </a:extLst>
            </p:cNvPr>
            <p:cNvSpPr txBox="1"/>
            <p:nvPr/>
          </p:nvSpPr>
          <p:spPr>
            <a:xfrm>
              <a:off x="4249557" y="213934"/>
              <a:ext cx="1697901" cy="933204"/>
            </a:xfrm>
            <a:prstGeom prst="rect">
              <a:avLst/>
            </a:prstGeom>
            <a:noFill/>
          </p:spPr>
          <p:txBody>
            <a:bodyPr wrap="none" rtlCol="0">
              <a:spAutoFit/>
            </a:bodyPr>
            <a:lstStyle/>
            <a:p>
              <a:pPr defTabSz="914400">
                <a:lnSpc>
                  <a:spcPct val="85000"/>
                </a:lnSpc>
              </a:pPr>
              <a:r>
                <a:rPr lang="en-US" sz="3200" dirty="0">
                  <a:solidFill>
                    <a:srgbClr val="374978"/>
                  </a:solidFill>
                  <a:cs typeface="Calibri" panose="020F0502020204030204" pitchFamily="34" charset="0"/>
                </a:rPr>
                <a:t>Modulo </a:t>
              </a:r>
              <a:br>
                <a:rPr lang="en-US" sz="3200" dirty="0">
                  <a:solidFill>
                    <a:srgbClr val="374978"/>
                  </a:solidFill>
                  <a:cs typeface="Calibri" panose="020F0502020204030204" pitchFamily="34" charset="0"/>
                </a:rPr>
              </a:br>
              <a:r>
                <a:rPr lang="en-US" sz="3200" dirty="0">
                  <a:solidFill>
                    <a:srgbClr val="374978"/>
                  </a:solidFill>
                  <a:cs typeface="Calibri" panose="020F0502020204030204" pitchFamily="34" charset="0"/>
                </a:rPr>
                <a:t>Schedule</a:t>
              </a:r>
            </a:p>
          </p:txBody>
        </p:sp>
        <p:sp>
          <p:nvSpPr>
            <p:cNvPr id="60" name="TextBox 59">
              <a:extLst>
                <a:ext uri="{FF2B5EF4-FFF2-40B4-BE49-F238E27FC236}">
                  <a16:creationId xmlns:a16="http://schemas.microsoft.com/office/drawing/2014/main" id="{A9156D2D-04D0-49F5-A493-77F65E8A9E08}"/>
                </a:ext>
              </a:extLst>
            </p:cNvPr>
            <p:cNvSpPr txBox="1"/>
            <p:nvPr/>
          </p:nvSpPr>
          <p:spPr>
            <a:xfrm>
              <a:off x="4980492" y="874163"/>
              <a:ext cx="393056" cy="584775"/>
            </a:xfrm>
            <a:prstGeom prst="rect">
              <a:avLst/>
            </a:prstGeom>
            <a:noFill/>
          </p:spPr>
          <p:txBody>
            <a:bodyPr wrap="none" rtlCol="0">
              <a:spAutoFit/>
            </a:bodyPr>
            <a:lstStyle/>
            <a:p>
              <a:pPr defTabSz="914400"/>
              <a:r>
                <a:rPr lang="en-US" sz="3200" dirty="0">
                  <a:solidFill>
                    <a:srgbClr val="002060"/>
                  </a:solidFill>
                  <a:cs typeface="Calibri" panose="020F0502020204030204" pitchFamily="34" charset="0"/>
                </a:rPr>
                <a:t>1</a:t>
              </a:r>
            </a:p>
          </p:txBody>
        </p:sp>
        <p:sp>
          <p:nvSpPr>
            <p:cNvPr id="61" name="TextBox 60">
              <a:extLst>
                <a:ext uri="{FF2B5EF4-FFF2-40B4-BE49-F238E27FC236}">
                  <a16:creationId xmlns:a16="http://schemas.microsoft.com/office/drawing/2014/main" id="{1EF7CE73-8AA6-42E3-AB2E-788EA5BEDA79}"/>
                </a:ext>
              </a:extLst>
            </p:cNvPr>
            <p:cNvSpPr txBox="1"/>
            <p:nvPr/>
          </p:nvSpPr>
          <p:spPr>
            <a:xfrm>
              <a:off x="4981176" y="1459669"/>
              <a:ext cx="393056" cy="584775"/>
            </a:xfrm>
            <a:prstGeom prst="rect">
              <a:avLst/>
            </a:prstGeom>
            <a:noFill/>
          </p:spPr>
          <p:txBody>
            <a:bodyPr wrap="none" rtlCol="0">
              <a:spAutoFit/>
            </a:bodyPr>
            <a:lstStyle/>
            <a:p>
              <a:pPr defTabSz="914400"/>
              <a:r>
                <a:rPr lang="en-US" sz="3200" dirty="0">
                  <a:solidFill>
                    <a:srgbClr val="002060"/>
                  </a:solidFill>
                  <a:cs typeface="Calibri" panose="020F0502020204030204" pitchFamily="34" charset="0"/>
                </a:rPr>
                <a:t>2</a:t>
              </a:r>
            </a:p>
          </p:txBody>
        </p:sp>
        <p:sp>
          <p:nvSpPr>
            <p:cNvPr id="62" name="TextBox 61">
              <a:extLst>
                <a:ext uri="{FF2B5EF4-FFF2-40B4-BE49-F238E27FC236}">
                  <a16:creationId xmlns:a16="http://schemas.microsoft.com/office/drawing/2014/main" id="{D45AEF2E-0A10-4772-BFA7-6CB06C63A38C}"/>
                </a:ext>
              </a:extLst>
            </p:cNvPr>
            <p:cNvSpPr txBox="1"/>
            <p:nvPr/>
          </p:nvSpPr>
          <p:spPr>
            <a:xfrm>
              <a:off x="4983612" y="2037772"/>
              <a:ext cx="393056" cy="584775"/>
            </a:xfrm>
            <a:prstGeom prst="rect">
              <a:avLst/>
            </a:prstGeom>
            <a:noFill/>
          </p:spPr>
          <p:txBody>
            <a:bodyPr wrap="none" rtlCol="0">
              <a:spAutoFit/>
            </a:bodyPr>
            <a:lstStyle/>
            <a:p>
              <a:pPr defTabSz="914400"/>
              <a:r>
                <a:rPr lang="en-US" sz="3200" dirty="0">
                  <a:solidFill>
                    <a:srgbClr val="002060"/>
                  </a:solidFill>
                  <a:cs typeface="Calibri" panose="020F0502020204030204" pitchFamily="34" charset="0"/>
                </a:rPr>
                <a:t>1</a:t>
              </a:r>
            </a:p>
          </p:txBody>
        </p:sp>
      </p:grpSp>
      <p:grpSp>
        <p:nvGrpSpPr>
          <p:cNvPr id="13" name="Group 12">
            <a:extLst>
              <a:ext uri="{FF2B5EF4-FFF2-40B4-BE49-F238E27FC236}">
                <a16:creationId xmlns:a16="http://schemas.microsoft.com/office/drawing/2014/main" id="{6D4BC210-5887-47A9-BA16-CDEB1271CFFB}"/>
              </a:ext>
            </a:extLst>
          </p:cNvPr>
          <p:cNvGrpSpPr/>
          <p:nvPr/>
        </p:nvGrpSpPr>
        <p:grpSpPr>
          <a:xfrm>
            <a:off x="8545749" y="13466407"/>
            <a:ext cx="3315065" cy="4075060"/>
            <a:chOff x="5636291" y="17410868"/>
            <a:chExt cx="2426367" cy="2528815"/>
          </a:xfrm>
        </p:grpSpPr>
        <p:sp>
          <p:nvSpPr>
            <p:cNvPr id="64" name="TextBox 63">
              <a:extLst>
                <a:ext uri="{FF2B5EF4-FFF2-40B4-BE49-F238E27FC236}">
                  <a16:creationId xmlns:a16="http://schemas.microsoft.com/office/drawing/2014/main" id="{391FE9D7-8C65-4D67-B84E-CB692163379C}"/>
                </a:ext>
              </a:extLst>
            </p:cNvPr>
            <p:cNvSpPr txBox="1"/>
            <p:nvPr/>
          </p:nvSpPr>
          <p:spPr>
            <a:xfrm rot="5400000">
              <a:off x="7504304" y="19032458"/>
              <a:ext cx="739644" cy="377064"/>
            </a:xfrm>
            <a:prstGeom prst="rect">
              <a:avLst/>
            </a:prstGeom>
            <a:noFill/>
          </p:spPr>
          <p:txBody>
            <a:bodyPr wrap="square" rtlCol="0">
              <a:spAutoFit/>
            </a:bodyPr>
            <a:lstStyle/>
            <a:p>
              <a:pPr algn="ctr" defTabSz="457200">
                <a:defRPr/>
              </a:pPr>
              <a:r>
                <a:rPr lang="en-US" sz="3200" b="1" kern="0" dirty="0">
                  <a:solidFill>
                    <a:srgbClr val="374978"/>
                  </a:solidFill>
                  <a:cs typeface="Calibri" panose="020F0502020204030204" pitchFamily="34" charset="0"/>
                </a:rPr>
                <a:t>II = 2</a:t>
              </a:r>
            </a:p>
          </p:txBody>
        </p:sp>
        <p:sp>
          <p:nvSpPr>
            <p:cNvPr id="65" name="Rectangle 64">
              <a:extLst>
                <a:ext uri="{FF2B5EF4-FFF2-40B4-BE49-F238E27FC236}">
                  <a16:creationId xmlns:a16="http://schemas.microsoft.com/office/drawing/2014/main" id="{BC1830F9-4C56-485A-BF4E-762BA598B854}"/>
                </a:ext>
              </a:extLst>
            </p:cNvPr>
            <p:cNvSpPr/>
            <p:nvPr/>
          </p:nvSpPr>
          <p:spPr>
            <a:xfrm>
              <a:off x="6179297" y="17857476"/>
              <a:ext cx="591202" cy="490799"/>
            </a:xfrm>
            <a:prstGeom prst="rect">
              <a:avLst/>
            </a:prstGeom>
            <a:solidFill>
              <a:sysClr val="window" lastClr="FFFFFF"/>
            </a:solidFill>
            <a:ln w="6350" cap="flat" cmpd="sng" algn="ctr">
              <a:solidFill>
                <a:sysClr val="windowText" lastClr="000000"/>
              </a:solidFill>
              <a:prstDash val="solid"/>
              <a:miter lim="800000"/>
            </a:ln>
            <a:effectLst/>
          </p:spPr>
          <p:txBody>
            <a:bodyPr rtlCol="0" anchor="ctr"/>
            <a:lstStyle/>
            <a:p>
              <a:pPr algn="ctr" defTabSz="457200">
                <a:defRPr/>
              </a:pPr>
              <a:endParaRPr lang="en-US" sz="11500" kern="0" dirty="0">
                <a:solidFill>
                  <a:prstClr val="black"/>
                </a:solidFill>
              </a:endParaRPr>
            </a:p>
          </p:txBody>
        </p:sp>
        <p:cxnSp>
          <p:nvCxnSpPr>
            <p:cNvPr id="66" name="Straight Arrow Connector 65">
              <a:extLst>
                <a:ext uri="{FF2B5EF4-FFF2-40B4-BE49-F238E27FC236}">
                  <a16:creationId xmlns:a16="http://schemas.microsoft.com/office/drawing/2014/main" id="{9524E20D-54ED-4493-8E60-CA724E9BDD51}"/>
                </a:ext>
              </a:extLst>
            </p:cNvPr>
            <p:cNvCxnSpPr>
              <a:cxnSpLocks/>
            </p:cNvCxnSpPr>
            <p:nvPr/>
          </p:nvCxnSpPr>
          <p:spPr>
            <a:xfrm>
              <a:off x="6765612" y="18115471"/>
              <a:ext cx="192951" cy="0"/>
            </a:xfrm>
            <a:prstGeom prst="straightConnector1">
              <a:avLst/>
            </a:prstGeom>
            <a:solidFill>
              <a:srgbClr val="254793"/>
            </a:solidFill>
            <a:ln w="6350" cap="flat" cmpd="sng" algn="ctr">
              <a:solidFill>
                <a:sysClr val="window" lastClr="FFFFFF">
                  <a:lumMod val="50000"/>
                </a:sysClr>
              </a:solidFill>
              <a:prstDash val="solid"/>
              <a:miter lim="800000"/>
              <a:headEnd type="none" w="med" len="med"/>
              <a:tailEnd type="none" w="med" len="med"/>
            </a:ln>
            <a:effectLst/>
          </p:spPr>
        </p:cxnSp>
        <p:sp>
          <p:nvSpPr>
            <p:cNvPr id="67" name="Rectangle 66">
              <a:extLst>
                <a:ext uri="{FF2B5EF4-FFF2-40B4-BE49-F238E27FC236}">
                  <a16:creationId xmlns:a16="http://schemas.microsoft.com/office/drawing/2014/main" id="{DD560BBE-7432-42BF-955F-5365E49DE2B5}"/>
                </a:ext>
              </a:extLst>
            </p:cNvPr>
            <p:cNvSpPr/>
            <p:nvPr/>
          </p:nvSpPr>
          <p:spPr>
            <a:xfrm>
              <a:off x="6941047" y="17855307"/>
              <a:ext cx="591202" cy="492968"/>
            </a:xfrm>
            <a:prstGeom prst="rect">
              <a:avLst/>
            </a:prstGeom>
            <a:solidFill>
              <a:sysClr val="window" lastClr="FFFFFF"/>
            </a:solidFill>
            <a:ln w="6350" cap="flat" cmpd="sng" algn="ctr">
              <a:solidFill>
                <a:sysClr val="windowText" lastClr="000000"/>
              </a:solidFill>
              <a:prstDash val="solid"/>
              <a:miter lim="800000"/>
            </a:ln>
            <a:effectLst/>
          </p:spPr>
          <p:txBody>
            <a:bodyPr rtlCol="0" anchor="ctr"/>
            <a:lstStyle/>
            <a:p>
              <a:pPr algn="ctr" defTabSz="457200">
                <a:defRPr/>
              </a:pPr>
              <a:endParaRPr lang="en-US" sz="3600" kern="0" dirty="0">
                <a:solidFill>
                  <a:prstClr val="black"/>
                </a:solidFill>
              </a:endParaRPr>
            </a:p>
          </p:txBody>
        </p:sp>
        <p:sp>
          <p:nvSpPr>
            <p:cNvPr id="68" name="Oval 67">
              <a:extLst>
                <a:ext uri="{FF2B5EF4-FFF2-40B4-BE49-F238E27FC236}">
                  <a16:creationId xmlns:a16="http://schemas.microsoft.com/office/drawing/2014/main" id="{2E7FCFBC-674A-454E-808F-1699F3D77092}"/>
                </a:ext>
              </a:extLst>
            </p:cNvPr>
            <p:cNvSpPr/>
            <p:nvPr/>
          </p:nvSpPr>
          <p:spPr>
            <a:xfrm>
              <a:off x="6235962" y="17894594"/>
              <a:ext cx="452528" cy="412225"/>
            </a:xfrm>
            <a:prstGeom prst="ellipse">
              <a:avLst/>
            </a:prstGeom>
            <a:solidFill>
              <a:sysClr val="window" lastClr="FFFFFF"/>
            </a:solidFill>
            <a:ln w="9525" cap="flat" cmpd="sng" algn="ctr">
              <a:solidFill>
                <a:sysClr val="windowText" lastClr="000000"/>
              </a:solidFill>
              <a:prstDash val="solid"/>
            </a:ln>
            <a:effectLst>
              <a:reflection endPos="0" dir="5400000" sy="-100000" algn="bl" rotWithShape="0"/>
            </a:effectLst>
          </p:spPr>
          <p:txBody>
            <a:bodyPr rtlCol="0" anchor="ctr"/>
            <a:lstStyle/>
            <a:p>
              <a:pPr algn="ctr" defTabSz="914400">
                <a:defRPr/>
              </a:pPr>
              <a:r>
                <a:rPr lang="en-US" sz="3600" kern="0" dirty="0">
                  <a:solidFill>
                    <a:prstClr val="black"/>
                  </a:solidFill>
                  <a:latin typeface="Arial" panose="020B0604020202020204" pitchFamily="34" charset="0"/>
                  <a:cs typeface="Arial" panose="020B0604020202020204" pitchFamily="34" charset="0"/>
                </a:rPr>
                <a:t>a</a:t>
              </a:r>
            </a:p>
          </p:txBody>
        </p:sp>
        <p:sp>
          <p:nvSpPr>
            <p:cNvPr id="69" name="TextBox 68">
              <a:extLst>
                <a:ext uri="{FF2B5EF4-FFF2-40B4-BE49-F238E27FC236}">
                  <a16:creationId xmlns:a16="http://schemas.microsoft.com/office/drawing/2014/main" id="{DB147541-FC50-4C09-ACAD-B8F0E976DCCE}"/>
                </a:ext>
              </a:extLst>
            </p:cNvPr>
            <p:cNvSpPr txBox="1"/>
            <p:nvPr/>
          </p:nvSpPr>
          <p:spPr>
            <a:xfrm>
              <a:off x="6258216" y="17541300"/>
              <a:ext cx="585543" cy="440881"/>
            </a:xfrm>
            <a:prstGeom prst="rect">
              <a:avLst/>
            </a:prstGeom>
            <a:noFill/>
            <a:ln w="6350">
              <a:noFill/>
            </a:ln>
          </p:spPr>
          <p:txBody>
            <a:bodyPr wrap="square" rtlCol="0">
              <a:spAutoFit/>
            </a:bodyPr>
            <a:lstStyle/>
            <a:p>
              <a:pPr defTabSz="457200">
                <a:defRPr/>
              </a:pPr>
              <a:r>
                <a:rPr lang="en-US" sz="3200" kern="0" dirty="0" err="1">
                  <a:solidFill>
                    <a:prstClr val="black"/>
                  </a:solidFill>
                  <a:cs typeface="Calibri" panose="020F0502020204030204" pitchFamily="34" charset="0"/>
                </a:rPr>
                <a:t>i</a:t>
              </a:r>
              <a:r>
                <a:rPr lang="en-US" sz="3200" kern="0" dirty="0">
                  <a:solidFill>
                    <a:prstClr val="black"/>
                  </a:solidFill>
                  <a:cs typeface="Calibri" panose="020F0502020204030204" pitchFamily="34" charset="0"/>
                </a:rPr>
                <a:t>=0</a:t>
              </a:r>
            </a:p>
          </p:txBody>
        </p:sp>
        <p:sp>
          <p:nvSpPr>
            <p:cNvPr id="70" name="Rectangle 69">
              <a:extLst>
                <a:ext uri="{FF2B5EF4-FFF2-40B4-BE49-F238E27FC236}">
                  <a16:creationId xmlns:a16="http://schemas.microsoft.com/office/drawing/2014/main" id="{4F1A18CC-431D-45BD-8AE0-3900BC170711}"/>
                </a:ext>
              </a:extLst>
            </p:cNvPr>
            <p:cNvSpPr/>
            <p:nvPr/>
          </p:nvSpPr>
          <p:spPr>
            <a:xfrm>
              <a:off x="6179949" y="18588002"/>
              <a:ext cx="591202" cy="490799"/>
            </a:xfrm>
            <a:prstGeom prst="rect">
              <a:avLst/>
            </a:prstGeom>
            <a:solidFill>
              <a:sysClr val="window" lastClr="FFFFFF"/>
            </a:solidFill>
            <a:ln w="6350" cap="flat" cmpd="sng" algn="ctr">
              <a:solidFill>
                <a:sysClr val="windowText" lastClr="000000"/>
              </a:solidFill>
              <a:prstDash val="solid"/>
              <a:miter lim="800000"/>
            </a:ln>
            <a:effectLst/>
          </p:spPr>
          <p:txBody>
            <a:bodyPr rtlCol="0" anchor="ctr"/>
            <a:lstStyle/>
            <a:p>
              <a:pPr algn="ctr" defTabSz="457200">
                <a:defRPr/>
              </a:pPr>
              <a:endParaRPr lang="en-US" sz="11500" kern="0" dirty="0">
                <a:solidFill>
                  <a:prstClr val="black"/>
                </a:solidFill>
              </a:endParaRPr>
            </a:p>
          </p:txBody>
        </p:sp>
        <p:cxnSp>
          <p:nvCxnSpPr>
            <p:cNvPr id="71" name="Straight Arrow Connector 70">
              <a:extLst>
                <a:ext uri="{FF2B5EF4-FFF2-40B4-BE49-F238E27FC236}">
                  <a16:creationId xmlns:a16="http://schemas.microsoft.com/office/drawing/2014/main" id="{330B391F-BAA7-4B83-B371-10B78569062E}"/>
                </a:ext>
              </a:extLst>
            </p:cNvPr>
            <p:cNvCxnSpPr>
              <a:cxnSpLocks/>
            </p:cNvCxnSpPr>
            <p:nvPr/>
          </p:nvCxnSpPr>
          <p:spPr>
            <a:xfrm>
              <a:off x="6752197" y="18845997"/>
              <a:ext cx="192951" cy="0"/>
            </a:xfrm>
            <a:prstGeom prst="straightConnector1">
              <a:avLst/>
            </a:prstGeom>
            <a:solidFill>
              <a:srgbClr val="254793"/>
            </a:solidFill>
            <a:ln w="6350" cap="flat" cmpd="sng" algn="ctr">
              <a:solidFill>
                <a:sysClr val="window" lastClr="FFFFFF">
                  <a:lumMod val="50000"/>
                </a:sysClr>
              </a:solidFill>
              <a:prstDash val="solid"/>
              <a:miter lim="800000"/>
              <a:headEnd type="none" w="med" len="med"/>
              <a:tailEnd type="none" w="med" len="med"/>
            </a:ln>
            <a:effectLst/>
          </p:spPr>
        </p:cxnSp>
        <p:sp>
          <p:nvSpPr>
            <p:cNvPr id="72" name="Rectangle 71">
              <a:extLst>
                <a:ext uri="{FF2B5EF4-FFF2-40B4-BE49-F238E27FC236}">
                  <a16:creationId xmlns:a16="http://schemas.microsoft.com/office/drawing/2014/main" id="{B277F62E-F41E-4A9C-AFEB-02DD0C7A199B}"/>
                </a:ext>
              </a:extLst>
            </p:cNvPr>
            <p:cNvSpPr/>
            <p:nvPr/>
          </p:nvSpPr>
          <p:spPr>
            <a:xfrm>
              <a:off x="6941700" y="18588004"/>
              <a:ext cx="591202" cy="492806"/>
            </a:xfrm>
            <a:prstGeom prst="rect">
              <a:avLst/>
            </a:prstGeom>
            <a:solidFill>
              <a:sysClr val="window" lastClr="FFFFFF"/>
            </a:solidFill>
            <a:ln w="6350" cap="flat" cmpd="sng" algn="ctr">
              <a:solidFill>
                <a:sysClr val="windowText" lastClr="000000"/>
              </a:solidFill>
              <a:prstDash val="solid"/>
              <a:miter lim="800000"/>
            </a:ln>
            <a:effectLst/>
          </p:spPr>
          <p:txBody>
            <a:bodyPr rtlCol="0" anchor="ctr"/>
            <a:lstStyle/>
            <a:p>
              <a:pPr algn="ctr" defTabSz="457200">
                <a:defRPr/>
              </a:pPr>
              <a:endParaRPr lang="en-US" sz="11500" kern="0" dirty="0">
                <a:solidFill>
                  <a:prstClr val="black"/>
                </a:solidFill>
              </a:endParaRPr>
            </a:p>
          </p:txBody>
        </p:sp>
        <p:sp>
          <p:nvSpPr>
            <p:cNvPr id="73" name="Oval 72">
              <a:extLst>
                <a:ext uri="{FF2B5EF4-FFF2-40B4-BE49-F238E27FC236}">
                  <a16:creationId xmlns:a16="http://schemas.microsoft.com/office/drawing/2014/main" id="{8A93302D-BB1B-471D-9A71-3AD19C5F8C95}"/>
                </a:ext>
              </a:extLst>
            </p:cNvPr>
            <p:cNvSpPr/>
            <p:nvPr/>
          </p:nvSpPr>
          <p:spPr>
            <a:xfrm>
              <a:off x="6236614" y="18625120"/>
              <a:ext cx="452528" cy="412225"/>
            </a:xfrm>
            <a:prstGeom prst="ellipse">
              <a:avLst/>
            </a:prstGeom>
            <a:solidFill>
              <a:sysClr val="window" lastClr="FFFFFF"/>
            </a:solidFill>
            <a:ln w="9525" cap="flat" cmpd="sng" algn="ctr">
              <a:solidFill>
                <a:sysClr val="windowText" lastClr="000000"/>
              </a:solidFill>
              <a:prstDash val="solid"/>
            </a:ln>
            <a:effectLst>
              <a:reflection endPos="0" dir="5400000" sy="-100000" algn="bl" rotWithShape="0"/>
            </a:effectLst>
          </p:spPr>
          <p:txBody>
            <a:bodyPr rtlCol="0" anchor="ctr"/>
            <a:lstStyle/>
            <a:p>
              <a:pPr algn="ctr" defTabSz="914400">
                <a:defRPr/>
              </a:pPr>
              <a:r>
                <a:rPr lang="en-US" sz="3600" kern="0" dirty="0">
                  <a:solidFill>
                    <a:prstClr val="black"/>
                  </a:solidFill>
                  <a:latin typeface="Arial" panose="020B0604020202020204" pitchFamily="34" charset="0"/>
                  <a:cs typeface="Arial" panose="020B0604020202020204" pitchFamily="34" charset="0"/>
                </a:rPr>
                <a:t>b</a:t>
              </a:r>
            </a:p>
          </p:txBody>
        </p:sp>
        <p:sp>
          <p:nvSpPr>
            <p:cNvPr id="74" name="Oval 73">
              <a:extLst>
                <a:ext uri="{FF2B5EF4-FFF2-40B4-BE49-F238E27FC236}">
                  <a16:creationId xmlns:a16="http://schemas.microsoft.com/office/drawing/2014/main" id="{A3F2E9BB-9C7F-4419-A8CC-BE4875662E49}"/>
                </a:ext>
              </a:extLst>
            </p:cNvPr>
            <p:cNvSpPr/>
            <p:nvPr/>
          </p:nvSpPr>
          <p:spPr>
            <a:xfrm>
              <a:off x="6996613" y="18621148"/>
              <a:ext cx="452528" cy="412225"/>
            </a:xfrm>
            <a:prstGeom prst="ellipse">
              <a:avLst/>
            </a:prstGeom>
            <a:solidFill>
              <a:sysClr val="window" lastClr="FFFFFF"/>
            </a:solidFill>
            <a:ln w="9525" cap="flat" cmpd="sng" algn="ctr">
              <a:solidFill>
                <a:sysClr val="windowText" lastClr="000000"/>
              </a:solidFill>
              <a:prstDash val="solid"/>
            </a:ln>
            <a:effectLst>
              <a:reflection endPos="0" dir="5400000" sy="-100000" algn="bl" rotWithShape="0"/>
            </a:effectLst>
          </p:spPr>
          <p:txBody>
            <a:bodyPr rtlCol="0" anchor="ctr"/>
            <a:lstStyle/>
            <a:p>
              <a:pPr algn="ctr" defTabSz="914400">
                <a:defRPr/>
              </a:pPr>
              <a:r>
                <a:rPr lang="en-US" sz="3600" kern="0" dirty="0">
                  <a:solidFill>
                    <a:prstClr val="black"/>
                  </a:solidFill>
                  <a:latin typeface="Arial" panose="020B0604020202020204" pitchFamily="34" charset="0"/>
                  <a:cs typeface="Arial" panose="020B0604020202020204" pitchFamily="34" charset="0"/>
                </a:rPr>
                <a:t>c</a:t>
              </a:r>
            </a:p>
          </p:txBody>
        </p:sp>
        <p:sp>
          <p:nvSpPr>
            <p:cNvPr id="75" name="Rectangle 74">
              <a:extLst>
                <a:ext uri="{FF2B5EF4-FFF2-40B4-BE49-F238E27FC236}">
                  <a16:creationId xmlns:a16="http://schemas.microsoft.com/office/drawing/2014/main" id="{6D13C88D-2A5F-4338-A8AB-BA0CFF1DBAD0}"/>
                </a:ext>
              </a:extLst>
            </p:cNvPr>
            <p:cNvSpPr/>
            <p:nvPr/>
          </p:nvSpPr>
          <p:spPr>
            <a:xfrm>
              <a:off x="6179297" y="19366194"/>
              <a:ext cx="591202" cy="490799"/>
            </a:xfrm>
            <a:prstGeom prst="rect">
              <a:avLst/>
            </a:prstGeom>
            <a:solidFill>
              <a:sysClr val="window" lastClr="FFFFFF"/>
            </a:solidFill>
            <a:ln w="6350" cap="flat" cmpd="sng" algn="ctr">
              <a:solidFill>
                <a:sysClr val="windowText" lastClr="000000"/>
              </a:solidFill>
              <a:prstDash val="solid"/>
              <a:miter lim="800000"/>
            </a:ln>
            <a:effectLst/>
          </p:spPr>
          <p:txBody>
            <a:bodyPr rtlCol="0" anchor="ctr"/>
            <a:lstStyle/>
            <a:p>
              <a:pPr algn="ctr" defTabSz="457200">
                <a:defRPr/>
              </a:pPr>
              <a:endParaRPr lang="en-US" sz="11500" kern="0" dirty="0">
                <a:solidFill>
                  <a:prstClr val="black"/>
                </a:solidFill>
              </a:endParaRPr>
            </a:p>
          </p:txBody>
        </p:sp>
        <p:cxnSp>
          <p:nvCxnSpPr>
            <p:cNvPr id="76" name="Straight Arrow Connector 75">
              <a:extLst>
                <a:ext uri="{FF2B5EF4-FFF2-40B4-BE49-F238E27FC236}">
                  <a16:creationId xmlns:a16="http://schemas.microsoft.com/office/drawing/2014/main" id="{E0A17D51-380A-481D-B986-5C15C22F3AFD}"/>
                </a:ext>
              </a:extLst>
            </p:cNvPr>
            <p:cNvCxnSpPr>
              <a:cxnSpLocks/>
            </p:cNvCxnSpPr>
            <p:nvPr/>
          </p:nvCxnSpPr>
          <p:spPr>
            <a:xfrm>
              <a:off x="6765612" y="19624189"/>
              <a:ext cx="192951" cy="0"/>
            </a:xfrm>
            <a:prstGeom prst="straightConnector1">
              <a:avLst/>
            </a:prstGeom>
            <a:solidFill>
              <a:srgbClr val="254793"/>
            </a:solidFill>
            <a:ln w="6350" cap="flat" cmpd="sng" algn="ctr">
              <a:solidFill>
                <a:sysClr val="window" lastClr="FFFFFF">
                  <a:lumMod val="50000"/>
                </a:sysClr>
              </a:solidFill>
              <a:prstDash val="solid"/>
              <a:miter lim="800000"/>
              <a:headEnd type="none" w="med" len="med"/>
              <a:tailEnd type="none" w="med" len="med"/>
            </a:ln>
            <a:effectLst/>
          </p:spPr>
        </p:cxnSp>
        <p:sp>
          <p:nvSpPr>
            <p:cNvPr id="77" name="Rectangle 76">
              <a:extLst>
                <a:ext uri="{FF2B5EF4-FFF2-40B4-BE49-F238E27FC236}">
                  <a16:creationId xmlns:a16="http://schemas.microsoft.com/office/drawing/2014/main" id="{803D2322-1DDD-4AAF-9CAD-C6BC05EFA57D}"/>
                </a:ext>
              </a:extLst>
            </p:cNvPr>
            <p:cNvSpPr/>
            <p:nvPr/>
          </p:nvSpPr>
          <p:spPr>
            <a:xfrm>
              <a:off x="6941047" y="19366194"/>
              <a:ext cx="591202" cy="490800"/>
            </a:xfrm>
            <a:prstGeom prst="rect">
              <a:avLst/>
            </a:prstGeom>
            <a:solidFill>
              <a:sysClr val="window" lastClr="FFFFFF"/>
            </a:solidFill>
            <a:ln w="6350" cap="flat" cmpd="sng" algn="ctr">
              <a:solidFill>
                <a:sysClr val="windowText" lastClr="000000"/>
              </a:solidFill>
              <a:prstDash val="solid"/>
              <a:miter lim="800000"/>
            </a:ln>
            <a:effectLst/>
          </p:spPr>
          <p:txBody>
            <a:bodyPr rtlCol="0" anchor="ctr"/>
            <a:lstStyle/>
            <a:p>
              <a:pPr algn="ctr" defTabSz="457200">
                <a:defRPr/>
              </a:pPr>
              <a:endParaRPr lang="en-US" sz="11500" kern="0" dirty="0">
                <a:solidFill>
                  <a:prstClr val="black"/>
                </a:solidFill>
              </a:endParaRPr>
            </a:p>
          </p:txBody>
        </p:sp>
        <p:sp>
          <p:nvSpPr>
            <p:cNvPr id="78" name="Oval 77">
              <a:extLst>
                <a:ext uri="{FF2B5EF4-FFF2-40B4-BE49-F238E27FC236}">
                  <a16:creationId xmlns:a16="http://schemas.microsoft.com/office/drawing/2014/main" id="{95CB6FEA-BBD9-48B3-9BB6-9E987F9F5147}"/>
                </a:ext>
              </a:extLst>
            </p:cNvPr>
            <p:cNvSpPr/>
            <p:nvPr/>
          </p:nvSpPr>
          <p:spPr>
            <a:xfrm>
              <a:off x="6235962" y="19403312"/>
              <a:ext cx="452528" cy="412225"/>
            </a:xfrm>
            <a:prstGeom prst="ellipse">
              <a:avLst/>
            </a:prstGeom>
            <a:solidFill>
              <a:srgbClr val="FFC000">
                <a:lumMod val="60000"/>
                <a:lumOff val="40000"/>
              </a:srgbClr>
            </a:solidFill>
            <a:ln w="9525" cap="flat" cmpd="sng" algn="ctr">
              <a:solidFill>
                <a:srgbClr val="FFC000">
                  <a:lumMod val="50000"/>
                </a:srgbClr>
              </a:solidFill>
              <a:prstDash val="solid"/>
            </a:ln>
            <a:effectLst>
              <a:reflection endPos="0" dir="5400000" sy="-100000" algn="bl" rotWithShape="0"/>
            </a:effectLst>
          </p:spPr>
          <p:txBody>
            <a:bodyPr rtlCol="0" anchor="ctr"/>
            <a:lstStyle/>
            <a:p>
              <a:pPr algn="ctr" defTabSz="914400">
                <a:defRPr/>
              </a:pPr>
              <a:r>
                <a:rPr lang="en-US" sz="3600" kern="0" dirty="0">
                  <a:solidFill>
                    <a:srgbClr val="FFC000">
                      <a:lumMod val="50000"/>
                    </a:srgbClr>
                  </a:solidFill>
                  <a:latin typeface="Arial" panose="020B0604020202020204" pitchFamily="34" charset="0"/>
                  <a:cs typeface="Arial" panose="020B0604020202020204" pitchFamily="34" charset="0"/>
                </a:rPr>
                <a:t>a</a:t>
              </a:r>
            </a:p>
          </p:txBody>
        </p:sp>
        <p:sp>
          <p:nvSpPr>
            <p:cNvPr id="79" name="Oval 78">
              <a:extLst>
                <a:ext uri="{FF2B5EF4-FFF2-40B4-BE49-F238E27FC236}">
                  <a16:creationId xmlns:a16="http://schemas.microsoft.com/office/drawing/2014/main" id="{BEE53682-A34B-496A-80EF-E96AC0A58A1A}"/>
                </a:ext>
              </a:extLst>
            </p:cNvPr>
            <p:cNvSpPr/>
            <p:nvPr/>
          </p:nvSpPr>
          <p:spPr>
            <a:xfrm>
              <a:off x="6995960" y="19399339"/>
              <a:ext cx="452528" cy="412225"/>
            </a:xfrm>
            <a:prstGeom prst="ellipse">
              <a:avLst/>
            </a:prstGeom>
            <a:solidFill>
              <a:sysClr val="window" lastClr="FFFFFF"/>
            </a:solidFill>
            <a:ln w="9525" cap="flat" cmpd="sng" algn="ctr">
              <a:solidFill>
                <a:sysClr val="windowText" lastClr="000000"/>
              </a:solidFill>
              <a:prstDash val="solid"/>
            </a:ln>
            <a:effectLst>
              <a:reflection endPos="0" dir="5400000" sy="-100000" algn="bl" rotWithShape="0"/>
            </a:effectLst>
          </p:spPr>
          <p:txBody>
            <a:bodyPr rtlCol="0" anchor="ctr"/>
            <a:lstStyle/>
            <a:p>
              <a:pPr algn="ctr" defTabSz="914400">
                <a:defRPr/>
              </a:pPr>
              <a:r>
                <a:rPr lang="en-US" sz="3600" kern="0" dirty="0">
                  <a:solidFill>
                    <a:prstClr val="black"/>
                  </a:solidFill>
                  <a:latin typeface="Arial" panose="020B0604020202020204" pitchFamily="34" charset="0"/>
                  <a:cs typeface="Arial" panose="020B0604020202020204" pitchFamily="34" charset="0"/>
                </a:rPr>
                <a:t>d</a:t>
              </a:r>
            </a:p>
          </p:txBody>
        </p:sp>
        <p:cxnSp>
          <p:nvCxnSpPr>
            <p:cNvPr id="80" name="Straight Arrow Connector 79">
              <a:extLst>
                <a:ext uri="{FF2B5EF4-FFF2-40B4-BE49-F238E27FC236}">
                  <a16:creationId xmlns:a16="http://schemas.microsoft.com/office/drawing/2014/main" id="{A89B0073-1DBF-405C-B441-6DF7C2907EDB}"/>
                </a:ext>
              </a:extLst>
            </p:cNvPr>
            <p:cNvCxnSpPr>
              <a:cxnSpLocks/>
              <a:stCxn id="68" idx="4"/>
              <a:endCxn id="73" idx="0"/>
            </p:cNvCxnSpPr>
            <p:nvPr/>
          </p:nvCxnSpPr>
          <p:spPr>
            <a:xfrm>
              <a:off x="6462226" y="18306821"/>
              <a:ext cx="652" cy="318301"/>
            </a:xfrm>
            <a:prstGeom prst="straightConnector1">
              <a:avLst/>
            </a:prstGeom>
            <a:noFill/>
            <a:ln w="6350" cap="flat" cmpd="sng" algn="ctr">
              <a:solidFill>
                <a:sysClr val="windowText" lastClr="000000"/>
              </a:solidFill>
              <a:prstDash val="solid"/>
              <a:miter lim="800000"/>
              <a:tailEnd type="triangle"/>
            </a:ln>
            <a:effectLst/>
          </p:spPr>
        </p:cxnSp>
        <p:cxnSp>
          <p:nvCxnSpPr>
            <p:cNvPr id="81" name="Straight Arrow Connector 80">
              <a:extLst>
                <a:ext uri="{FF2B5EF4-FFF2-40B4-BE49-F238E27FC236}">
                  <a16:creationId xmlns:a16="http://schemas.microsoft.com/office/drawing/2014/main" id="{E9B85088-DBB0-413B-B312-92706E8C308C}"/>
                </a:ext>
              </a:extLst>
            </p:cNvPr>
            <p:cNvCxnSpPr>
              <a:cxnSpLocks/>
              <a:stCxn id="68" idx="5"/>
              <a:endCxn id="74" idx="1"/>
            </p:cNvCxnSpPr>
            <p:nvPr/>
          </p:nvCxnSpPr>
          <p:spPr>
            <a:xfrm>
              <a:off x="6622219" y="18246450"/>
              <a:ext cx="440665" cy="435067"/>
            </a:xfrm>
            <a:prstGeom prst="straightConnector1">
              <a:avLst/>
            </a:prstGeom>
            <a:noFill/>
            <a:ln w="6350" cap="flat" cmpd="sng" algn="ctr">
              <a:solidFill>
                <a:sysClr val="windowText" lastClr="000000"/>
              </a:solidFill>
              <a:prstDash val="solid"/>
              <a:miter lim="800000"/>
              <a:tailEnd type="triangle"/>
            </a:ln>
            <a:effectLst/>
          </p:spPr>
        </p:cxnSp>
        <p:cxnSp>
          <p:nvCxnSpPr>
            <p:cNvPr id="82" name="Straight Arrow Connector 81">
              <a:extLst>
                <a:ext uri="{FF2B5EF4-FFF2-40B4-BE49-F238E27FC236}">
                  <a16:creationId xmlns:a16="http://schemas.microsoft.com/office/drawing/2014/main" id="{516A5001-94BE-4A74-A12C-D3E8C8F00048}"/>
                </a:ext>
              </a:extLst>
            </p:cNvPr>
            <p:cNvCxnSpPr>
              <a:cxnSpLocks/>
              <a:stCxn id="74" idx="4"/>
              <a:endCxn id="79" idx="0"/>
            </p:cNvCxnSpPr>
            <p:nvPr/>
          </p:nvCxnSpPr>
          <p:spPr>
            <a:xfrm flipH="1">
              <a:off x="7222225" y="19033373"/>
              <a:ext cx="652" cy="365966"/>
            </a:xfrm>
            <a:prstGeom prst="straightConnector1">
              <a:avLst/>
            </a:prstGeom>
            <a:noFill/>
            <a:ln w="6350" cap="flat" cmpd="sng" algn="ctr">
              <a:solidFill>
                <a:sysClr val="windowText" lastClr="000000"/>
              </a:solidFill>
              <a:prstDash val="solid"/>
              <a:miter lim="800000"/>
              <a:tailEnd type="triangle"/>
            </a:ln>
            <a:effectLst/>
          </p:spPr>
        </p:cxnSp>
        <p:sp>
          <p:nvSpPr>
            <p:cNvPr id="83" name="TextBox 82">
              <a:extLst>
                <a:ext uri="{FF2B5EF4-FFF2-40B4-BE49-F238E27FC236}">
                  <a16:creationId xmlns:a16="http://schemas.microsoft.com/office/drawing/2014/main" id="{EF0A3E9B-13C9-41A8-AA7C-D8B1D501F238}"/>
                </a:ext>
              </a:extLst>
            </p:cNvPr>
            <p:cNvSpPr txBox="1"/>
            <p:nvPr/>
          </p:nvSpPr>
          <p:spPr>
            <a:xfrm>
              <a:off x="6032979" y="19041360"/>
              <a:ext cx="618951" cy="440881"/>
            </a:xfrm>
            <a:prstGeom prst="rect">
              <a:avLst/>
            </a:prstGeom>
            <a:noFill/>
            <a:ln w="6350">
              <a:noFill/>
            </a:ln>
          </p:spPr>
          <p:txBody>
            <a:bodyPr wrap="square" rtlCol="0">
              <a:spAutoFit/>
            </a:bodyPr>
            <a:lstStyle/>
            <a:p>
              <a:pPr defTabSz="457200">
                <a:defRPr/>
              </a:pPr>
              <a:r>
                <a:rPr lang="en-US" sz="3200" kern="0" dirty="0" err="1">
                  <a:solidFill>
                    <a:srgbClr val="FFC000">
                      <a:lumMod val="50000"/>
                    </a:srgbClr>
                  </a:solidFill>
                  <a:cs typeface="Calibri" panose="020F0502020204030204" pitchFamily="34" charset="0"/>
                </a:rPr>
                <a:t>i</a:t>
              </a:r>
              <a:r>
                <a:rPr lang="en-US" sz="3200" kern="0" dirty="0">
                  <a:solidFill>
                    <a:srgbClr val="FFC000">
                      <a:lumMod val="50000"/>
                    </a:srgbClr>
                  </a:solidFill>
                  <a:cs typeface="Calibri" panose="020F0502020204030204" pitchFamily="34" charset="0"/>
                </a:rPr>
                <a:t>=1</a:t>
              </a:r>
            </a:p>
          </p:txBody>
        </p:sp>
        <p:sp>
          <p:nvSpPr>
            <p:cNvPr id="84" name="TextBox 83">
              <a:extLst>
                <a:ext uri="{FF2B5EF4-FFF2-40B4-BE49-F238E27FC236}">
                  <a16:creationId xmlns:a16="http://schemas.microsoft.com/office/drawing/2014/main" id="{D1278DA4-2971-47A5-8155-F2839CC471F5}"/>
                </a:ext>
              </a:extLst>
            </p:cNvPr>
            <p:cNvSpPr txBox="1"/>
            <p:nvPr/>
          </p:nvSpPr>
          <p:spPr>
            <a:xfrm>
              <a:off x="5636291" y="17410868"/>
              <a:ext cx="768610" cy="440881"/>
            </a:xfrm>
            <a:prstGeom prst="rect">
              <a:avLst/>
            </a:prstGeom>
            <a:noFill/>
          </p:spPr>
          <p:txBody>
            <a:bodyPr wrap="none" rtlCol="0">
              <a:spAutoFit/>
            </a:bodyPr>
            <a:lstStyle/>
            <a:p>
              <a:pPr defTabSz="457200">
                <a:defRPr/>
              </a:pPr>
              <a:r>
                <a:rPr lang="en-US" sz="3200" kern="0" dirty="0">
                  <a:solidFill>
                    <a:prstClr val="black"/>
                  </a:solidFill>
                  <a:cs typeface="Calibri" panose="020F0502020204030204" pitchFamily="34" charset="0"/>
                </a:rPr>
                <a:t>time</a:t>
              </a:r>
            </a:p>
          </p:txBody>
        </p:sp>
        <p:sp>
          <p:nvSpPr>
            <p:cNvPr id="85" name="TextBox 84">
              <a:extLst>
                <a:ext uri="{FF2B5EF4-FFF2-40B4-BE49-F238E27FC236}">
                  <a16:creationId xmlns:a16="http://schemas.microsoft.com/office/drawing/2014/main" id="{067C8CC2-CF21-4F52-8B8E-C2077A2FE918}"/>
                </a:ext>
              </a:extLst>
            </p:cNvPr>
            <p:cNvSpPr txBox="1"/>
            <p:nvPr/>
          </p:nvSpPr>
          <p:spPr>
            <a:xfrm>
              <a:off x="5664677" y="17962000"/>
              <a:ext cx="318242" cy="440881"/>
            </a:xfrm>
            <a:prstGeom prst="rect">
              <a:avLst/>
            </a:prstGeom>
            <a:noFill/>
            <a:ln w="6350">
              <a:noFill/>
            </a:ln>
          </p:spPr>
          <p:txBody>
            <a:bodyPr wrap="none" rtlCol="0">
              <a:spAutoFit/>
            </a:bodyPr>
            <a:lstStyle/>
            <a:p>
              <a:pPr algn="just" defTabSz="457200">
                <a:defRPr/>
              </a:pPr>
              <a:r>
                <a:rPr lang="en-US" sz="3200" kern="0" dirty="0">
                  <a:solidFill>
                    <a:prstClr val="black"/>
                  </a:solidFill>
                </a:rPr>
                <a:t>1</a:t>
              </a:r>
            </a:p>
          </p:txBody>
        </p:sp>
        <p:cxnSp>
          <p:nvCxnSpPr>
            <p:cNvPr id="86" name="Straight Arrow Connector 85">
              <a:extLst>
                <a:ext uri="{FF2B5EF4-FFF2-40B4-BE49-F238E27FC236}">
                  <a16:creationId xmlns:a16="http://schemas.microsoft.com/office/drawing/2014/main" id="{F83A6058-2634-47BE-8B62-6FFB065348E1}"/>
                </a:ext>
              </a:extLst>
            </p:cNvPr>
            <p:cNvCxnSpPr>
              <a:cxnSpLocks/>
            </p:cNvCxnSpPr>
            <p:nvPr/>
          </p:nvCxnSpPr>
          <p:spPr>
            <a:xfrm>
              <a:off x="5955783" y="17790356"/>
              <a:ext cx="0" cy="2149327"/>
            </a:xfrm>
            <a:prstGeom prst="straightConnector1">
              <a:avLst/>
            </a:prstGeom>
            <a:noFill/>
            <a:ln w="19050" cap="flat" cmpd="sng" algn="ctr">
              <a:solidFill>
                <a:sysClr val="windowText" lastClr="000000"/>
              </a:solidFill>
              <a:prstDash val="solid"/>
              <a:miter lim="800000"/>
              <a:tailEnd type="triangle"/>
            </a:ln>
            <a:effectLst/>
          </p:spPr>
        </p:cxnSp>
        <p:sp>
          <p:nvSpPr>
            <p:cNvPr id="87" name="TextBox 86">
              <a:extLst>
                <a:ext uri="{FF2B5EF4-FFF2-40B4-BE49-F238E27FC236}">
                  <a16:creationId xmlns:a16="http://schemas.microsoft.com/office/drawing/2014/main" id="{B1D5F3C8-7DC0-4D76-B889-1FCA30909AE3}"/>
                </a:ext>
              </a:extLst>
            </p:cNvPr>
            <p:cNvSpPr txBox="1"/>
            <p:nvPr/>
          </p:nvSpPr>
          <p:spPr>
            <a:xfrm>
              <a:off x="5648596" y="18715160"/>
              <a:ext cx="318242" cy="440881"/>
            </a:xfrm>
            <a:prstGeom prst="rect">
              <a:avLst/>
            </a:prstGeom>
            <a:noFill/>
            <a:ln w="6350">
              <a:noFill/>
            </a:ln>
          </p:spPr>
          <p:txBody>
            <a:bodyPr wrap="none" rtlCol="0">
              <a:spAutoFit/>
            </a:bodyPr>
            <a:lstStyle/>
            <a:p>
              <a:pPr algn="just" defTabSz="457200">
                <a:defRPr/>
              </a:pPr>
              <a:r>
                <a:rPr lang="en-US" sz="3200" kern="0" dirty="0">
                  <a:solidFill>
                    <a:prstClr val="black"/>
                  </a:solidFill>
                </a:rPr>
                <a:t>2</a:t>
              </a:r>
            </a:p>
          </p:txBody>
        </p:sp>
        <p:sp>
          <p:nvSpPr>
            <p:cNvPr id="88" name="TextBox 87">
              <a:extLst>
                <a:ext uri="{FF2B5EF4-FFF2-40B4-BE49-F238E27FC236}">
                  <a16:creationId xmlns:a16="http://schemas.microsoft.com/office/drawing/2014/main" id="{9DC52E5E-DF0B-4422-8168-0B89FA32370B}"/>
                </a:ext>
              </a:extLst>
            </p:cNvPr>
            <p:cNvSpPr txBox="1"/>
            <p:nvPr/>
          </p:nvSpPr>
          <p:spPr>
            <a:xfrm>
              <a:off x="5658078" y="19421060"/>
              <a:ext cx="318242" cy="440881"/>
            </a:xfrm>
            <a:prstGeom prst="rect">
              <a:avLst/>
            </a:prstGeom>
            <a:noFill/>
            <a:ln>
              <a:noFill/>
            </a:ln>
          </p:spPr>
          <p:txBody>
            <a:bodyPr wrap="none" rtlCol="0">
              <a:spAutoFit/>
            </a:bodyPr>
            <a:lstStyle/>
            <a:p>
              <a:pPr algn="just" defTabSz="457200">
                <a:defRPr/>
              </a:pPr>
              <a:r>
                <a:rPr lang="en-US" sz="3200" kern="0" dirty="0">
                  <a:solidFill>
                    <a:prstClr val="black"/>
                  </a:solidFill>
                </a:rPr>
                <a:t>3</a:t>
              </a:r>
            </a:p>
          </p:txBody>
        </p:sp>
        <p:cxnSp>
          <p:nvCxnSpPr>
            <p:cNvPr id="89" name="Straight Arrow Connector 88">
              <a:extLst>
                <a:ext uri="{FF2B5EF4-FFF2-40B4-BE49-F238E27FC236}">
                  <a16:creationId xmlns:a16="http://schemas.microsoft.com/office/drawing/2014/main" id="{152B803B-8696-486A-9D58-F026F447FC2B}"/>
                </a:ext>
              </a:extLst>
            </p:cNvPr>
            <p:cNvCxnSpPr>
              <a:cxnSpLocks/>
              <a:stCxn id="73" idx="4"/>
              <a:endCxn id="78" idx="0"/>
            </p:cNvCxnSpPr>
            <p:nvPr/>
          </p:nvCxnSpPr>
          <p:spPr>
            <a:xfrm flipH="1">
              <a:off x="6462226" y="19037345"/>
              <a:ext cx="652" cy="365967"/>
            </a:xfrm>
            <a:prstGeom prst="straightConnector1">
              <a:avLst/>
            </a:prstGeom>
            <a:noFill/>
            <a:ln w="6350" cap="flat" cmpd="sng" algn="ctr">
              <a:solidFill>
                <a:sysClr val="windowText" lastClr="000000"/>
              </a:solidFill>
              <a:prstDash val="solid"/>
              <a:miter lim="800000"/>
              <a:tailEnd type="triangle"/>
            </a:ln>
            <a:effectLst/>
          </p:spPr>
        </p:cxnSp>
        <p:cxnSp>
          <p:nvCxnSpPr>
            <p:cNvPr id="90" name="Straight Arrow Connector 89">
              <a:extLst>
                <a:ext uri="{FF2B5EF4-FFF2-40B4-BE49-F238E27FC236}">
                  <a16:creationId xmlns:a16="http://schemas.microsoft.com/office/drawing/2014/main" id="{8EDEC469-962B-43C8-AC3F-A00A6A63A7B6}"/>
                </a:ext>
              </a:extLst>
            </p:cNvPr>
            <p:cNvCxnSpPr>
              <a:cxnSpLocks/>
            </p:cNvCxnSpPr>
            <p:nvPr/>
          </p:nvCxnSpPr>
          <p:spPr>
            <a:xfrm>
              <a:off x="7701222" y="18588002"/>
              <a:ext cx="0" cy="1287224"/>
            </a:xfrm>
            <a:prstGeom prst="straightConnector1">
              <a:avLst/>
            </a:prstGeom>
            <a:noFill/>
            <a:ln w="28575" cap="flat" cmpd="sng" algn="ctr">
              <a:solidFill>
                <a:srgbClr val="002060"/>
              </a:solidFill>
              <a:prstDash val="solid"/>
              <a:miter lim="800000"/>
              <a:headEnd type="arrow"/>
              <a:tailEnd type="arrow"/>
            </a:ln>
            <a:effectLst/>
          </p:spPr>
        </p:cxnSp>
      </p:grpSp>
      <p:grpSp>
        <p:nvGrpSpPr>
          <p:cNvPr id="230" name="Group 229">
            <a:extLst>
              <a:ext uri="{FF2B5EF4-FFF2-40B4-BE49-F238E27FC236}">
                <a16:creationId xmlns:a16="http://schemas.microsoft.com/office/drawing/2014/main" id="{C3AA1D6B-4805-4998-8A3D-7695766DBFF2}"/>
              </a:ext>
            </a:extLst>
          </p:cNvPr>
          <p:cNvGrpSpPr/>
          <p:nvPr/>
        </p:nvGrpSpPr>
        <p:grpSpPr>
          <a:xfrm>
            <a:off x="1517421" y="23423383"/>
            <a:ext cx="13755269" cy="2057920"/>
            <a:chOff x="-1005714" y="19219864"/>
            <a:chExt cx="12551472" cy="1421928"/>
          </a:xfrm>
        </p:grpSpPr>
        <p:sp>
          <p:nvSpPr>
            <p:cNvPr id="99" name="Rectangle 98">
              <a:extLst>
                <a:ext uri="{FF2B5EF4-FFF2-40B4-BE49-F238E27FC236}">
                  <a16:creationId xmlns:a16="http://schemas.microsoft.com/office/drawing/2014/main" id="{00963967-26C8-43A6-B36E-FD2844404141}"/>
                </a:ext>
              </a:extLst>
            </p:cNvPr>
            <p:cNvSpPr/>
            <p:nvPr/>
          </p:nvSpPr>
          <p:spPr>
            <a:xfrm>
              <a:off x="6041991" y="19634134"/>
              <a:ext cx="2685692" cy="717182"/>
            </a:xfrm>
            <a:prstGeom prst="rect">
              <a:avLst/>
            </a:prstGeom>
            <a:solidFill>
              <a:sysClr val="window" lastClr="FFFFFF">
                <a:lumMod val="75000"/>
              </a:sysClr>
            </a:solidFill>
            <a:ln w="12700" cap="flat" cmpd="sng" algn="ctr">
              <a:solidFill>
                <a:sysClr val="windowText" lastClr="000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defRPr/>
              </a:pPr>
              <a:endParaRPr lang="en-US" sz="3200" kern="0">
                <a:solidFill>
                  <a:prstClr val="white"/>
                </a:solidFill>
              </a:endParaRPr>
            </a:p>
          </p:txBody>
        </p:sp>
        <p:sp>
          <p:nvSpPr>
            <p:cNvPr id="104" name="TextBox 103">
              <a:extLst>
                <a:ext uri="{FF2B5EF4-FFF2-40B4-BE49-F238E27FC236}">
                  <a16:creationId xmlns:a16="http://schemas.microsoft.com/office/drawing/2014/main" id="{0D125F9B-752F-4E51-9CC9-D58F8C1F7D7C}"/>
                </a:ext>
              </a:extLst>
            </p:cNvPr>
            <p:cNvSpPr txBox="1"/>
            <p:nvPr/>
          </p:nvSpPr>
          <p:spPr>
            <a:xfrm>
              <a:off x="5910016" y="19692833"/>
              <a:ext cx="3038012" cy="867930"/>
            </a:xfrm>
            <a:prstGeom prst="rect">
              <a:avLst/>
            </a:prstGeom>
            <a:noFill/>
          </p:spPr>
          <p:txBody>
            <a:bodyPr wrap="none" rtlCol="0">
              <a:spAutoFit/>
            </a:bodyPr>
            <a:lstStyle/>
            <a:p>
              <a:pPr algn="ctr" defTabSz="457200">
                <a:lnSpc>
                  <a:spcPct val="70000"/>
                </a:lnSpc>
                <a:defRPr/>
              </a:pPr>
              <a:r>
                <a:rPr lang="en-US" sz="3600" kern="0" dirty="0">
                  <a:solidFill>
                    <a:prstClr val="black"/>
                  </a:solidFill>
                </a:rPr>
                <a:t>Routing in an</a:t>
              </a:r>
              <a:br>
                <a:rPr lang="en-US" sz="3600" kern="0" dirty="0">
                  <a:solidFill>
                    <a:prstClr val="black"/>
                  </a:solidFill>
                </a:rPr>
              </a:br>
              <a:r>
                <a:rPr lang="en-US" sz="3600" kern="0" dirty="0">
                  <a:solidFill>
                    <a:prstClr val="black"/>
                  </a:solidFill>
                </a:rPr>
                <a:t>ad-hoc manner</a:t>
              </a:r>
            </a:p>
          </p:txBody>
        </p:sp>
        <p:sp>
          <p:nvSpPr>
            <p:cNvPr id="97" name="Rectangle 96">
              <a:extLst>
                <a:ext uri="{FF2B5EF4-FFF2-40B4-BE49-F238E27FC236}">
                  <a16:creationId xmlns:a16="http://schemas.microsoft.com/office/drawing/2014/main" id="{1EF89165-BC13-4EB5-A6C5-8E8254289DFB}"/>
                </a:ext>
              </a:extLst>
            </p:cNvPr>
            <p:cNvSpPr/>
            <p:nvPr/>
          </p:nvSpPr>
          <p:spPr>
            <a:xfrm>
              <a:off x="2922368" y="19353465"/>
              <a:ext cx="2324228" cy="992862"/>
            </a:xfrm>
            <a:prstGeom prst="rect">
              <a:avLst/>
            </a:prstGeom>
            <a:solidFill>
              <a:sysClr val="window" lastClr="FFFFFF">
                <a:lumMod val="95000"/>
              </a:sysClr>
            </a:solidFill>
            <a:ln w="12700" cap="flat" cmpd="sng" algn="ctr">
              <a:solidFill>
                <a:sysClr val="windowText" lastClr="000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defRPr/>
              </a:pPr>
              <a:endParaRPr lang="en-US" sz="3200" kern="0" dirty="0">
                <a:solidFill>
                  <a:prstClr val="white"/>
                </a:solidFill>
              </a:endParaRPr>
            </a:p>
          </p:txBody>
        </p:sp>
        <p:sp>
          <p:nvSpPr>
            <p:cNvPr id="98" name="Rectangle 97">
              <a:extLst>
                <a:ext uri="{FF2B5EF4-FFF2-40B4-BE49-F238E27FC236}">
                  <a16:creationId xmlns:a16="http://schemas.microsoft.com/office/drawing/2014/main" id="{9B3961A9-F995-4B6D-BC5F-D20F3759CB46}"/>
                </a:ext>
              </a:extLst>
            </p:cNvPr>
            <p:cNvSpPr/>
            <p:nvPr/>
          </p:nvSpPr>
          <p:spPr>
            <a:xfrm>
              <a:off x="6041991" y="19242784"/>
              <a:ext cx="2685692" cy="391350"/>
            </a:xfrm>
            <a:prstGeom prst="rect">
              <a:avLst/>
            </a:prstGeom>
            <a:solidFill>
              <a:sysClr val="window" lastClr="FFFFFF">
                <a:lumMod val="95000"/>
              </a:sysClr>
            </a:solidFill>
            <a:ln w="12700" cap="flat" cmpd="sng" algn="ctr">
              <a:solidFill>
                <a:sysClr val="windowText" lastClr="000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defRPr/>
              </a:pPr>
              <a:endParaRPr lang="en-US" sz="3200" kern="0">
                <a:solidFill>
                  <a:prstClr val="white"/>
                </a:solidFill>
              </a:endParaRPr>
            </a:p>
          </p:txBody>
        </p:sp>
        <p:sp>
          <p:nvSpPr>
            <p:cNvPr id="100" name="TextBox 99">
              <a:extLst>
                <a:ext uri="{FF2B5EF4-FFF2-40B4-BE49-F238E27FC236}">
                  <a16:creationId xmlns:a16="http://schemas.microsoft.com/office/drawing/2014/main" id="{D97C48C7-072A-406D-AF9D-B9D225A55607}"/>
                </a:ext>
              </a:extLst>
            </p:cNvPr>
            <p:cNvSpPr txBox="1"/>
            <p:nvPr/>
          </p:nvSpPr>
          <p:spPr>
            <a:xfrm>
              <a:off x="-1005714" y="19219864"/>
              <a:ext cx="3517310" cy="1421928"/>
            </a:xfrm>
            <a:prstGeom prst="rect">
              <a:avLst/>
            </a:prstGeom>
            <a:noFill/>
          </p:spPr>
          <p:txBody>
            <a:bodyPr wrap="none" rtlCol="0">
              <a:spAutoFit/>
            </a:bodyPr>
            <a:lstStyle/>
            <a:p>
              <a:pPr algn="ctr" defTabSz="457200">
                <a:lnSpc>
                  <a:spcPct val="80000"/>
                </a:lnSpc>
                <a:defRPr/>
              </a:pPr>
              <a:r>
                <a:rPr lang="en-US" sz="3600" kern="0" dirty="0">
                  <a:solidFill>
                    <a:prstClr val="black"/>
                  </a:solidFill>
                </a:rPr>
                <a:t>DDG, </a:t>
              </a:r>
              <a:br>
                <a:rPr lang="en-US" sz="3600" kern="0" dirty="0">
                  <a:solidFill>
                    <a:prstClr val="black"/>
                  </a:solidFill>
                </a:rPr>
              </a:br>
              <a:r>
                <a:rPr lang="en-US" sz="3600" kern="0" dirty="0">
                  <a:solidFill>
                    <a:prstClr val="black"/>
                  </a:solidFill>
                </a:rPr>
                <a:t>Arch Description, </a:t>
              </a:r>
              <a:br>
                <a:rPr lang="en-US" sz="3600" kern="0" dirty="0">
                  <a:solidFill>
                    <a:prstClr val="black"/>
                  </a:solidFill>
                </a:rPr>
              </a:br>
              <a:r>
                <a:rPr lang="en-US" sz="3600" kern="0" dirty="0">
                  <a:solidFill>
                    <a:prstClr val="black"/>
                  </a:solidFill>
                </a:rPr>
                <a:t>Target II</a:t>
              </a:r>
            </a:p>
          </p:txBody>
        </p:sp>
        <p:cxnSp>
          <p:nvCxnSpPr>
            <p:cNvPr id="101" name="Straight Arrow Connector 100">
              <a:extLst>
                <a:ext uri="{FF2B5EF4-FFF2-40B4-BE49-F238E27FC236}">
                  <a16:creationId xmlns:a16="http://schemas.microsoft.com/office/drawing/2014/main" id="{7B7BCEE6-A5D6-4DB8-9A42-2BA4EF83CA07}"/>
                </a:ext>
              </a:extLst>
            </p:cNvPr>
            <p:cNvCxnSpPr>
              <a:cxnSpLocks/>
            </p:cNvCxnSpPr>
            <p:nvPr/>
          </p:nvCxnSpPr>
          <p:spPr>
            <a:xfrm>
              <a:off x="1819708" y="19888818"/>
              <a:ext cx="1118757" cy="0"/>
            </a:xfrm>
            <a:prstGeom prst="straightConnector1">
              <a:avLst/>
            </a:prstGeom>
            <a:noFill/>
            <a:ln w="28575" cap="flat" cmpd="sng" algn="ctr">
              <a:solidFill>
                <a:sysClr val="windowText" lastClr="000000"/>
              </a:solidFill>
              <a:prstDash val="solid"/>
              <a:miter lim="800000"/>
              <a:headEnd type="none" w="med" len="med"/>
              <a:tailEnd type="arrow" w="med" len="med"/>
            </a:ln>
            <a:effectLst/>
          </p:spPr>
        </p:cxnSp>
        <p:sp>
          <p:nvSpPr>
            <p:cNvPr id="102" name="TextBox 101">
              <a:extLst>
                <a:ext uri="{FF2B5EF4-FFF2-40B4-BE49-F238E27FC236}">
                  <a16:creationId xmlns:a16="http://schemas.microsoft.com/office/drawing/2014/main" id="{0FA4BC69-EC91-4CC4-B61C-3E89E614B3EE}"/>
                </a:ext>
              </a:extLst>
            </p:cNvPr>
            <p:cNvSpPr txBox="1"/>
            <p:nvPr/>
          </p:nvSpPr>
          <p:spPr>
            <a:xfrm>
              <a:off x="9695572" y="19653809"/>
              <a:ext cx="1850186" cy="646331"/>
            </a:xfrm>
            <a:prstGeom prst="rect">
              <a:avLst/>
            </a:prstGeom>
            <a:noFill/>
          </p:spPr>
          <p:txBody>
            <a:bodyPr wrap="none" rtlCol="0">
              <a:spAutoFit/>
            </a:bodyPr>
            <a:lstStyle/>
            <a:p>
              <a:pPr defTabSz="457200">
                <a:defRPr/>
              </a:pPr>
              <a:r>
                <a:rPr lang="en-US" sz="3600" kern="0" dirty="0">
                  <a:solidFill>
                    <a:prstClr val="black"/>
                  </a:solidFill>
                </a:rPr>
                <a:t>Mapping</a:t>
              </a:r>
            </a:p>
          </p:txBody>
        </p:sp>
        <p:cxnSp>
          <p:nvCxnSpPr>
            <p:cNvPr id="105" name="Straight Arrow Connector 104">
              <a:extLst>
                <a:ext uri="{FF2B5EF4-FFF2-40B4-BE49-F238E27FC236}">
                  <a16:creationId xmlns:a16="http://schemas.microsoft.com/office/drawing/2014/main" id="{232C5AFF-FFD9-4D06-9D0A-16BFCE2D0216}"/>
                </a:ext>
              </a:extLst>
            </p:cNvPr>
            <p:cNvCxnSpPr>
              <a:cxnSpLocks/>
              <a:stCxn id="97" idx="3"/>
            </p:cNvCxnSpPr>
            <p:nvPr/>
          </p:nvCxnSpPr>
          <p:spPr>
            <a:xfrm>
              <a:off x="5246596" y="19849896"/>
              <a:ext cx="782293" cy="14204"/>
            </a:xfrm>
            <a:prstGeom prst="straightConnector1">
              <a:avLst/>
            </a:prstGeom>
            <a:noFill/>
            <a:ln w="28575" cap="flat" cmpd="sng" algn="ctr">
              <a:solidFill>
                <a:sysClr val="windowText" lastClr="000000"/>
              </a:solidFill>
              <a:prstDash val="solid"/>
              <a:miter lim="800000"/>
              <a:headEnd type="none" w="med" len="med"/>
              <a:tailEnd type="arrow" w="med" len="med"/>
            </a:ln>
            <a:effectLst/>
          </p:spPr>
        </p:cxnSp>
        <p:cxnSp>
          <p:nvCxnSpPr>
            <p:cNvPr id="106" name="Straight Arrow Connector 105">
              <a:extLst>
                <a:ext uri="{FF2B5EF4-FFF2-40B4-BE49-F238E27FC236}">
                  <a16:creationId xmlns:a16="http://schemas.microsoft.com/office/drawing/2014/main" id="{7A0C760D-1082-4D3C-B829-B6130EFEBCBB}"/>
                </a:ext>
              </a:extLst>
            </p:cNvPr>
            <p:cNvCxnSpPr>
              <a:cxnSpLocks/>
            </p:cNvCxnSpPr>
            <p:nvPr/>
          </p:nvCxnSpPr>
          <p:spPr>
            <a:xfrm>
              <a:off x="8755843" y="19882166"/>
              <a:ext cx="851901" cy="0"/>
            </a:xfrm>
            <a:prstGeom prst="straightConnector1">
              <a:avLst/>
            </a:prstGeom>
            <a:noFill/>
            <a:ln w="28575" cap="flat" cmpd="sng" algn="ctr">
              <a:solidFill>
                <a:sysClr val="windowText" lastClr="000000"/>
              </a:solidFill>
              <a:prstDash val="solid"/>
              <a:miter lim="800000"/>
              <a:headEnd type="none" w="med" len="med"/>
              <a:tailEnd type="arrow" w="med" len="med"/>
            </a:ln>
            <a:effectLst/>
          </p:spPr>
        </p:cxnSp>
        <p:cxnSp>
          <p:nvCxnSpPr>
            <p:cNvPr id="107" name="Connector: Elbow 106">
              <a:extLst>
                <a:ext uri="{FF2B5EF4-FFF2-40B4-BE49-F238E27FC236}">
                  <a16:creationId xmlns:a16="http://schemas.microsoft.com/office/drawing/2014/main" id="{2B1CEB23-7185-4C6C-A87B-94C9679D52BA}"/>
                </a:ext>
              </a:extLst>
            </p:cNvPr>
            <p:cNvCxnSpPr>
              <a:cxnSpLocks/>
              <a:stCxn id="98" idx="3"/>
              <a:endCxn id="98" idx="1"/>
            </p:cNvCxnSpPr>
            <p:nvPr/>
          </p:nvCxnSpPr>
          <p:spPr>
            <a:xfrm flipH="1">
              <a:off x="6041991" y="19438459"/>
              <a:ext cx="2685692" cy="12700"/>
            </a:xfrm>
            <a:prstGeom prst="bentConnector5">
              <a:avLst>
                <a:gd name="adj1" fmla="val -8512"/>
                <a:gd name="adj2" fmla="val -3480307"/>
                <a:gd name="adj3" fmla="val 108512"/>
              </a:avLst>
            </a:prstGeom>
            <a:noFill/>
            <a:ln w="28575" cap="flat" cmpd="sng" algn="ctr">
              <a:solidFill>
                <a:sysClr val="windowText" lastClr="000000">
                  <a:lumMod val="95000"/>
                  <a:lumOff val="5000"/>
                </a:sysClr>
              </a:solidFill>
              <a:prstDash val="solid"/>
              <a:miter lim="800000"/>
              <a:tailEnd type="triangle"/>
            </a:ln>
            <a:effectLst/>
          </p:spPr>
        </p:cxnSp>
        <p:sp>
          <p:nvSpPr>
            <p:cNvPr id="108" name="TextBox 107">
              <a:extLst>
                <a:ext uri="{FF2B5EF4-FFF2-40B4-BE49-F238E27FC236}">
                  <a16:creationId xmlns:a16="http://schemas.microsoft.com/office/drawing/2014/main" id="{8DFE15E0-10C6-4321-8418-BEC9664B0000}"/>
                </a:ext>
              </a:extLst>
            </p:cNvPr>
            <p:cNvSpPr txBox="1"/>
            <p:nvPr/>
          </p:nvSpPr>
          <p:spPr>
            <a:xfrm>
              <a:off x="5956756" y="19250567"/>
              <a:ext cx="2904518" cy="646331"/>
            </a:xfrm>
            <a:prstGeom prst="rect">
              <a:avLst/>
            </a:prstGeom>
            <a:noFill/>
          </p:spPr>
          <p:txBody>
            <a:bodyPr wrap="square" rtlCol="0">
              <a:spAutoFit/>
            </a:bodyPr>
            <a:lstStyle/>
            <a:p>
              <a:pPr algn="ctr" defTabSz="457200">
                <a:defRPr/>
              </a:pPr>
              <a:r>
                <a:rPr lang="en-US" sz="3600" kern="0" dirty="0">
                  <a:solidFill>
                    <a:prstClr val="black"/>
                  </a:solidFill>
                </a:rPr>
                <a:t>Place &amp; Route</a:t>
              </a:r>
            </a:p>
          </p:txBody>
        </p:sp>
        <p:sp>
          <p:nvSpPr>
            <p:cNvPr id="122" name="TextBox 121">
              <a:extLst>
                <a:ext uri="{FF2B5EF4-FFF2-40B4-BE49-F238E27FC236}">
                  <a16:creationId xmlns:a16="http://schemas.microsoft.com/office/drawing/2014/main" id="{4C4AAAD1-E705-48F5-822C-BC4220B9D3E1}"/>
                </a:ext>
              </a:extLst>
            </p:cNvPr>
            <p:cNvSpPr txBox="1"/>
            <p:nvPr/>
          </p:nvSpPr>
          <p:spPr>
            <a:xfrm>
              <a:off x="2989415" y="19397537"/>
              <a:ext cx="2218877" cy="1200329"/>
            </a:xfrm>
            <a:prstGeom prst="rect">
              <a:avLst/>
            </a:prstGeom>
            <a:noFill/>
          </p:spPr>
          <p:txBody>
            <a:bodyPr wrap="none" rtlCol="0">
              <a:spAutoFit/>
            </a:bodyPr>
            <a:lstStyle/>
            <a:p>
              <a:pPr algn="ctr" defTabSz="457200">
                <a:defRPr/>
              </a:pPr>
              <a:r>
                <a:rPr lang="en-US" sz="3600" kern="0" dirty="0">
                  <a:solidFill>
                    <a:prstClr val="black"/>
                  </a:solidFill>
                </a:rPr>
                <a:t>Scheduling</a:t>
              </a:r>
              <a:br>
                <a:rPr lang="en-US" sz="3600" kern="0" dirty="0">
                  <a:solidFill>
                    <a:prstClr val="black"/>
                  </a:solidFill>
                </a:rPr>
              </a:br>
              <a:r>
                <a:rPr lang="en-US" sz="3600" kern="0" dirty="0">
                  <a:solidFill>
                    <a:prstClr val="black"/>
                  </a:solidFill>
                </a:rPr>
                <a:t>(IMS)</a:t>
              </a:r>
            </a:p>
          </p:txBody>
        </p:sp>
      </p:grpSp>
      <p:grpSp>
        <p:nvGrpSpPr>
          <p:cNvPr id="47" name="Group 46">
            <a:extLst>
              <a:ext uri="{FF2B5EF4-FFF2-40B4-BE49-F238E27FC236}">
                <a16:creationId xmlns:a16="http://schemas.microsoft.com/office/drawing/2014/main" id="{13C17295-BEBE-42CD-8300-771010CCFDA8}"/>
              </a:ext>
            </a:extLst>
          </p:cNvPr>
          <p:cNvGrpSpPr/>
          <p:nvPr/>
        </p:nvGrpSpPr>
        <p:grpSpPr>
          <a:xfrm>
            <a:off x="1191833" y="25882654"/>
            <a:ext cx="15080782" cy="4443231"/>
            <a:chOff x="999329" y="25832125"/>
            <a:chExt cx="15080782" cy="4443231"/>
          </a:xfrm>
        </p:grpSpPr>
        <p:sp>
          <p:nvSpPr>
            <p:cNvPr id="124" name="Text Placeholder 243">
              <a:extLst>
                <a:ext uri="{FF2B5EF4-FFF2-40B4-BE49-F238E27FC236}">
                  <a16:creationId xmlns:a16="http://schemas.microsoft.com/office/drawing/2014/main" id="{7B4D115C-DB22-478E-91B8-85DEE4CF65C8}"/>
                </a:ext>
              </a:extLst>
            </p:cNvPr>
            <p:cNvSpPr txBox="1">
              <a:spLocks/>
            </p:cNvSpPr>
            <p:nvPr/>
          </p:nvSpPr>
          <p:spPr>
            <a:xfrm>
              <a:off x="8397631" y="26964143"/>
              <a:ext cx="7492415" cy="3311213"/>
            </a:xfrm>
            <a:prstGeom prst="rect">
              <a:avLst/>
            </a:prstGeom>
          </p:spPr>
          <p:txBody>
            <a:bodyPr wrap="square" lIns="158267" tIns="158267" rIns="158267" bIns="158267">
              <a:spAutoFit/>
            </a:bodyPr>
            <a:lstStyle>
              <a:lvl1pPr marL="0" indent="0" algn="l" defTabSz="3038715" rtl="0" eaLnBrk="1" latinLnBrk="0" hangingPunct="1">
                <a:spcBef>
                  <a:spcPct val="20000"/>
                </a:spcBef>
                <a:buFont typeface="Arial" pitchFamily="34" charset="0"/>
                <a:buNone/>
                <a:defRPr sz="2000" kern="1200">
                  <a:solidFill>
                    <a:schemeClr val="accent5">
                      <a:lumMod val="50000"/>
                    </a:schemeClr>
                  </a:solidFill>
                  <a:latin typeface="Times New Roman" panose="02020603050405020304" pitchFamily="18" charset="0"/>
                  <a:ea typeface="+mn-ea"/>
                  <a:cs typeface="Times New Roman" panose="02020603050405020304" pitchFamily="18" charset="0"/>
                </a:defRPr>
              </a:lvl1pPr>
              <a:lvl2pPr marL="1028732" indent="-395666"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2pPr>
              <a:lvl3pPr marL="1424397" indent="-395666"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3pPr>
              <a:lvl4pPr marL="1859630" indent="-435233"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4pPr>
              <a:lvl5pPr marL="2176163" indent="-316533"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r>
                <a:rPr lang="en-US" sz="3600" dirty="0">
                  <a:latin typeface="Candara" panose="020E0502030303020204" pitchFamily="34" charset="0"/>
                </a:rPr>
                <a:t>- </a:t>
              </a:r>
              <a:r>
                <a:rPr lang="en-US" sz="3600" b="1" dirty="0">
                  <a:latin typeface="Candara" panose="020E0502030303020204" pitchFamily="34" charset="0"/>
                </a:rPr>
                <a:t>EMS </a:t>
              </a:r>
              <a:r>
                <a:rPr lang="en-US" sz="3600" dirty="0">
                  <a:latin typeface="Candara" panose="020E0502030303020204" pitchFamily="34" charset="0"/>
                </a:rPr>
                <a:t>[H. Park et al., PACT ’08] </a:t>
              </a:r>
            </a:p>
            <a:p>
              <a:r>
                <a:rPr lang="en-US" sz="3600" dirty="0">
                  <a:latin typeface="Candara" panose="020E0502030303020204" pitchFamily="34" charset="0"/>
                </a:rPr>
                <a:t>-  </a:t>
              </a:r>
              <a:r>
                <a:rPr lang="en-US" sz="3600" b="1" dirty="0" err="1">
                  <a:latin typeface="Candara" panose="020E0502030303020204" pitchFamily="34" charset="0"/>
                </a:rPr>
                <a:t>EPIMap</a:t>
              </a:r>
              <a:r>
                <a:rPr lang="en-US" sz="3600" dirty="0">
                  <a:latin typeface="Candara" panose="020E0502030303020204" pitchFamily="34" charset="0"/>
                </a:rPr>
                <a:t> [M. </a:t>
              </a:r>
              <a:r>
                <a:rPr lang="en-US" sz="3600" dirty="0" err="1">
                  <a:latin typeface="Candara" panose="020E0502030303020204" pitchFamily="34" charset="0"/>
                </a:rPr>
                <a:t>Hamzeh</a:t>
              </a:r>
              <a:r>
                <a:rPr lang="en-US" sz="3600" dirty="0">
                  <a:latin typeface="Candara" panose="020E0502030303020204" pitchFamily="34" charset="0"/>
                </a:rPr>
                <a:t> et al., DAC ‘12]</a:t>
              </a:r>
              <a:br>
                <a:rPr lang="en-US" sz="3600" dirty="0">
                  <a:latin typeface="Candara" panose="020E0502030303020204" pitchFamily="34" charset="0"/>
                </a:rPr>
              </a:br>
              <a:endParaRPr lang="en-US" sz="3600" dirty="0">
                <a:latin typeface="Candara" panose="020E0502030303020204" pitchFamily="34" charset="0"/>
              </a:endParaRPr>
            </a:p>
            <a:p>
              <a:r>
                <a:rPr lang="en-US" sz="3600" b="1" dirty="0">
                  <a:solidFill>
                    <a:srgbClr val="FF0000"/>
                  </a:solidFill>
                  <a:latin typeface="Candara" panose="020E0502030303020204" pitchFamily="34" charset="0"/>
                </a:rPr>
                <a:t>Since </a:t>
              </a:r>
              <a:r>
                <a:rPr lang="en-US" sz="3600" b="1" dirty="0" err="1">
                  <a:solidFill>
                    <a:srgbClr val="FF0000"/>
                  </a:solidFill>
                  <a:latin typeface="Candara" panose="020E0502030303020204" pitchFamily="34" charset="0"/>
                </a:rPr>
                <a:t>a</a:t>
              </a:r>
              <a:r>
                <a:rPr lang="en-US" sz="3600" b="1" baseline="-25000" dirty="0" err="1">
                  <a:solidFill>
                    <a:srgbClr val="FF0000"/>
                  </a:solidFill>
                  <a:latin typeface="Candara" panose="020E0502030303020204" pitchFamily="34" charset="0"/>
                </a:rPr>
                <a:t>r</a:t>
              </a:r>
              <a:r>
                <a:rPr lang="en-US" sz="3600" b="1" dirty="0">
                  <a:solidFill>
                    <a:srgbClr val="FF0000"/>
                  </a:solidFill>
                  <a:latin typeface="Candara" panose="020E0502030303020204" pitchFamily="34" charset="0"/>
                </a:rPr>
                <a:t> is not rescheduled, </a:t>
              </a:r>
              <a:br>
                <a:rPr lang="en-US" sz="3600" b="1" dirty="0">
                  <a:solidFill>
                    <a:srgbClr val="FF0000"/>
                  </a:solidFill>
                  <a:latin typeface="Candara" panose="020E0502030303020204" pitchFamily="34" charset="0"/>
                </a:rPr>
              </a:br>
              <a:r>
                <a:rPr lang="en-US" sz="3600" b="1" dirty="0">
                  <a:solidFill>
                    <a:srgbClr val="FF0000"/>
                  </a:solidFill>
                  <a:latin typeface="Candara" panose="020E0502030303020204" pitchFamily="34" charset="0"/>
                </a:rPr>
                <a:t>cannot route a → e</a:t>
              </a:r>
            </a:p>
          </p:txBody>
        </p:sp>
        <p:sp>
          <p:nvSpPr>
            <p:cNvPr id="125" name="Text Placeholder 235">
              <a:extLst>
                <a:ext uri="{FF2B5EF4-FFF2-40B4-BE49-F238E27FC236}">
                  <a16:creationId xmlns:a16="http://schemas.microsoft.com/office/drawing/2014/main" id="{976745C6-D4B7-47CF-94B1-9D31DA857E3D}"/>
                </a:ext>
              </a:extLst>
            </p:cNvPr>
            <p:cNvSpPr txBox="1">
              <a:spLocks/>
            </p:cNvSpPr>
            <p:nvPr/>
          </p:nvSpPr>
          <p:spPr>
            <a:xfrm>
              <a:off x="7371105" y="25832125"/>
              <a:ext cx="8709006" cy="804959"/>
            </a:xfrm>
            <a:prstGeom prst="rect">
              <a:avLst/>
            </a:prstGeom>
            <a:noFill/>
          </p:spPr>
          <p:txBody>
            <a:bodyPr wrap="square" lIns="63307" tIns="63307" rIns="63307" bIns="63307" anchor="ctr" anchorCtr="0">
              <a:spAutoFit/>
            </a:bodyPr>
            <a:lstStyle>
              <a:lvl1pPr marL="0" indent="0" algn="ctr" defTabSz="3038715" rtl="0" eaLnBrk="1" latinLnBrk="0" hangingPunct="1">
                <a:spcBef>
                  <a:spcPct val="20000"/>
                </a:spcBef>
                <a:buFont typeface="Arial" pitchFamily="34" charset="0"/>
                <a:buNone/>
                <a:defRPr sz="2800" b="1" u="sng" kern="1200" baseline="0">
                  <a:solidFill>
                    <a:schemeClr val="accent5">
                      <a:lumMod val="50000"/>
                    </a:schemeClr>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r>
                <a:rPr lang="en-US" sz="4400" u="none" dirty="0">
                  <a:solidFill>
                    <a:srgbClr val="374978"/>
                  </a:solidFill>
                </a:rPr>
                <a:t>Routing Data Dependency via PEs</a:t>
              </a:r>
            </a:p>
          </p:txBody>
        </p:sp>
        <p:grpSp>
          <p:nvGrpSpPr>
            <p:cNvPr id="126" name="Group 125">
              <a:extLst>
                <a:ext uri="{FF2B5EF4-FFF2-40B4-BE49-F238E27FC236}">
                  <a16:creationId xmlns:a16="http://schemas.microsoft.com/office/drawing/2014/main" id="{BDF3016B-1595-4951-AFED-212F1B22F075}"/>
                </a:ext>
              </a:extLst>
            </p:cNvPr>
            <p:cNvGrpSpPr/>
            <p:nvPr/>
          </p:nvGrpSpPr>
          <p:grpSpPr>
            <a:xfrm>
              <a:off x="1531042" y="27168130"/>
              <a:ext cx="1766544" cy="2964950"/>
              <a:chOff x="5878108" y="2949711"/>
              <a:chExt cx="1423840" cy="2459417"/>
            </a:xfrm>
          </p:grpSpPr>
          <p:grpSp>
            <p:nvGrpSpPr>
              <p:cNvPr id="127" name="Group 126">
                <a:extLst>
                  <a:ext uri="{FF2B5EF4-FFF2-40B4-BE49-F238E27FC236}">
                    <a16:creationId xmlns:a16="http://schemas.microsoft.com/office/drawing/2014/main" id="{1B063812-D66C-492E-8514-3767449E99A1}"/>
                  </a:ext>
                </a:extLst>
              </p:cNvPr>
              <p:cNvGrpSpPr/>
              <p:nvPr/>
            </p:nvGrpSpPr>
            <p:grpSpPr>
              <a:xfrm>
                <a:off x="5878108" y="2949711"/>
                <a:ext cx="1423840" cy="1860853"/>
                <a:chOff x="5567909" y="1487346"/>
                <a:chExt cx="978838" cy="1260532"/>
              </a:xfrm>
            </p:grpSpPr>
            <p:sp>
              <p:nvSpPr>
                <p:cNvPr id="129" name="Oval 128">
                  <a:extLst>
                    <a:ext uri="{FF2B5EF4-FFF2-40B4-BE49-F238E27FC236}">
                      <a16:creationId xmlns:a16="http://schemas.microsoft.com/office/drawing/2014/main" id="{8D39CEF3-89C7-46BF-83BF-C533F328AB0D}"/>
                    </a:ext>
                  </a:extLst>
                </p:cNvPr>
                <p:cNvSpPr/>
                <p:nvPr/>
              </p:nvSpPr>
              <p:spPr>
                <a:xfrm>
                  <a:off x="5847478" y="2407276"/>
                  <a:ext cx="318283" cy="340602"/>
                </a:xfrm>
                <a:prstGeom prst="ellipse">
                  <a:avLst/>
                </a:prstGeom>
                <a:solidFill>
                  <a:sysClr val="window" lastClr="FFFFFF"/>
                </a:solidFill>
                <a:ln w="19050" cap="flat" cmpd="sng" algn="ctr">
                  <a:solidFill>
                    <a:sysClr val="windowText" lastClr="000000"/>
                  </a:solidFill>
                  <a:prstDash val="solid"/>
                </a:ln>
                <a:effectLst>
                  <a:reflection endPos="0" dir="5400000" sy="-100000" algn="bl" rotWithShape="0"/>
                </a:effectLst>
              </p:spPr>
              <p:txBody>
                <a:bodyPr rtlCol="0" anchor="ctr"/>
                <a:lstStyle/>
                <a:p>
                  <a:pPr algn="ctr" defTabSz="914400">
                    <a:defRPr/>
                  </a:pPr>
                  <a:r>
                    <a:rPr lang="en-US" sz="4000" kern="0" dirty="0">
                      <a:solidFill>
                        <a:prstClr val="black"/>
                      </a:solidFill>
                      <a:cs typeface="Arial" panose="020B0604020202020204" pitchFamily="34" charset="0"/>
                    </a:rPr>
                    <a:t>e</a:t>
                  </a:r>
                </a:p>
              </p:txBody>
            </p:sp>
            <p:sp>
              <p:nvSpPr>
                <p:cNvPr id="130" name="Oval 129">
                  <a:extLst>
                    <a:ext uri="{FF2B5EF4-FFF2-40B4-BE49-F238E27FC236}">
                      <a16:creationId xmlns:a16="http://schemas.microsoft.com/office/drawing/2014/main" id="{604C89CF-FD44-4585-8D58-21BCFA2BA647}"/>
                    </a:ext>
                  </a:extLst>
                </p:cNvPr>
                <p:cNvSpPr/>
                <p:nvPr/>
              </p:nvSpPr>
              <p:spPr>
                <a:xfrm>
                  <a:off x="5823004" y="1490969"/>
                  <a:ext cx="337767" cy="340602"/>
                </a:xfrm>
                <a:prstGeom prst="ellipse">
                  <a:avLst/>
                </a:prstGeom>
                <a:solidFill>
                  <a:sysClr val="window" lastClr="FFFFFF"/>
                </a:solidFill>
                <a:ln w="19050" cap="flat" cmpd="sng" algn="ctr">
                  <a:solidFill>
                    <a:sysClr val="windowText" lastClr="000000"/>
                  </a:solidFill>
                  <a:prstDash val="solid"/>
                </a:ln>
                <a:effectLst>
                  <a:reflection endPos="0" dir="5400000" sy="-100000" algn="bl" rotWithShape="0"/>
                </a:effectLst>
              </p:spPr>
              <p:txBody>
                <a:bodyPr rtlCol="0" anchor="ctr"/>
                <a:lstStyle/>
                <a:p>
                  <a:pPr algn="ctr" defTabSz="914400">
                    <a:defRPr/>
                  </a:pPr>
                  <a:r>
                    <a:rPr lang="en-US" sz="4000" kern="0" dirty="0">
                      <a:solidFill>
                        <a:prstClr val="black"/>
                      </a:solidFill>
                      <a:cs typeface="Arial" panose="020B0604020202020204" pitchFamily="34" charset="0"/>
                    </a:rPr>
                    <a:t>a</a:t>
                  </a:r>
                </a:p>
              </p:txBody>
            </p:sp>
            <p:cxnSp>
              <p:nvCxnSpPr>
                <p:cNvPr id="131" name="Straight Arrow Connector 130">
                  <a:extLst>
                    <a:ext uri="{FF2B5EF4-FFF2-40B4-BE49-F238E27FC236}">
                      <a16:creationId xmlns:a16="http://schemas.microsoft.com/office/drawing/2014/main" id="{35B91FD9-C899-40F8-A703-AE1DBA3D9096}"/>
                    </a:ext>
                  </a:extLst>
                </p:cNvPr>
                <p:cNvCxnSpPr>
                  <a:cxnSpLocks/>
                  <a:stCxn id="130" idx="4"/>
                  <a:endCxn id="129" idx="0"/>
                </p:cNvCxnSpPr>
                <p:nvPr/>
              </p:nvCxnSpPr>
              <p:spPr>
                <a:xfrm>
                  <a:off x="5991888" y="1831571"/>
                  <a:ext cx="14732" cy="575705"/>
                </a:xfrm>
                <a:prstGeom prst="straightConnector1">
                  <a:avLst/>
                </a:prstGeom>
                <a:noFill/>
                <a:ln w="19050" cap="flat" cmpd="sng" algn="ctr">
                  <a:solidFill>
                    <a:sysClr val="windowText" lastClr="000000"/>
                  </a:solidFill>
                  <a:prstDash val="solid"/>
                  <a:headEnd type="none"/>
                  <a:tailEnd type="arrow"/>
                </a:ln>
                <a:effectLst/>
              </p:spPr>
            </p:cxnSp>
            <p:cxnSp>
              <p:nvCxnSpPr>
                <p:cNvPr id="132" name="Straight Arrow Connector 131">
                  <a:extLst>
                    <a:ext uri="{FF2B5EF4-FFF2-40B4-BE49-F238E27FC236}">
                      <a16:creationId xmlns:a16="http://schemas.microsoft.com/office/drawing/2014/main" id="{91980AF9-380A-4FB4-B2E6-0CB273A154DD}"/>
                    </a:ext>
                  </a:extLst>
                </p:cNvPr>
                <p:cNvCxnSpPr>
                  <a:cxnSpLocks/>
                  <a:stCxn id="130" idx="3"/>
                  <a:endCxn id="133" idx="0"/>
                </p:cNvCxnSpPr>
                <p:nvPr/>
              </p:nvCxnSpPr>
              <p:spPr>
                <a:xfrm flipH="1">
                  <a:off x="5736793" y="1781691"/>
                  <a:ext cx="135676" cy="188514"/>
                </a:xfrm>
                <a:prstGeom prst="straightConnector1">
                  <a:avLst/>
                </a:prstGeom>
                <a:noFill/>
                <a:ln w="19050" cap="flat" cmpd="sng" algn="ctr">
                  <a:solidFill>
                    <a:sysClr val="windowText" lastClr="000000"/>
                  </a:solidFill>
                  <a:prstDash val="solid"/>
                  <a:headEnd type="none"/>
                  <a:tailEnd type="arrow"/>
                </a:ln>
                <a:effectLst/>
              </p:spPr>
            </p:cxnSp>
            <p:sp>
              <p:nvSpPr>
                <p:cNvPr id="133" name="Oval 132">
                  <a:extLst>
                    <a:ext uri="{FF2B5EF4-FFF2-40B4-BE49-F238E27FC236}">
                      <a16:creationId xmlns:a16="http://schemas.microsoft.com/office/drawing/2014/main" id="{47D9E70E-97CE-4800-9A8D-A98DF877EB33}"/>
                    </a:ext>
                  </a:extLst>
                </p:cNvPr>
                <p:cNvSpPr/>
                <p:nvPr/>
              </p:nvSpPr>
              <p:spPr>
                <a:xfrm>
                  <a:off x="5567909" y="1970205"/>
                  <a:ext cx="337767" cy="340602"/>
                </a:xfrm>
                <a:prstGeom prst="ellipse">
                  <a:avLst/>
                </a:prstGeom>
                <a:solidFill>
                  <a:sysClr val="window" lastClr="FFFFFF"/>
                </a:solidFill>
                <a:ln w="19050" cap="flat" cmpd="sng" algn="ctr">
                  <a:solidFill>
                    <a:sysClr val="windowText" lastClr="000000"/>
                  </a:solidFill>
                  <a:prstDash val="solid"/>
                </a:ln>
                <a:effectLst>
                  <a:reflection endPos="0" dir="5400000" sy="-100000" algn="bl" rotWithShape="0"/>
                </a:effectLst>
              </p:spPr>
              <p:txBody>
                <a:bodyPr rtlCol="0" anchor="ctr"/>
                <a:lstStyle/>
                <a:p>
                  <a:pPr algn="ctr" defTabSz="914400">
                    <a:defRPr/>
                  </a:pPr>
                  <a:r>
                    <a:rPr lang="en-US" sz="4000" kern="0" dirty="0">
                      <a:solidFill>
                        <a:prstClr val="black"/>
                      </a:solidFill>
                      <a:cs typeface="Arial" panose="020B0604020202020204" pitchFamily="34" charset="0"/>
                    </a:rPr>
                    <a:t>b</a:t>
                  </a:r>
                </a:p>
              </p:txBody>
            </p:sp>
            <p:sp>
              <p:nvSpPr>
                <p:cNvPr id="134" name="Oval 133">
                  <a:extLst>
                    <a:ext uri="{FF2B5EF4-FFF2-40B4-BE49-F238E27FC236}">
                      <a16:creationId xmlns:a16="http://schemas.microsoft.com/office/drawing/2014/main" id="{B7BA1359-AEEE-4232-AA43-D0421A178743}"/>
                    </a:ext>
                  </a:extLst>
                </p:cNvPr>
                <p:cNvSpPr/>
                <p:nvPr/>
              </p:nvSpPr>
              <p:spPr>
                <a:xfrm>
                  <a:off x="6203203" y="1975133"/>
                  <a:ext cx="337767" cy="340602"/>
                </a:xfrm>
                <a:prstGeom prst="ellipse">
                  <a:avLst/>
                </a:prstGeom>
                <a:solidFill>
                  <a:sysClr val="window" lastClr="FFFFFF"/>
                </a:solidFill>
                <a:ln w="19050" cap="flat" cmpd="sng" algn="ctr">
                  <a:solidFill>
                    <a:sysClr val="windowText" lastClr="000000"/>
                  </a:solidFill>
                  <a:prstDash val="solid"/>
                </a:ln>
                <a:effectLst>
                  <a:reflection endPos="0" dir="5400000" sy="-100000" algn="bl" rotWithShape="0"/>
                </a:effectLst>
              </p:spPr>
              <p:txBody>
                <a:bodyPr rtlCol="0" anchor="ctr"/>
                <a:lstStyle/>
                <a:p>
                  <a:pPr algn="ctr" defTabSz="914400">
                    <a:defRPr/>
                  </a:pPr>
                  <a:r>
                    <a:rPr lang="en-US" sz="4000" kern="0" dirty="0">
                      <a:solidFill>
                        <a:prstClr val="black"/>
                      </a:solidFill>
                      <a:cs typeface="Arial" panose="020B0604020202020204" pitchFamily="34" charset="0"/>
                    </a:rPr>
                    <a:t>d</a:t>
                  </a:r>
                </a:p>
              </p:txBody>
            </p:sp>
            <p:cxnSp>
              <p:nvCxnSpPr>
                <p:cNvPr id="135" name="Straight Arrow Connector 134">
                  <a:extLst>
                    <a:ext uri="{FF2B5EF4-FFF2-40B4-BE49-F238E27FC236}">
                      <a16:creationId xmlns:a16="http://schemas.microsoft.com/office/drawing/2014/main" id="{9C27E007-B394-4878-B3D5-A3E81BB266E9}"/>
                    </a:ext>
                  </a:extLst>
                </p:cNvPr>
                <p:cNvCxnSpPr>
                  <a:cxnSpLocks/>
                  <a:stCxn id="134" idx="3"/>
                  <a:endCxn id="129" idx="7"/>
                </p:cNvCxnSpPr>
                <p:nvPr/>
              </p:nvCxnSpPr>
              <p:spPr>
                <a:xfrm flipH="1">
                  <a:off x="6119150" y="2265855"/>
                  <a:ext cx="133518" cy="191301"/>
                </a:xfrm>
                <a:prstGeom prst="straightConnector1">
                  <a:avLst/>
                </a:prstGeom>
                <a:noFill/>
                <a:ln w="19050" cap="flat" cmpd="sng" algn="ctr">
                  <a:solidFill>
                    <a:sysClr val="windowText" lastClr="000000"/>
                  </a:solidFill>
                  <a:prstDash val="solid"/>
                  <a:headEnd type="none"/>
                  <a:tailEnd type="arrow"/>
                </a:ln>
                <a:effectLst/>
              </p:spPr>
            </p:cxnSp>
            <p:sp>
              <p:nvSpPr>
                <p:cNvPr id="136" name="Oval 135">
                  <a:extLst>
                    <a:ext uri="{FF2B5EF4-FFF2-40B4-BE49-F238E27FC236}">
                      <a16:creationId xmlns:a16="http://schemas.microsoft.com/office/drawing/2014/main" id="{5A76F310-EEF0-4954-AA75-FA287458CADE}"/>
                    </a:ext>
                  </a:extLst>
                </p:cNvPr>
                <p:cNvSpPr/>
                <p:nvPr/>
              </p:nvSpPr>
              <p:spPr>
                <a:xfrm>
                  <a:off x="6208980" y="1487346"/>
                  <a:ext cx="337767" cy="340602"/>
                </a:xfrm>
                <a:prstGeom prst="ellipse">
                  <a:avLst/>
                </a:prstGeom>
                <a:solidFill>
                  <a:sysClr val="window" lastClr="FFFFFF"/>
                </a:solidFill>
                <a:ln w="19050" cap="flat" cmpd="sng" algn="ctr">
                  <a:solidFill>
                    <a:sysClr val="windowText" lastClr="000000"/>
                  </a:solidFill>
                  <a:prstDash val="solid"/>
                </a:ln>
                <a:effectLst>
                  <a:reflection endPos="0" dir="5400000" sy="-100000" algn="bl" rotWithShape="0"/>
                </a:effectLst>
              </p:spPr>
              <p:txBody>
                <a:bodyPr rtlCol="0" anchor="ctr"/>
                <a:lstStyle/>
                <a:p>
                  <a:pPr algn="ctr" defTabSz="914400">
                    <a:defRPr/>
                  </a:pPr>
                  <a:r>
                    <a:rPr lang="en-US" sz="4000" kern="0" dirty="0">
                      <a:solidFill>
                        <a:prstClr val="black"/>
                      </a:solidFill>
                      <a:cs typeface="Arial" panose="020B0604020202020204" pitchFamily="34" charset="0"/>
                    </a:rPr>
                    <a:t>c</a:t>
                  </a:r>
                </a:p>
              </p:txBody>
            </p:sp>
            <p:cxnSp>
              <p:nvCxnSpPr>
                <p:cNvPr id="137" name="Straight Arrow Connector 136">
                  <a:extLst>
                    <a:ext uri="{FF2B5EF4-FFF2-40B4-BE49-F238E27FC236}">
                      <a16:creationId xmlns:a16="http://schemas.microsoft.com/office/drawing/2014/main" id="{F2034BD2-46D0-4B9B-8F74-96092DC86901}"/>
                    </a:ext>
                  </a:extLst>
                </p:cNvPr>
                <p:cNvCxnSpPr>
                  <a:cxnSpLocks/>
                  <a:stCxn id="136" idx="4"/>
                  <a:endCxn id="134" idx="0"/>
                </p:cNvCxnSpPr>
                <p:nvPr/>
              </p:nvCxnSpPr>
              <p:spPr>
                <a:xfrm flipH="1">
                  <a:off x="6372087" y="1827948"/>
                  <a:ext cx="5777" cy="147185"/>
                </a:xfrm>
                <a:prstGeom prst="straightConnector1">
                  <a:avLst/>
                </a:prstGeom>
                <a:noFill/>
                <a:ln w="19050" cap="flat" cmpd="sng" algn="ctr">
                  <a:solidFill>
                    <a:sysClr val="windowText" lastClr="000000"/>
                  </a:solidFill>
                  <a:prstDash val="solid"/>
                  <a:miter lim="800000"/>
                  <a:tailEnd type="arrow"/>
                </a:ln>
                <a:effectLst/>
              </p:spPr>
            </p:cxnSp>
          </p:grpSp>
          <p:sp>
            <p:nvSpPr>
              <p:cNvPr id="128" name="TextBox 127">
                <a:extLst>
                  <a:ext uri="{FF2B5EF4-FFF2-40B4-BE49-F238E27FC236}">
                    <a16:creationId xmlns:a16="http://schemas.microsoft.com/office/drawing/2014/main" id="{2FBD9893-4421-4849-8DC0-64C3B2BADEBF}"/>
                  </a:ext>
                </a:extLst>
              </p:cNvPr>
              <p:cNvSpPr txBox="1"/>
              <p:nvPr/>
            </p:nvSpPr>
            <p:spPr>
              <a:xfrm>
                <a:off x="6203263" y="4924059"/>
                <a:ext cx="766429" cy="485069"/>
              </a:xfrm>
              <a:prstGeom prst="rect">
                <a:avLst/>
              </a:prstGeom>
              <a:noFill/>
            </p:spPr>
            <p:txBody>
              <a:bodyPr wrap="none" rtlCol="0">
                <a:spAutoFit/>
              </a:bodyPr>
              <a:lstStyle/>
              <a:p>
                <a:pPr defTabSz="914400"/>
                <a:r>
                  <a:rPr lang="en-US" sz="3200" dirty="0">
                    <a:solidFill>
                      <a:prstClr val="black"/>
                    </a:solidFill>
                    <a:cs typeface="Calibri" panose="020F0502020204030204" pitchFamily="34" charset="0"/>
                  </a:rPr>
                  <a:t>DDG</a:t>
                </a:r>
              </a:p>
            </p:txBody>
          </p:sp>
        </p:grpSp>
        <p:grpSp>
          <p:nvGrpSpPr>
            <p:cNvPr id="138" name="Group 137">
              <a:extLst>
                <a:ext uri="{FF2B5EF4-FFF2-40B4-BE49-F238E27FC236}">
                  <a16:creationId xmlns:a16="http://schemas.microsoft.com/office/drawing/2014/main" id="{336808D8-3346-4B1D-A486-50C87ADB75DE}"/>
                </a:ext>
              </a:extLst>
            </p:cNvPr>
            <p:cNvGrpSpPr/>
            <p:nvPr/>
          </p:nvGrpSpPr>
          <p:grpSpPr>
            <a:xfrm>
              <a:off x="999329" y="27246464"/>
              <a:ext cx="2921603" cy="2069785"/>
              <a:chOff x="5624660" y="2998744"/>
              <a:chExt cx="1836931" cy="1819957"/>
            </a:xfrm>
          </p:grpSpPr>
          <p:grpSp>
            <p:nvGrpSpPr>
              <p:cNvPr id="139" name="Group 138">
                <a:extLst>
                  <a:ext uri="{FF2B5EF4-FFF2-40B4-BE49-F238E27FC236}">
                    <a16:creationId xmlns:a16="http://schemas.microsoft.com/office/drawing/2014/main" id="{9A3539D7-A5AF-4FFE-ACD2-52AF833AD50B}"/>
                  </a:ext>
                </a:extLst>
              </p:cNvPr>
              <p:cNvGrpSpPr/>
              <p:nvPr/>
            </p:nvGrpSpPr>
            <p:grpSpPr>
              <a:xfrm>
                <a:off x="5624660" y="2998744"/>
                <a:ext cx="1836931" cy="1819957"/>
                <a:chOff x="1015655" y="3072413"/>
                <a:chExt cx="1836931" cy="1819957"/>
              </a:xfrm>
            </p:grpSpPr>
            <p:sp>
              <p:nvSpPr>
                <p:cNvPr id="141" name="TextBox 140">
                  <a:extLst>
                    <a:ext uri="{FF2B5EF4-FFF2-40B4-BE49-F238E27FC236}">
                      <a16:creationId xmlns:a16="http://schemas.microsoft.com/office/drawing/2014/main" id="{88CD19F7-2115-4EEF-9B59-92FB7D687B53}"/>
                    </a:ext>
                  </a:extLst>
                </p:cNvPr>
                <p:cNvSpPr txBox="1"/>
                <p:nvPr/>
              </p:nvSpPr>
              <p:spPr>
                <a:xfrm>
                  <a:off x="1029265" y="3082816"/>
                  <a:ext cx="217892" cy="419978"/>
                </a:xfrm>
                <a:prstGeom prst="rect">
                  <a:avLst/>
                </a:prstGeom>
                <a:noFill/>
              </p:spPr>
              <p:txBody>
                <a:bodyPr wrap="none" rtlCol="0">
                  <a:spAutoFit/>
                </a:bodyPr>
                <a:lstStyle/>
                <a:p>
                  <a:pPr defTabSz="914400"/>
                  <a:r>
                    <a:rPr lang="en-US" sz="3600" dirty="0">
                      <a:solidFill>
                        <a:srgbClr val="002060"/>
                      </a:solidFill>
                      <a:cs typeface="Calibri" panose="020F0502020204030204" pitchFamily="34" charset="0"/>
                    </a:rPr>
                    <a:t>1</a:t>
                  </a:r>
                </a:p>
              </p:txBody>
            </p:sp>
            <p:sp>
              <p:nvSpPr>
                <p:cNvPr id="142" name="TextBox 141">
                  <a:extLst>
                    <a:ext uri="{FF2B5EF4-FFF2-40B4-BE49-F238E27FC236}">
                      <a16:creationId xmlns:a16="http://schemas.microsoft.com/office/drawing/2014/main" id="{A624FC8A-800E-4223-87D9-54A5DE6F7874}"/>
                    </a:ext>
                  </a:extLst>
                </p:cNvPr>
                <p:cNvSpPr txBox="1"/>
                <p:nvPr/>
              </p:nvSpPr>
              <p:spPr>
                <a:xfrm>
                  <a:off x="1015655" y="4472392"/>
                  <a:ext cx="217892" cy="419978"/>
                </a:xfrm>
                <a:prstGeom prst="rect">
                  <a:avLst/>
                </a:prstGeom>
                <a:noFill/>
              </p:spPr>
              <p:txBody>
                <a:bodyPr wrap="none" rtlCol="0">
                  <a:spAutoFit/>
                </a:bodyPr>
                <a:lstStyle/>
                <a:p>
                  <a:pPr defTabSz="914400"/>
                  <a:r>
                    <a:rPr lang="en-US" sz="3600" dirty="0">
                      <a:solidFill>
                        <a:srgbClr val="002060"/>
                      </a:solidFill>
                      <a:cs typeface="Calibri" panose="020F0502020204030204" pitchFamily="34" charset="0"/>
                    </a:rPr>
                    <a:t>3</a:t>
                  </a:r>
                </a:p>
              </p:txBody>
            </p:sp>
            <p:sp>
              <p:nvSpPr>
                <p:cNvPr id="143" name="TextBox 142">
                  <a:extLst>
                    <a:ext uri="{FF2B5EF4-FFF2-40B4-BE49-F238E27FC236}">
                      <a16:creationId xmlns:a16="http://schemas.microsoft.com/office/drawing/2014/main" id="{5DB2C6F8-8DA6-4D05-9A27-9E549A50299C}"/>
                    </a:ext>
                  </a:extLst>
                </p:cNvPr>
                <p:cNvSpPr txBox="1"/>
                <p:nvPr/>
              </p:nvSpPr>
              <p:spPr>
                <a:xfrm>
                  <a:off x="2634694" y="3072413"/>
                  <a:ext cx="217892" cy="419978"/>
                </a:xfrm>
                <a:prstGeom prst="rect">
                  <a:avLst/>
                </a:prstGeom>
                <a:noFill/>
              </p:spPr>
              <p:txBody>
                <a:bodyPr wrap="none" rtlCol="0">
                  <a:spAutoFit/>
                </a:bodyPr>
                <a:lstStyle/>
                <a:p>
                  <a:pPr defTabSz="914400"/>
                  <a:r>
                    <a:rPr lang="en-US" sz="3600" dirty="0">
                      <a:solidFill>
                        <a:srgbClr val="002060"/>
                      </a:solidFill>
                      <a:cs typeface="Calibri" panose="020F0502020204030204" pitchFamily="34" charset="0"/>
                    </a:rPr>
                    <a:t>1</a:t>
                  </a:r>
                </a:p>
              </p:txBody>
            </p:sp>
            <p:sp>
              <p:nvSpPr>
                <p:cNvPr id="144" name="TextBox 143">
                  <a:extLst>
                    <a:ext uri="{FF2B5EF4-FFF2-40B4-BE49-F238E27FC236}">
                      <a16:creationId xmlns:a16="http://schemas.microsoft.com/office/drawing/2014/main" id="{91A80C47-7CD4-420A-A23D-E67DF30E7DD0}"/>
                    </a:ext>
                  </a:extLst>
                </p:cNvPr>
                <p:cNvSpPr txBox="1"/>
                <p:nvPr/>
              </p:nvSpPr>
              <p:spPr>
                <a:xfrm>
                  <a:off x="2634694" y="3763090"/>
                  <a:ext cx="217892" cy="419978"/>
                </a:xfrm>
                <a:prstGeom prst="rect">
                  <a:avLst/>
                </a:prstGeom>
                <a:noFill/>
              </p:spPr>
              <p:txBody>
                <a:bodyPr wrap="none" rtlCol="0">
                  <a:spAutoFit/>
                </a:bodyPr>
                <a:lstStyle/>
                <a:p>
                  <a:pPr defTabSz="914400"/>
                  <a:r>
                    <a:rPr lang="en-US" sz="3600" dirty="0">
                      <a:solidFill>
                        <a:srgbClr val="002060"/>
                      </a:solidFill>
                      <a:cs typeface="Calibri" panose="020F0502020204030204" pitchFamily="34" charset="0"/>
                    </a:rPr>
                    <a:t>2</a:t>
                  </a:r>
                </a:p>
              </p:txBody>
            </p:sp>
          </p:grpSp>
          <p:sp>
            <p:nvSpPr>
              <p:cNvPr id="140" name="TextBox 139">
                <a:extLst>
                  <a:ext uri="{FF2B5EF4-FFF2-40B4-BE49-F238E27FC236}">
                    <a16:creationId xmlns:a16="http://schemas.microsoft.com/office/drawing/2014/main" id="{AF8B4C84-3619-4D6A-B75C-FBDA0CD8F952}"/>
                  </a:ext>
                </a:extLst>
              </p:cNvPr>
              <p:cNvSpPr txBox="1"/>
              <p:nvPr/>
            </p:nvSpPr>
            <p:spPr>
              <a:xfrm>
                <a:off x="5624660" y="3695566"/>
                <a:ext cx="217892" cy="419978"/>
              </a:xfrm>
              <a:prstGeom prst="rect">
                <a:avLst/>
              </a:prstGeom>
              <a:noFill/>
            </p:spPr>
            <p:txBody>
              <a:bodyPr wrap="none" rtlCol="0">
                <a:spAutoFit/>
              </a:bodyPr>
              <a:lstStyle/>
              <a:p>
                <a:pPr defTabSz="914400"/>
                <a:r>
                  <a:rPr lang="en-US" sz="3600" dirty="0">
                    <a:solidFill>
                      <a:srgbClr val="002060"/>
                    </a:solidFill>
                    <a:cs typeface="Calibri" panose="020F0502020204030204" pitchFamily="34" charset="0"/>
                  </a:rPr>
                  <a:t>2</a:t>
                </a:r>
              </a:p>
            </p:txBody>
          </p:sp>
        </p:grpSp>
        <p:grpSp>
          <p:nvGrpSpPr>
            <p:cNvPr id="247" name="Group 246">
              <a:extLst>
                <a:ext uri="{FF2B5EF4-FFF2-40B4-BE49-F238E27FC236}">
                  <a16:creationId xmlns:a16="http://schemas.microsoft.com/office/drawing/2014/main" id="{2BFE68F0-3AF8-4E11-88C7-69C04907CBBE}"/>
                </a:ext>
              </a:extLst>
            </p:cNvPr>
            <p:cNvGrpSpPr/>
            <p:nvPr/>
          </p:nvGrpSpPr>
          <p:grpSpPr>
            <a:xfrm>
              <a:off x="4591957" y="26209268"/>
              <a:ext cx="2440242" cy="3867158"/>
              <a:chOff x="3598569" y="21671540"/>
              <a:chExt cx="1929499" cy="2815434"/>
            </a:xfrm>
          </p:grpSpPr>
          <p:sp>
            <p:nvSpPr>
              <p:cNvPr id="145" name="Rectangle 144">
                <a:extLst>
                  <a:ext uri="{FF2B5EF4-FFF2-40B4-BE49-F238E27FC236}">
                    <a16:creationId xmlns:a16="http://schemas.microsoft.com/office/drawing/2014/main" id="{8BFC5060-6CBD-4F7F-8926-094E2298A237}"/>
                  </a:ext>
                </a:extLst>
              </p:cNvPr>
              <p:cNvSpPr/>
              <p:nvPr/>
            </p:nvSpPr>
            <p:spPr>
              <a:xfrm>
                <a:off x="4280128" y="22495651"/>
                <a:ext cx="574969" cy="530234"/>
              </a:xfrm>
              <a:prstGeom prst="rect">
                <a:avLst/>
              </a:prstGeom>
              <a:solidFill>
                <a:sysClr val="window" lastClr="FFFFFF"/>
              </a:solidFill>
              <a:ln w="6350" cap="flat" cmpd="sng" algn="ctr">
                <a:solidFill>
                  <a:sysClr val="windowText" lastClr="000000"/>
                </a:solidFill>
                <a:prstDash val="solid"/>
                <a:miter lim="800000"/>
              </a:ln>
              <a:effectLst/>
            </p:spPr>
            <p:txBody>
              <a:bodyPr rtlCol="0" anchor="ctr"/>
              <a:lstStyle/>
              <a:p>
                <a:pPr algn="ctr" defTabSz="457200">
                  <a:defRPr/>
                </a:pPr>
                <a:endParaRPr lang="en-US" sz="4000" kern="0" dirty="0">
                  <a:solidFill>
                    <a:prstClr val="black">
                      <a:lumMod val="85000"/>
                      <a:lumOff val="15000"/>
                    </a:prstClr>
                  </a:solidFill>
                </a:endParaRPr>
              </a:p>
            </p:txBody>
          </p:sp>
          <p:sp>
            <p:nvSpPr>
              <p:cNvPr id="146" name="TextBox 145">
                <a:extLst>
                  <a:ext uri="{FF2B5EF4-FFF2-40B4-BE49-F238E27FC236}">
                    <a16:creationId xmlns:a16="http://schemas.microsoft.com/office/drawing/2014/main" id="{5DD2C564-D451-4907-96F1-06D70B57D057}"/>
                  </a:ext>
                </a:extLst>
              </p:cNvPr>
              <p:cNvSpPr txBox="1"/>
              <p:nvPr/>
            </p:nvSpPr>
            <p:spPr>
              <a:xfrm>
                <a:off x="3598569" y="22000045"/>
                <a:ext cx="831204" cy="519863"/>
              </a:xfrm>
              <a:prstGeom prst="rect">
                <a:avLst/>
              </a:prstGeom>
              <a:noFill/>
            </p:spPr>
            <p:txBody>
              <a:bodyPr wrap="none" rtlCol="0">
                <a:spAutoFit/>
              </a:bodyPr>
              <a:lstStyle/>
              <a:p>
                <a:pPr defTabSz="457200">
                  <a:defRPr/>
                </a:pPr>
                <a:r>
                  <a:rPr lang="en-US" sz="3200" kern="0" dirty="0">
                    <a:solidFill>
                      <a:prstClr val="black"/>
                    </a:solidFill>
                    <a:cs typeface="Arial" panose="020B0604020202020204" pitchFamily="34" charset="0"/>
                  </a:rPr>
                  <a:t>time</a:t>
                </a:r>
              </a:p>
            </p:txBody>
          </p:sp>
          <p:sp>
            <p:nvSpPr>
              <p:cNvPr id="147" name="TextBox 146">
                <a:extLst>
                  <a:ext uri="{FF2B5EF4-FFF2-40B4-BE49-F238E27FC236}">
                    <a16:creationId xmlns:a16="http://schemas.microsoft.com/office/drawing/2014/main" id="{F1EE36A2-06B6-462D-BB74-BE070CA6EEF3}"/>
                  </a:ext>
                </a:extLst>
              </p:cNvPr>
              <p:cNvSpPr txBox="1"/>
              <p:nvPr/>
            </p:nvSpPr>
            <p:spPr>
              <a:xfrm>
                <a:off x="3695482" y="22610553"/>
                <a:ext cx="344159" cy="519863"/>
              </a:xfrm>
              <a:prstGeom prst="rect">
                <a:avLst/>
              </a:prstGeom>
              <a:noFill/>
              <a:ln w="6350">
                <a:noFill/>
              </a:ln>
            </p:spPr>
            <p:txBody>
              <a:bodyPr wrap="none" rtlCol="0">
                <a:spAutoFit/>
              </a:bodyPr>
              <a:lstStyle/>
              <a:p>
                <a:pPr algn="just" defTabSz="457200">
                  <a:defRPr/>
                </a:pPr>
                <a:r>
                  <a:rPr lang="en-US" sz="3200" kern="0" dirty="0">
                    <a:solidFill>
                      <a:prstClr val="black"/>
                    </a:solidFill>
                  </a:rPr>
                  <a:t>1</a:t>
                </a:r>
              </a:p>
            </p:txBody>
          </p:sp>
          <p:cxnSp>
            <p:nvCxnSpPr>
              <p:cNvPr id="148" name="Straight Arrow Connector 147">
                <a:extLst>
                  <a:ext uri="{FF2B5EF4-FFF2-40B4-BE49-F238E27FC236}">
                    <a16:creationId xmlns:a16="http://schemas.microsoft.com/office/drawing/2014/main" id="{EFF2C3E8-A8C2-4AFF-A6C0-27D525128739}"/>
                  </a:ext>
                </a:extLst>
              </p:cNvPr>
              <p:cNvCxnSpPr>
                <a:cxnSpLocks/>
              </p:cNvCxnSpPr>
              <p:nvPr/>
            </p:nvCxnSpPr>
            <p:spPr>
              <a:xfrm>
                <a:off x="4055124" y="22486432"/>
                <a:ext cx="11202" cy="2000542"/>
              </a:xfrm>
              <a:prstGeom prst="straightConnector1">
                <a:avLst/>
              </a:prstGeom>
              <a:noFill/>
              <a:ln w="19050" cap="flat" cmpd="sng" algn="ctr">
                <a:solidFill>
                  <a:sysClr val="windowText" lastClr="000000"/>
                </a:solidFill>
                <a:prstDash val="solid"/>
                <a:miter lim="800000"/>
                <a:tailEnd type="triangle"/>
              </a:ln>
              <a:effectLst/>
            </p:spPr>
          </p:cxnSp>
          <p:sp>
            <p:nvSpPr>
              <p:cNvPr id="149" name="TextBox 148">
                <a:extLst>
                  <a:ext uri="{FF2B5EF4-FFF2-40B4-BE49-F238E27FC236}">
                    <a16:creationId xmlns:a16="http://schemas.microsoft.com/office/drawing/2014/main" id="{E0A812CF-9463-4A4A-8E8F-C523C7C192DB}"/>
                  </a:ext>
                </a:extLst>
              </p:cNvPr>
              <p:cNvSpPr txBox="1"/>
              <p:nvPr/>
            </p:nvSpPr>
            <p:spPr>
              <a:xfrm>
                <a:off x="3683331" y="23277115"/>
                <a:ext cx="344159" cy="519863"/>
              </a:xfrm>
              <a:prstGeom prst="rect">
                <a:avLst/>
              </a:prstGeom>
              <a:noFill/>
              <a:ln w="6350">
                <a:noFill/>
              </a:ln>
            </p:spPr>
            <p:txBody>
              <a:bodyPr wrap="none" rtlCol="0">
                <a:spAutoFit/>
              </a:bodyPr>
              <a:lstStyle/>
              <a:p>
                <a:pPr algn="just" defTabSz="457200">
                  <a:defRPr/>
                </a:pPr>
                <a:r>
                  <a:rPr lang="en-US" sz="3200" kern="0" dirty="0">
                    <a:solidFill>
                      <a:prstClr val="black"/>
                    </a:solidFill>
                  </a:rPr>
                  <a:t>2</a:t>
                </a:r>
              </a:p>
            </p:txBody>
          </p:sp>
          <p:cxnSp>
            <p:nvCxnSpPr>
              <p:cNvPr id="150" name="Straight Arrow Connector 149">
                <a:extLst>
                  <a:ext uri="{FF2B5EF4-FFF2-40B4-BE49-F238E27FC236}">
                    <a16:creationId xmlns:a16="http://schemas.microsoft.com/office/drawing/2014/main" id="{17C49D8F-F708-4BAA-81AA-7DEA95CEF253}"/>
                  </a:ext>
                </a:extLst>
              </p:cNvPr>
              <p:cNvCxnSpPr>
                <a:cxnSpLocks/>
              </p:cNvCxnSpPr>
              <p:nvPr/>
            </p:nvCxnSpPr>
            <p:spPr>
              <a:xfrm>
                <a:off x="4864443" y="22795200"/>
                <a:ext cx="194145" cy="0"/>
              </a:xfrm>
              <a:prstGeom prst="straightConnector1">
                <a:avLst/>
              </a:prstGeom>
              <a:solidFill>
                <a:srgbClr val="254793"/>
              </a:solidFill>
              <a:ln w="6350" cap="flat" cmpd="sng" algn="ctr">
                <a:solidFill>
                  <a:sysClr val="window" lastClr="FFFFFF">
                    <a:lumMod val="50000"/>
                  </a:sysClr>
                </a:solidFill>
                <a:prstDash val="solid"/>
                <a:miter lim="800000"/>
                <a:headEnd type="none" w="med" len="med"/>
                <a:tailEnd type="none" w="med" len="med"/>
              </a:ln>
              <a:effectLst/>
            </p:spPr>
          </p:cxnSp>
          <p:sp>
            <p:nvSpPr>
              <p:cNvPr id="151" name="Rectangle 150">
                <a:extLst>
                  <a:ext uri="{FF2B5EF4-FFF2-40B4-BE49-F238E27FC236}">
                    <a16:creationId xmlns:a16="http://schemas.microsoft.com/office/drawing/2014/main" id="{C917A96C-DB8D-4E59-945D-B2E574E7A475}"/>
                  </a:ext>
                </a:extLst>
              </p:cNvPr>
              <p:cNvSpPr/>
              <p:nvPr/>
            </p:nvSpPr>
            <p:spPr>
              <a:xfrm>
                <a:off x="5016890" y="22486432"/>
                <a:ext cx="511178" cy="539453"/>
              </a:xfrm>
              <a:prstGeom prst="rect">
                <a:avLst/>
              </a:prstGeom>
              <a:solidFill>
                <a:sysClr val="window" lastClr="FFFFFF"/>
              </a:solidFill>
              <a:ln w="6350" cap="flat" cmpd="sng" algn="ctr">
                <a:solidFill>
                  <a:sysClr val="windowText" lastClr="000000"/>
                </a:solidFill>
                <a:prstDash val="solid"/>
                <a:miter lim="800000"/>
              </a:ln>
              <a:effectLst/>
            </p:spPr>
            <p:txBody>
              <a:bodyPr rtlCol="0" anchor="ctr"/>
              <a:lstStyle/>
              <a:p>
                <a:pPr algn="ctr" defTabSz="457200">
                  <a:defRPr/>
                </a:pPr>
                <a:endParaRPr lang="en-US" sz="4000" kern="0" dirty="0">
                  <a:solidFill>
                    <a:prstClr val="black">
                      <a:lumMod val="85000"/>
                      <a:lumOff val="15000"/>
                    </a:prstClr>
                  </a:solidFill>
                </a:endParaRPr>
              </a:p>
            </p:txBody>
          </p:sp>
          <p:sp>
            <p:nvSpPr>
              <p:cNvPr id="152" name="Rectangle 151">
                <a:extLst>
                  <a:ext uri="{FF2B5EF4-FFF2-40B4-BE49-F238E27FC236}">
                    <a16:creationId xmlns:a16="http://schemas.microsoft.com/office/drawing/2014/main" id="{2369E9EF-254B-435D-8F6C-E7176BA8E145}"/>
                  </a:ext>
                </a:extLst>
              </p:cNvPr>
              <p:cNvSpPr/>
              <p:nvPr/>
            </p:nvSpPr>
            <p:spPr>
              <a:xfrm>
                <a:off x="4286760" y="23235526"/>
                <a:ext cx="554341" cy="527546"/>
              </a:xfrm>
              <a:prstGeom prst="rect">
                <a:avLst/>
              </a:prstGeom>
              <a:solidFill>
                <a:sysClr val="window" lastClr="FFFFFF"/>
              </a:solidFill>
              <a:ln w="6350" cap="flat" cmpd="sng" algn="ctr">
                <a:solidFill>
                  <a:sysClr val="windowText" lastClr="000000"/>
                </a:solidFill>
                <a:prstDash val="solid"/>
                <a:miter lim="800000"/>
              </a:ln>
              <a:effectLst/>
            </p:spPr>
            <p:txBody>
              <a:bodyPr rtlCol="0" anchor="ctr"/>
              <a:lstStyle/>
              <a:p>
                <a:pPr algn="ctr" defTabSz="457200">
                  <a:defRPr/>
                </a:pPr>
                <a:endParaRPr lang="en-US" sz="4000" kern="0" dirty="0">
                  <a:solidFill>
                    <a:prstClr val="black">
                      <a:lumMod val="85000"/>
                      <a:lumOff val="15000"/>
                    </a:prstClr>
                  </a:solidFill>
                </a:endParaRPr>
              </a:p>
            </p:txBody>
          </p:sp>
          <p:cxnSp>
            <p:nvCxnSpPr>
              <p:cNvPr id="153" name="Straight Arrow Connector 152">
                <a:extLst>
                  <a:ext uri="{FF2B5EF4-FFF2-40B4-BE49-F238E27FC236}">
                    <a16:creationId xmlns:a16="http://schemas.microsoft.com/office/drawing/2014/main" id="{B0721174-9AE1-4934-8B7D-36C0BDF18672}"/>
                  </a:ext>
                </a:extLst>
              </p:cNvPr>
              <p:cNvCxnSpPr>
                <a:cxnSpLocks/>
              </p:cNvCxnSpPr>
              <p:nvPr/>
            </p:nvCxnSpPr>
            <p:spPr>
              <a:xfrm>
                <a:off x="4855728" y="23517227"/>
                <a:ext cx="194145" cy="0"/>
              </a:xfrm>
              <a:prstGeom prst="straightConnector1">
                <a:avLst/>
              </a:prstGeom>
              <a:solidFill>
                <a:srgbClr val="254793"/>
              </a:solidFill>
              <a:ln w="6350" cap="flat" cmpd="sng" algn="ctr">
                <a:solidFill>
                  <a:sysClr val="window" lastClr="FFFFFF">
                    <a:lumMod val="50000"/>
                  </a:sysClr>
                </a:solidFill>
                <a:prstDash val="solid"/>
                <a:miter lim="800000"/>
                <a:headEnd type="none" w="med" len="med"/>
                <a:tailEnd type="none" w="med" len="med"/>
              </a:ln>
              <a:effectLst/>
            </p:spPr>
          </p:cxnSp>
          <p:sp>
            <p:nvSpPr>
              <p:cNvPr id="154" name="Rectangle 153">
                <a:extLst>
                  <a:ext uri="{FF2B5EF4-FFF2-40B4-BE49-F238E27FC236}">
                    <a16:creationId xmlns:a16="http://schemas.microsoft.com/office/drawing/2014/main" id="{79FA8731-9BA0-49EA-92E0-24CEF4AB650C}"/>
                  </a:ext>
                </a:extLst>
              </p:cNvPr>
              <p:cNvSpPr/>
              <p:nvPr/>
            </p:nvSpPr>
            <p:spPr>
              <a:xfrm>
                <a:off x="5004375" y="23234510"/>
                <a:ext cx="523693" cy="528562"/>
              </a:xfrm>
              <a:prstGeom prst="rect">
                <a:avLst/>
              </a:prstGeom>
              <a:solidFill>
                <a:sysClr val="window" lastClr="FFFFFF"/>
              </a:solidFill>
              <a:ln w="6350" cap="flat" cmpd="sng" algn="ctr">
                <a:solidFill>
                  <a:sysClr val="windowText" lastClr="000000"/>
                </a:solidFill>
                <a:prstDash val="solid"/>
                <a:miter lim="800000"/>
              </a:ln>
              <a:effectLst/>
            </p:spPr>
            <p:txBody>
              <a:bodyPr rtlCol="0" anchor="ctr"/>
              <a:lstStyle/>
              <a:p>
                <a:pPr algn="ctr" defTabSz="457200">
                  <a:defRPr/>
                </a:pPr>
                <a:endParaRPr lang="en-US" sz="4000" kern="0" dirty="0">
                  <a:solidFill>
                    <a:prstClr val="black">
                      <a:lumMod val="85000"/>
                      <a:lumOff val="15000"/>
                    </a:prstClr>
                  </a:solidFill>
                </a:endParaRPr>
              </a:p>
            </p:txBody>
          </p:sp>
          <p:sp>
            <p:nvSpPr>
              <p:cNvPr id="155" name="Rectangle 154">
                <a:extLst>
                  <a:ext uri="{FF2B5EF4-FFF2-40B4-BE49-F238E27FC236}">
                    <a16:creationId xmlns:a16="http://schemas.microsoft.com/office/drawing/2014/main" id="{6B187E01-325E-4E46-975E-13944D43408D}"/>
                  </a:ext>
                </a:extLst>
              </p:cNvPr>
              <p:cNvSpPr/>
              <p:nvPr/>
            </p:nvSpPr>
            <p:spPr>
              <a:xfrm>
                <a:off x="4286759" y="23954407"/>
                <a:ext cx="568337" cy="525931"/>
              </a:xfrm>
              <a:prstGeom prst="rect">
                <a:avLst/>
              </a:prstGeom>
              <a:solidFill>
                <a:sysClr val="window" lastClr="FFFFFF"/>
              </a:solidFill>
              <a:ln w="6350" cap="flat" cmpd="sng" algn="ctr">
                <a:solidFill>
                  <a:sysClr val="windowText" lastClr="000000"/>
                </a:solidFill>
                <a:prstDash val="solid"/>
                <a:miter lim="800000"/>
              </a:ln>
              <a:effectLst/>
            </p:spPr>
            <p:txBody>
              <a:bodyPr rtlCol="0" anchor="ctr"/>
              <a:lstStyle/>
              <a:p>
                <a:pPr algn="ctr" defTabSz="457200">
                  <a:defRPr/>
                </a:pPr>
                <a:endParaRPr lang="en-US" sz="4000" kern="0" dirty="0">
                  <a:solidFill>
                    <a:prstClr val="black"/>
                  </a:solidFill>
                </a:endParaRPr>
              </a:p>
            </p:txBody>
          </p:sp>
          <p:cxnSp>
            <p:nvCxnSpPr>
              <p:cNvPr id="156" name="Straight Arrow Connector 155">
                <a:extLst>
                  <a:ext uri="{FF2B5EF4-FFF2-40B4-BE49-F238E27FC236}">
                    <a16:creationId xmlns:a16="http://schemas.microsoft.com/office/drawing/2014/main" id="{51A4AF26-BD39-40A5-9729-9A454A7C1820}"/>
                  </a:ext>
                </a:extLst>
              </p:cNvPr>
              <p:cNvCxnSpPr>
                <a:cxnSpLocks/>
              </p:cNvCxnSpPr>
              <p:nvPr/>
            </p:nvCxnSpPr>
            <p:spPr>
              <a:xfrm>
                <a:off x="4870287" y="24225768"/>
                <a:ext cx="194145" cy="0"/>
              </a:xfrm>
              <a:prstGeom prst="straightConnector1">
                <a:avLst/>
              </a:prstGeom>
              <a:solidFill>
                <a:srgbClr val="254793"/>
              </a:solidFill>
              <a:ln w="6350" cap="flat" cmpd="sng" algn="ctr">
                <a:solidFill>
                  <a:sysClr val="window" lastClr="FFFFFF">
                    <a:lumMod val="50000"/>
                  </a:sysClr>
                </a:solidFill>
                <a:prstDash val="solid"/>
                <a:miter lim="800000"/>
                <a:headEnd type="none" w="med" len="med"/>
                <a:tailEnd type="none" w="med" len="med"/>
              </a:ln>
              <a:effectLst/>
            </p:spPr>
          </p:cxnSp>
          <p:sp>
            <p:nvSpPr>
              <p:cNvPr id="157" name="Rectangle 156">
                <a:extLst>
                  <a:ext uri="{FF2B5EF4-FFF2-40B4-BE49-F238E27FC236}">
                    <a16:creationId xmlns:a16="http://schemas.microsoft.com/office/drawing/2014/main" id="{96572F33-637B-42FC-943F-295FFCE280FD}"/>
                  </a:ext>
                </a:extLst>
              </p:cNvPr>
              <p:cNvSpPr/>
              <p:nvPr/>
            </p:nvSpPr>
            <p:spPr>
              <a:xfrm>
                <a:off x="4997593" y="23952150"/>
                <a:ext cx="522784" cy="524197"/>
              </a:xfrm>
              <a:prstGeom prst="rect">
                <a:avLst/>
              </a:prstGeom>
              <a:solidFill>
                <a:sysClr val="window" lastClr="FFFFFF"/>
              </a:solidFill>
              <a:ln w="6350" cap="flat" cmpd="sng" algn="ctr">
                <a:solidFill>
                  <a:sysClr val="windowText" lastClr="000000"/>
                </a:solidFill>
                <a:prstDash val="solid"/>
                <a:miter lim="800000"/>
              </a:ln>
              <a:effectLst/>
            </p:spPr>
            <p:txBody>
              <a:bodyPr rtlCol="0" anchor="ctr"/>
              <a:lstStyle/>
              <a:p>
                <a:pPr algn="ctr" defTabSz="457200">
                  <a:defRPr/>
                </a:pPr>
                <a:endParaRPr lang="en-US" sz="4000" kern="0" dirty="0">
                  <a:solidFill>
                    <a:prstClr val="black">
                      <a:lumMod val="85000"/>
                      <a:lumOff val="15000"/>
                    </a:prstClr>
                  </a:solidFill>
                </a:endParaRPr>
              </a:p>
            </p:txBody>
          </p:sp>
          <p:sp>
            <p:nvSpPr>
              <p:cNvPr id="158" name="Oval 157">
                <a:extLst>
                  <a:ext uri="{FF2B5EF4-FFF2-40B4-BE49-F238E27FC236}">
                    <a16:creationId xmlns:a16="http://schemas.microsoft.com/office/drawing/2014/main" id="{06FF5733-62FE-4319-B603-985BAAB71E6D}"/>
                  </a:ext>
                </a:extLst>
              </p:cNvPr>
              <p:cNvSpPr/>
              <p:nvPr/>
            </p:nvSpPr>
            <p:spPr>
              <a:xfrm>
                <a:off x="4343033" y="23279838"/>
                <a:ext cx="421346" cy="401501"/>
              </a:xfrm>
              <a:prstGeom prst="ellipse">
                <a:avLst/>
              </a:prstGeom>
              <a:solidFill>
                <a:sysClr val="window" lastClr="FFFFFF"/>
              </a:solidFill>
              <a:ln w="6350" cap="flat" cmpd="sng" algn="ctr">
                <a:solidFill>
                  <a:sysClr val="windowText" lastClr="000000"/>
                </a:solidFill>
                <a:prstDash val="solid"/>
                <a:miter lim="800000"/>
              </a:ln>
              <a:effectLst>
                <a:reflection endPos="0" dir="5400000" sy="-100000" algn="bl" rotWithShape="0"/>
              </a:effectLst>
            </p:spPr>
            <p:txBody>
              <a:bodyPr rtlCol="0" anchor="ctr"/>
              <a:lstStyle/>
              <a:p>
                <a:pPr algn="ctr" defTabSz="457200">
                  <a:defRPr/>
                </a:pPr>
                <a:r>
                  <a:rPr lang="en-US" sz="4000" kern="0" dirty="0">
                    <a:solidFill>
                      <a:prstClr val="black">
                        <a:lumMod val="85000"/>
                        <a:lumOff val="15000"/>
                      </a:prstClr>
                    </a:solidFill>
                    <a:cs typeface="Arial" panose="020B0604020202020204" pitchFamily="34" charset="0"/>
                  </a:rPr>
                  <a:t>d</a:t>
                </a:r>
              </a:p>
            </p:txBody>
          </p:sp>
          <p:sp>
            <p:nvSpPr>
              <p:cNvPr id="159" name="Oval 158">
                <a:extLst>
                  <a:ext uri="{FF2B5EF4-FFF2-40B4-BE49-F238E27FC236}">
                    <a16:creationId xmlns:a16="http://schemas.microsoft.com/office/drawing/2014/main" id="{DAA1B37F-E4FF-4E6C-AD3F-334FDF483496}"/>
                  </a:ext>
                </a:extLst>
              </p:cNvPr>
              <p:cNvSpPr/>
              <p:nvPr/>
            </p:nvSpPr>
            <p:spPr>
              <a:xfrm>
                <a:off x="5069998" y="22570402"/>
                <a:ext cx="409277" cy="387558"/>
              </a:xfrm>
              <a:prstGeom prst="ellipse">
                <a:avLst/>
              </a:prstGeom>
              <a:solidFill>
                <a:sysClr val="window" lastClr="FFFFFF"/>
              </a:solidFill>
              <a:ln w="6350" cap="flat" cmpd="sng" algn="ctr">
                <a:solidFill>
                  <a:sysClr val="windowText" lastClr="000000"/>
                </a:solidFill>
                <a:prstDash val="solid"/>
                <a:miter lim="800000"/>
              </a:ln>
              <a:effectLst>
                <a:reflection endPos="0" dir="5400000" sy="-100000" algn="bl" rotWithShape="0"/>
              </a:effectLst>
            </p:spPr>
            <p:txBody>
              <a:bodyPr rtlCol="0" anchor="ctr"/>
              <a:lstStyle/>
              <a:p>
                <a:pPr algn="ctr" defTabSz="457200">
                  <a:defRPr/>
                </a:pPr>
                <a:r>
                  <a:rPr lang="en-US" sz="4000" kern="0" dirty="0">
                    <a:solidFill>
                      <a:prstClr val="black">
                        <a:lumMod val="85000"/>
                        <a:lumOff val="15000"/>
                      </a:prstClr>
                    </a:solidFill>
                    <a:cs typeface="Arial" panose="020B0604020202020204" pitchFamily="34" charset="0"/>
                  </a:rPr>
                  <a:t>a</a:t>
                </a:r>
              </a:p>
            </p:txBody>
          </p:sp>
          <p:cxnSp>
            <p:nvCxnSpPr>
              <p:cNvPr id="160" name="Straight Arrow Connector 159">
                <a:extLst>
                  <a:ext uri="{FF2B5EF4-FFF2-40B4-BE49-F238E27FC236}">
                    <a16:creationId xmlns:a16="http://schemas.microsoft.com/office/drawing/2014/main" id="{E1DB72F3-43B7-42B1-B9D7-081463672F12}"/>
                  </a:ext>
                </a:extLst>
              </p:cNvPr>
              <p:cNvCxnSpPr>
                <a:cxnSpLocks/>
                <a:stCxn id="164" idx="4"/>
                <a:endCxn id="158" idx="0"/>
              </p:cNvCxnSpPr>
              <p:nvPr/>
            </p:nvCxnSpPr>
            <p:spPr>
              <a:xfrm flipH="1">
                <a:off x="4553706" y="22945266"/>
                <a:ext cx="1726" cy="334572"/>
              </a:xfrm>
              <a:prstGeom prst="straightConnector1">
                <a:avLst/>
              </a:prstGeom>
              <a:noFill/>
              <a:ln w="6350" cap="flat" cmpd="sng" algn="ctr">
                <a:solidFill>
                  <a:sysClr val="windowText" lastClr="000000"/>
                </a:solidFill>
                <a:prstDash val="solid"/>
                <a:miter lim="800000"/>
                <a:tailEnd type="triangle"/>
              </a:ln>
              <a:effectLst/>
            </p:spPr>
          </p:cxnSp>
          <p:sp>
            <p:nvSpPr>
              <p:cNvPr id="161" name="TextBox 160">
                <a:extLst>
                  <a:ext uri="{FF2B5EF4-FFF2-40B4-BE49-F238E27FC236}">
                    <a16:creationId xmlns:a16="http://schemas.microsoft.com/office/drawing/2014/main" id="{DCDE4CAD-C275-491F-BC0A-B8AA535092B1}"/>
                  </a:ext>
                </a:extLst>
              </p:cNvPr>
              <p:cNvSpPr txBox="1"/>
              <p:nvPr/>
            </p:nvSpPr>
            <p:spPr>
              <a:xfrm>
                <a:off x="3673244" y="23947169"/>
                <a:ext cx="344159" cy="519863"/>
              </a:xfrm>
              <a:prstGeom prst="rect">
                <a:avLst/>
              </a:prstGeom>
              <a:noFill/>
              <a:ln>
                <a:noFill/>
              </a:ln>
            </p:spPr>
            <p:txBody>
              <a:bodyPr wrap="none" rtlCol="0">
                <a:spAutoFit/>
              </a:bodyPr>
              <a:lstStyle/>
              <a:p>
                <a:pPr algn="just" defTabSz="457200">
                  <a:defRPr/>
                </a:pPr>
                <a:r>
                  <a:rPr lang="en-US" sz="3200" kern="0" dirty="0">
                    <a:solidFill>
                      <a:prstClr val="black"/>
                    </a:solidFill>
                  </a:rPr>
                  <a:t>3</a:t>
                </a:r>
              </a:p>
            </p:txBody>
          </p:sp>
          <p:sp>
            <p:nvSpPr>
              <p:cNvPr id="162" name="Oval 161">
                <a:extLst>
                  <a:ext uri="{FF2B5EF4-FFF2-40B4-BE49-F238E27FC236}">
                    <a16:creationId xmlns:a16="http://schemas.microsoft.com/office/drawing/2014/main" id="{23F7DCE9-A348-492A-BCE3-028C030DE06B}"/>
                  </a:ext>
                </a:extLst>
              </p:cNvPr>
              <p:cNvSpPr/>
              <p:nvPr/>
            </p:nvSpPr>
            <p:spPr>
              <a:xfrm>
                <a:off x="4350468" y="24019064"/>
                <a:ext cx="421346" cy="401501"/>
              </a:xfrm>
              <a:prstGeom prst="ellipse">
                <a:avLst/>
              </a:prstGeom>
              <a:solidFill>
                <a:sysClr val="window" lastClr="FFFFFF"/>
              </a:solidFill>
              <a:ln w="6350" cap="flat" cmpd="sng" algn="ctr">
                <a:solidFill>
                  <a:sysClr val="windowText" lastClr="000000"/>
                </a:solidFill>
                <a:prstDash val="solid"/>
                <a:miter lim="800000"/>
              </a:ln>
              <a:effectLst>
                <a:reflection endPos="0" dir="5400000" sy="-100000" algn="bl" rotWithShape="0"/>
              </a:effectLst>
            </p:spPr>
            <p:txBody>
              <a:bodyPr rtlCol="0" anchor="ctr"/>
              <a:lstStyle/>
              <a:p>
                <a:pPr algn="ctr" defTabSz="457200">
                  <a:defRPr/>
                </a:pPr>
                <a:r>
                  <a:rPr lang="en-US" sz="4000" kern="0" dirty="0">
                    <a:solidFill>
                      <a:prstClr val="black">
                        <a:lumMod val="85000"/>
                        <a:lumOff val="15000"/>
                      </a:prstClr>
                    </a:solidFill>
                    <a:cs typeface="Arial" panose="020B0604020202020204" pitchFamily="34" charset="0"/>
                  </a:rPr>
                  <a:t>e</a:t>
                </a:r>
              </a:p>
            </p:txBody>
          </p:sp>
          <p:cxnSp>
            <p:nvCxnSpPr>
              <p:cNvPr id="163" name="Straight Arrow Connector 162">
                <a:extLst>
                  <a:ext uri="{FF2B5EF4-FFF2-40B4-BE49-F238E27FC236}">
                    <a16:creationId xmlns:a16="http://schemas.microsoft.com/office/drawing/2014/main" id="{CD7D04B2-A7C4-483E-A02A-A2109CEC5242}"/>
                  </a:ext>
                </a:extLst>
              </p:cNvPr>
              <p:cNvCxnSpPr>
                <a:cxnSpLocks/>
                <a:stCxn id="158" idx="4"/>
                <a:endCxn id="162" idx="0"/>
              </p:cNvCxnSpPr>
              <p:nvPr/>
            </p:nvCxnSpPr>
            <p:spPr>
              <a:xfrm>
                <a:off x="4553706" y="23681339"/>
                <a:ext cx="7435" cy="337725"/>
              </a:xfrm>
              <a:prstGeom prst="straightConnector1">
                <a:avLst/>
              </a:prstGeom>
              <a:noFill/>
              <a:ln w="6350" cap="flat" cmpd="sng" algn="ctr">
                <a:solidFill>
                  <a:sysClr val="windowText" lastClr="000000"/>
                </a:solidFill>
                <a:prstDash val="solid"/>
                <a:miter lim="800000"/>
                <a:tailEnd type="triangle"/>
              </a:ln>
              <a:effectLst/>
            </p:spPr>
          </p:cxnSp>
          <p:sp>
            <p:nvSpPr>
              <p:cNvPr id="164" name="Oval 163">
                <a:extLst>
                  <a:ext uri="{FF2B5EF4-FFF2-40B4-BE49-F238E27FC236}">
                    <a16:creationId xmlns:a16="http://schemas.microsoft.com/office/drawing/2014/main" id="{B1812426-6772-40DC-B4B9-42EB6093508C}"/>
                  </a:ext>
                </a:extLst>
              </p:cNvPr>
              <p:cNvSpPr/>
              <p:nvPr/>
            </p:nvSpPr>
            <p:spPr>
              <a:xfrm>
                <a:off x="4356982" y="22553363"/>
                <a:ext cx="396900" cy="391903"/>
              </a:xfrm>
              <a:prstGeom prst="ellipse">
                <a:avLst/>
              </a:prstGeom>
              <a:solidFill>
                <a:sysClr val="window" lastClr="FFFFFF"/>
              </a:solidFill>
              <a:ln w="12700" cap="flat" cmpd="sng" algn="ctr">
                <a:solidFill>
                  <a:sysClr val="windowText" lastClr="000000"/>
                </a:solidFill>
                <a:prstDash val="solid"/>
              </a:ln>
              <a:effectLst>
                <a:reflection endPos="0" dir="5400000" sy="-100000" algn="bl" rotWithShape="0"/>
              </a:effectLst>
            </p:spPr>
            <p:txBody>
              <a:bodyPr rtlCol="0" anchor="ctr"/>
              <a:lstStyle/>
              <a:p>
                <a:pPr algn="ctr" defTabSz="914400">
                  <a:defRPr/>
                </a:pPr>
                <a:r>
                  <a:rPr lang="en-US" sz="4000" kern="0" dirty="0">
                    <a:solidFill>
                      <a:prstClr val="black"/>
                    </a:solidFill>
                    <a:cs typeface="Arial" panose="020B0604020202020204" pitchFamily="34" charset="0"/>
                  </a:rPr>
                  <a:t>c</a:t>
                </a:r>
              </a:p>
            </p:txBody>
          </p:sp>
          <p:sp>
            <p:nvSpPr>
              <p:cNvPr id="165" name="TextBox 164">
                <a:extLst>
                  <a:ext uri="{FF2B5EF4-FFF2-40B4-BE49-F238E27FC236}">
                    <a16:creationId xmlns:a16="http://schemas.microsoft.com/office/drawing/2014/main" id="{04D237D5-F6F1-47A6-BF3A-644330D2D95A}"/>
                  </a:ext>
                </a:extLst>
              </p:cNvPr>
              <p:cNvSpPr txBox="1"/>
              <p:nvPr/>
            </p:nvSpPr>
            <p:spPr>
              <a:xfrm>
                <a:off x="4478529" y="21671540"/>
                <a:ext cx="729062" cy="425738"/>
              </a:xfrm>
              <a:prstGeom prst="rect">
                <a:avLst/>
              </a:prstGeom>
              <a:noFill/>
            </p:spPr>
            <p:txBody>
              <a:bodyPr wrap="none" rtlCol="0">
                <a:spAutoFit/>
              </a:bodyPr>
              <a:lstStyle/>
              <a:p>
                <a:pPr defTabSz="914400"/>
                <a:r>
                  <a:rPr lang="en-US" sz="3200" b="1" dirty="0">
                    <a:solidFill>
                      <a:prstClr val="black"/>
                    </a:solidFill>
                    <a:cs typeface="Calibri" panose="020F0502020204030204" pitchFamily="34" charset="0"/>
                  </a:rPr>
                  <a:t>P&amp;R</a:t>
                </a:r>
              </a:p>
            </p:txBody>
          </p:sp>
          <p:sp>
            <p:nvSpPr>
              <p:cNvPr id="166" name="Oval 165">
                <a:extLst>
                  <a:ext uri="{FF2B5EF4-FFF2-40B4-BE49-F238E27FC236}">
                    <a16:creationId xmlns:a16="http://schemas.microsoft.com/office/drawing/2014/main" id="{399A7636-9CB6-4CEB-AB0B-6306CBC53346}"/>
                  </a:ext>
                </a:extLst>
              </p:cNvPr>
              <p:cNvSpPr/>
              <p:nvPr/>
            </p:nvSpPr>
            <p:spPr>
              <a:xfrm>
                <a:off x="5057929" y="23303229"/>
                <a:ext cx="421346" cy="401501"/>
              </a:xfrm>
              <a:prstGeom prst="ellipse">
                <a:avLst/>
              </a:prstGeom>
              <a:solidFill>
                <a:sysClr val="window" lastClr="FFFFFF"/>
              </a:solidFill>
              <a:ln w="6350" cap="flat" cmpd="sng" algn="ctr">
                <a:solidFill>
                  <a:sysClr val="windowText" lastClr="000000"/>
                </a:solidFill>
                <a:prstDash val="solid"/>
                <a:miter lim="800000"/>
              </a:ln>
              <a:effectLst>
                <a:reflection endPos="0" dir="5400000" sy="-100000" algn="bl" rotWithShape="0"/>
              </a:effectLst>
            </p:spPr>
            <p:txBody>
              <a:bodyPr rtlCol="0" anchor="ctr"/>
              <a:lstStyle/>
              <a:p>
                <a:pPr algn="ctr" defTabSz="457200">
                  <a:defRPr/>
                </a:pPr>
                <a:r>
                  <a:rPr lang="en-US" sz="4000" kern="0" dirty="0">
                    <a:solidFill>
                      <a:prstClr val="black">
                        <a:lumMod val="85000"/>
                        <a:lumOff val="15000"/>
                      </a:prstClr>
                    </a:solidFill>
                    <a:cs typeface="Arial" panose="020B0604020202020204" pitchFamily="34" charset="0"/>
                  </a:rPr>
                  <a:t>b</a:t>
                </a:r>
              </a:p>
            </p:txBody>
          </p:sp>
        </p:grpSp>
        <p:grpSp>
          <p:nvGrpSpPr>
            <p:cNvPr id="167" name="Group 166">
              <a:extLst>
                <a:ext uri="{FF2B5EF4-FFF2-40B4-BE49-F238E27FC236}">
                  <a16:creationId xmlns:a16="http://schemas.microsoft.com/office/drawing/2014/main" id="{B5512105-103D-475F-9B81-4E62BEECFB92}"/>
                </a:ext>
              </a:extLst>
            </p:cNvPr>
            <p:cNvGrpSpPr/>
            <p:nvPr/>
          </p:nvGrpSpPr>
          <p:grpSpPr>
            <a:xfrm>
              <a:off x="5997724" y="27660380"/>
              <a:ext cx="1762531" cy="1854108"/>
              <a:chOff x="232718" y="-1763644"/>
              <a:chExt cx="1762531" cy="1854108"/>
            </a:xfrm>
          </p:grpSpPr>
          <p:grpSp>
            <p:nvGrpSpPr>
              <p:cNvPr id="168" name="Group 167">
                <a:extLst>
                  <a:ext uri="{FF2B5EF4-FFF2-40B4-BE49-F238E27FC236}">
                    <a16:creationId xmlns:a16="http://schemas.microsoft.com/office/drawing/2014/main" id="{ADF71022-287C-497C-8CE0-BB5B400748AF}"/>
                  </a:ext>
                </a:extLst>
              </p:cNvPr>
              <p:cNvGrpSpPr/>
              <p:nvPr/>
            </p:nvGrpSpPr>
            <p:grpSpPr>
              <a:xfrm>
                <a:off x="232718" y="-1525743"/>
                <a:ext cx="1762531" cy="1616207"/>
                <a:chOff x="232718" y="-1525743"/>
                <a:chExt cx="1762531" cy="1616207"/>
              </a:xfrm>
            </p:grpSpPr>
            <p:cxnSp>
              <p:nvCxnSpPr>
                <p:cNvPr id="170" name="Straight Arrow Connector 169">
                  <a:extLst>
                    <a:ext uri="{FF2B5EF4-FFF2-40B4-BE49-F238E27FC236}">
                      <a16:creationId xmlns:a16="http://schemas.microsoft.com/office/drawing/2014/main" id="{151DF856-BEED-4C6F-938D-B5ABFEDBE427}"/>
                    </a:ext>
                  </a:extLst>
                </p:cNvPr>
                <p:cNvCxnSpPr>
                  <a:cxnSpLocks/>
                  <a:stCxn id="159" idx="5"/>
                  <a:endCxn id="171" idx="0"/>
                </p:cNvCxnSpPr>
                <p:nvPr/>
              </p:nvCxnSpPr>
              <p:spPr>
                <a:xfrm>
                  <a:off x="1129682" y="-1525743"/>
                  <a:ext cx="547978" cy="588567"/>
                </a:xfrm>
                <a:prstGeom prst="straightConnector1">
                  <a:avLst/>
                </a:prstGeom>
                <a:noFill/>
                <a:ln w="28575" cap="flat" cmpd="sng" algn="ctr">
                  <a:solidFill>
                    <a:sysClr val="windowText" lastClr="000000"/>
                  </a:solidFill>
                  <a:prstDash val="solid"/>
                  <a:miter lim="800000"/>
                  <a:tailEnd type="triangle"/>
                </a:ln>
                <a:effectLst/>
              </p:spPr>
            </p:cxnSp>
            <p:sp>
              <p:nvSpPr>
                <p:cNvPr id="171" name="Oval 170">
                  <a:extLst>
                    <a:ext uri="{FF2B5EF4-FFF2-40B4-BE49-F238E27FC236}">
                      <a16:creationId xmlns:a16="http://schemas.microsoft.com/office/drawing/2014/main" id="{9EA16EDE-1322-4B06-9E50-90A72696C469}"/>
                    </a:ext>
                  </a:extLst>
                </p:cNvPr>
                <p:cNvSpPr/>
                <p:nvPr/>
              </p:nvSpPr>
              <p:spPr>
                <a:xfrm>
                  <a:off x="1373467" y="-937176"/>
                  <a:ext cx="608385" cy="591584"/>
                </a:xfrm>
                <a:prstGeom prst="ellipse">
                  <a:avLst/>
                </a:prstGeom>
                <a:solidFill>
                  <a:srgbClr val="D1D5D6"/>
                </a:solidFill>
                <a:ln w="19050" cap="flat" cmpd="sng" algn="ctr">
                  <a:solidFill>
                    <a:sysClr val="windowText" lastClr="000000"/>
                  </a:solidFill>
                  <a:prstDash val="solid"/>
                  <a:miter lim="800000"/>
                </a:ln>
                <a:effectLst>
                  <a:reflection endPos="0" dir="5400000" sy="-100000" algn="bl" rotWithShape="0"/>
                </a:effectLst>
              </p:spPr>
              <p:txBody>
                <a:bodyPr rtlCol="0" anchor="ctr"/>
                <a:lstStyle/>
                <a:p>
                  <a:pPr algn="ctr" defTabSz="457200">
                    <a:defRPr/>
                  </a:pPr>
                  <a:endParaRPr lang="en-US" sz="2800" kern="0" dirty="0">
                    <a:solidFill>
                      <a:prstClr val="black">
                        <a:lumMod val="85000"/>
                        <a:lumOff val="15000"/>
                      </a:prstClr>
                    </a:solidFill>
                    <a:cs typeface="Arial" panose="020B0604020202020204" pitchFamily="34" charset="0"/>
                  </a:endParaRPr>
                </a:p>
              </p:txBody>
            </p:sp>
            <p:cxnSp>
              <p:nvCxnSpPr>
                <p:cNvPr id="172" name="Straight Arrow Connector 171">
                  <a:extLst>
                    <a:ext uri="{FF2B5EF4-FFF2-40B4-BE49-F238E27FC236}">
                      <a16:creationId xmlns:a16="http://schemas.microsoft.com/office/drawing/2014/main" id="{9DABC9C0-5633-472F-B607-CCC5D02E35B7}"/>
                    </a:ext>
                  </a:extLst>
                </p:cNvPr>
                <p:cNvCxnSpPr>
                  <a:cxnSpLocks/>
                  <a:stCxn id="171" idx="3"/>
                  <a:endCxn id="162" idx="7"/>
                </p:cNvCxnSpPr>
                <p:nvPr/>
              </p:nvCxnSpPr>
              <p:spPr>
                <a:xfrm flipH="1">
                  <a:off x="232718" y="-432227"/>
                  <a:ext cx="1229845" cy="522691"/>
                </a:xfrm>
                <a:prstGeom prst="straightConnector1">
                  <a:avLst/>
                </a:prstGeom>
                <a:noFill/>
                <a:ln w="28575" cap="flat" cmpd="sng" algn="ctr">
                  <a:solidFill>
                    <a:sysClr val="windowText" lastClr="000000"/>
                  </a:solidFill>
                  <a:prstDash val="solid"/>
                  <a:miter lim="800000"/>
                  <a:tailEnd type="triangle"/>
                </a:ln>
                <a:effectLst/>
              </p:spPr>
            </p:cxnSp>
            <p:sp>
              <p:nvSpPr>
                <p:cNvPr id="173" name="TextBox 172">
                  <a:extLst>
                    <a:ext uri="{FF2B5EF4-FFF2-40B4-BE49-F238E27FC236}">
                      <a16:creationId xmlns:a16="http://schemas.microsoft.com/office/drawing/2014/main" id="{75CC62B1-6C40-477B-8E8C-C20DF04367A3}"/>
                    </a:ext>
                  </a:extLst>
                </p:cNvPr>
                <p:cNvSpPr txBox="1"/>
                <p:nvPr/>
              </p:nvSpPr>
              <p:spPr>
                <a:xfrm>
                  <a:off x="1435480" y="-1076103"/>
                  <a:ext cx="559769" cy="707886"/>
                </a:xfrm>
                <a:prstGeom prst="rect">
                  <a:avLst/>
                </a:prstGeom>
                <a:noFill/>
                <a:ln w="6350">
                  <a:noFill/>
                </a:ln>
              </p:spPr>
              <p:txBody>
                <a:bodyPr wrap="none" rtlCol="0">
                  <a:spAutoFit/>
                </a:bodyPr>
                <a:lstStyle/>
                <a:p>
                  <a:pPr defTabSz="457200">
                    <a:defRPr/>
                  </a:pPr>
                  <a:r>
                    <a:rPr lang="en-US" sz="4000" b="1" kern="0" dirty="0" err="1">
                      <a:solidFill>
                        <a:prstClr val="black"/>
                      </a:solidFill>
                      <a:cs typeface="Arial" panose="020B0604020202020204" pitchFamily="34" charset="0"/>
                    </a:rPr>
                    <a:t>a</a:t>
                  </a:r>
                  <a:r>
                    <a:rPr lang="en-US" sz="4000" b="1" kern="0" baseline="-25000" dirty="0" err="1">
                      <a:solidFill>
                        <a:prstClr val="black"/>
                      </a:solidFill>
                      <a:cs typeface="Arial" panose="020B0604020202020204" pitchFamily="34" charset="0"/>
                    </a:rPr>
                    <a:t>r</a:t>
                  </a:r>
                  <a:endParaRPr lang="en-US" sz="4000" b="1" kern="0" baseline="-25000" dirty="0">
                    <a:solidFill>
                      <a:prstClr val="black"/>
                    </a:solidFill>
                    <a:cs typeface="Arial" panose="020B0604020202020204" pitchFamily="34" charset="0"/>
                  </a:endParaRPr>
                </a:p>
              </p:txBody>
            </p:sp>
          </p:grpSp>
          <p:sp>
            <p:nvSpPr>
              <p:cNvPr id="169" name="TextBox 168">
                <a:extLst>
                  <a:ext uri="{FF2B5EF4-FFF2-40B4-BE49-F238E27FC236}">
                    <a16:creationId xmlns:a16="http://schemas.microsoft.com/office/drawing/2014/main" id="{78988CDE-D4D9-4663-B1FB-4BAED624E18F}"/>
                  </a:ext>
                </a:extLst>
              </p:cNvPr>
              <p:cNvSpPr txBox="1"/>
              <p:nvPr/>
            </p:nvSpPr>
            <p:spPr>
              <a:xfrm>
                <a:off x="1452040" y="-1763644"/>
                <a:ext cx="258346" cy="707886"/>
              </a:xfrm>
              <a:prstGeom prst="rect">
                <a:avLst/>
              </a:prstGeom>
              <a:noFill/>
            </p:spPr>
            <p:txBody>
              <a:bodyPr wrap="square" rtlCol="0">
                <a:spAutoFit/>
              </a:bodyPr>
              <a:lstStyle/>
              <a:p>
                <a:pPr defTabSz="914400"/>
                <a:r>
                  <a:rPr lang="en-US" sz="4000" b="1" dirty="0">
                    <a:solidFill>
                      <a:srgbClr val="FF0000"/>
                    </a:solidFill>
                    <a:latin typeface="Gill Sans MT"/>
                  </a:rPr>
                  <a:t>?</a:t>
                </a:r>
              </a:p>
            </p:txBody>
          </p:sp>
        </p:grpSp>
        <p:sp>
          <p:nvSpPr>
            <p:cNvPr id="208" name="TextBox 207">
              <a:extLst>
                <a:ext uri="{FF2B5EF4-FFF2-40B4-BE49-F238E27FC236}">
                  <a16:creationId xmlns:a16="http://schemas.microsoft.com/office/drawing/2014/main" id="{E6E3D19E-E56E-473A-A46A-F22DB64B2A38}"/>
                </a:ext>
              </a:extLst>
            </p:cNvPr>
            <p:cNvSpPr txBox="1"/>
            <p:nvPr/>
          </p:nvSpPr>
          <p:spPr>
            <a:xfrm>
              <a:off x="2766850" y="26142988"/>
              <a:ext cx="1968435" cy="1077218"/>
            </a:xfrm>
            <a:prstGeom prst="rect">
              <a:avLst/>
            </a:prstGeom>
            <a:noFill/>
          </p:spPr>
          <p:txBody>
            <a:bodyPr wrap="square" rtlCol="0">
              <a:spAutoFit/>
            </a:bodyPr>
            <a:lstStyle/>
            <a:p>
              <a:pPr algn="ctr" defTabSz="914400"/>
              <a:r>
                <a:rPr lang="en-US" sz="3200" b="1" dirty="0">
                  <a:solidFill>
                    <a:prstClr val="black"/>
                  </a:solidFill>
                  <a:cs typeface="Calibri" panose="020F0502020204030204" pitchFamily="34" charset="0"/>
                </a:rPr>
                <a:t>Schedule</a:t>
              </a:r>
              <a:br>
                <a:rPr lang="en-US" sz="3200" b="1" dirty="0">
                  <a:solidFill>
                    <a:prstClr val="black"/>
                  </a:solidFill>
                  <a:cs typeface="Calibri" panose="020F0502020204030204" pitchFamily="34" charset="0"/>
                </a:rPr>
              </a:br>
              <a:r>
                <a:rPr lang="en-US" sz="3200" dirty="0">
                  <a:solidFill>
                    <a:prstClr val="black"/>
                  </a:solidFill>
                  <a:cs typeface="Calibri" panose="020F0502020204030204" pitchFamily="34" charset="0"/>
                </a:rPr>
                <a:t>(II=3)</a:t>
              </a:r>
            </a:p>
          </p:txBody>
        </p:sp>
      </p:grpSp>
      <p:sp>
        <p:nvSpPr>
          <p:cNvPr id="222" name="Text Placeholder 235">
            <a:extLst>
              <a:ext uri="{FF2B5EF4-FFF2-40B4-BE49-F238E27FC236}">
                <a16:creationId xmlns:a16="http://schemas.microsoft.com/office/drawing/2014/main" id="{4D575A71-067C-45B9-9532-CD6175303404}"/>
              </a:ext>
            </a:extLst>
          </p:cNvPr>
          <p:cNvSpPr txBox="1">
            <a:spLocks/>
          </p:cNvSpPr>
          <p:nvPr/>
        </p:nvSpPr>
        <p:spPr>
          <a:xfrm>
            <a:off x="667021" y="31130459"/>
            <a:ext cx="8225978" cy="804959"/>
          </a:xfrm>
          <a:prstGeom prst="rect">
            <a:avLst/>
          </a:prstGeom>
          <a:noFill/>
        </p:spPr>
        <p:txBody>
          <a:bodyPr wrap="square" lIns="63307" tIns="63307" rIns="63307" bIns="63307" anchor="ctr" anchorCtr="0">
            <a:spAutoFit/>
          </a:bodyPr>
          <a:lstStyle>
            <a:lvl1pPr marL="0" indent="0" algn="ctr" defTabSz="3038715" rtl="0" eaLnBrk="1" latinLnBrk="0" hangingPunct="1">
              <a:spcBef>
                <a:spcPct val="20000"/>
              </a:spcBef>
              <a:buFont typeface="Arial" pitchFamily="34" charset="0"/>
              <a:buNone/>
              <a:defRPr sz="2800" b="1" u="sng" kern="1200" baseline="0">
                <a:solidFill>
                  <a:schemeClr val="accent5">
                    <a:lumMod val="50000"/>
                  </a:schemeClr>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r>
              <a:rPr lang="en-US" sz="4400" u="none" dirty="0">
                <a:solidFill>
                  <a:srgbClr val="374978"/>
                </a:solidFill>
              </a:rPr>
              <a:t>Routing via Registers</a:t>
            </a:r>
          </a:p>
        </p:txBody>
      </p:sp>
      <p:grpSp>
        <p:nvGrpSpPr>
          <p:cNvPr id="276" name="Group 275">
            <a:extLst>
              <a:ext uri="{FF2B5EF4-FFF2-40B4-BE49-F238E27FC236}">
                <a16:creationId xmlns:a16="http://schemas.microsoft.com/office/drawing/2014/main" id="{28799271-86A0-4BFC-9E28-710C89B56855}"/>
              </a:ext>
            </a:extLst>
          </p:cNvPr>
          <p:cNvGrpSpPr/>
          <p:nvPr/>
        </p:nvGrpSpPr>
        <p:grpSpPr>
          <a:xfrm>
            <a:off x="1067868" y="35424111"/>
            <a:ext cx="2298363" cy="6136823"/>
            <a:chOff x="500306" y="1743629"/>
            <a:chExt cx="1060842" cy="3055657"/>
          </a:xfrm>
        </p:grpSpPr>
        <p:sp>
          <p:nvSpPr>
            <p:cNvPr id="223" name="Oval 222">
              <a:extLst>
                <a:ext uri="{FF2B5EF4-FFF2-40B4-BE49-F238E27FC236}">
                  <a16:creationId xmlns:a16="http://schemas.microsoft.com/office/drawing/2014/main" id="{B83752BE-34AB-4354-A551-D1947809AC17}"/>
                </a:ext>
              </a:extLst>
            </p:cNvPr>
            <p:cNvSpPr/>
            <p:nvPr/>
          </p:nvSpPr>
          <p:spPr>
            <a:xfrm>
              <a:off x="798143" y="3936305"/>
              <a:ext cx="337767" cy="340602"/>
            </a:xfrm>
            <a:prstGeom prst="ellipse">
              <a:avLst/>
            </a:prstGeom>
            <a:solidFill>
              <a:sysClr val="window" lastClr="FFFFFF"/>
            </a:solidFill>
            <a:ln w="19050" cap="flat" cmpd="sng" algn="ctr">
              <a:solidFill>
                <a:sysClr val="windowText" lastClr="000000"/>
              </a:solidFill>
              <a:prstDash val="solid"/>
            </a:ln>
            <a:effectLst>
              <a:reflection endPos="0" dir="5400000" sy="-100000" algn="bl" rotWithShape="0"/>
            </a:effectLst>
          </p:spPr>
          <p:txBody>
            <a:bodyPr rtlCol="0" anchor="ctr"/>
            <a:lstStyle/>
            <a:p>
              <a:pPr algn="ctr" defTabSz="914400">
                <a:defRPr/>
              </a:pPr>
              <a:r>
                <a:rPr lang="en-US" sz="4000" kern="0" dirty="0">
                  <a:solidFill>
                    <a:prstClr val="black"/>
                  </a:solidFill>
                  <a:latin typeface="Arial" panose="020B0604020202020204" pitchFamily="34" charset="0"/>
                  <a:cs typeface="Arial" panose="020B0604020202020204" pitchFamily="34" charset="0"/>
                </a:rPr>
                <a:t>e</a:t>
              </a:r>
            </a:p>
          </p:txBody>
        </p:sp>
        <p:sp>
          <p:nvSpPr>
            <p:cNvPr id="260" name="Oval 259">
              <a:extLst>
                <a:ext uri="{FF2B5EF4-FFF2-40B4-BE49-F238E27FC236}">
                  <a16:creationId xmlns:a16="http://schemas.microsoft.com/office/drawing/2014/main" id="{3A0C2F91-1E16-48EE-8A95-F57ECFA086C4}"/>
                </a:ext>
              </a:extLst>
            </p:cNvPr>
            <p:cNvSpPr/>
            <p:nvPr/>
          </p:nvSpPr>
          <p:spPr>
            <a:xfrm>
              <a:off x="807170" y="4458684"/>
              <a:ext cx="318283" cy="340602"/>
            </a:xfrm>
            <a:prstGeom prst="ellipse">
              <a:avLst/>
            </a:prstGeom>
            <a:solidFill>
              <a:sysClr val="window" lastClr="FFFFFF"/>
            </a:solidFill>
            <a:ln w="19050" cap="flat" cmpd="sng" algn="ctr">
              <a:solidFill>
                <a:sysClr val="windowText" lastClr="000000"/>
              </a:solidFill>
              <a:prstDash val="solid"/>
            </a:ln>
            <a:effectLst>
              <a:reflection endPos="0" dir="5400000" sy="-100000" algn="bl" rotWithShape="0"/>
            </a:effectLst>
          </p:spPr>
          <p:txBody>
            <a:bodyPr rtlCol="0" anchor="ctr"/>
            <a:lstStyle/>
            <a:p>
              <a:pPr algn="ctr" defTabSz="914400">
                <a:defRPr/>
              </a:pPr>
              <a:r>
                <a:rPr lang="en-US" sz="4000" kern="0" dirty="0">
                  <a:solidFill>
                    <a:prstClr val="black"/>
                  </a:solidFill>
                  <a:latin typeface="Arial" panose="020B0604020202020204" pitchFamily="34" charset="0"/>
                  <a:cs typeface="Arial" panose="020B0604020202020204" pitchFamily="34" charset="0"/>
                </a:rPr>
                <a:t>f</a:t>
              </a:r>
            </a:p>
          </p:txBody>
        </p:sp>
        <p:sp>
          <p:nvSpPr>
            <p:cNvPr id="261" name="Oval 260">
              <a:extLst>
                <a:ext uri="{FF2B5EF4-FFF2-40B4-BE49-F238E27FC236}">
                  <a16:creationId xmlns:a16="http://schemas.microsoft.com/office/drawing/2014/main" id="{77A8C202-8CD4-4E0F-8493-BB385A38EEC7}"/>
                </a:ext>
              </a:extLst>
            </p:cNvPr>
            <p:cNvSpPr/>
            <p:nvPr/>
          </p:nvSpPr>
          <p:spPr>
            <a:xfrm>
              <a:off x="794820" y="3445225"/>
              <a:ext cx="337767" cy="340602"/>
            </a:xfrm>
            <a:prstGeom prst="ellipse">
              <a:avLst/>
            </a:prstGeom>
            <a:solidFill>
              <a:sysClr val="window" lastClr="FFFFFF"/>
            </a:solidFill>
            <a:ln w="19050" cap="flat" cmpd="sng" algn="ctr">
              <a:solidFill>
                <a:sysClr val="windowText" lastClr="000000"/>
              </a:solidFill>
              <a:prstDash val="solid"/>
            </a:ln>
            <a:effectLst>
              <a:reflection endPos="0" dir="5400000" sy="-100000" algn="bl" rotWithShape="0"/>
            </a:effectLst>
          </p:spPr>
          <p:txBody>
            <a:bodyPr rtlCol="0" anchor="ctr"/>
            <a:lstStyle/>
            <a:p>
              <a:pPr algn="ctr" defTabSz="914400">
                <a:defRPr/>
              </a:pPr>
              <a:r>
                <a:rPr lang="en-US" sz="4000" kern="0" dirty="0">
                  <a:solidFill>
                    <a:prstClr val="black"/>
                  </a:solidFill>
                  <a:latin typeface="Arial" panose="020B0604020202020204" pitchFamily="34" charset="0"/>
                  <a:cs typeface="Arial" panose="020B0604020202020204" pitchFamily="34" charset="0"/>
                </a:rPr>
                <a:t>d</a:t>
              </a:r>
            </a:p>
          </p:txBody>
        </p:sp>
        <p:sp>
          <p:nvSpPr>
            <p:cNvPr id="262" name="Oval 261">
              <a:extLst>
                <a:ext uri="{FF2B5EF4-FFF2-40B4-BE49-F238E27FC236}">
                  <a16:creationId xmlns:a16="http://schemas.microsoft.com/office/drawing/2014/main" id="{2F09DB46-2CA4-4906-A431-25F21EF1B67C}"/>
                </a:ext>
              </a:extLst>
            </p:cNvPr>
            <p:cNvSpPr/>
            <p:nvPr/>
          </p:nvSpPr>
          <p:spPr>
            <a:xfrm>
              <a:off x="1191880" y="2458639"/>
              <a:ext cx="369268" cy="321694"/>
            </a:xfrm>
            <a:prstGeom prst="ellipse">
              <a:avLst/>
            </a:prstGeom>
            <a:solidFill>
              <a:sysClr val="window" lastClr="FFFFFF"/>
            </a:solidFill>
            <a:ln w="19050" cap="flat" cmpd="sng" algn="ctr">
              <a:solidFill>
                <a:sysClr val="windowText" lastClr="000000"/>
              </a:solidFill>
              <a:prstDash val="solid"/>
            </a:ln>
            <a:effectLst>
              <a:reflection endPos="0" dir="5400000" sy="-100000" algn="bl" rotWithShape="0"/>
            </a:effectLst>
          </p:spPr>
          <p:txBody>
            <a:bodyPr rtlCol="0" anchor="ctr"/>
            <a:lstStyle/>
            <a:p>
              <a:pPr algn="ctr" defTabSz="914400">
                <a:defRPr/>
              </a:pPr>
              <a:r>
                <a:rPr lang="en-US" sz="4000" kern="0" dirty="0">
                  <a:solidFill>
                    <a:prstClr val="black"/>
                  </a:solidFill>
                  <a:latin typeface="Arial" panose="020B0604020202020204" pitchFamily="34" charset="0"/>
                  <a:cs typeface="Arial" panose="020B0604020202020204" pitchFamily="34" charset="0"/>
                </a:rPr>
                <a:t>g</a:t>
              </a:r>
            </a:p>
          </p:txBody>
        </p:sp>
        <p:cxnSp>
          <p:nvCxnSpPr>
            <p:cNvPr id="263" name="Straight Arrow Connector 262">
              <a:extLst>
                <a:ext uri="{FF2B5EF4-FFF2-40B4-BE49-F238E27FC236}">
                  <a16:creationId xmlns:a16="http://schemas.microsoft.com/office/drawing/2014/main" id="{B048185A-1E20-4437-81EF-F065E1CDC5E9}"/>
                </a:ext>
              </a:extLst>
            </p:cNvPr>
            <p:cNvCxnSpPr>
              <a:stCxn id="223" idx="4"/>
              <a:endCxn id="260" idx="0"/>
            </p:cNvCxnSpPr>
            <p:nvPr/>
          </p:nvCxnSpPr>
          <p:spPr>
            <a:xfrm flipH="1">
              <a:off x="966312" y="4276907"/>
              <a:ext cx="715" cy="181777"/>
            </a:xfrm>
            <a:prstGeom prst="straightConnector1">
              <a:avLst/>
            </a:prstGeom>
            <a:noFill/>
            <a:ln w="19050" cap="flat" cmpd="sng" algn="ctr">
              <a:solidFill>
                <a:sysClr val="windowText" lastClr="000000"/>
              </a:solidFill>
              <a:prstDash val="solid"/>
              <a:headEnd type="none"/>
              <a:tailEnd type="arrow"/>
            </a:ln>
            <a:effectLst/>
          </p:spPr>
        </p:cxnSp>
        <p:cxnSp>
          <p:nvCxnSpPr>
            <p:cNvPr id="264" name="Straight Arrow Connector 263">
              <a:extLst>
                <a:ext uri="{FF2B5EF4-FFF2-40B4-BE49-F238E27FC236}">
                  <a16:creationId xmlns:a16="http://schemas.microsoft.com/office/drawing/2014/main" id="{52F8C56E-58B7-4B72-9FE0-F782422AA273}"/>
                </a:ext>
              </a:extLst>
            </p:cNvPr>
            <p:cNvCxnSpPr>
              <a:cxnSpLocks/>
              <a:stCxn id="261" idx="4"/>
              <a:endCxn id="223" idx="0"/>
            </p:cNvCxnSpPr>
            <p:nvPr/>
          </p:nvCxnSpPr>
          <p:spPr>
            <a:xfrm>
              <a:off x="963704" y="3785827"/>
              <a:ext cx="3323" cy="150478"/>
            </a:xfrm>
            <a:prstGeom prst="straightConnector1">
              <a:avLst/>
            </a:prstGeom>
            <a:noFill/>
            <a:ln w="19050" cap="flat" cmpd="sng" algn="ctr">
              <a:solidFill>
                <a:sysClr val="windowText" lastClr="000000"/>
              </a:solidFill>
              <a:prstDash val="solid"/>
              <a:headEnd type="none"/>
              <a:tailEnd type="arrow"/>
            </a:ln>
            <a:effectLst/>
          </p:spPr>
        </p:cxnSp>
        <p:sp>
          <p:nvSpPr>
            <p:cNvPr id="265" name="Oval 264">
              <a:extLst>
                <a:ext uri="{FF2B5EF4-FFF2-40B4-BE49-F238E27FC236}">
                  <a16:creationId xmlns:a16="http://schemas.microsoft.com/office/drawing/2014/main" id="{BA7F0988-83E2-4A71-9C13-4F9B123DE3E9}"/>
                </a:ext>
              </a:extLst>
            </p:cNvPr>
            <p:cNvSpPr/>
            <p:nvPr/>
          </p:nvSpPr>
          <p:spPr>
            <a:xfrm>
              <a:off x="779154" y="2431438"/>
              <a:ext cx="337767" cy="340602"/>
            </a:xfrm>
            <a:prstGeom prst="ellipse">
              <a:avLst/>
            </a:prstGeom>
            <a:solidFill>
              <a:sysClr val="window" lastClr="FFFFFF"/>
            </a:solidFill>
            <a:ln w="19050" cap="flat" cmpd="sng" algn="ctr">
              <a:solidFill>
                <a:sysClr val="windowText" lastClr="000000"/>
              </a:solidFill>
              <a:prstDash val="solid"/>
            </a:ln>
            <a:effectLst>
              <a:reflection endPos="0" dir="5400000" sy="-100000" algn="bl" rotWithShape="0"/>
            </a:effectLst>
          </p:spPr>
          <p:txBody>
            <a:bodyPr rtlCol="0" anchor="ctr"/>
            <a:lstStyle/>
            <a:p>
              <a:pPr algn="ctr" defTabSz="914400">
                <a:defRPr/>
              </a:pPr>
              <a:r>
                <a:rPr lang="en-US" sz="4000" kern="0" dirty="0">
                  <a:solidFill>
                    <a:prstClr val="black"/>
                  </a:solidFill>
                  <a:latin typeface="Arial" panose="020B0604020202020204" pitchFamily="34" charset="0"/>
                  <a:cs typeface="Arial" panose="020B0604020202020204" pitchFamily="34" charset="0"/>
                </a:rPr>
                <a:t>b</a:t>
              </a:r>
            </a:p>
          </p:txBody>
        </p:sp>
        <p:sp>
          <p:nvSpPr>
            <p:cNvPr id="266" name="Oval 265">
              <a:extLst>
                <a:ext uri="{FF2B5EF4-FFF2-40B4-BE49-F238E27FC236}">
                  <a16:creationId xmlns:a16="http://schemas.microsoft.com/office/drawing/2014/main" id="{1CCA7F5F-2131-4D46-B7FC-47DC6A820C4F}"/>
                </a:ext>
              </a:extLst>
            </p:cNvPr>
            <p:cNvSpPr/>
            <p:nvPr/>
          </p:nvSpPr>
          <p:spPr>
            <a:xfrm>
              <a:off x="788181" y="2915717"/>
              <a:ext cx="318283" cy="340602"/>
            </a:xfrm>
            <a:prstGeom prst="ellipse">
              <a:avLst/>
            </a:prstGeom>
            <a:solidFill>
              <a:sysClr val="window" lastClr="FFFFFF"/>
            </a:solidFill>
            <a:ln w="19050" cap="flat" cmpd="sng" algn="ctr">
              <a:solidFill>
                <a:sysClr val="windowText" lastClr="000000"/>
              </a:solidFill>
              <a:prstDash val="solid"/>
            </a:ln>
            <a:effectLst>
              <a:reflection endPos="0" dir="5400000" sy="-100000" algn="bl" rotWithShape="0"/>
            </a:effectLst>
          </p:spPr>
          <p:txBody>
            <a:bodyPr rtlCol="0" anchor="ctr"/>
            <a:lstStyle/>
            <a:p>
              <a:pPr algn="ctr" defTabSz="914400">
                <a:defRPr/>
              </a:pPr>
              <a:r>
                <a:rPr lang="en-US" sz="4000" kern="0" dirty="0">
                  <a:solidFill>
                    <a:prstClr val="black"/>
                  </a:solidFill>
                  <a:latin typeface="Arial" panose="020B0604020202020204" pitchFamily="34" charset="0"/>
                  <a:cs typeface="Arial" panose="020B0604020202020204" pitchFamily="34" charset="0"/>
                </a:rPr>
                <a:t>c</a:t>
              </a:r>
            </a:p>
          </p:txBody>
        </p:sp>
        <p:cxnSp>
          <p:nvCxnSpPr>
            <p:cNvPr id="267" name="Straight Arrow Connector 266">
              <a:extLst>
                <a:ext uri="{FF2B5EF4-FFF2-40B4-BE49-F238E27FC236}">
                  <a16:creationId xmlns:a16="http://schemas.microsoft.com/office/drawing/2014/main" id="{D9B960B2-75F4-48B9-BCAF-DC44DE1B7D16}"/>
                </a:ext>
              </a:extLst>
            </p:cNvPr>
            <p:cNvCxnSpPr>
              <a:cxnSpLocks/>
              <a:stCxn id="265" idx="4"/>
              <a:endCxn id="266" idx="0"/>
            </p:cNvCxnSpPr>
            <p:nvPr/>
          </p:nvCxnSpPr>
          <p:spPr>
            <a:xfrm flipH="1">
              <a:off x="947323" y="2772040"/>
              <a:ext cx="715" cy="143677"/>
            </a:xfrm>
            <a:prstGeom prst="straightConnector1">
              <a:avLst/>
            </a:prstGeom>
            <a:noFill/>
            <a:ln w="19050" cap="flat" cmpd="sng" algn="ctr">
              <a:solidFill>
                <a:sysClr val="windowText" lastClr="000000"/>
              </a:solidFill>
              <a:prstDash val="solid"/>
              <a:headEnd type="none"/>
              <a:tailEnd type="arrow"/>
            </a:ln>
            <a:effectLst/>
          </p:spPr>
        </p:cxnSp>
        <p:sp>
          <p:nvSpPr>
            <p:cNvPr id="268" name="Oval 267">
              <a:extLst>
                <a:ext uri="{FF2B5EF4-FFF2-40B4-BE49-F238E27FC236}">
                  <a16:creationId xmlns:a16="http://schemas.microsoft.com/office/drawing/2014/main" id="{F0E751CE-9112-48E1-8D11-636F8B345F42}"/>
                </a:ext>
              </a:extLst>
            </p:cNvPr>
            <p:cNvSpPr/>
            <p:nvPr/>
          </p:nvSpPr>
          <p:spPr>
            <a:xfrm>
              <a:off x="784931" y="1923599"/>
              <a:ext cx="337767" cy="340602"/>
            </a:xfrm>
            <a:prstGeom prst="ellipse">
              <a:avLst/>
            </a:prstGeom>
            <a:solidFill>
              <a:sysClr val="window" lastClr="FFFFFF"/>
            </a:solidFill>
            <a:ln w="19050" cap="flat" cmpd="sng" algn="ctr">
              <a:solidFill>
                <a:sysClr val="windowText" lastClr="000000"/>
              </a:solidFill>
              <a:prstDash val="solid"/>
            </a:ln>
            <a:effectLst>
              <a:reflection endPos="0" dir="5400000" sy="-100000" algn="bl" rotWithShape="0"/>
            </a:effectLst>
          </p:spPr>
          <p:txBody>
            <a:bodyPr rtlCol="0" anchor="ctr"/>
            <a:lstStyle/>
            <a:p>
              <a:pPr algn="ctr" defTabSz="914400">
                <a:defRPr/>
              </a:pPr>
              <a:r>
                <a:rPr lang="en-US" sz="4000" kern="0" dirty="0">
                  <a:solidFill>
                    <a:prstClr val="black"/>
                  </a:solidFill>
                  <a:latin typeface="Arial" panose="020B0604020202020204" pitchFamily="34" charset="0"/>
                  <a:cs typeface="Arial" panose="020B0604020202020204" pitchFamily="34" charset="0"/>
                </a:rPr>
                <a:t>a</a:t>
              </a:r>
            </a:p>
          </p:txBody>
        </p:sp>
        <p:cxnSp>
          <p:nvCxnSpPr>
            <p:cNvPr id="269" name="Straight Arrow Connector 268">
              <a:extLst>
                <a:ext uri="{FF2B5EF4-FFF2-40B4-BE49-F238E27FC236}">
                  <a16:creationId xmlns:a16="http://schemas.microsoft.com/office/drawing/2014/main" id="{1CE936DA-DC3D-4F5A-9D93-D272906736B0}"/>
                </a:ext>
              </a:extLst>
            </p:cNvPr>
            <p:cNvCxnSpPr>
              <a:cxnSpLocks/>
              <a:stCxn id="268" idx="4"/>
              <a:endCxn id="265" idx="0"/>
            </p:cNvCxnSpPr>
            <p:nvPr/>
          </p:nvCxnSpPr>
          <p:spPr>
            <a:xfrm flipH="1">
              <a:off x="948038" y="2264201"/>
              <a:ext cx="5777" cy="167237"/>
            </a:xfrm>
            <a:prstGeom prst="straightConnector1">
              <a:avLst/>
            </a:prstGeom>
            <a:noFill/>
            <a:ln w="19050" cap="flat" cmpd="sng" algn="ctr">
              <a:solidFill>
                <a:sysClr val="windowText" lastClr="000000"/>
              </a:solidFill>
              <a:prstDash val="solid"/>
              <a:miter lim="800000"/>
              <a:tailEnd type="arrow"/>
            </a:ln>
            <a:effectLst/>
          </p:spPr>
        </p:cxnSp>
        <p:cxnSp>
          <p:nvCxnSpPr>
            <p:cNvPr id="270" name="Straight Arrow Connector 269">
              <a:extLst>
                <a:ext uri="{FF2B5EF4-FFF2-40B4-BE49-F238E27FC236}">
                  <a16:creationId xmlns:a16="http://schemas.microsoft.com/office/drawing/2014/main" id="{F8F0A395-2E28-4FB1-A90A-F690D2DC91F0}"/>
                </a:ext>
              </a:extLst>
            </p:cNvPr>
            <p:cNvCxnSpPr>
              <a:cxnSpLocks/>
              <a:stCxn id="266" idx="4"/>
              <a:endCxn id="261" idx="0"/>
            </p:cNvCxnSpPr>
            <p:nvPr/>
          </p:nvCxnSpPr>
          <p:spPr>
            <a:xfrm>
              <a:off x="947323" y="3256319"/>
              <a:ext cx="16381" cy="188906"/>
            </a:xfrm>
            <a:prstGeom prst="straightConnector1">
              <a:avLst/>
            </a:prstGeom>
            <a:noFill/>
            <a:ln w="19050" cap="flat" cmpd="sng" algn="ctr">
              <a:solidFill>
                <a:sysClr val="windowText" lastClr="000000"/>
              </a:solidFill>
              <a:prstDash val="solid"/>
              <a:headEnd type="none"/>
              <a:tailEnd type="arrow"/>
            </a:ln>
            <a:effectLst/>
          </p:spPr>
        </p:cxnSp>
        <p:sp>
          <p:nvSpPr>
            <p:cNvPr id="271" name="TextBox 270">
              <a:extLst>
                <a:ext uri="{FF2B5EF4-FFF2-40B4-BE49-F238E27FC236}">
                  <a16:creationId xmlns:a16="http://schemas.microsoft.com/office/drawing/2014/main" id="{6848B8DC-FD75-4EA3-A217-C2322B01340F}"/>
                </a:ext>
              </a:extLst>
            </p:cNvPr>
            <p:cNvSpPr txBox="1"/>
            <p:nvPr/>
          </p:nvSpPr>
          <p:spPr>
            <a:xfrm>
              <a:off x="500306" y="2460067"/>
              <a:ext cx="386798" cy="352463"/>
            </a:xfrm>
            <a:prstGeom prst="rect">
              <a:avLst/>
            </a:prstGeom>
            <a:noFill/>
          </p:spPr>
          <p:txBody>
            <a:bodyPr wrap="square" rtlCol="0" anchor="ctr">
              <a:spAutoFit/>
            </a:bodyPr>
            <a:lstStyle/>
            <a:p>
              <a:pPr defTabSz="914400">
                <a:defRPr/>
              </a:pPr>
              <a:r>
                <a:rPr lang="en-US" sz="3200" kern="0" dirty="0">
                  <a:solidFill>
                    <a:srgbClr val="FF0000"/>
                  </a:solidFill>
                  <a:latin typeface="Arial" panose="020B0604020202020204" pitchFamily="34" charset="0"/>
                  <a:cs typeface="Arial" panose="020B0604020202020204" pitchFamily="34" charset="0"/>
                </a:rPr>
                <a:t>2</a:t>
              </a:r>
            </a:p>
          </p:txBody>
        </p:sp>
        <p:cxnSp>
          <p:nvCxnSpPr>
            <p:cNvPr id="272" name="Straight Arrow Connector 271">
              <a:extLst>
                <a:ext uri="{FF2B5EF4-FFF2-40B4-BE49-F238E27FC236}">
                  <a16:creationId xmlns:a16="http://schemas.microsoft.com/office/drawing/2014/main" id="{232359CD-1A53-41F5-9E74-2153CB9F154B}"/>
                </a:ext>
              </a:extLst>
            </p:cNvPr>
            <p:cNvCxnSpPr>
              <a:cxnSpLocks/>
              <a:stCxn id="268" idx="5"/>
              <a:endCxn id="262" idx="1"/>
            </p:cNvCxnSpPr>
            <p:nvPr/>
          </p:nvCxnSpPr>
          <p:spPr>
            <a:xfrm>
              <a:off x="1073233" y="2214321"/>
              <a:ext cx="172725" cy="291429"/>
            </a:xfrm>
            <a:prstGeom prst="straightConnector1">
              <a:avLst/>
            </a:prstGeom>
            <a:noFill/>
            <a:ln w="19050" cap="flat" cmpd="sng" algn="ctr">
              <a:solidFill>
                <a:sysClr val="windowText" lastClr="000000"/>
              </a:solidFill>
              <a:prstDash val="solid"/>
              <a:headEnd type="none"/>
              <a:tailEnd type="arrow"/>
            </a:ln>
            <a:effectLst/>
          </p:spPr>
        </p:cxnSp>
        <p:sp>
          <p:nvSpPr>
            <p:cNvPr id="273" name="Freeform: Shape 272">
              <a:extLst>
                <a:ext uri="{FF2B5EF4-FFF2-40B4-BE49-F238E27FC236}">
                  <a16:creationId xmlns:a16="http://schemas.microsoft.com/office/drawing/2014/main" id="{F311E3EB-DBCE-44A0-B908-8472B552FAF6}"/>
                </a:ext>
              </a:extLst>
            </p:cNvPr>
            <p:cNvSpPr/>
            <p:nvPr/>
          </p:nvSpPr>
          <p:spPr>
            <a:xfrm>
              <a:off x="672257" y="1743629"/>
              <a:ext cx="229478" cy="2687903"/>
            </a:xfrm>
            <a:custGeom>
              <a:avLst/>
              <a:gdLst>
                <a:gd name="connsiteX0" fmla="*/ 248840 w 267890"/>
                <a:gd name="connsiteY0" fmla="*/ 2504346 h 2687903"/>
                <a:gd name="connsiteX1" fmla="*/ 96440 w 267890"/>
                <a:gd name="connsiteY1" fmla="*/ 2637696 h 2687903"/>
                <a:gd name="connsiteX2" fmla="*/ 1190 w 267890"/>
                <a:gd name="connsiteY2" fmla="*/ 1761396 h 2687903"/>
                <a:gd name="connsiteX3" fmla="*/ 58340 w 267890"/>
                <a:gd name="connsiteY3" fmla="*/ 104046 h 2687903"/>
                <a:gd name="connsiteX4" fmla="*/ 267890 w 267890"/>
                <a:gd name="connsiteY4" fmla="*/ 180246 h 2687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890" h="2687903">
                  <a:moveTo>
                    <a:pt x="248840" y="2504346"/>
                  </a:moveTo>
                  <a:cubicBezTo>
                    <a:pt x="193277" y="2632933"/>
                    <a:pt x="137715" y="2761521"/>
                    <a:pt x="96440" y="2637696"/>
                  </a:cubicBezTo>
                  <a:cubicBezTo>
                    <a:pt x="55165" y="2513871"/>
                    <a:pt x="7540" y="2183671"/>
                    <a:pt x="1190" y="1761396"/>
                  </a:cubicBezTo>
                  <a:cubicBezTo>
                    <a:pt x="-5160" y="1339121"/>
                    <a:pt x="13890" y="367571"/>
                    <a:pt x="58340" y="104046"/>
                  </a:cubicBezTo>
                  <a:cubicBezTo>
                    <a:pt x="102790" y="-159479"/>
                    <a:pt x="213915" y="158021"/>
                    <a:pt x="267890" y="180246"/>
                  </a:cubicBezTo>
                </a:path>
              </a:pathLst>
            </a:custGeom>
            <a:noFill/>
            <a:ln w="12700" cap="flat" cmpd="sng" algn="ctr">
              <a:solidFill>
                <a:srgbClr val="FF0000"/>
              </a:solidFill>
              <a:prstDash val="solid"/>
              <a:miter lim="800000"/>
              <a:headEnd type="none" w="med" len="med"/>
              <a:tailEnd type="arrow"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defRPr/>
              </a:pPr>
              <a:endParaRPr lang="en-US" sz="3600" kern="0">
                <a:solidFill>
                  <a:prstClr val="white"/>
                </a:solidFill>
              </a:endParaRPr>
            </a:p>
          </p:txBody>
        </p:sp>
        <p:sp>
          <p:nvSpPr>
            <p:cNvPr id="274" name="Oval 273">
              <a:extLst>
                <a:ext uri="{FF2B5EF4-FFF2-40B4-BE49-F238E27FC236}">
                  <a16:creationId xmlns:a16="http://schemas.microsoft.com/office/drawing/2014/main" id="{2168BD3B-DB7E-4A98-91EA-74DC3CDE32AB}"/>
                </a:ext>
              </a:extLst>
            </p:cNvPr>
            <p:cNvSpPr/>
            <p:nvPr/>
          </p:nvSpPr>
          <p:spPr>
            <a:xfrm>
              <a:off x="1229808" y="3933458"/>
              <a:ext cx="329746" cy="339492"/>
            </a:xfrm>
            <a:prstGeom prst="ellipse">
              <a:avLst/>
            </a:prstGeom>
            <a:solidFill>
              <a:sysClr val="window" lastClr="FFFFFF"/>
            </a:solidFill>
            <a:ln w="19050" cap="flat" cmpd="sng" algn="ctr">
              <a:solidFill>
                <a:sysClr val="windowText" lastClr="000000"/>
              </a:solidFill>
              <a:prstDash val="solid"/>
            </a:ln>
            <a:effectLst>
              <a:reflection endPos="0" dir="5400000" sy="-100000" algn="bl" rotWithShape="0"/>
            </a:effectLst>
          </p:spPr>
          <p:txBody>
            <a:bodyPr rtlCol="0" anchor="ctr"/>
            <a:lstStyle/>
            <a:p>
              <a:pPr algn="ctr" defTabSz="914400">
                <a:defRPr/>
              </a:pPr>
              <a:r>
                <a:rPr lang="en-US" sz="4000" kern="0" dirty="0">
                  <a:solidFill>
                    <a:prstClr val="black"/>
                  </a:solidFill>
                  <a:latin typeface="Arial" panose="020B0604020202020204" pitchFamily="34" charset="0"/>
                  <a:cs typeface="Arial" panose="020B0604020202020204" pitchFamily="34" charset="0"/>
                </a:rPr>
                <a:t>h</a:t>
              </a:r>
            </a:p>
          </p:txBody>
        </p:sp>
        <p:cxnSp>
          <p:nvCxnSpPr>
            <p:cNvPr id="275" name="Straight Arrow Connector 274">
              <a:extLst>
                <a:ext uri="{FF2B5EF4-FFF2-40B4-BE49-F238E27FC236}">
                  <a16:creationId xmlns:a16="http://schemas.microsoft.com/office/drawing/2014/main" id="{12BD7B70-BF4E-411D-9B03-0FE036667F79}"/>
                </a:ext>
              </a:extLst>
            </p:cNvPr>
            <p:cNvCxnSpPr>
              <a:cxnSpLocks/>
              <a:stCxn id="261" idx="5"/>
              <a:endCxn id="274" idx="1"/>
            </p:cNvCxnSpPr>
            <p:nvPr/>
          </p:nvCxnSpPr>
          <p:spPr>
            <a:xfrm>
              <a:off x="1083122" y="3735947"/>
              <a:ext cx="194976" cy="247228"/>
            </a:xfrm>
            <a:prstGeom prst="straightConnector1">
              <a:avLst/>
            </a:prstGeom>
            <a:noFill/>
            <a:ln w="19050" cap="flat" cmpd="sng" algn="ctr">
              <a:solidFill>
                <a:sysClr val="windowText" lastClr="000000"/>
              </a:solidFill>
              <a:prstDash val="solid"/>
              <a:headEnd type="none"/>
              <a:tailEnd type="arrow"/>
            </a:ln>
            <a:effectLst/>
          </p:spPr>
        </p:cxnSp>
      </p:grpSp>
      <p:sp>
        <p:nvSpPr>
          <p:cNvPr id="174" name="Rectangle 173">
            <a:extLst>
              <a:ext uri="{FF2B5EF4-FFF2-40B4-BE49-F238E27FC236}">
                <a16:creationId xmlns:a16="http://schemas.microsoft.com/office/drawing/2014/main" id="{2025FFE0-9097-48B8-83D6-290FB6371918}"/>
              </a:ext>
            </a:extLst>
          </p:cNvPr>
          <p:cNvSpPr/>
          <p:nvPr/>
        </p:nvSpPr>
        <p:spPr>
          <a:xfrm>
            <a:off x="7212872" y="37191444"/>
            <a:ext cx="940491" cy="813360"/>
          </a:xfrm>
          <a:prstGeom prst="rect">
            <a:avLst/>
          </a:prstGeom>
          <a:solidFill>
            <a:sysClr val="window" lastClr="FFFFFF"/>
          </a:solidFill>
          <a:ln w="6350" cap="flat" cmpd="sng" algn="ctr">
            <a:solidFill>
              <a:sysClr val="windowText" lastClr="000000"/>
            </a:solidFill>
            <a:prstDash val="solid"/>
            <a:miter lim="800000"/>
          </a:ln>
          <a:effectLst/>
        </p:spPr>
        <p:txBody>
          <a:bodyPr rtlCol="0" anchor="ctr"/>
          <a:lstStyle/>
          <a:p>
            <a:pPr algn="ctr" defTabSz="457200"/>
            <a:endParaRPr lang="en-US" sz="7200" kern="0" dirty="0">
              <a:solidFill>
                <a:prstClr val="black"/>
              </a:solidFill>
            </a:endParaRPr>
          </a:p>
        </p:txBody>
      </p:sp>
      <p:sp>
        <p:nvSpPr>
          <p:cNvPr id="175" name="Rectangle 174">
            <a:extLst>
              <a:ext uri="{FF2B5EF4-FFF2-40B4-BE49-F238E27FC236}">
                <a16:creationId xmlns:a16="http://schemas.microsoft.com/office/drawing/2014/main" id="{D9C2D08A-DF9A-45F5-886A-74311065F74C}"/>
              </a:ext>
            </a:extLst>
          </p:cNvPr>
          <p:cNvSpPr/>
          <p:nvPr/>
        </p:nvSpPr>
        <p:spPr>
          <a:xfrm>
            <a:off x="7195478" y="39251673"/>
            <a:ext cx="816880" cy="808484"/>
          </a:xfrm>
          <a:prstGeom prst="rect">
            <a:avLst/>
          </a:prstGeom>
          <a:solidFill>
            <a:sysClr val="window" lastClr="FFFFFF"/>
          </a:solidFill>
          <a:ln w="6350" cap="flat" cmpd="sng" algn="ctr">
            <a:solidFill>
              <a:sysClr val="windowText" lastClr="000000"/>
            </a:solidFill>
            <a:prstDash val="solid"/>
            <a:miter lim="800000"/>
          </a:ln>
          <a:effectLst/>
        </p:spPr>
        <p:txBody>
          <a:bodyPr rtlCol="0" anchor="ctr"/>
          <a:lstStyle/>
          <a:p>
            <a:pPr algn="ctr" defTabSz="457200"/>
            <a:endParaRPr lang="en-US" sz="7200" kern="0" dirty="0">
              <a:solidFill>
                <a:prstClr val="black"/>
              </a:solidFill>
            </a:endParaRPr>
          </a:p>
        </p:txBody>
      </p:sp>
      <p:sp>
        <p:nvSpPr>
          <p:cNvPr id="176" name="TextBox 175">
            <a:extLst>
              <a:ext uri="{FF2B5EF4-FFF2-40B4-BE49-F238E27FC236}">
                <a16:creationId xmlns:a16="http://schemas.microsoft.com/office/drawing/2014/main" id="{9120F177-9752-4ACC-B3A8-31DF1B164588}"/>
              </a:ext>
            </a:extLst>
          </p:cNvPr>
          <p:cNvSpPr txBox="1"/>
          <p:nvPr/>
        </p:nvSpPr>
        <p:spPr>
          <a:xfrm>
            <a:off x="4146596" y="35256788"/>
            <a:ext cx="1042273" cy="646331"/>
          </a:xfrm>
          <a:prstGeom prst="rect">
            <a:avLst/>
          </a:prstGeom>
          <a:noFill/>
        </p:spPr>
        <p:txBody>
          <a:bodyPr wrap="none" rtlCol="0">
            <a:spAutoFit/>
          </a:bodyPr>
          <a:lstStyle/>
          <a:p>
            <a:pPr defTabSz="457200"/>
            <a:r>
              <a:rPr lang="en-US" sz="3600" kern="0" dirty="0">
                <a:solidFill>
                  <a:prstClr val="black"/>
                </a:solidFill>
                <a:cs typeface="Arial" panose="020B0604020202020204" pitchFamily="34" charset="0"/>
              </a:rPr>
              <a:t>time</a:t>
            </a:r>
          </a:p>
        </p:txBody>
      </p:sp>
      <p:sp>
        <p:nvSpPr>
          <p:cNvPr id="177" name="TextBox 176">
            <a:extLst>
              <a:ext uri="{FF2B5EF4-FFF2-40B4-BE49-F238E27FC236}">
                <a16:creationId xmlns:a16="http://schemas.microsoft.com/office/drawing/2014/main" id="{C0ACFD17-7012-4325-B047-FEE7D4AAD15D}"/>
              </a:ext>
            </a:extLst>
          </p:cNvPr>
          <p:cNvSpPr txBox="1"/>
          <p:nvPr/>
        </p:nvSpPr>
        <p:spPr>
          <a:xfrm>
            <a:off x="4112135" y="36137178"/>
            <a:ext cx="338554" cy="646331"/>
          </a:xfrm>
          <a:prstGeom prst="rect">
            <a:avLst/>
          </a:prstGeom>
          <a:noFill/>
          <a:ln w="6350">
            <a:noFill/>
          </a:ln>
        </p:spPr>
        <p:txBody>
          <a:bodyPr wrap="none" rtlCol="0">
            <a:spAutoFit/>
          </a:bodyPr>
          <a:lstStyle/>
          <a:p>
            <a:pPr algn="ctr" defTabSz="457200"/>
            <a:r>
              <a:rPr lang="en-US" sz="3600" kern="0" dirty="0">
                <a:solidFill>
                  <a:prstClr val="black"/>
                </a:solidFill>
              </a:rPr>
              <a:t>t</a:t>
            </a:r>
          </a:p>
        </p:txBody>
      </p:sp>
      <p:cxnSp>
        <p:nvCxnSpPr>
          <p:cNvPr id="178" name="Straight Arrow Connector 177">
            <a:extLst>
              <a:ext uri="{FF2B5EF4-FFF2-40B4-BE49-F238E27FC236}">
                <a16:creationId xmlns:a16="http://schemas.microsoft.com/office/drawing/2014/main" id="{624A8812-84EF-4B1D-8BE4-437BE49045C2}"/>
              </a:ext>
            </a:extLst>
          </p:cNvPr>
          <p:cNvCxnSpPr>
            <a:cxnSpLocks/>
          </p:cNvCxnSpPr>
          <p:nvPr/>
        </p:nvCxnSpPr>
        <p:spPr>
          <a:xfrm flipH="1">
            <a:off x="4619681" y="35982690"/>
            <a:ext cx="28551" cy="6140557"/>
          </a:xfrm>
          <a:prstGeom prst="straightConnector1">
            <a:avLst/>
          </a:prstGeom>
          <a:noFill/>
          <a:ln w="19050" cap="flat" cmpd="sng" algn="ctr">
            <a:solidFill>
              <a:sysClr val="windowText" lastClr="000000"/>
            </a:solidFill>
            <a:prstDash val="solid"/>
            <a:miter lim="800000"/>
            <a:tailEnd type="triangle"/>
          </a:ln>
          <a:effectLst/>
        </p:spPr>
      </p:cxnSp>
      <p:sp>
        <p:nvSpPr>
          <p:cNvPr id="179" name="TextBox 178">
            <a:extLst>
              <a:ext uri="{FF2B5EF4-FFF2-40B4-BE49-F238E27FC236}">
                <a16:creationId xmlns:a16="http://schemas.microsoft.com/office/drawing/2014/main" id="{38436DA1-DDD5-4AF4-B42F-05EC214E4E26}"/>
              </a:ext>
            </a:extLst>
          </p:cNvPr>
          <p:cNvSpPr txBox="1"/>
          <p:nvPr/>
        </p:nvSpPr>
        <p:spPr>
          <a:xfrm>
            <a:off x="3755124" y="37198985"/>
            <a:ext cx="801823" cy="646331"/>
          </a:xfrm>
          <a:prstGeom prst="rect">
            <a:avLst/>
          </a:prstGeom>
          <a:noFill/>
          <a:ln w="6350">
            <a:noFill/>
          </a:ln>
        </p:spPr>
        <p:txBody>
          <a:bodyPr wrap="none" rtlCol="0">
            <a:spAutoFit/>
          </a:bodyPr>
          <a:lstStyle/>
          <a:p>
            <a:pPr algn="ctr" defTabSz="457200"/>
            <a:r>
              <a:rPr lang="en-US" sz="3600" kern="0" dirty="0">
                <a:solidFill>
                  <a:prstClr val="black"/>
                </a:solidFill>
              </a:rPr>
              <a:t>t+1</a:t>
            </a:r>
          </a:p>
        </p:txBody>
      </p:sp>
      <p:sp>
        <p:nvSpPr>
          <p:cNvPr id="180" name="TextBox 179">
            <a:extLst>
              <a:ext uri="{FF2B5EF4-FFF2-40B4-BE49-F238E27FC236}">
                <a16:creationId xmlns:a16="http://schemas.microsoft.com/office/drawing/2014/main" id="{BB1908CC-389F-429F-8A12-D3104E5ED66F}"/>
              </a:ext>
            </a:extLst>
          </p:cNvPr>
          <p:cNvSpPr txBox="1"/>
          <p:nvPr/>
        </p:nvSpPr>
        <p:spPr>
          <a:xfrm>
            <a:off x="3712384" y="39300084"/>
            <a:ext cx="801823" cy="646331"/>
          </a:xfrm>
          <a:prstGeom prst="rect">
            <a:avLst/>
          </a:prstGeom>
          <a:noFill/>
          <a:ln w="6350">
            <a:noFill/>
          </a:ln>
        </p:spPr>
        <p:txBody>
          <a:bodyPr wrap="none" rtlCol="0">
            <a:spAutoFit/>
          </a:bodyPr>
          <a:lstStyle/>
          <a:p>
            <a:pPr algn="ctr" defTabSz="457200"/>
            <a:r>
              <a:rPr lang="en-US" sz="3600" kern="0" dirty="0">
                <a:solidFill>
                  <a:prstClr val="black"/>
                </a:solidFill>
              </a:rPr>
              <a:t>t+3</a:t>
            </a:r>
          </a:p>
        </p:txBody>
      </p:sp>
      <p:sp>
        <p:nvSpPr>
          <p:cNvPr id="181" name="Rectangle 180">
            <a:extLst>
              <a:ext uri="{FF2B5EF4-FFF2-40B4-BE49-F238E27FC236}">
                <a16:creationId xmlns:a16="http://schemas.microsoft.com/office/drawing/2014/main" id="{3A8E74E8-5FC0-4A81-9A8F-A289325C18F1}"/>
              </a:ext>
            </a:extLst>
          </p:cNvPr>
          <p:cNvSpPr/>
          <p:nvPr/>
        </p:nvSpPr>
        <p:spPr>
          <a:xfrm>
            <a:off x="5522942" y="36161055"/>
            <a:ext cx="834241" cy="813360"/>
          </a:xfrm>
          <a:prstGeom prst="rect">
            <a:avLst/>
          </a:prstGeom>
          <a:solidFill>
            <a:sysClr val="window" lastClr="FFFFFF"/>
          </a:solidFill>
          <a:ln w="6350" cap="flat" cmpd="sng" algn="ctr">
            <a:solidFill>
              <a:sysClr val="windowText" lastClr="000000"/>
            </a:solidFill>
            <a:prstDash val="solid"/>
            <a:miter lim="800000"/>
          </a:ln>
          <a:effectLst/>
        </p:spPr>
        <p:txBody>
          <a:bodyPr rtlCol="0" anchor="ctr"/>
          <a:lstStyle/>
          <a:p>
            <a:pPr algn="ctr" defTabSz="457200"/>
            <a:endParaRPr lang="en-US" sz="7200" kern="0" dirty="0">
              <a:solidFill>
                <a:prstClr val="black"/>
              </a:solidFill>
            </a:endParaRPr>
          </a:p>
        </p:txBody>
      </p:sp>
      <p:sp>
        <p:nvSpPr>
          <p:cNvPr id="182" name="Rectangle 181">
            <a:extLst>
              <a:ext uri="{FF2B5EF4-FFF2-40B4-BE49-F238E27FC236}">
                <a16:creationId xmlns:a16="http://schemas.microsoft.com/office/drawing/2014/main" id="{518415B1-BD20-4E1A-B1FE-BFE4C3E72BAA}"/>
              </a:ext>
            </a:extLst>
          </p:cNvPr>
          <p:cNvSpPr/>
          <p:nvPr/>
        </p:nvSpPr>
        <p:spPr>
          <a:xfrm>
            <a:off x="6358758" y="36163305"/>
            <a:ext cx="580865" cy="809574"/>
          </a:xfrm>
          <a:prstGeom prst="rect">
            <a:avLst/>
          </a:prstGeom>
          <a:solidFill>
            <a:srgbClr val="FFEBAB"/>
          </a:solidFill>
          <a:ln w="6350" cap="flat" cmpd="sng" algn="ctr">
            <a:solidFill>
              <a:sysClr val="windowText" lastClr="000000"/>
            </a:solidFill>
            <a:prstDash val="solid"/>
            <a:miter lim="800000"/>
          </a:ln>
          <a:effectLst/>
        </p:spPr>
        <p:txBody>
          <a:bodyPr rtlCol="0" anchor="ctr"/>
          <a:lstStyle/>
          <a:p>
            <a:pPr algn="ctr" defTabSz="457200"/>
            <a:endParaRPr lang="en-US" sz="4000" kern="0" baseline="30000" dirty="0">
              <a:solidFill>
                <a:srgbClr val="ED7D31">
                  <a:lumMod val="50000"/>
                </a:srgbClr>
              </a:solidFill>
              <a:latin typeface="Arial" panose="020B0604020202020204" pitchFamily="34" charset="0"/>
              <a:cs typeface="Arial" panose="020B0604020202020204" pitchFamily="34" charset="0"/>
            </a:endParaRPr>
          </a:p>
        </p:txBody>
      </p:sp>
      <p:cxnSp>
        <p:nvCxnSpPr>
          <p:cNvPr id="183" name="Straight Arrow Connector 182">
            <a:extLst>
              <a:ext uri="{FF2B5EF4-FFF2-40B4-BE49-F238E27FC236}">
                <a16:creationId xmlns:a16="http://schemas.microsoft.com/office/drawing/2014/main" id="{C1459A4F-2610-4E90-957D-CB50F29D2124}"/>
              </a:ext>
            </a:extLst>
          </p:cNvPr>
          <p:cNvCxnSpPr>
            <a:cxnSpLocks/>
          </p:cNvCxnSpPr>
          <p:nvPr/>
        </p:nvCxnSpPr>
        <p:spPr>
          <a:xfrm>
            <a:off x="6972147" y="36584506"/>
            <a:ext cx="306949" cy="0"/>
          </a:xfrm>
          <a:prstGeom prst="straightConnector1">
            <a:avLst/>
          </a:prstGeom>
          <a:solidFill>
            <a:srgbClr val="254793"/>
          </a:solidFill>
          <a:ln w="6350" cap="flat" cmpd="sng" algn="ctr">
            <a:solidFill>
              <a:sysClr val="window" lastClr="FFFFFF">
                <a:lumMod val="50000"/>
              </a:sysClr>
            </a:solidFill>
            <a:prstDash val="solid"/>
            <a:miter lim="800000"/>
            <a:headEnd type="none" w="med" len="med"/>
            <a:tailEnd type="none" w="med" len="med"/>
          </a:ln>
          <a:effectLst/>
        </p:spPr>
      </p:cxnSp>
      <p:sp>
        <p:nvSpPr>
          <p:cNvPr id="184" name="Rectangle 183">
            <a:extLst>
              <a:ext uri="{FF2B5EF4-FFF2-40B4-BE49-F238E27FC236}">
                <a16:creationId xmlns:a16="http://schemas.microsoft.com/office/drawing/2014/main" id="{66506990-AF66-49E2-BCB6-8EF9E33F04C3}"/>
              </a:ext>
            </a:extLst>
          </p:cNvPr>
          <p:cNvSpPr/>
          <p:nvPr/>
        </p:nvSpPr>
        <p:spPr>
          <a:xfrm>
            <a:off x="7225338" y="36158742"/>
            <a:ext cx="792133" cy="813360"/>
          </a:xfrm>
          <a:prstGeom prst="rect">
            <a:avLst/>
          </a:prstGeom>
          <a:solidFill>
            <a:sysClr val="window" lastClr="FFFFFF"/>
          </a:solidFill>
          <a:ln w="6350" cap="flat" cmpd="sng" algn="ctr">
            <a:solidFill>
              <a:sysClr val="windowText" lastClr="000000"/>
            </a:solidFill>
            <a:prstDash val="solid"/>
            <a:miter lim="800000"/>
          </a:ln>
          <a:effectLst/>
        </p:spPr>
        <p:txBody>
          <a:bodyPr rtlCol="0" anchor="ctr"/>
          <a:lstStyle/>
          <a:p>
            <a:pPr algn="ctr" defTabSz="457200"/>
            <a:endParaRPr lang="en-US" sz="7200" kern="0" dirty="0">
              <a:solidFill>
                <a:prstClr val="black"/>
              </a:solidFill>
            </a:endParaRPr>
          </a:p>
        </p:txBody>
      </p:sp>
      <p:sp>
        <p:nvSpPr>
          <p:cNvPr id="185" name="Rectangle 184">
            <a:extLst>
              <a:ext uri="{FF2B5EF4-FFF2-40B4-BE49-F238E27FC236}">
                <a16:creationId xmlns:a16="http://schemas.microsoft.com/office/drawing/2014/main" id="{9D5C1778-B8C6-442D-8B30-256560A2EC89}"/>
              </a:ext>
            </a:extLst>
          </p:cNvPr>
          <p:cNvSpPr/>
          <p:nvPr/>
        </p:nvSpPr>
        <p:spPr>
          <a:xfrm>
            <a:off x="8004072" y="36163305"/>
            <a:ext cx="499005" cy="807260"/>
          </a:xfrm>
          <a:prstGeom prst="rect">
            <a:avLst/>
          </a:prstGeom>
          <a:solidFill>
            <a:srgbClr val="FFEBAB"/>
          </a:solidFill>
          <a:ln w="6350" cap="flat" cmpd="sng" algn="ctr">
            <a:solidFill>
              <a:sysClr val="windowText" lastClr="000000"/>
            </a:solidFill>
            <a:prstDash val="solid"/>
            <a:miter lim="800000"/>
          </a:ln>
          <a:effectLst/>
        </p:spPr>
        <p:txBody>
          <a:bodyPr rtlCol="0" anchor="ctr"/>
          <a:lstStyle/>
          <a:p>
            <a:pPr algn="ctr" defTabSz="457200"/>
            <a:endParaRPr lang="en-US" sz="4000" kern="0" baseline="30000" dirty="0">
              <a:solidFill>
                <a:srgbClr val="ED7D31">
                  <a:lumMod val="50000"/>
                </a:srgbClr>
              </a:solidFill>
              <a:latin typeface="Arial" panose="020B0604020202020204" pitchFamily="34" charset="0"/>
              <a:cs typeface="Arial" panose="020B0604020202020204" pitchFamily="34" charset="0"/>
            </a:endParaRPr>
          </a:p>
        </p:txBody>
      </p:sp>
      <p:sp>
        <p:nvSpPr>
          <p:cNvPr id="186" name="Rectangle 185">
            <a:extLst>
              <a:ext uri="{FF2B5EF4-FFF2-40B4-BE49-F238E27FC236}">
                <a16:creationId xmlns:a16="http://schemas.microsoft.com/office/drawing/2014/main" id="{E88EE65D-9339-4453-9AA2-96C1A20A971E}"/>
              </a:ext>
            </a:extLst>
          </p:cNvPr>
          <p:cNvSpPr/>
          <p:nvPr/>
        </p:nvSpPr>
        <p:spPr>
          <a:xfrm>
            <a:off x="5510480" y="37193756"/>
            <a:ext cx="849210" cy="813360"/>
          </a:xfrm>
          <a:prstGeom prst="rect">
            <a:avLst/>
          </a:prstGeom>
          <a:solidFill>
            <a:sysClr val="window" lastClr="FFFFFF"/>
          </a:solidFill>
          <a:ln w="6350" cap="flat" cmpd="sng" algn="ctr">
            <a:solidFill>
              <a:sysClr val="windowText" lastClr="000000"/>
            </a:solidFill>
            <a:prstDash val="solid"/>
            <a:miter lim="800000"/>
          </a:ln>
          <a:effectLst/>
        </p:spPr>
        <p:txBody>
          <a:bodyPr rtlCol="0" anchor="ctr"/>
          <a:lstStyle/>
          <a:p>
            <a:pPr algn="ctr" defTabSz="457200"/>
            <a:endParaRPr lang="en-US" sz="7200" kern="0" dirty="0">
              <a:solidFill>
                <a:prstClr val="black"/>
              </a:solidFill>
            </a:endParaRPr>
          </a:p>
        </p:txBody>
      </p:sp>
      <p:sp>
        <p:nvSpPr>
          <p:cNvPr id="187" name="Rectangle 186">
            <a:extLst>
              <a:ext uri="{FF2B5EF4-FFF2-40B4-BE49-F238E27FC236}">
                <a16:creationId xmlns:a16="http://schemas.microsoft.com/office/drawing/2014/main" id="{110D9FA2-73ED-4D96-AA96-42BA0977411E}"/>
              </a:ext>
            </a:extLst>
          </p:cNvPr>
          <p:cNvSpPr/>
          <p:nvPr/>
        </p:nvSpPr>
        <p:spPr>
          <a:xfrm>
            <a:off x="6346292" y="37183839"/>
            <a:ext cx="568005" cy="821743"/>
          </a:xfrm>
          <a:prstGeom prst="rect">
            <a:avLst/>
          </a:prstGeom>
          <a:solidFill>
            <a:srgbClr val="FFEBAB"/>
          </a:solidFill>
          <a:ln w="6350" cap="flat" cmpd="sng" algn="ctr">
            <a:solidFill>
              <a:sysClr val="windowText" lastClr="000000"/>
            </a:solidFill>
            <a:prstDash val="solid"/>
            <a:miter lim="800000"/>
          </a:ln>
          <a:effectLst/>
        </p:spPr>
        <p:txBody>
          <a:bodyPr rtlCol="0" anchor="ctr"/>
          <a:lstStyle/>
          <a:p>
            <a:pPr algn="ctr" defTabSz="457200"/>
            <a:endParaRPr lang="en-US" sz="4000" kern="0" baseline="30000" dirty="0">
              <a:solidFill>
                <a:srgbClr val="ED7D31">
                  <a:lumMod val="50000"/>
                </a:srgbClr>
              </a:solidFill>
              <a:latin typeface="Arial" panose="020B0604020202020204" pitchFamily="34" charset="0"/>
              <a:cs typeface="Arial" panose="020B0604020202020204" pitchFamily="34" charset="0"/>
            </a:endParaRPr>
          </a:p>
        </p:txBody>
      </p:sp>
      <p:cxnSp>
        <p:nvCxnSpPr>
          <p:cNvPr id="188" name="Straight Arrow Connector 187">
            <a:extLst>
              <a:ext uri="{FF2B5EF4-FFF2-40B4-BE49-F238E27FC236}">
                <a16:creationId xmlns:a16="http://schemas.microsoft.com/office/drawing/2014/main" id="{1E3C757B-CFF5-4820-9C46-B21CA1062716}"/>
              </a:ext>
            </a:extLst>
          </p:cNvPr>
          <p:cNvCxnSpPr>
            <a:cxnSpLocks/>
          </p:cNvCxnSpPr>
          <p:nvPr/>
        </p:nvCxnSpPr>
        <p:spPr>
          <a:xfrm>
            <a:off x="6959683" y="37617208"/>
            <a:ext cx="306949" cy="0"/>
          </a:xfrm>
          <a:prstGeom prst="straightConnector1">
            <a:avLst/>
          </a:prstGeom>
          <a:solidFill>
            <a:srgbClr val="254793"/>
          </a:solidFill>
          <a:ln w="6350" cap="flat" cmpd="sng" algn="ctr">
            <a:solidFill>
              <a:sysClr val="window" lastClr="FFFFFF">
                <a:lumMod val="50000"/>
              </a:sysClr>
            </a:solidFill>
            <a:prstDash val="solid"/>
            <a:miter lim="800000"/>
            <a:headEnd type="none" w="med" len="med"/>
            <a:tailEnd type="none" w="med" len="med"/>
          </a:ln>
          <a:effectLst/>
        </p:spPr>
      </p:cxnSp>
      <p:sp>
        <p:nvSpPr>
          <p:cNvPr id="189" name="Rectangle 188">
            <a:extLst>
              <a:ext uri="{FF2B5EF4-FFF2-40B4-BE49-F238E27FC236}">
                <a16:creationId xmlns:a16="http://schemas.microsoft.com/office/drawing/2014/main" id="{9FF58FF0-EDAB-4661-BBD8-D50B73CBB6AE}"/>
              </a:ext>
            </a:extLst>
          </p:cNvPr>
          <p:cNvSpPr/>
          <p:nvPr/>
        </p:nvSpPr>
        <p:spPr>
          <a:xfrm>
            <a:off x="8032140" y="37188110"/>
            <a:ext cx="485838" cy="815158"/>
          </a:xfrm>
          <a:prstGeom prst="rect">
            <a:avLst/>
          </a:prstGeom>
          <a:solidFill>
            <a:srgbClr val="FFEBAB"/>
          </a:solidFill>
          <a:ln w="6350" cap="flat" cmpd="sng" algn="ctr">
            <a:solidFill>
              <a:sysClr val="windowText" lastClr="000000"/>
            </a:solidFill>
            <a:prstDash val="solid"/>
            <a:miter lim="800000"/>
          </a:ln>
          <a:effectLst/>
        </p:spPr>
        <p:txBody>
          <a:bodyPr rtlCol="0" anchor="ctr"/>
          <a:lstStyle/>
          <a:p>
            <a:pPr algn="ctr" defTabSz="457200"/>
            <a:endParaRPr lang="en-US" sz="4000" kern="0" baseline="30000" dirty="0">
              <a:solidFill>
                <a:srgbClr val="ED7D31">
                  <a:lumMod val="50000"/>
                </a:srgbClr>
              </a:solidFill>
              <a:latin typeface="Arial" panose="020B0604020202020204" pitchFamily="34" charset="0"/>
              <a:cs typeface="Arial" panose="020B0604020202020204" pitchFamily="34" charset="0"/>
            </a:endParaRPr>
          </a:p>
        </p:txBody>
      </p:sp>
      <p:sp>
        <p:nvSpPr>
          <p:cNvPr id="190" name="Rectangle 189">
            <a:extLst>
              <a:ext uri="{FF2B5EF4-FFF2-40B4-BE49-F238E27FC236}">
                <a16:creationId xmlns:a16="http://schemas.microsoft.com/office/drawing/2014/main" id="{C982EA3A-1515-48D8-8B33-E7C9094C67B5}"/>
              </a:ext>
            </a:extLst>
          </p:cNvPr>
          <p:cNvSpPr/>
          <p:nvPr/>
        </p:nvSpPr>
        <p:spPr>
          <a:xfrm>
            <a:off x="5497483" y="38222136"/>
            <a:ext cx="830510" cy="785840"/>
          </a:xfrm>
          <a:prstGeom prst="rect">
            <a:avLst/>
          </a:prstGeom>
          <a:solidFill>
            <a:sysClr val="window" lastClr="FFFFFF"/>
          </a:solidFill>
          <a:ln w="6350" cap="flat" cmpd="sng" algn="ctr">
            <a:solidFill>
              <a:sysClr val="windowText" lastClr="000000"/>
            </a:solidFill>
            <a:prstDash val="solid"/>
            <a:miter lim="800000"/>
          </a:ln>
          <a:effectLst/>
        </p:spPr>
        <p:txBody>
          <a:bodyPr rtlCol="0" anchor="ctr"/>
          <a:lstStyle/>
          <a:p>
            <a:pPr algn="ctr" defTabSz="457200"/>
            <a:endParaRPr lang="en-US" sz="7200" kern="0" dirty="0">
              <a:solidFill>
                <a:prstClr val="black"/>
              </a:solidFill>
            </a:endParaRPr>
          </a:p>
        </p:txBody>
      </p:sp>
      <p:sp>
        <p:nvSpPr>
          <p:cNvPr id="191" name="Rectangle 190">
            <a:extLst>
              <a:ext uri="{FF2B5EF4-FFF2-40B4-BE49-F238E27FC236}">
                <a16:creationId xmlns:a16="http://schemas.microsoft.com/office/drawing/2014/main" id="{36044A61-8826-46B1-A46B-4AD85C1A4FC7}"/>
              </a:ext>
            </a:extLst>
          </p:cNvPr>
          <p:cNvSpPr/>
          <p:nvPr/>
        </p:nvSpPr>
        <p:spPr>
          <a:xfrm>
            <a:off x="6333296" y="38215007"/>
            <a:ext cx="581001" cy="792970"/>
          </a:xfrm>
          <a:prstGeom prst="rect">
            <a:avLst/>
          </a:prstGeom>
          <a:solidFill>
            <a:srgbClr val="FFEBAB"/>
          </a:solidFill>
          <a:ln w="6350" cap="flat" cmpd="sng" algn="ctr">
            <a:solidFill>
              <a:sysClr val="windowText" lastClr="000000"/>
            </a:solidFill>
            <a:prstDash val="solid"/>
            <a:miter lim="800000"/>
          </a:ln>
          <a:effectLst/>
        </p:spPr>
        <p:txBody>
          <a:bodyPr rtlCol="0" anchor="ctr"/>
          <a:lstStyle/>
          <a:p>
            <a:pPr algn="ctr" defTabSz="457200"/>
            <a:endParaRPr lang="en-US" sz="4000" kern="0" baseline="30000" dirty="0">
              <a:solidFill>
                <a:srgbClr val="ED7D31">
                  <a:lumMod val="50000"/>
                </a:srgbClr>
              </a:solidFill>
              <a:latin typeface="Arial" panose="020B0604020202020204" pitchFamily="34" charset="0"/>
              <a:cs typeface="Arial" panose="020B0604020202020204" pitchFamily="34" charset="0"/>
            </a:endParaRPr>
          </a:p>
        </p:txBody>
      </p:sp>
      <p:sp>
        <p:nvSpPr>
          <p:cNvPr id="192" name="Oval 191">
            <a:extLst>
              <a:ext uri="{FF2B5EF4-FFF2-40B4-BE49-F238E27FC236}">
                <a16:creationId xmlns:a16="http://schemas.microsoft.com/office/drawing/2014/main" id="{2A6B3CB0-531B-4BBB-BCC9-E54501434188}"/>
              </a:ext>
            </a:extLst>
          </p:cNvPr>
          <p:cNvSpPr/>
          <p:nvPr/>
        </p:nvSpPr>
        <p:spPr>
          <a:xfrm>
            <a:off x="5578545" y="38325791"/>
            <a:ext cx="666160" cy="605730"/>
          </a:xfrm>
          <a:prstGeom prst="ellipse">
            <a:avLst/>
          </a:prstGeom>
          <a:solidFill>
            <a:sysClr val="window" lastClr="FFFFFF"/>
          </a:solidFill>
          <a:ln w="6350" cap="flat" cmpd="sng" algn="ctr">
            <a:solidFill>
              <a:sysClr val="windowText" lastClr="000000"/>
            </a:solidFill>
            <a:prstDash val="solid"/>
            <a:miter lim="800000"/>
          </a:ln>
          <a:effectLst>
            <a:reflection endPos="0" dir="5400000" sy="-100000" algn="bl" rotWithShape="0"/>
          </a:effectLst>
        </p:spPr>
        <p:txBody>
          <a:bodyPr rtlCol="0" anchor="ctr"/>
          <a:lstStyle/>
          <a:p>
            <a:pPr algn="ctr" defTabSz="457200"/>
            <a:r>
              <a:rPr lang="en-US" sz="4000" kern="0" dirty="0">
                <a:solidFill>
                  <a:prstClr val="black">
                    <a:lumMod val="85000"/>
                    <a:lumOff val="15000"/>
                  </a:prstClr>
                </a:solidFill>
                <a:latin typeface="Arial" panose="020B0604020202020204" pitchFamily="34" charset="0"/>
                <a:cs typeface="Arial" panose="020B0604020202020204" pitchFamily="34" charset="0"/>
              </a:rPr>
              <a:t>c</a:t>
            </a:r>
          </a:p>
        </p:txBody>
      </p:sp>
      <p:cxnSp>
        <p:nvCxnSpPr>
          <p:cNvPr id="193" name="Straight Arrow Connector 192">
            <a:extLst>
              <a:ext uri="{FF2B5EF4-FFF2-40B4-BE49-F238E27FC236}">
                <a16:creationId xmlns:a16="http://schemas.microsoft.com/office/drawing/2014/main" id="{CDA8A079-D56E-42EB-ADC1-8A4E37D34C16}"/>
              </a:ext>
            </a:extLst>
          </p:cNvPr>
          <p:cNvCxnSpPr>
            <a:cxnSpLocks/>
          </p:cNvCxnSpPr>
          <p:nvPr/>
        </p:nvCxnSpPr>
        <p:spPr>
          <a:xfrm>
            <a:off x="6946686" y="38625254"/>
            <a:ext cx="306949" cy="0"/>
          </a:xfrm>
          <a:prstGeom prst="straightConnector1">
            <a:avLst/>
          </a:prstGeom>
          <a:solidFill>
            <a:srgbClr val="254793"/>
          </a:solidFill>
          <a:ln w="6350" cap="flat" cmpd="sng" algn="ctr">
            <a:solidFill>
              <a:sysClr val="window" lastClr="FFFFFF">
                <a:lumMod val="50000"/>
              </a:sysClr>
            </a:solidFill>
            <a:prstDash val="solid"/>
            <a:miter lim="800000"/>
            <a:headEnd type="none" w="med" len="med"/>
            <a:tailEnd type="none" w="med" len="med"/>
          </a:ln>
          <a:effectLst/>
        </p:spPr>
      </p:cxnSp>
      <p:sp>
        <p:nvSpPr>
          <p:cNvPr id="194" name="Rectangle 193">
            <a:extLst>
              <a:ext uri="{FF2B5EF4-FFF2-40B4-BE49-F238E27FC236}">
                <a16:creationId xmlns:a16="http://schemas.microsoft.com/office/drawing/2014/main" id="{DDF4CD5A-1EBC-4DD5-851B-7A4957BA9C49}"/>
              </a:ext>
            </a:extLst>
          </p:cNvPr>
          <p:cNvSpPr/>
          <p:nvPr/>
        </p:nvSpPr>
        <p:spPr>
          <a:xfrm>
            <a:off x="7199875" y="38226422"/>
            <a:ext cx="940491" cy="781554"/>
          </a:xfrm>
          <a:prstGeom prst="rect">
            <a:avLst/>
          </a:prstGeom>
          <a:solidFill>
            <a:sysClr val="window" lastClr="FFFFFF"/>
          </a:solidFill>
          <a:ln w="6350" cap="flat" cmpd="sng" algn="ctr">
            <a:solidFill>
              <a:sysClr val="windowText" lastClr="000000"/>
            </a:solidFill>
            <a:prstDash val="solid"/>
            <a:miter lim="800000"/>
          </a:ln>
          <a:effectLst/>
        </p:spPr>
        <p:txBody>
          <a:bodyPr rtlCol="0" anchor="ctr"/>
          <a:lstStyle/>
          <a:p>
            <a:pPr algn="ctr" defTabSz="457200"/>
            <a:endParaRPr lang="en-US" sz="7200" kern="0" dirty="0">
              <a:solidFill>
                <a:prstClr val="black"/>
              </a:solidFill>
            </a:endParaRPr>
          </a:p>
        </p:txBody>
      </p:sp>
      <p:sp>
        <p:nvSpPr>
          <p:cNvPr id="195" name="Rectangle 194">
            <a:extLst>
              <a:ext uri="{FF2B5EF4-FFF2-40B4-BE49-F238E27FC236}">
                <a16:creationId xmlns:a16="http://schemas.microsoft.com/office/drawing/2014/main" id="{05CC1D1C-7973-4C03-A355-AAC3AAB8F88F}"/>
              </a:ext>
            </a:extLst>
          </p:cNvPr>
          <p:cNvSpPr/>
          <p:nvPr/>
        </p:nvSpPr>
        <p:spPr>
          <a:xfrm>
            <a:off x="8039676" y="38231689"/>
            <a:ext cx="478301" cy="776288"/>
          </a:xfrm>
          <a:prstGeom prst="rect">
            <a:avLst/>
          </a:prstGeom>
          <a:solidFill>
            <a:srgbClr val="FFEBAB"/>
          </a:solidFill>
          <a:ln w="6350" cap="flat" cmpd="sng" algn="ctr">
            <a:solidFill>
              <a:sysClr val="windowText" lastClr="000000"/>
            </a:solidFill>
            <a:prstDash val="solid"/>
            <a:miter lim="800000"/>
          </a:ln>
          <a:effectLst/>
        </p:spPr>
        <p:txBody>
          <a:bodyPr rtlCol="0" anchor="ctr"/>
          <a:lstStyle/>
          <a:p>
            <a:pPr algn="ctr" defTabSz="457200"/>
            <a:endParaRPr lang="en-US" sz="4000" kern="0" baseline="30000" dirty="0">
              <a:solidFill>
                <a:srgbClr val="ED7D31">
                  <a:lumMod val="50000"/>
                </a:srgbClr>
              </a:solidFill>
              <a:latin typeface="Arial" panose="020B0604020202020204" pitchFamily="34" charset="0"/>
              <a:cs typeface="Arial" panose="020B0604020202020204" pitchFamily="34" charset="0"/>
            </a:endParaRPr>
          </a:p>
        </p:txBody>
      </p:sp>
      <p:cxnSp>
        <p:nvCxnSpPr>
          <p:cNvPr id="196" name="Straight Arrow Connector 195">
            <a:extLst>
              <a:ext uri="{FF2B5EF4-FFF2-40B4-BE49-F238E27FC236}">
                <a16:creationId xmlns:a16="http://schemas.microsoft.com/office/drawing/2014/main" id="{5100DC91-03B2-474F-8878-7DB28914A490}"/>
              </a:ext>
            </a:extLst>
          </p:cNvPr>
          <p:cNvCxnSpPr>
            <a:cxnSpLocks/>
            <a:stCxn id="202" idx="4"/>
            <a:endCxn id="203" idx="0"/>
          </p:cNvCxnSpPr>
          <p:nvPr/>
        </p:nvCxnSpPr>
        <p:spPr>
          <a:xfrm>
            <a:off x="5901265" y="36887460"/>
            <a:ext cx="7016" cy="426971"/>
          </a:xfrm>
          <a:prstGeom prst="straightConnector1">
            <a:avLst/>
          </a:prstGeom>
          <a:noFill/>
          <a:ln w="6350" cap="flat" cmpd="sng" algn="ctr">
            <a:solidFill>
              <a:sysClr val="windowText" lastClr="000000"/>
            </a:solidFill>
            <a:prstDash val="solid"/>
            <a:miter lim="800000"/>
            <a:tailEnd type="triangle"/>
          </a:ln>
          <a:effectLst/>
        </p:spPr>
      </p:cxnSp>
      <p:sp>
        <p:nvSpPr>
          <p:cNvPr id="197" name="Rectangle 196">
            <a:extLst>
              <a:ext uri="{FF2B5EF4-FFF2-40B4-BE49-F238E27FC236}">
                <a16:creationId xmlns:a16="http://schemas.microsoft.com/office/drawing/2014/main" id="{678482AF-34FA-483A-87F7-69E762D808D9}"/>
              </a:ext>
            </a:extLst>
          </p:cNvPr>
          <p:cNvSpPr/>
          <p:nvPr/>
        </p:nvSpPr>
        <p:spPr>
          <a:xfrm>
            <a:off x="5493086" y="39274315"/>
            <a:ext cx="836537" cy="785840"/>
          </a:xfrm>
          <a:prstGeom prst="rect">
            <a:avLst/>
          </a:prstGeom>
          <a:solidFill>
            <a:sysClr val="window" lastClr="FFFFFF"/>
          </a:solidFill>
          <a:ln w="6350" cap="flat" cmpd="sng" algn="ctr">
            <a:solidFill>
              <a:sysClr val="windowText" lastClr="000000"/>
            </a:solidFill>
            <a:prstDash val="solid"/>
            <a:miter lim="800000"/>
          </a:ln>
          <a:effectLst/>
        </p:spPr>
        <p:txBody>
          <a:bodyPr rtlCol="0" anchor="ctr"/>
          <a:lstStyle/>
          <a:p>
            <a:pPr algn="ctr" defTabSz="457200"/>
            <a:endParaRPr lang="en-US" sz="7200" kern="0" dirty="0">
              <a:solidFill>
                <a:prstClr val="black"/>
              </a:solidFill>
            </a:endParaRPr>
          </a:p>
        </p:txBody>
      </p:sp>
      <p:sp>
        <p:nvSpPr>
          <p:cNvPr id="198" name="Rectangle 197">
            <a:extLst>
              <a:ext uri="{FF2B5EF4-FFF2-40B4-BE49-F238E27FC236}">
                <a16:creationId xmlns:a16="http://schemas.microsoft.com/office/drawing/2014/main" id="{BFC866F0-D53A-42BB-8008-2458466106C1}"/>
              </a:ext>
            </a:extLst>
          </p:cNvPr>
          <p:cNvSpPr/>
          <p:nvPr/>
        </p:nvSpPr>
        <p:spPr>
          <a:xfrm>
            <a:off x="6328901" y="39274315"/>
            <a:ext cx="601607" cy="785840"/>
          </a:xfrm>
          <a:prstGeom prst="rect">
            <a:avLst/>
          </a:prstGeom>
          <a:solidFill>
            <a:srgbClr val="FFEBAB"/>
          </a:solidFill>
          <a:ln w="6350" cap="flat" cmpd="sng" algn="ctr">
            <a:solidFill>
              <a:sysClr val="windowText" lastClr="000000"/>
            </a:solidFill>
            <a:prstDash val="solid"/>
            <a:miter lim="800000"/>
          </a:ln>
          <a:effectLst/>
        </p:spPr>
        <p:txBody>
          <a:bodyPr rtlCol="0" anchor="ctr"/>
          <a:lstStyle/>
          <a:p>
            <a:pPr algn="ctr" defTabSz="457200"/>
            <a:endParaRPr lang="en-US" sz="4000" kern="0" baseline="30000" dirty="0">
              <a:solidFill>
                <a:srgbClr val="ED7D31">
                  <a:lumMod val="50000"/>
                </a:srgbClr>
              </a:solidFill>
              <a:latin typeface="Arial" panose="020B0604020202020204" pitchFamily="34" charset="0"/>
              <a:cs typeface="Arial" panose="020B0604020202020204" pitchFamily="34" charset="0"/>
            </a:endParaRPr>
          </a:p>
        </p:txBody>
      </p:sp>
      <p:sp>
        <p:nvSpPr>
          <p:cNvPr id="199" name="Oval 198">
            <a:extLst>
              <a:ext uri="{FF2B5EF4-FFF2-40B4-BE49-F238E27FC236}">
                <a16:creationId xmlns:a16="http://schemas.microsoft.com/office/drawing/2014/main" id="{651089B5-FAAA-4634-8E19-2470184ED34D}"/>
              </a:ext>
            </a:extLst>
          </p:cNvPr>
          <p:cNvSpPr/>
          <p:nvPr/>
        </p:nvSpPr>
        <p:spPr>
          <a:xfrm>
            <a:off x="5584208" y="39395946"/>
            <a:ext cx="666160" cy="605730"/>
          </a:xfrm>
          <a:prstGeom prst="ellipse">
            <a:avLst/>
          </a:prstGeom>
          <a:solidFill>
            <a:sysClr val="window" lastClr="FFFFFF"/>
          </a:solidFill>
          <a:ln w="6350" cap="flat" cmpd="sng" algn="ctr">
            <a:solidFill>
              <a:sysClr val="windowText" lastClr="000000"/>
            </a:solidFill>
            <a:prstDash val="solid"/>
            <a:miter lim="800000"/>
          </a:ln>
          <a:effectLst>
            <a:reflection endPos="0" dir="5400000" sy="-100000" algn="bl" rotWithShape="0"/>
          </a:effectLst>
        </p:spPr>
        <p:txBody>
          <a:bodyPr rtlCol="0" anchor="ctr"/>
          <a:lstStyle/>
          <a:p>
            <a:pPr algn="ctr" defTabSz="457200"/>
            <a:r>
              <a:rPr lang="en-US" sz="4000" kern="0" dirty="0">
                <a:solidFill>
                  <a:prstClr val="black"/>
                </a:solidFill>
                <a:latin typeface="Arial" panose="020B0604020202020204" pitchFamily="34" charset="0"/>
                <a:cs typeface="Arial" panose="020B0604020202020204" pitchFamily="34" charset="0"/>
              </a:rPr>
              <a:t>d</a:t>
            </a:r>
          </a:p>
        </p:txBody>
      </p:sp>
      <p:cxnSp>
        <p:nvCxnSpPr>
          <p:cNvPr id="200" name="Straight Arrow Connector 199">
            <a:extLst>
              <a:ext uri="{FF2B5EF4-FFF2-40B4-BE49-F238E27FC236}">
                <a16:creationId xmlns:a16="http://schemas.microsoft.com/office/drawing/2014/main" id="{20AC75E2-B6CE-42DF-96B6-BDDBA20B3828}"/>
              </a:ext>
            </a:extLst>
          </p:cNvPr>
          <p:cNvCxnSpPr>
            <a:cxnSpLocks/>
          </p:cNvCxnSpPr>
          <p:nvPr/>
        </p:nvCxnSpPr>
        <p:spPr>
          <a:xfrm>
            <a:off x="6942290" y="39677433"/>
            <a:ext cx="306949" cy="0"/>
          </a:xfrm>
          <a:prstGeom prst="straightConnector1">
            <a:avLst/>
          </a:prstGeom>
          <a:solidFill>
            <a:srgbClr val="254793"/>
          </a:solidFill>
          <a:ln w="6350" cap="flat" cmpd="sng" algn="ctr">
            <a:solidFill>
              <a:sysClr val="window" lastClr="FFFFFF">
                <a:lumMod val="50000"/>
              </a:sysClr>
            </a:solidFill>
            <a:prstDash val="solid"/>
            <a:miter lim="800000"/>
            <a:headEnd type="none" w="med" len="med"/>
            <a:tailEnd type="none" w="med" len="med"/>
          </a:ln>
          <a:effectLst/>
        </p:spPr>
      </p:cxnSp>
      <p:sp>
        <p:nvSpPr>
          <p:cNvPr id="201" name="Rectangle 200">
            <a:extLst>
              <a:ext uri="{FF2B5EF4-FFF2-40B4-BE49-F238E27FC236}">
                <a16:creationId xmlns:a16="http://schemas.microsoft.com/office/drawing/2014/main" id="{101C958E-F402-4099-9FF6-4644222D7EAC}"/>
              </a:ext>
            </a:extLst>
          </p:cNvPr>
          <p:cNvSpPr/>
          <p:nvPr/>
        </p:nvSpPr>
        <p:spPr>
          <a:xfrm>
            <a:off x="8011304" y="39243506"/>
            <a:ext cx="475463" cy="813504"/>
          </a:xfrm>
          <a:prstGeom prst="rect">
            <a:avLst/>
          </a:prstGeom>
          <a:solidFill>
            <a:srgbClr val="FFEBAB"/>
          </a:solidFill>
          <a:ln w="6350" cap="flat" cmpd="sng" algn="ctr">
            <a:solidFill>
              <a:sysClr val="windowText" lastClr="000000"/>
            </a:solidFill>
            <a:prstDash val="solid"/>
            <a:miter lim="800000"/>
          </a:ln>
          <a:effectLst/>
        </p:spPr>
        <p:txBody>
          <a:bodyPr rtlCol="0" anchor="ctr"/>
          <a:lstStyle/>
          <a:p>
            <a:pPr algn="ctr" defTabSz="457200"/>
            <a:endParaRPr lang="en-US" sz="4000" kern="0" baseline="30000" dirty="0">
              <a:solidFill>
                <a:srgbClr val="ED7D31">
                  <a:lumMod val="50000"/>
                </a:srgbClr>
              </a:solidFill>
              <a:latin typeface="Arial" panose="020B0604020202020204" pitchFamily="34" charset="0"/>
              <a:cs typeface="Arial" panose="020B0604020202020204" pitchFamily="34" charset="0"/>
            </a:endParaRPr>
          </a:p>
        </p:txBody>
      </p:sp>
      <p:sp>
        <p:nvSpPr>
          <p:cNvPr id="202" name="Oval 201">
            <a:extLst>
              <a:ext uri="{FF2B5EF4-FFF2-40B4-BE49-F238E27FC236}">
                <a16:creationId xmlns:a16="http://schemas.microsoft.com/office/drawing/2014/main" id="{17F13E4A-AA3D-404D-B714-718BCF3456EC}"/>
              </a:ext>
            </a:extLst>
          </p:cNvPr>
          <p:cNvSpPr/>
          <p:nvPr/>
        </p:nvSpPr>
        <p:spPr>
          <a:xfrm>
            <a:off x="5568185" y="36281730"/>
            <a:ext cx="666160" cy="605730"/>
          </a:xfrm>
          <a:prstGeom prst="ellipse">
            <a:avLst/>
          </a:prstGeom>
          <a:solidFill>
            <a:sysClr val="window" lastClr="FFFFFF"/>
          </a:solidFill>
          <a:ln w="6350" cap="flat" cmpd="sng" algn="ctr">
            <a:solidFill>
              <a:sysClr val="windowText" lastClr="000000"/>
            </a:solidFill>
            <a:prstDash val="solid"/>
            <a:miter lim="800000"/>
          </a:ln>
          <a:effectLst>
            <a:reflection endPos="0" dir="5400000" sy="-100000" algn="bl" rotWithShape="0"/>
          </a:effectLst>
        </p:spPr>
        <p:txBody>
          <a:bodyPr rtlCol="0" anchor="ctr"/>
          <a:lstStyle/>
          <a:p>
            <a:pPr algn="ctr" defTabSz="457200"/>
            <a:r>
              <a:rPr lang="en-US" sz="4000" kern="0" dirty="0">
                <a:solidFill>
                  <a:prstClr val="black">
                    <a:lumMod val="85000"/>
                    <a:lumOff val="15000"/>
                  </a:prstClr>
                </a:solidFill>
                <a:latin typeface="Arial" panose="020B0604020202020204" pitchFamily="34" charset="0"/>
                <a:cs typeface="Arial" panose="020B0604020202020204" pitchFamily="34" charset="0"/>
              </a:rPr>
              <a:t>a</a:t>
            </a:r>
          </a:p>
        </p:txBody>
      </p:sp>
      <p:sp>
        <p:nvSpPr>
          <p:cNvPr id="203" name="Oval 202">
            <a:extLst>
              <a:ext uri="{FF2B5EF4-FFF2-40B4-BE49-F238E27FC236}">
                <a16:creationId xmlns:a16="http://schemas.microsoft.com/office/drawing/2014/main" id="{5B8163C1-606C-46C6-9C37-444467FF1C56}"/>
              </a:ext>
            </a:extLst>
          </p:cNvPr>
          <p:cNvSpPr/>
          <p:nvPr/>
        </p:nvSpPr>
        <p:spPr>
          <a:xfrm>
            <a:off x="5575201" y="37314431"/>
            <a:ext cx="666160" cy="605730"/>
          </a:xfrm>
          <a:prstGeom prst="ellipse">
            <a:avLst/>
          </a:prstGeom>
          <a:solidFill>
            <a:sysClr val="window" lastClr="FFFFFF"/>
          </a:solidFill>
          <a:ln w="6350" cap="flat" cmpd="sng" algn="ctr">
            <a:solidFill>
              <a:sysClr val="windowText" lastClr="000000"/>
            </a:solidFill>
            <a:prstDash val="solid"/>
            <a:miter lim="800000"/>
          </a:ln>
          <a:effectLst>
            <a:reflection endPos="0" dir="5400000" sy="-100000" algn="bl" rotWithShape="0"/>
          </a:effectLst>
        </p:spPr>
        <p:txBody>
          <a:bodyPr rtlCol="0" anchor="ctr"/>
          <a:lstStyle/>
          <a:p>
            <a:pPr algn="ctr" defTabSz="457200"/>
            <a:r>
              <a:rPr lang="en-US" sz="4000" kern="0" dirty="0">
                <a:solidFill>
                  <a:prstClr val="black">
                    <a:lumMod val="85000"/>
                    <a:lumOff val="15000"/>
                  </a:prstClr>
                </a:solidFill>
                <a:latin typeface="Arial" panose="020B0604020202020204" pitchFamily="34" charset="0"/>
                <a:cs typeface="Arial" panose="020B0604020202020204" pitchFamily="34" charset="0"/>
              </a:rPr>
              <a:t>b</a:t>
            </a:r>
          </a:p>
        </p:txBody>
      </p:sp>
      <p:cxnSp>
        <p:nvCxnSpPr>
          <p:cNvPr id="204" name="Straight Arrow Connector 203">
            <a:extLst>
              <a:ext uri="{FF2B5EF4-FFF2-40B4-BE49-F238E27FC236}">
                <a16:creationId xmlns:a16="http://schemas.microsoft.com/office/drawing/2014/main" id="{0F37A489-4565-49FC-AD42-2ED18CC8DD97}"/>
              </a:ext>
            </a:extLst>
          </p:cNvPr>
          <p:cNvCxnSpPr>
            <a:cxnSpLocks/>
            <a:stCxn id="203" idx="4"/>
            <a:endCxn id="192" idx="0"/>
          </p:cNvCxnSpPr>
          <p:nvPr/>
        </p:nvCxnSpPr>
        <p:spPr>
          <a:xfrm>
            <a:off x="5908281" y="37920161"/>
            <a:ext cx="3344" cy="405630"/>
          </a:xfrm>
          <a:prstGeom prst="straightConnector1">
            <a:avLst/>
          </a:prstGeom>
          <a:noFill/>
          <a:ln w="6350" cap="flat" cmpd="sng" algn="ctr">
            <a:solidFill>
              <a:sysClr val="windowText" lastClr="000000"/>
            </a:solidFill>
            <a:prstDash val="solid"/>
            <a:miter lim="800000"/>
            <a:tailEnd type="triangle"/>
          </a:ln>
          <a:effectLst/>
        </p:spPr>
      </p:cxnSp>
      <p:cxnSp>
        <p:nvCxnSpPr>
          <p:cNvPr id="205" name="Straight Arrow Connector 204">
            <a:extLst>
              <a:ext uri="{FF2B5EF4-FFF2-40B4-BE49-F238E27FC236}">
                <a16:creationId xmlns:a16="http://schemas.microsoft.com/office/drawing/2014/main" id="{03AB3BC6-E127-4588-BCB2-084F19DB1AA2}"/>
              </a:ext>
            </a:extLst>
          </p:cNvPr>
          <p:cNvCxnSpPr>
            <a:cxnSpLocks/>
            <a:stCxn id="192" idx="4"/>
            <a:endCxn id="199" idx="0"/>
          </p:cNvCxnSpPr>
          <p:nvPr/>
        </p:nvCxnSpPr>
        <p:spPr>
          <a:xfrm>
            <a:off x="5911625" y="38931521"/>
            <a:ext cx="5663" cy="464425"/>
          </a:xfrm>
          <a:prstGeom prst="straightConnector1">
            <a:avLst/>
          </a:prstGeom>
          <a:noFill/>
          <a:ln w="6350" cap="flat" cmpd="sng" algn="ctr">
            <a:solidFill>
              <a:sysClr val="windowText" lastClr="000000"/>
            </a:solidFill>
            <a:prstDash val="solid"/>
            <a:miter lim="800000"/>
            <a:tailEnd type="triangle"/>
          </a:ln>
          <a:effectLst/>
        </p:spPr>
      </p:cxnSp>
      <p:cxnSp>
        <p:nvCxnSpPr>
          <p:cNvPr id="206" name="Straight Arrow Connector 205">
            <a:extLst>
              <a:ext uri="{FF2B5EF4-FFF2-40B4-BE49-F238E27FC236}">
                <a16:creationId xmlns:a16="http://schemas.microsoft.com/office/drawing/2014/main" id="{AD9F358D-ECCD-4A71-9452-9430856D19B8}"/>
              </a:ext>
            </a:extLst>
          </p:cNvPr>
          <p:cNvCxnSpPr>
            <a:cxnSpLocks/>
            <a:stCxn id="202" idx="5"/>
            <a:endCxn id="248" idx="1"/>
          </p:cNvCxnSpPr>
          <p:nvPr/>
        </p:nvCxnSpPr>
        <p:spPr>
          <a:xfrm>
            <a:off x="6136788" y="36798753"/>
            <a:ext cx="1211598" cy="599459"/>
          </a:xfrm>
          <a:prstGeom prst="straightConnector1">
            <a:avLst/>
          </a:prstGeom>
          <a:noFill/>
          <a:ln w="6350" cap="flat" cmpd="sng" algn="ctr">
            <a:solidFill>
              <a:sysClr val="windowText" lastClr="000000"/>
            </a:solidFill>
            <a:prstDash val="solid"/>
            <a:miter lim="800000"/>
            <a:tailEnd type="triangle"/>
          </a:ln>
          <a:effectLst/>
        </p:spPr>
      </p:cxnSp>
      <p:sp>
        <p:nvSpPr>
          <p:cNvPr id="207" name="Rectangle 206">
            <a:extLst>
              <a:ext uri="{FF2B5EF4-FFF2-40B4-BE49-F238E27FC236}">
                <a16:creationId xmlns:a16="http://schemas.microsoft.com/office/drawing/2014/main" id="{5311CFC0-D385-46E9-9AA9-900B5C98B0C8}"/>
              </a:ext>
            </a:extLst>
          </p:cNvPr>
          <p:cNvSpPr/>
          <p:nvPr/>
        </p:nvSpPr>
        <p:spPr>
          <a:xfrm>
            <a:off x="5481302" y="40271739"/>
            <a:ext cx="858116" cy="785840"/>
          </a:xfrm>
          <a:prstGeom prst="rect">
            <a:avLst/>
          </a:prstGeom>
          <a:solidFill>
            <a:sysClr val="window" lastClr="FFFFFF"/>
          </a:solidFill>
          <a:ln w="6350" cap="flat" cmpd="sng" algn="ctr">
            <a:solidFill>
              <a:sysClr val="windowText" lastClr="000000"/>
            </a:solidFill>
            <a:prstDash val="solid"/>
            <a:miter lim="800000"/>
          </a:ln>
          <a:effectLst/>
        </p:spPr>
        <p:txBody>
          <a:bodyPr rtlCol="0" anchor="ctr"/>
          <a:lstStyle/>
          <a:p>
            <a:pPr algn="ctr" defTabSz="457200"/>
            <a:endParaRPr lang="en-US" sz="7200" kern="0" dirty="0">
              <a:solidFill>
                <a:prstClr val="black"/>
              </a:solidFill>
            </a:endParaRPr>
          </a:p>
        </p:txBody>
      </p:sp>
      <p:sp>
        <p:nvSpPr>
          <p:cNvPr id="209" name="Rectangle 208">
            <a:extLst>
              <a:ext uri="{FF2B5EF4-FFF2-40B4-BE49-F238E27FC236}">
                <a16:creationId xmlns:a16="http://schemas.microsoft.com/office/drawing/2014/main" id="{EE3977BC-67C7-4859-B90F-44EB8369DD10}"/>
              </a:ext>
            </a:extLst>
          </p:cNvPr>
          <p:cNvSpPr/>
          <p:nvPr/>
        </p:nvSpPr>
        <p:spPr>
          <a:xfrm>
            <a:off x="6337417" y="40271115"/>
            <a:ext cx="579264" cy="786464"/>
          </a:xfrm>
          <a:prstGeom prst="rect">
            <a:avLst/>
          </a:prstGeom>
          <a:solidFill>
            <a:srgbClr val="FFEBAB"/>
          </a:solidFill>
          <a:ln w="6350" cap="flat" cmpd="sng" algn="ctr">
            <a:solidFill>
              <a:sysClr val="windowText" lastClr="000000"/>
            </a:solidFill>
            <a:prstDash val="solid"/>
            <a:miter lim="800000"/>
          </a:ln>
          <a:effectLst/>
        </p:spPr>
        <p:txBody>
          <a:bodyPr rtlCol="0" anchor="ctr"/>
          <a:lstStyle/>
          <a:p>
            <a:pPr algn="ctr" defTabSz="457200"/>
            <a:endParaRPr lang="en-US" sz="4000" kern="0" baseline="30000" dirty="0">
              <a:solidFill>
                <a:srgbClr val="ED7D31">
                  <a:lumMod val="50000"/>
                </a:srgbClr>
              </a:solidFill>
              <a:latin typeface="Arial" panose="020B0604020202020204" pitchFamily="34" charset="0"/>
              <a:cs typeface="Arial" panose="020B0604020202020204" pitchFamily="34" charset="0"/>
            </a:endParaRPr>
          </a:p>
        </p:txBody>
      </p:sp>
      <p:cxnSp>
        <p:nvCxnSpPr>
          <p:cNvPr id="210" name="Straight Arrow Connector 209">
            <a:extLst>
              <a:ext uri="{FF2B5EF4-FFF2-40B4-BE49-F238E27FC236}">
                <a16:creationId xmlns:a16="http://schemas.microsoft.com/office/drawing/2014/main" id="{E64E0E1C-D1B1-4296-98BC-EA309824A744}"/>
              </a:ext>
            </a:extLst>
          </p:cNvPr>
          <p:cNvCxnSpPr>
            <a:cxnSpLocks/>
          </p:cNvCxnSpPr>
          <p:nvPr/>
        </p:nvCxnSpPr>
        <p:spPr>
          <a:xfrm>
            <a:off x="6930508" y="40674857"/>
            <a:ext cx="306949" cy="0"/>
          </a:xfrm>
          <a:prstGeom prst="straightConnector1">
            <a:avLst/>
          </a:prstGeom>
          <a:solidFill>
            <a:srgbClr val="254793"/>
          </a:solidFill>
          <a:ln w="6350" cap="flat" cmpd="sng" algn="ctr">
            <a:solidFill>
              <a:sysClr val="window" lastClr="FFFFFF">
                <a:lumMod val="50000"/>
              </a:sysClr>
            </a:solidFill>
            <a:prstDash val="solid"/>
            <a:miter lim="800000"/>
            <a:headEnd type="none" w="med" len="med"/>
            <a:tailEnd type="none" w="med" len="med"/>
          </a:ln>
          <a:effectLst/>
        </p:spPr>
      </p:cxnSp>
      <p:sp>
        <p:nvSpPr>
          <p:cNvPr id="211" name="Rectangle 210">
            <a:extLst>
              <a:ext uri="{FF2B5EF4-FFF2-40B4-BE49-F238E27FC236}">
                <a16:creationId xmlns:a16="http://schemas.microsoft.com/office/drawing/2014/main" id="{19F7C2FC-E3CA-443A-90E2-88082CCD1EEE}"/>
              </a:ext>
            </a:extLst>
          </p:cNvPr>
          <p:cNvSpPr/>
          <p:nvPr/>
        </p:nvSpPr>
        <p:spPr>
          <a:xfrm>
            <a:off x="7183697" y="40251555"/>
            <a:ext cx="940491" cy="786273"/>
          </a:xfrm>
          <a:prstGeom prst="rect">
            <a:avLst/>
          </a:prstGeom>
          <a:solidFill>
            <a:sysClr val="window" lastClr="FFFFFF"/>
          </a:solidFill>
          <a:ln w="6350" cap="flat" cmpd="sng" algn="ctr">
            <a:solidFill>
              <a:sysClr val="windowText" lastClr="000000"/>
            </a:solidFill>
            <a:prstDash val="solid"/>
            <a:miter lim="800000"/>
          </a:ln>
          <a:effectLst/>
        </p:spPr>
        <p:txBody>
          <a:bodyPr rtlCol="0" anchor="ctr"/>
          <a:lstStyle/>
          <a:p>
            <a:pPr algn="ctr" defTabSz="457200"/>
            <a:endParaRPr lang="en-US" sz="7200" kern="0" dirty="0">
              <a:solidFill>
                <a:prstClr val="black"/>
              </a:solidFill>
            </a:endParaRPr>
          </a:p>
        </p:txBody>
      </p:sp>
      <p:sp>
        <p:nvSpPr>
          <p:cNvPr id="212" name="Rectangle 211">
            <a:extLst>
              <a:ext uri="{FF2B5EF4-FFF2-40B4-BE49-F238E27FC236}">
                <a16:creationId xmlns:a16="http://schemas.microsoft.com/office/drawing/2014/main" id="{3CE57937-9A7A-4A74-B9B9-B51B3968B549}"/>
              </a:ext>
            </a:extLst>
          </p:cNvPr>
          <p:cNvSpPr/>
          <p:nvPr/>
        </p:nvSpPr>
        <p:spPr>
          <a:xfrm>
            <a:off x="8011305" y="40251553"/>
            <a:ext cx="455979" cy="789609"/>
          </a:xfrm>
          <a:prstGeom prst="rect">
            <a:avLst/>
          </a:prstGeom>
          <a:solidFill>
            <a:srgbClr val="FFEBAB"/>
          </a:solidFill>
          <a:ln w="6350" cap="flat" cmpd="sng" algn="ctr">
            <a:solidFill>
              <a:sysClr val="windowText" lastClr="000000"/>
            </a:solidFill>
            <a:prstDash val="solid"/>
            <a:miter lim="800000"/>
          </a:ln>
          <a:effectLst/>
        </p:spPr>
        <p:txBody>
          <a:bodyPr rtlCol="0" anchor="ctr"/>
          <a:lstStyle/>
          <a:p>
            <a:pPr algn="ctr" defTabSz="457200"/>
            <a:endParaRPr lang="en-US" sz="4000" kern="0" baseline="30000" dirty="0">
              <a:solidFill>
                <a:srgbClr val="ED7D31">
                  <a:lumMod val="50000"/>
                </a:srgbClr>
              </a:solidFill>
              <a:latin typeface="Arial" panose="020B0604020202020204" pitchFamily="34" charset="0"/>
              <a:cs typeface="Arial" panose="020B0604020202020204" pitchFamily="34" charset="0"/>
            </a:endParaRPr>
          </a:p>
        </p:txBody>
      </p:sp>
      <p:sp>
        <p:nvSpPr>
          <p:cNvPr id="213" name="Rectangle 212">
            <a:extLst>
              <a:ext uri="{FF2B5EF4-FFF2-40B4-BE49-F238E27FC236}">
                <a16:creationId xmlns:a16="http://schemas.microsoft.com/office/drawing/2014/main" id="{B336F04C-F0E1-48B6-870E-C1C3E505B926}"/>
              </a:ext>
            </a:extLst>
          </p:cNvPr>
          <p:cNvSpPr/>
          <p:nvPr/>
        </p:nvSpPr>
        <p:spPr>
          <a:xfrm>
            <a:off x="5469120" y="41236590"/>
            <a:ext cx="940491" cy="813360"/>
          </a:xfrm>
          <a:prstGeom prst="rect">
            <a:avLst/>
          </a:prstGeom>
          <a:solidFill>
            <a:sysClr val="window" lastClr="FFFFFF"/>
          </a:solidFill>
          <a:ln w="6350" cap="flat" cmpd="sng" algn="ctr">
            <a:solidFill>
              <a:sysClr val="windowText" lastClr="000000"/>
            </a:solidFill>
            <a:prstDash val="solid"/>
            <a:miter lim="800000"/>
          </a:ln>
          <a:effectLst/>
        </p:spPr>
        <p:txBody>
          <a:bodyPr rtlCol="0" anchor="ctr"/>
          <a:lstStyle/>
          <a:p>
            <a:pPr algn="ctr" defTabSz="457200"/>
            <a:endParaRPr lang="en-US" sz="7200" kern="0" dirty="0">
              <a:solidFill>
                <a:prstClr val="black"/>
              </a:solidFill>
            </a:endParaRPr>
          </a:p>
        </p:txBody>
      </p:sp>
      <p:sp>
        <p:nvSpPr>
          <p:cNvPr id="214" name="Rectangle 213">
            <a:extLst>
              <a:ext uri="{FF2B5EF4-FFF2-40B4-BE49-F238E27FC236}">
                <a16:creationId xmlns:a16="http://schemas.microsoft.com/office/drawing/2014/main" id="{D57F7BA2-EC80-4D96-BBEB-CF2C4CA457A3}"/>
              </a:ext>
            </a:extLst>
          </p:cNvPr>
          <p:cNvSpPr/>
          <p:nvPr/>
        </p:nvSpPr>
        <p:spPr>
          <a:xfrm>
            <a:off x="6363253" y="41232269"/>
            <a:ext cx="553429" cy="816146"/>
          </a:xfrm>
          <a:prstGeom prst="rect">
            <a:avLst/>
          </a:prstGeom>
          <a:solidFill>
            <a:srgbClr val="FFEBAB"/>
          </a:solidFill>
          <a:ln w="6350" cap="flat" cmpd="sng" algn="ctr">
            <a:solidFill>
              <a:sysClr val="windowText" lastClr="000000"/>
            </a:solidFill>
            <a:prstDash val="solid"/>
            <a:miter lim="800000"/>
          </a:ln>
          <a:effectLst/>
        </p:spPr>
        <p:txBody>
          <a:bodyPr rtlCol="0" anchor="ctr"/>
          <a:lstStyle/>
          <a:p>
            <a:pPr algn="ctr" defTabSz="457200"/>
            <a:endParaRPr lang="en-US" sz="4000" kern="0" baseline="30000" dirty="0">
              <a:solidFill>
                <a:srgbClr val="ED7D31">
                  <a:lumMod val="50000"/>
                </a:srgbClr>
              </a:solidFill>
              <a:latin typeface="Arial" panose="020B0604020202020204" pitchFamily="34" charset="0"/>
              <a:cs typeface="Arial" panose="020B0604020202020204" pitchFamily="34" charset="0"/>
            </a:endParaRPr>
          </a:p>
        </p:txBody>
      </p:sp>
      <p:cxnSp>
        <p:nvCxnSpPr>
          <p:cNvPr id="215" name="Straight Arrow Connector 214">
            <a:extLst>
              <a:ext uri="{FF2B5EF4-FFF2-40B4-BE49-F238E27FC236}">
                <a16:creationId xmlns:a16="http://schemas.microsoft.com/office/drawing/2014/main" id="{EF399A0A-CE5F-4D91-A54A-3C8EE584E63D}"/>
              </a:ext>
            </a:extLst>
          </p:cNvPr>
          <p:cNvCxnSpPr>
            <a:cxnSpLocks/>
          </p:cNvCxnSpPr>
          <p:nvPr/>
        </p:nvCxnSpPr>
        <p:spPr>
          <a:xfrm>
            <a:off x="6890288" y="41645097"/>
            <a:ext cx="306949" cy="0"/>
          </a:xfrm>
          <a:prstGeom prst="straightConnector1">
            <a:avLst/>
          </a:prstGeom>
          <a:solidFill>
            <a:srgbClr val="254793"/>
          </a:solidFill>
          <a:ln w="6350" cap="flat" cmpd="sng" algn="ctr">
            <a:solidFill>
              <a:sysClr val="window" lastClr="FFFFFF">
                <a:lumMod val="50000"/>
              </a:sysClr>
            </a:solidFill>
            <a:prstDash val="solid"/>
            <a:miter lim="800000"/>
            <a:headEnd type="none" w="med" len="med"/>
            <a:tailEnd type="none" w="med" len="med"/>
          </a:ln>
          <a:effectLst/>
        </p:spPr>
      </p:cxnSp>
      <p:sp>
        <p:nvSpPr>
          <p:cNvPr id="216" name="Rectangle 215">
            <a:extLst>
              <a:ext uri="{FF2B5EF4-FFF2-40B4-BE49-F238E27FC236}">
                <a16:creationId xmlns:a16="http://schemas.microsoft.com/office/drawing/2014/main" id="{AE8C24EC-169B-4E4C-9F9E-CCA2B68CF4D5}"/>
              </a:ext>
            </a:extLst>
          </p:cNvPr>
          <p:cNvSpPr/>
          <p:nvPr/>
        </p:nvSpPr>
        <p:spPr>
          <a:xfrm>
            <a:off x="7163875" y="41242332"/>
            <a:ext cx="857686" cy="796103"/>
          </a:xfrm>
          <a:prstGeom prst="rect">
            <a:avLst/>
          </a:prstGeom>
          <a:solidFill>
            <a:sysClr val="window" lastClr="FFFFFF"/>
          </a:solidFill>
          <a:ln w="6350" cap="flat" cmpd="sng" algn="ctr">
            <a:solidFill>
              <a:sysClr val="windowText" lastClr="000000"/>
            </a:solidFill>
            <a:prstDash val="solid"/>
            <a:miter lim="800000"/>
          </a:ln>
          <a:effectLst/>
        </p:spPr>
        <p:txBody>
          <a:bodyPr rtlCol="0" anchor="ctr"/>
          <a:lstStyle/>
          <a:p>
            <a:pPr algn="ctr" defTabSz="457200"/>
            <a:endParaRPr lang="en-US" sz="7200" kern="0" dirty="0">
              <a:solidFill>
                <a:prstClr val="black"/>
              </a:solidFill>
            </a:endParaRPr>
          </a:p>
        </p:txBody>
      </p:sp>
      <p:sp>
        <p:nvSpPr>
          <p:cNvPr id="217" name="Rectangle 216">
            <a:extLst>
              <a:ext uri="{FF2B5EF4-FFF2-40B4-BE49-F238E27FC236}">
                <a16:creationId xmlns:a16="http://schemas.microsoft.com/office/drawing/2014/main" id="{1FB4E9BC-131D-48E2-BB4D-7D4382A61B62}"/>
              </a:ext>
            </a:extLst>
          </p:cNvPr>
          <p:cNvSpPr/>
          <p:nvPr/>
        </p:nvSpPr>
        <p:spPr>
          <a:xfrm>
            <a:off x="8009865" y="41229227"/>
            <a:ext cx="455591" cy="809208"/>
          </a:xfrm>
          <a:prstGeom prst="rect">
            <a:avLst/>
          </a:prstGeom>
          <a:solidFill>
            <a:srgbClr val="FFEBAB"/>
          </a:solidFill>
          <a:ln w="6350" cap="flat" cmpd="sng" algn="ctr">
            <a:solidFill>
              <a:sysClr val="windowText" lastClr="000000"/>
            </a:solidFill>
            <a:prstDash val="solid"/>
            <a:miter lim="800000"/>
          </a:ln>
          <a:effectLst/>
        </p:spPr>
        <p:txBody>
          <a:bodyPr rtlCol="0" anchor="ctr"/>
          <a:lstStyle/>
          <a:p>
            <a:pPr algn="ctr" defTabSz="457200"/>
            <a:endParaRPr lang="en-US" sz="4000" kern="0" baseline="30000" dirty="0">
              <a:solidFill>
                <a:srgbClr val="ED7D31">
                  <a:lumMod val="50000"/>
                </a:srgbClr>
              </a:solidFill>
              <a:latin typeface="Arial" panose="020B0604020202020204" pitchFamily="34" charset="0"/>
              <a:cs typeface="Arial" panose="020B0604020202020204" pitchFamily="34" charset="0"/>
            </a:endParaRPr>
          </a:p>
        </p:txBody>
      </p:sp>
      <p:sp>
        <p:nvSpPr>
          <p:cNvPr id="218" name="TextBox 217">
            <a:extLst>
              <a:ext uri="{FF2B5EF4-FFF2-40B4-BE49-F238E27FC236}">
                <a16:creationId xmlns:a16="http://schemas.microsoft.com/office/drawing/2014/main" id="{836E67C2-7C65-4717-A148-BE182653DC09}"/>
              </a:ext>
            </a:extLst>
          </p:cNvPr>
          <p:cNvSpPr txBox="1"/>
          <p:nvPr/>
        </p:nvSpPr>
        <p:spPr>
          <a:xfrm>
            <a:off x="5815286" y="35568205"/>
            <a:ext cx="452903" cy="646331"/>
          </a:xfrm>
          <a:prstGeom prst="rect">
            <a:avLst/>
          </a:prstGeom>
          <a:noFill/>
          <a:ln w="6350">
            <a:noFill/>
          </a:ln>
        </p:spPr>
        <p:txBody>
          <a:bodyPr wrap="square" rtlCol="0">
            <a:spAutoFit/>
          </a:bodyPr>
          <a:lstStyle/>
          <a:p>
            <a:pPr defTabSz="457200"/>
            <a:r>
              <a:rPr lang="en-US" sz="3600" b="1" kern="0" dirty="0">
                <a:solidFill>
                  <a:prstClr val="black">
                    <a:lumMod val="85000"/>
                    <a:lumOff val="15000"/>
                  </a:prstClr>
                </a:solidFill>
                <a:latin typeface="Arial" panose="020B0604020202020204" pitchFamily="34" charset="0"/>
                <a:cs typeface="Arial" panose="020B0604020202020204" pitchFamily="34" charset="0"/>
              </a:rPr>
              <a:t>i</a:t>
            </a:r>
          </a:p>
        </p:txBody>
      </p:sp>
      <p:sp>
        <p:nvSpPr>
          <p:cNvPr id="219" name="TextBox 218">
            <a:extLst>
              <a:ext uri="{FF2B5EF4-FFF2-40B4-BE49-F238E27FC236}">
                <a16:creationId xmlns:a16="http://schemas.microsoft.com/office/drawing/2014/main" id="{8575EF6E-82F3-4B57-97BB-45CC4C5571FD}"/>
              </a:ext>
            </a:extLst>
          </p:cNvPr>
          <p:cNvSpPr txBox="1"/>
          <p:nvPr/>
        </p:nvSpPr>
        <p:spPr>
          <a:xfrm>
            <a:off x="3702092" y="38279220"/>
            <a:ext cx="801823" cy="646331"/>
          </a:xfrm>
          <a:prstGeom prst="rect">
            <a:avLst/>
          </a:prstGeom>
          <a:noFill/>
          <a:ln>
            <a:noFill/>
          </a:ln>
        </p:spPr>
        <p:txBody>
          <a:bodyPr wrap="none" rtlCol="0">
            <a:spAutoFit/>
          </a:bodyPr>
          <a:lstStyle/>
          <a:p>
            <a:pPr algn="ctr" defTabSz="457200"/>
            <a:r>
              <a:rPr lang="en-US" sz="3600" kern="0" dirty="0">
                <a:solidFill>
                  <a:prstClr val="black"/>
                </a:solidFill>
              </a:rPr>
              <a:t>t+2</a:t>
            </a:r>
          </a:p>
        </p:txBody>
      </p:sp>
      <p:sp>
        <p:nvSpPr>
          <p:cNvPr id="220" name="TextBox 219">
            <a:extLst>
              <a:ext uri="{FF2B5EF4-FFF2-40B4-BE49-F238E27FC236}">
                <a16:creationId xmlns:a16="http://schemas.microsoft.com/office/drawing/2014/main" id="{6D8CE34E-221B-4CF0-A8ED-01DAC735F6BE}"/>
              </a:ext>
            </a:extLst>
          </p:cNvPr>
          <p:cNvSpPr txBox="1"/>
          <p:nvPr/>
        </p:nvSpPr>
        <p:spPr>
          <a:xfrm>
            <a:off x="3697215" y="40327511"/>
            <a:ext cx="801823" cy="646331"/>
          </a:xfrm>
          <a:prstGeom prst="rect">
            <a:avLst/>
          </a:prstGeom>
          <a:noFill/>
          <a:ln w="6350">
            <a:noFill/>
          </a:ln>
        </p:spPr>
        <p:txBody>
          <a:bodyPr wrap="none" rtlCol="0">
            <a:spAutoFit/>
          </a:bodyPr>
          <a:lstStyle/>
          <a:p>
            <a:pPr algn="ctr" defTabSz="457200"/>
            <a:r>
              <a:rPr lang="en-US" sz="3600" kern="0" dirty="0">
                <a:solidFill>
                  <a:prstClr val="black"/>
                </a:solidFill>
              </a:rPr>
              <a:t>t+4</a:t>
            </a:r>
          </a:p>
        </p:txBody>
      </p:sp>
      <p:sp>
        <p:nvSpPr>
          <p:cNvPr id="221" name="TextBox 220">
            <a:extLst>
              <a:ext uri="{FF2B5EF4-FFF2-40B4-BE49-F238E27FC236}">
                <a16:creationId xmlns:a16="http://schemas.microsoft.com/office/drawing/2014/main" id="{157CC349-A94F-429F-BAF0-F61FF0083383}"/>
              </a:ext>
            </a:extLst>
          </p:cNvPr>
          <p:cNvSpPr txBox="1"/>
          <p:nvPr/>
        </p:nvSpPr>
        <p:spPr>
          <a:xfrm>
            <a:off x="6278146" y="36361775"/>
            <a:ext cx="1132623" cy="867580"/>
          </a:xfrm>
          <a:prstGeom prst="rect">
            <a:avLst/>
          </a:prstGeom>
          <a:noFill/>
          <a:ln w="6350">
            <a:noFill/>
          </a:ln>
        </p:spPr>
        <p:txBody>
          <a:bodyPr wrap="none" rtlCol="0">
            <a:spAutoFit/>
          </a:bodyPr>
          <a:lstStyle/>
          <a:p>
            <a:pPr defTabSz="457200"/>
            <a:r>
              <a:rPr lang="en-US" sz="3200" dirty="0">
                <a:solidFill>
                  <a:srgbClr val="70AD47">
                    <a:lumMod val="50000"/>
                  </a:srgbClr>
                </a:solidFill>
                <a:latin typeface="Arial" panose="020B0604020202020204" pitchFamily="34" charset="0"/>
                <a:cs typeface="Arial" panose="020B0604020202020204" pitchFamily="34" charset="0"/>
              </a:rPr>
              <a:t>e</a:t>
            </a:r>
            <a:r>
              <a:rPr lang="en-US" sz="3200" baseline="30000" dirty="0">
                <a:solidFill>
                  <a:srgbClr val="70AD47">
                    <a:lumMod val="50000"/>
                  </a:srgbClr>
                </a:solidFill>
                <a:latin typeface="Arial" panose="020B0604020202020204" pitchFamily="34" charset="0"/>
                <a:cs typeface="Arial" panose="020B0604020202020204" pitchFamily="34" charset="0"/>
              </a:rPr>
              <a:t>i-1</a:t>
            </a:r>
          </a:p>
        </p:txBody>
      </p:sp>
      <p:sp>
        <p:nvSpPr>
          <p:cNvPr id="224" name="TextBox 223">
            <a:extLst>
              <a:ext uri="{FF2B5EF4-FFF2-40B4-BE49-F238E27FC236}">
                <a16:creationId xmlns:a16="http://schemas.microsoft.com/office/drawing/2014/main" id="{B0CBF162-67A1-4BED-BC61-D838131F1B69}"/>
              </a:ext>
            </a:extLst>
          </p:cNvPr>
          <p:cNvSpPr txBox="1"/>
          <p:nvPr/>
        </p:nvSpPr>
        <p:spPr>
          <a:xfrm>
            <a:off x="6286611" y="40366474"/>
            <a:ext cx="747653" cy="867580"/>
          </a:xfrm>
          <a:prstGeom prst="rect">
            <a:avLst/>
          </a:prstGeom>
          <a:noFill/>
          <a:ln w="6350">
            <a:noFill/>
          </a:ln>
        </p:spPr>
        <p:txBody>
          <a:bodyPr wrap="none" rtlCol="0">
            <a:spAutoFit/>
          </a:bodyPr>
          <a:lstStyle/>
          <a:p>
            <a:pPr defTabSz="457200"/>
            <a:r>
              <a:rPr lang="en-US" sz="3200" dirty="0" err="1">
                <a:solidFill>
                  <a:prstClr val="black">
                    <a:lumMod val="95000"/>
                    <a:lumOff val="5000"/>
                  </a:prstClr>
                </a:solidFill>
                <a:latin typeface="Arial" panose="020B0604020202020204" pitchFamily="34" charset="0"/>
                <a:cs typeface="Arial" panose="020B0604020202020204" pitchFamily="34" charset="0"/>
              </a:rPr>
              <a:t>e</a:t>
            </a:r>
            <a:r>
              <a:rPr lang="en-US" sz="3200" baseline="30000" dirty="0" err="1">
                <a:solidFill>
                  <a:prstClr val="black">
                    <a:lumMod val="95000"/>
                    <a:lumOff val="5000"/>
                  </a:prstClr>
                </a:solidFill>
                <a:latin typeface="Arial" panose="020B0604020202020204" pitchFamily="34" charset="0"/>
                <a:cs typeface="Arial" panose="020B0604020202020204" pitchFamily="34" charset="0"/>
              </a:rPr>
              <a:t>i</a:t>
            </a:r>
            <a:endParaRPr lang="en-US" sz="3200" baseline="30000" dirty="0">
              <a:solidFill>
                <a:prstClr val="black">
                  <a:lumMod val="95000"/>
                  <a:lumOff val="5000"/>
                </a:prstClr>
              </a:solidFill>
              <a:latin typeface="Arial" panose="020B0604020202020204" pitchFamily="34" charset="0"/>
              <a:cs typeface="Arial" panose="020B0604020202020204" pitchFamily="34" charset="0"/>
            </a:endParaRPr>
          </a:p>
        </p:txBody>
      </p:sp>
      <p:cxnSp>
        <p:nvCxnSpPr>
          <p:cNvPr id="225" name="Straight Arrow Connector 224">
            <a:extLst>
              <a:ext uri="{FF2B5EF4-FFF2-40B4-BE49-F238E27FC236}">
                <a16:creationId xmlns:a16="http://schemas.microsoft.com/office/drawing/2014/main" id="{1B6C0941-B101-419A-AA99-AE3B38AF3283}"/>
              </a:ext>
            </a:extLst>
          </p:cNvPr>
          <p:cNvCxnSpPr>
            <a:cxnSpLocks/>
            <a:stCxn id="199" idx="4"/>
            <a:endCxn id="226" idx="0"/>
          </p:cNvCxnSpPr>
          <p:nvPr/>
        </p:nvCxnSpPr>
        <p:spPr>
          <a:xfrm>
            <a:off x="5917288" y="40001676"/>
            <a:ext cx="3551" cy="381142"/>
          </a:xfrm>
          <a:prstGeom prst="straightConnector1">
            <a:avLst/>
          </a:prstGeom>
          <a:noFill/>
          <a:ln w="6350" cap="flat" cmpd="sng" algn="ctr">
            <a:solidFill>
              <a:sysClr val="windowText" lastClr="000000"/>
            </a:solidFill>
            <a:prstDash val="solid"/>
            <a:miter lim="800000"/>
            <a:tailEnd type="triangle"/>
          </a:ln>
          <a:effectLst/>
        </p:spPr>
      </p:cxnSp>
      <p:sp>
        <p:nvSpPr>
          <p:cNvPr id="226" name="Oval 225">
            <a:extLst>
              <a:ext uri="{FF2B5EF4-FFF2-40B4-BE49-F238E27FC236}">
                <a16:creationId xmlns:a16="http://schemas.microsoft.com/office/drawing/2014/main" id="{B8F9FA63-7D18-4FF5-AE04-334C589A04AD}"/>
              </a:ext>
            </a:extLst>
          </p:cNvPr>
          <p:cNvSpPr/>
          <p:nvPr/>
        </p:nvSpPr>
        <p:spPr>
          <a:xfrm>
            <a:off x="5587759" y="40382818"/>
            <a:ext cx="666160" cy="605730"/>
          </a:xfrm>
          <a:prstGeom prst="ellipse">
            <a:avLst/>
          </a:prstGeom>
          <a:solidFill>
            <a:sysClr val="window" lastClr="FFFFFF"/>
          </a:solidFill>
          <a:ln w="6350" cap="flat" cmpd="sng" algn="ctr">
            <a:solidFill>
              <a:sysClr val="windowText" lastClr="000000"/>
            </a:solidFill>
            <a:prstDash val="solid"/>
            <a:miter lim="800000"/>
          </a:ln>
          <a:effectLst>
            <a:reflection endPos="0" dir="5400000" sy="-100000" algn="bl" rotWithShape="0"/>
          </a:effectLst>
        </p:spPr>
        <p:txBody>
          <a:bodyPr rtlCol="0" anchor="ctr"/>
          <a:lstStyle/>
          <a:p>
            <a:pPr algn="ctr" defTabSz="457200"/>
            <a:r>
              <a:rPr lang="en-US" sz="4000" kern="0" dirty="0">
                <a:solidFill>
                  <a:prstClr val="black">
                    <a:lumMod val="85000"/>
                    <a:lumOff val="15000"/>
                  </a:prstClr>
                </a:solidFill>
                <a:latin typeface="Arial" panose="020B0604020202020204" pitchFamily="34" charset="0"/>
                <a:cs typeface="Arial" panose="020B0604020202020204" pitchFamily="34" charset="0"/>
              </a:rPr>
              <a:t>e</a:t>
            </a:r>
          </a:p>
        </p:txBody>
      </p:sp>
      <p:sp>
        <p:nvSpPr>
          <p:cNvPr id="227" name="Freeform: Shape 226">
            <a:extLst>
              <a:ext uri="{FF2B5EF4-FFF2-40B4-BE49-F238E27FC236}">
                <a16:creationId xmlns:a16="http://schemas.microsoft.com/office/drawing/2014/main" id="{15A3164B-A3AD-4A76-81E6-AE6D307AAD6C}"/>
              </a:ext>
            </a:extLst>
          </p:cNvPr>
          <p:cNvSpPr/>
          <p:nvPr/>
        </p:nvSpPr>
        <p:spPr>
          <a:xfrm>
            <a:off x="6180747" y="40360080"/>
            <a:ext cx="549228" cy="116816"/>
          </a:xfrm>
          <a:custGeom>
            <a:avLst/>
            <a:gdLst>
              <a:gd name="connsiteX0" fmla="*/ 0 w 257695"/>
              <a:gd name="connsiteY0" fmla="*/ 58242 h 58242"/>
              <a:gd name="connsiteX1" fmla="*/ 66502 w 257695"/>
              <a:gd name="connsiteY1" fmla="*/ 53 h 58242"/>
              <a:gd name="connsiteX2" fmla="*/ 257695 w 257695"/>
              <a:gd name="connsiteY2" fmla="*/ 49929 h 58242"/>
            </a:gdLst>
            <a:ahLst/>
            <a:cxnLst>
              <a:cxn ang="0">
                <a:pos x="connsiteX0" y="connsiteY0"/>
              </a:cxn>
              <a:cxn ang="0">
                <a:pos x="connsiteX1" y="connsiteY1"/>
              </a:cxn>
              <a:cxn ang="0">
                <a:pos x="connsiteX2" y="connsiteY2"/>
              </a:cxn>
            </a:cxnLst>
            <a:rect l="l" t="t" r="r" b="b"/>
            <a:pathLst>
              <a:path w="257695" h="58242">
                <a:moveTo>
                  <a:pt x="0" y="58242"/>
                </a:moveTo>
                <a:cubicBezTo>
                  <a:pt x="11776" y="29840"/>
                  <a:pt x="23553" y="1438"/>
                  <a:pt x="66502" y="53"/>
                </a:cubicBezTo>
                <a:cubicBezTo>
                  <a:pt x="109451" y="-1332"/>
                  <a:pt x="183573" y="24298"/>
                  <a:pt x="257695" y="49929"/>
                </a:cubicBezTo>
              </a:path>
            </a:pathLst>
          </a:custGeom>
          <a:noFill/>
          <a:ln w="6350" cap="flat" cmpd="sng" algn="ctr">
            <a:solidFill>
              <a:sysClr val="windowText" lastClr="000000"/>
            </a:solidFill>
            <a:prstDash val="solid"/>
            <a:miter lim="800000"/>
            <a:headEnd type="none" w="med" len="med"/>
            <a:tailEnd type="triangl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defRPr/>
            </a:pPr>
            <a:endParaRPr lang="en-US" sz="3600" kern="0">
              <a:solidFill>
                <a:prstClr val="white"/>
              </a:solidFill>
            </a:endParaRPr>
          </a:p>
        </p:txBody>
      </p:sp>
      <p:sp>
        <p:nvSpPr>
          <p:cNvPr id="228" name="Oval 227">
            <a:extLst>
              <a:ext uri="{FF2B5EF4-FFF2-40B4-BE49-F238E27FC236}">
                <a16:creationId xmlns:a16="http://schemas.microsoft.com/office/drawing/2014/main" id="{29996E35-0890-4986-A053-EF76994C51AF}"/>
              </a:ext>
            </a:extLst>
          </p:cNvPr>
          <p:cNvSpPr/>
          <p:nvPr/>
        </p:nvSpPr>
        <p:spPr>
          <a:xfrm>
            <a:off x="7283527" y="41356880"/>
            <a:ext cx="666160" cy="605730"/>
          </a:xfrm>
          <a:prstGeom prst="ellipse">
            <a:avLst/>
          </a:prstGeom>
          <a:solidFill>
            <a:sysClr val="window" lastClr="FFFFFF"/>
          </a:solidFill>
          <a:ln w="6350" cap="flat" cmpd="sng" algn="ctr">
            <a:solidFill>
              <a:sysClr val="windowText" lastClr="000000"/>
            </a:solidFill>
            <a:prstDash val="solid"/>
            <a:miter lim="800000"/>
          </a:ln>
          <a:effectLst>
            <a:reflection endPos="0" dir="5400000" sy="-100000" algn="bl" rotWithShape="0"/>
          </a:effectLst>
        </p:spPr>
        <p:txBody>
          <a:bodyPr rtlCol="0" anchor="ctr"/>
          <a:lstStyle/>
          <a:p>
            <a:pPr algn="ctr" defTabSz="457200"/>
            <a:r>
              <a:rPr lang="en-US" sz="4000" kern="0" dirty="0">
                <a:solidFill>
                  <a:prstClr val="black">
                    <a:lumMod val="85000"/>
                    <a:lumOff val="15000"/>
                  </a:prstClr>
                </a:solidFill>
                <a:latin typeface="Arial" panose="020B0604020202020204" pitchFamily="34" charset="0"/>
                <a:cs typeface="Arial" panose="020B0604020202020204" pitchFamily="34" charset="0"/>
              </a:rPr>
              <a:t>f</a:t>
            </a:r>
          </a:p>
        </p:txBody>
      </p:sp>
      <p:cxnSp>
        <p:nvCxnSpPr>
          <p:cNvPr id="229" name="Straight Arrow Connector 228">
            <a:extLst>
              <a:ext uri="{FF2B5EF4-FFF2-40B4-BE49-F238E27FC236}">
                <a16:creationId xmlns:a16="http://schemas.microsoft.com/office/drawing/2014/main" id="{8C648E41-641E-4263-A9E2-51C7ADA6DDF4}"/>
              </a:ext>
            </a:extLst>
          </p:cNvPr>
          <p:cNvCxnSpPr>
            <a:cxnSpLocks/>
            <a:stCxn id="226" idx="5"/>
            <a:endCxn id="228" idx="1"/>
          </p:cNvCxnSpPr>
          <p:nvPr/>
        </p:nvCxnSpPr>
        <p:spPr>
          <a:xfrm>
            <a:off x="6156363" y="40899842"/>
            <a:ext cx="1224721" cy="545743"/>
          </a:xfrm>
          <a:prstGeom prst="straightConnector1">
            <a:avLst/>
          </a:prstGeom>
          <a:noFill/>
          <a:ln w="6350" cap="flat" cmpd="sng" algn="ctr">
            <a:solidFill>
              <a:sysClr val="windowText" lastClr="000000"/>
            </a:solidFill>
            <a:prstDash val="solid"/>
            <a:miter lim="800000"/>
            <a:tailEnd type="triangle"/>
          </a:ln>
          <a:effectLst/>
        </p:spPr>
      </p:cxnSp>
      <p:sp>
        <p:nvSpPr>
          <p:cNvPr id="231" name="TextBox 230">
            <a:extLst>
              <a:ext uri="{FF2B5EF4-FFF2-40B4-BE49-F238E27FC236}">
                <a16:creationId xmlns:a16="http://schemas.microsoft.com/office/drawing/2014/main" id="{7CD9808F-AFA9-4B89-88E4-F3D2AD175B2A}"/>
              </a:ext>
            </a:extLst>
          </p:cNvPr>
          <p:cNvSpPr txBox="1"/>
          <p:nvPr/>
        </p:nvSpPr>
        <p:spPr>
          <a:xfrm>
            <a:off x="6306701" y="37389215"/>
            <a:ext cx="1132623" cy="867580"/>
          </a:xfrm>
          <a:prstGeom prst="rect">
            <a:avLst/>
          </a:prstGeom>
          <a:noFill/>
          <a:ln w="6350">
            <a:noFill/>
          </a:ln>
        </p:spPr>
        <p:txBody>
          <a:bodyPr wrap="none" rtlCol="0">
            <a:spAutoFit/>
          </a:bodyPr>
          <a:lstStyle/>
          <a:p>
            <a:pPr defTabSz="457200"/>
            <a:r>
              <a:rPr lang="en-US" sz="3200" dirty="0">
                <a:solidFill>
                  <a:srgbClr val="70AD47">
                    <a:lumMod val="50000"/>
                  </a:srgbClr>
                </a:solidFill>
                <a:latin typeface="Arial" panose="020B0604020202020204" pitchFamily="34" charset="0"/>
                <a:cs typeface="Arial" panose="020B0604020202020204" pitchFamily="34" charset="0"/>
              </a:rPr>
              <a:t>e</a:t>
            </a:r>
            <a:r>
              <a:rPr lang="en-US" sz="3200" baseline="30000" dirty="0">
                <a:solidFill>
                  <a:srgbClr val="70AD47">
                    <a:lumMod val="50000"/>
                  </a:srgbClr>
                </a:solidFill>
                <a:latin typeface="Arial" panose="020B0604020202020204" pitchFamily="34" charset="0"/>
                <a:cs typeface="Arial" panose="020B0604020202020204" pitchFamily="34" charset="0"/>
              </a:rPr>
              <a:t>i-1</a:t>
            </a:r>
          </a:p>
        </p:txBody>
      </p:sp>
      <p:sp>
        <p:nvSpPr>
          <p:cNvPr id="234" name="TextBox 233">
            <a:extLst>
              <a:ext uri="{FF2B5EF4-FFF2-40B4-BE49-F238E27FC236}">
                <a16:creationId xmlns:a16="http://schemas.microsoft.com/office/drawing/2014/main" id="{3CC41FCF-83CE-4BF2-B80C-75C5EC6F790C}"/>
              </a:ext>
            </a:extLst>
          </p:cNvPr>
          <p:cNvSpPr txBox="1"/>
          <p:nvPr/>
        </p:nvSpPr>
        <p:spPr>
          <a:xfrm>
            <a:off x="6281149" y="38319104"/>
            <a:ext cx="716863" cy="584775"/>
          </a:xfrm>
          <a:prstGeom prst="rect">
            <a:avLst/>
          </a:prstGeom>
          <a:noFill/>
          <a:ln w="6350">
            <a:noFill/>
          </a:ln>
        </p:spPr>
        <p:txBody>
          <a:bodyPr wrap="none" rtlCol="0">
            <a:spAutoFit/>
          </a:bodyPr>
          <a:lstStyle/>
          <a:p>
            <a:pPr algn="ctr" defTabSz="457200"/>
            <a:r>
              <a:rPr lang="en-US" sz="3200" dirty="0">
                <a:solidFill>
                  <a:srgbClr val="70AD47">
                    <a:lumMod val="50000"/>
                  </a:srgbClr>
                </a:solidFill>
                <a:latin typeface="Arial" panose="020B0604020202020204" pitchFamily="34" charset="0"/>
                <a:cs typeface="Arial" panose="020B0604020202020204" pitchFamily="34" charset="0"/>
              </a:rPr>
              <a:t>e</a:t>
            </a:r>
            <a:r>
              <a:rPr lang="en-US" sz="3200" baseline="30000" dirty="0">
                <a:solidFill>
                  <a:srgbClr val="70AD47">
                    <a:lumMod val="50000"/>
                  </a:srgbClr>
                </a:solidFill>
                <a:latin typeface="Arial" panose="020B0604020202020204" pitchFamily="34" charset="0"/>
                <a:cs typeface="Arial" panose="020B0604020202020204" pitchFamily="34" charset="0"/>
              </a:rPr>
              <a:t>i-1</a:t>
            </a:r>
          </a:p>
        </p:txBody>
      </p:sp>
      <p:sp>
        <p:nvSpPr>
          <p:cNvPr id="235" name="TextBox 234">
            <a:extLst>
              <a:ext uri="{FF2B5EF4-FFF2-40B4-BE49-F238E27FC236}">
                <a16:creationId xmlns:a16="http://schemas.microsoft.com/office/drawing/2014/main" id="{6139BE91-39B8-4355-B349-7CDAE48771CF}"/>
              </a:ext>
            </a:extLst>
          </p:cNvPr>
          <p:cNvSpPr txBox="1"/>
          <p:nvPr/>
        </p:nvSpPr>
        <p:spPr>
          <a:xfrm>
            <a:off x="6289460" y="39300084"/>
            <a:ext cx="716863" cy="584775"/>
          </a:xfrm>
          <a:prstGeom prst="rect">
            <a:avLst/>
          </a:prstGeom>
          <a:noFill/>
          <a:ln w="6350">
            <a:noFill/>
          </a:ln>
        </p:spPr>
        <p:txBody>
          <a:bodyPr wrap="none" rtlCol="0">
            <a:spAutoFit/>
          </a:bodyPr>
          <a:lstStyle/>
          <a:p>
            <a:pPr algn="ctr" defTabSz="457200"/>
            <a:r>
              <a:rPr lang="en-US" sz="3200" dirty="0">
                <a:solidFill>
                  <a:srgbClr val="70AD47">
                    <a:lumMod val="50000"/>
                  </a:srgbClr>
                </a:solidFill>
                <a:latin typeface="Arial" panose="020B0604020202020204" pitchFamily="34" charset="0"/>
                <a:cs typeface="Arial" panose="020B0604020202020204" pitchFamily="34" charset="0"/>
              </a:rPr>
              <a:t>e</a:t>
            </a:r>
            <a:r>
              <a:rPr lang="en-US" sz="3200" baseline="30000" dirty="0">
                <a:solidFill>
                  <a:srgbClr val="70AD47">
                    <a:lumMod val="50000"/>
                  </a:srgbClr>
                </a:solidFill>
                <a:latin typeface="Arial" panose="020B0604020202020204" pitchFamily="34" charset="0"/>
                <a:cs typeface="Arial" panose="020B0604020202020204" pitchFamily="34" charset="0"/>
              </a:rPr>
              <a:t>i-1</a:t>
            </a:r>
          </a:p>
        </p:txBody>
      </p:sp>
      <p:sp>
        <p:nvSpPr>
          <p:cNvPr id="243" name="TextBox 242">
            <a:extLst>
              <a:ext uri="{FF2B5EF4-FFF2-40B4-BE49-F238E27FC236}">
                <a16:creationId xmlns:a16="http://schemas.microsoft.com/office/drawing/2014/main" id="{ADCD20CF-CCA0-4B78-A260-6916EE1CA603}"/>
              </a:ext>
            </a:extLst>
          </p:cNvPr>
          <p:cNvSpPr txBox="1"/>
          <p:nvPr/>
        </p:nvSpPr>
        <p:spPr>
          <a:xfrm>
            <a:off x="3697215" y="41229227"/>
            <a:ext cx="801823" cy="646331"/>
          </a:xfrm>
          <a:prstGeom prst="rect">
            <a:avLst/>
          </a:prstGeom>
          <a:noFill/>
          <a:ln w="6350">
            <a:noFill/>
          </a:ln>
        </p:spPr>
        <p:txBody>
          <a:bodyPr wrap="none" rtlCol="0">
            <a:spAutoFit/>
          </a:bodyPr>
          <a:lstStyle/>
          <a:p>
            <a:pPr algn="ctr" defTabSz="457200"/>
            <a:r>
              <a:rPr lang="en-US" sz="3600" kern="0" dirty="0">
                <a:solidFill>
                  <a:prstClr val="black"/>
                </a:solidFill>
              </a:rPr>
              <a:t>t+5</a:t>
            </a:r>
          </a:p>
        </p:txBody>
      </p:sp>
      <p:sp>
        <p:nvSpPr>
          <p:cNvPr id="245" name="Oval 244">
            <a:extLst>
              <a:ext uri="{FF2B5EF4-FFF2-40B4-BE49-F238E27FC236}">
                <a16:creationId xmlns:a16="http://schemas.microsoft.com/office/drawing/2014/main" id="{C8D104F8-4E17-4670-B08A-3EEB363B3813}"/>
              </a:ext>
            </a:extLst>
          </p:cNvPr>
          <p:cNvSpPr/>
          <p:nvPr/>
        </p:nvSpPr>
        <p:spPr>
          <a:xfrm>
            <a:off x="7227945" y="40342412"/>
            <a:ext cx="666160" cy="605730"/>
          </a:xfrm>
          <a:prstGeom prst="ellipse">
            <a:avLst/>
          </a:prstGeom>
          <a:solidFill>
            <a:sysClr val="window" lastClr="FFFFFF"/>
          </a:solidFill>
          <a:ln w="6350" cap="flat" cmpd="sng" algn="ctr">
            <a:solidFill>
              <a:sysClr val="windowText" lastClr="000000"/>
            </a:solidFill>
            <a:prstDash val="solid"/>
            <a:miter lim="800000"/>
          </a:ln>
          <a:effectLst>
            <a:reflection endPos="0" dir="5400000" sy="-100000" algn="bl" rotWithShape="0"/>
          </a:effectLst>
        </p:spPr>
        <p:txBody>
          <a:bodyPr rtlCol="0" anchor="ctr"/>
          <a:lstStyle/>
          <a:p>
            <a:pPr algn="ctr" defTabSz="457200"/>
            <a:r>
              <a:rPr lang="en-US" sz="4000" kern="0" dirty="0">
                <a:solidFill>
                  <a:prstClr val="black"/>
                </a:solidFill>
                <a:latin typeface="Arial" panose="020B0604020202020204" pitchFamily="34" charset="0"/>
                <a:cs typeface="Arial" panose="020B0604020202020204" pitchFamily="34" charset="0"/>
              </a:rPr>
              <a:t>h</a:t>
            </a:r>
          </a:p>
        </p:txBody>
      </p:sp>
      <p:cxnSp>
        <p:nvCxnSpPr>
          <p:cNvPr id="246" name="Straight Arrow Connector 245">
            <a:extLst>
              <a:ext uri="{FF2B5EF4-FFF2-40B4-BE49-F238E27FC236}">
                <a16:creationId xmlns:a16="http://schemas.microsoft.com/office/drawing/2014/main" id="{38A4F588-02E8-4B32-B3EA-5400B4AE1C92}"/>
              </a:ext>
            </a:extLst>
          </p:cNvPr>
          <p:cNvCxnSpPr>
            <a:cxnSpLocks/>
            <a:stCxn id="199" idx="5"/>
            <a:endCxn id="245" idx="1"/>
          </p:cNvCxnSpPr>
          <p:nvPr/>
        </p:nvCxnSpPr>
        <p:spPr>
          <a:xfrm>
            <a:off x="6152811" y="39912969"/>
            <a:ext cx="1172691" cy="518150"/>
          </a:xfrm>
          <a:prstGeom prst="straightConnector1">
            <a:avLst/>
          </a:prstGeom>
          <a:noFill/>
          <a:ln w="6350" cap="flat" cmpd="sng" algn="ctr">
            <a:solidFill>
              <a:sysClr val="windowText" lastClr="000000"/>
            </a:solidFill>
            <a:prstDash val="solid"/>
            <a:miter lim="800000"/>
            <a:tailEnd type="triangle"/>
          </a:ln>
          <a:effectLst/>
        </p:spPr>
      </p:cxnSp>
      <p:sp>
        <p:nvSpPr>
          <p:cNvPr id="248" name="Oval 247">
            <a:extLst>
              <a:ext uri="{FF2B5EF4-FFF2-40B4-BE49-F238E27FC236}">
                <a16:creationId xmlns:a16="http://schemas.microsoft.com/office/drawing/2014/main" id="{BFE6679E-1A23-46B0-A91F-E64712D90701}"/>
              </a:ext>
            </a:extLst>
          </p:cNvPr>
          <p:cNvSpPr/>
          <p:nvPr/>
        </p:nvSpPr>
        <p:spPr>
          <a:xfrm>
            <a:off x="7250829" y="37309505"/>
            <a:ext cx="666160" cy="605730"/>
          </a:xfrm>
          <a:prstGeom prst="ellipse">
            <a:avLst/>
          </a:prstGeom>
          <a:solidFill>
            <a:sysClr val="window" lastClr="FFFFFF"/>
          </a:solidFill>
          <a:ln w="6350" cap="flat" cmpd="sng" algn="ctr">
            <a:solidFill>
              <a:sysClr val="windowText" lastClr="000000"/>
            </a:solidFill>
            <a:prstDash val="solid"/>
            <a:miter lim="800000"/>
          </a:ln>
          <a:effectLst>
            <a:reflection endPos="0" dir="5400000" sy="-100000" algn="bl" rotWithShape="0"/>
          </a:effectLst>
        </p:spPr>
        <p:txBody>
          <a:bodyPr rtlCol="0" anchor="ctr"/>
          <a:lstStyle/>
          <a:p>
            <a:pPr algn="ctr" defTabSz="457200"/>
            <a:endParaRPr lang="en-US" sz="4000" kern="0" dirty="0">
              <a:solidFill>
                <a:prstClr val="black"/>
              </a:solidFill>
              <a:latin typeface="Arial" panose="020B0604020202020204" pitchFamily="34" charset="0"/>
              <a:cs typeface="Arial" panose="020B0604020202020204" pitchFamily="34" charset="0"/>
            </a:endParaRPr>
          </a:p>
        </p:txBody>
      </p:sp>
      <p:sp>
        <p:nvSpPr>
          <p:cNvPr id="249" name="TextBox 248">
            <a:extLst>
              <a:ext uri="{FF2B5EF4-FFF2-40B4-BE49-F238E27FC236}">
                <a16:creationId xmlns:a16="http://schemas.microsoft.com/office/drawing/2014/main" id="{4FE97AA2-B7A1-4ACD-A62A-56057BD871F5}"/>
              </a:ext>
            </a:extLst>
          </p:cNvPr>
          <p:cNvSpPr txBox="1"/>
          <p:nvPr/>
        </p:nvSpPr>
        <p:spPr>
          <a:xfrm>
            <a:off x="7355776" y="37150591"/>
            <a:ext cx="742587" cy="1050230"/>
          </a:xfrm>
          <a:prstGeom prst="rect">
            <a:avLst/>
          </a:prstGeom>
          <a:noFill/>
          <a:ln w="6350">
            <a:noFill/>
          </a:ln>
        </p:spPr>
        <p:txBody>
          <a:bodyPr wrap="none" rtlCol="0">
            <a:spAutoFit/>
          </a:bodyPr>
          <a:lstStyle/>
          <a:p>
            <a:pPr defTabSz="457200"/>
            <a:r>
              <a:rPr lang="en-US" sz="4000" kern="0" dirty="0">
                <a:solidFill>
                  <a:prstClr val="black">
                    <a:lumMod val="85000"/>
                    <a:lumOff val="15000"/>
                  </a:prstClr>
                </a:solidFill>
                <a:latin typeface="Arial" panose="020B0604020202020204" pitchFamily="34" charset="0"/>
                <a:cs typeface="Arial" panose="020B0604020202020204" pitchFamily="34" charset="0"/>
              </a:rPr>
              <a:t>g</a:t>
            </a:r>
          </a:p>
        </p:txBody>
      </p:sp>
      <p:grpSp>
        <p:nvGrpSpPr>
          <p:cNvPr id="250" name="Group 249">
            <a:extLst>
              <a:ext uri="{FF2B5EF4-FFF2-40B4-BE49-F238E27FC236}">
                <a16:creationId xmlns:a16="http://schemas.microsoft.com/office/drawing/2014/main" id="{4CDD650F-1628-44C6-8414-1DC9DFD16796}"/>
              </a:ext>
            </a:extLst>
          </p:cNvPr>
          <p:cNvGrpSpPr/>
          <p:nvPr/>
        </p:nvGrpSpPr>
        <p:grpSpPr>
          <a:xfrm>
            <a:off x="4692217" y="39697885"/>
            <a:ext cx="1873590" cy="2285289"/>
            <a:chOff x="2920916" y="3946201"/>
            <a:chExt cx="879079" cy="1139396"/>
          </a:xfrm>
        </p:grpSpPr>
        <p:sp>
          <p:nvSpPr>
            <p:cNvPr id="251" name="TextBox 250">
              <a:extLst>
                <a:ext uri="{FF2B5EF4-FFF2-40B4-BE49-F238E27FC236}">
                  <a16:creationId xmlns:a16="http://schemas.microsoft.com/office/drawing/2014/main" id="{DC9BA48B-0925-41DA-9B73-26B43A9BDA04}"/>
                </a:ext>
              </a:extLst>
            </p:cNvPr>
            <p:cNvSpPr txBox="1"/>
            <p:nvPr/>
          </p:nvSpPr>
          <p:spPr>
            <a:xfrm>
              <a:off x="3025981" y="3946201"/>
              <a:ext cx="327334" cy="682985"/>
            </a:xfrm>
            <a:prstGeom prst="rect">
              <a:avLst/>
            </a:prstGeom>
            <a:noFill/>
          </p:spPr>
          <p:txBody>
            <a:bodyPr wrap="square" rtlCol="0">
              <a:spAutoFit/>
            </a:bodyPr>
            <a:lstStyle/>
            <a:p>
              <a:pPr defTabSz="457200"/>
              <a:r>
                <a:rPr lang="en-US" sz="5400" b="1" kern="0" dirty="0">
                  <a:solidFill>
                    <a:srgbClr val="FF0000"/>
                  </a:solidFill>
                </a:rPr>
                <a:t>?</a:t>
              </a:r>
            </a:p>
          </p:txBody>
        </p:sp>
        <p:sp>
          <p:nvSpPr>
            <p:cNvPr id="252" name="TextBox 251">
              <a:extLst>
                <a:ext uri="{FF2B5EF4-FFF2-40B4-BE49-F238E27FC236}">
                  <a16:creationId xmlns:a16="http://schemas.microsoft.com/office/drawing/2014/main" id="{78657070-2F15-4B55-9E4F-AD3DEB8D6181}"/>
                </a:ext>
              </a:extLst>
            </p:cNvPr>
            <p:cNvSpPr txBox="1"/>
            <p:nvPr/>
          </p:nvSpPr>
          <p:spPr>
            <a:xfrm>
              <a:off x="2920916" y="4331069"/>
              <a:ext cx="407800" cy="352937"/>
            </a:xfrm>
            <a:prstGeom prst="rect">
              <a:avLst/>
            </a:prstGeom>
            <a:noFill/>
            <a:ln w="6350">
              <a:noFill/>
            </a:ln>
          </p:spPr>
          <p:txBody>
            <a:bodyPr wrap="none" rtlCol="0">
              <a:spAutoFit/>
            </a:bodyPr>
            <a:lstStyle/>
            <a:p>
              <a:pPr defTabSz="457200"/>
              <a:r>
                <a:rPr lang="en-US" sz="4000" b="1" kern="0" dirty="0">
                  <a:solidFill>
                    <a:srgbClr val="FF0000"/>
                  </a:solidFill>
                  <a:latin typeface="Arial" panose="020B0604020202020204" pitchFamily="34" charset="0"/>
                  <a:cs typeface="Arial" panose="020B0604020202020204" pitchFamily="34" charset="0"/>
                </a:rPr>
                <a:t>e</a:t>
              </a:r>
              <a:r>
                <a:rPr lang="en-US" sz="4000" b="1" kern="0" baseline="30000" dirty="0">
                  <a:solidFill>
                    <a:srgbClr val="FF0000"/>
                  </a:solidFill>
                  <a:latin typeface="Arial" panose="020B0604020202020204" pitchFamily="34" charset="0"/>
                  <a:cs typeface="Arial" panose="020B0604020202020204" pitchFamily="34" charset="0"/>
                </a:rPr>
                <a:t>i-1</a:t>
              </a:r>
            </a:p>
          </p:txBody>
        </p:sp>
        <p:cxnSp>
          <p:nvCxnSpPr>
            <p:cNvPr id="253" name="Straight Arrow Connector 252">
              <a:extLst>
                <a:ext uri="{FF2B5EF4-FFF2-40B4-BE49-F238E27FC236}">
                  <a16:creationId xmlns:a16="http://schemas.microsoft.com/office/drawing/2014/main" id="{1AC1E82B-4034-4FC6-849C-166BF2B4A099}"/>
                </a:ext>
              </a:extLst>
            </p:cNvPr>
            <p:cNvCxnSpPr>
              <a:cxnSpLocks/>
              <a:endCxn id="254" idx="0"/>
            </p:cNvCxnSpPr>
            <p:nvPr/>
          </p:nvCxnSpPr>
          <p:spPr>
            <a:xfrm flipH="1">
              <a:off x="3502771" y="4016696"/>
              <a:ext cx="297224" cy="748449"/>
            </a:xfrm>
            <a:prstGeom prst="straightConnector1">
              <a:avLst/>
            </a:prstGeom>
            <a:noFill/>
            <a:ln w="38100" cap="flat" cmpd="sng" algn="ctr">
              <a:solidFill>
                <a:srgbClr val="FF0000"/>
              </a:solidFill>
              <a:prstDash val="solid"/>
              <a:miter lim="800000"/>
              <a:tailEnd type="triangle"/>
            </a:ln>
            <a:effectLst/>
          </p:spPr>
        </p:cxnSp>
        <p:sp>
          <p:nvSpPr>
            <p:cNvPr id="254" name="Oval 253">
              <a:extLst>
                <a:ext uri="{FF2B5EF4-FFF2-40B4-BE49-F238E27FC236}">
                  <a16:creationId xmlns:a16="http://schemas.microsoft.com/office/drawing/2014/main" id="{7ECEC59E-1CB6-49C4-9F37-9B10B5133631}"/>
                </a:ext>
              </a:extLst>
            </p:cNvPr>
            <p:cNvSpPr/>
            <p:nvPr/>
          </p:nvSpPr>
          <p:spPr>
            <a:xfrm>
              <a:off x="3346491" y="4765145"/>
              <a:ext cx="312559" cy="302004"/>
            </a:xfrm>
            <a:prstGeom prst="ellipse">
              <a:avLst/>
            </a:prstGeom>
            <a:solidFill>
              <a:srgbClr val="FFD966"/>
            </a:solidFill>
            <a:ln w="6350" cap="flat" cmpd="sng" algn="ctr">
              <a:solidFill>
                <a:sysClr val="windowText" lastClr="000000"/>
              </a:solidFill>
              <a:prstDash val="solid"/>
              <a:miter lim="800000"/>
            </a:ln>
            <a:effectLst>
              <a:reflection endPos="0" dir="5400000" sy="-100000" algn="bl" rotWithShape="0"/>
            </a:effectLst>
          </p:spPr>
          <p:txBody>
            <a:bodyPr rtlCol="0" anchor="ctr"/>
            <a:lstStyle/>
            <a:p>
              <a:pPr algn="ctr" defTabSz="914400"/>
              <a:r>
                <a:rPr lang="en-US" sz="4000" kern="0" dirty="0">
                  <a:solidFill>
                    <a:srgbClr val="FADA7A">
                      <a:lumMod val="50000"/>
                    </a:srgbClr>
                  </a:solidFill>
                  <a:latin typeface="Arial" panose="020B0604020202020204" pitchFamily="34" charset="0"/>
                  <a:cs typeface="Arial" panose="020B0604020202020204" pitchFamily="34" charset="0"/>
                </a:rPr>
                <a:t>a</a:t>
              </a:r>
            </a:p>
          </p:txBody>
        </p:sp>
        <p:sp>
          <p:nvSpPr>
            <p:cNvPr id="255" name="TextBox 254">
              <a:extLst>
                <a:ext uri="{FF2B5EF4-FFF2-40B4-BE49-F238E27FC236}">
                  <a16:creationId xmlns:a16="http://schemas.microsoft.com/office/drawing/2014/main" id="{CA0F15AF-6567-4665-95B3-37A792D0B8B7}"/>
                </a:ext>
              </a:extLst>
            </p:cNvPr>
            <p:cNvSpPr txBox="1"/>
            <p:nvPr/>
          </p:nvSpPr>
          <p:spPr>
            <a:xfrm>
              <a:off x="2934944" y="4763350"/>
              <a:ext cx="504293" cy="322247"/>
            </a:xfrm>
            <a:prstGeom prst="rect">
              <a:avLst/>
            </a:prstGeom>
            <a:noFill/>
            <a:ln w="6350">
              <a:noFill/>
            </a:ln>
          </p:spPr>
          <p:txBody>
            <a:bodyPr wrap="square" rtlCol="0">
              <a:spAutoFit/>
            </a:bodyPr>
            <a:lstStyle/>
            <a:p>
              <a:pPr defTabSz="457200"/>
              <a:r>
                <a:rPr lang="en-US" sz="3600" b="1" kern="0" dirty="0">
                  <a:solidFill>
                    <a:srgbClr val="FADA7A">
                      <a:lumMod val="50000"/>
                    </a:srgbClr>
                  </a:solidFill>
                  <a:cs typeface="Calibri" panose="020F0502020204030204" pitchFamily="34" charset="0"/>
                </a:rPr>
                <a:t>i+1</a:t>
              </a:r>
            </a:p>
          </p:txBody>
        </p:sp>
      </p:grpSp>
      <p:cxnSp>
        <p:nvCxnSpPr>
          <p:cNvPr id="4" name="Straight Connector 3">
            <a:extLst>
              <a:ext uri="{FF2B5EF4-FFF2-40B4-BE49-F238E27FC236}">
                <a16:creationId xmlns:a16="http://schemas.microsoft.com/office/drawing/2014/main" id="{29C30028-F5FF-4F16-BB8A-1C5E84936849}"/>
              </a:ext>
            </a:extLst>
          </p:cNvPr>
          <p:cNvCxnSpPr/>
          <p:nvPr/>
        </p:nvCxnSpPr>
        <p:spPr>
          <a:xfrm>
            <a:off x="656581" y="12206091"/>
            <a:ext cx="15577108" cy="0"/>
          </a:xfrm>
          <a:prstGeom prst="line">
            <a:avLst/>
          </a:prstGeom>
          <a:ln w="57150">
            <a:solidFill>
              <a:srgbClr val="374978"/>
            </a:solidFill>
          </a:ln>
        </p:spPr>
        <p:style>
          <a:lnRef idx="1">
            <a:schemeClr val="accent1"/>
          </a:lnRef>
          <a:fillRef idx="0">
            <a:schemeClr val="accent1"/>
          </a:fillRef>
          <a:effectRef idx="0">
            <a:schemeClr val="accent1"/>
          </a:effectRef>
          <a:fontRef idx="minor">
            <a:schemeClr val="tx1"/>
          </a:fontRef>
        </p:style>
      </p:cxnSp>
      <p:sp>
        <p:nvSpPr>
          <p:cNvPr id="256" name="Text Placeholder 243">
            <a:extLst>
              <a:ext uri="{FF2B5EF4-FFF2-40B4-BE49-F238E27FC236}">
                <a16:creationId xmlns:a16="http://schemas.microsoft.com/office/drawing/2014/main" id="{545A984C-35EC-4FFF-97BB-AFA0668225DB}"/>
              </a:ext>
            </a:extLst>
          </p:cNvPr>
          <p:cNvSpPr txBox="1">
            <a:spLocks/>
          </p:cNvSpPr>
          <p:nvPr/>
        </p:nvSpPr>
        <p:spPr>
          <a:xfrm>
            <a:off x="11625889" y="13364598"/>
            <a:ext cx="4881527" cy="3064992"/>
          </a:xfrm>
          <a:prstGeom prst="rect">
            <a:avLst/>
          </a:prstGeom>
        </p:spPr>
        <p:txBody>
          <a:bodyPr wrap="square" lIns="158267" tIns="158267" rIns="158267" bIns="158267">
            <a:spAutoFit/>
          </a:bodyPr>
          <a:lstStyle>
            <a:lvl1pPr marL="0" indent="0" algn="l" defTabSz="3038715" rtl="0" eaLnBrk="1" latinLnBrk="0" hangingPunct="1">
              <a:spcBef>
                <a:spcPct val="20000"/>
              </a:spcBef>
              <a:buFont typeface="Arial" pitchFamily="34" charset="0"/>
              <a:buNone/>
              <a:defRPr sz="2000" kern="1200">
                <a:solidFill>
                  <a:schemeClr val="accent5">
                    <a:lumMod val="50000"/>
                  </a:schemeClr>
                </a:solidFill>
                <a:latin typeface="Times New Roman" panose="02020603050405020304" pitchFamily="18" charset="0"/>
                <a:ea typeface="+mn-ea"/>
                <a:cs typeface="Times New Roman" panose="02020603050405020304" pitchFamily="18" charset="0"/>
              </a:defRPr>
            </a:lvl1pPr>
            <a:lvl2pPr marL="1028732" indent="-395666"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2pPr>
            <a:lvl3pPr marL="1424397" indent="-395666"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3pPr>
            <a:lvl4pPr marL="1859630" indent="-435233"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4pPr>
            <a:lvl5pPr marL="2176163" indent="-316533"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r>
              <a:rPr lang="en-US" sz="3600" dirty="0">
                <a:latin typeface="Candara" panose="020E0502030303020204" pitchFamily="34" charset="0"/>
              </a:rPr>
              <a:t>- Iterative Modulo   </a:t>
            </a:r>
            <a:br>
              <a:rPr lang="en-US" sz="3600" dirty="0">
                <a:latin typeface="Candara" panose="020E0502030303020204" pitchFamily="34" charset="0"/>
              </a:rPr>
            </a:br>
            <a:r>
              <a:rPr lang="en-US" sz="3600" dirty="0">
                <a:latin typeface="Candara" panose="020E0502030303020204" pitchFamily="34" charset="0"/>
              </a:rPr>
              <a:t>  Scheduling </a:t>
            </a:r>
            <a:br>
              <a:rPr lang="en-US" sz="3600" dirty="0">
                <a:latin typeface="Candara" panose="020E0502030303020204" pitchFamily="34" charset="0"/>
              </a:rPr>
            </a:br>
            <a:r>
              <a:rPr lang="en-US" sz="3600" dirty="0">
                <a:latin typeface="Candara" panose="020E0502030303020204" pitchFamily="34" charset="0"/>
              </a:rPr>
              <a:t> [B. Rau, MICRO ‘94] </a:t>
            </a:r>
          </a:p>
          <a:p>
            <a:pPr marL="698500" lvl="1" indent="-342900">
              <a:buFont typeface="Arial" pitchFamily="34" charset="0"/>
              <a:buChar char="•"/>
            </a:pPr>
            <a:r>
              <a:rPr lang="en-US" sz="3200" dirty="0">
                <a:latin typeface="Candara" panose="020E0502030303020204" pitchFamily="34" charset="0"/>
              </a:rPr>
              <a:t>Software Pipelined Execution</a:t>
            </a:r>
          </a:p>
        </p:txBody>
      </p:sp>
      <p:cxnSp>
        <p:nvCxnSpPr>
          <p:cNvPr id="257" name="Straight Connector 256">
            <a:extLst>
              <a:ext uri="{FF2B5EF4-FFF2-40B4-BE49-F238E27FC236}">
                <a16:creationId xmlns:a16="http://schemas.microsoft.com/office/drawing/2014/main" id="{61F99294-61BD-4506-8B45-43083EC4663D}"/>
              </a:ext>
            </a:extLst>
          </p:cNvPr>
          <p:cNvCxnSpPr/>
          <p:nvPr/>
        </p:nvCxnSpPr>
        <p:spPr>
          <a:xfrm>
            <a:off x="667020" y="20780346"/>
            <a:ext cx="15577108" cy="0"/>
          </a:xfrm>
          <a:prstGeom prst="line">
            <a:avLst/>
          </a:prstGeom>
          <a:ln w="57150">
            <a:solidFill>
              <a:srgbClr val="374978"/>
            </a:solidFill>
          </a:ln>
        </p:spPr>
        <p:style>
          <a:lnRef idx="1">
            <a:schemeClr val="accent1"/>
          </a:lnRef>
          <a:fillRef idx="0">
            <a:schemeClr val="accent1"/>
          </a:fillRef>
          <a:effectRef idx="0">
            <a:schemeClr val="accent1"/>
          </a:effectRef>
          <a:fontRef idx="minor">
            <a:schemeClr val="tx1"/>
          </a:fontRef>
        </p:style>
      </p:cxnSp>
      <p:sp>
        <p:nvSpPr>
          <p:cNvPr id="258" name="Text Placeholder 235">
            <a:extLst>
              <a:ext uri="{FF2B5EF4-FFF2-40B4-BE49-F238E27FC236}">
                <a16:creationId xmlns:a16="http://schemas.microsoft.com/office/drawing/2014/main" id="{38287125-18B3-4AC7-A42D-E247D06D8951}"/>
              </a:ext>
            </a:extLst>
          </p:cNvPr>
          <p:cNvSpPr txBox="1">
            <a:spLocks/>
          </p:cNvSpPr>
          <p:nvPr/>
        </p:nvSpPr>
        <p:spPr>
          <a:xfrm>
            <a:off x="722230" y="21043948"/>
            <a:ext cx="15557840" cy="1623645"/>
          </a:xfrm>
          <a:prstGeom prst="rect">
            <a:avLst/>
          </a:prstGeom>
          <a:noFill/>
        </p:spPr>
        <p:txBody>
          <a:bodyPr wrap="square" lIns="63307" tIns="63307" rIns="63307" bIns="63307" anchor="ctr" anchorCtr="0">
            <a:spAutoFit/>
          </a:bodyPr>
          <a:lstStyle>
            <a:lvl1pPr marL="0" indent="0" algn="ctr" defTabSz="3038715" rtl="0" eaLnBrk="1" latinLnBrk="0" hangingPunct="1">
              <a:spcBef>
                <a:spcPct val="20000"/>
              </a:spcBef>
              <a:buFont typeface="Arial" pitchFamily="34" charset="0"/>
              <a:buNone/>
              <a:defRPr sz="2800" b="1" u="sng" kern="1200" baseline="0">
                <a:solidFill>
                  <a:schemeClr val="accent5">
                    <a:lumMod val="50000"/>
                  </a:schemeClr>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pPr>
              <a:lnSpc>
                <a:spcPct val="90000"/>
              </a:lnSpc>
            </a:pPr>
            <a:r>
              <a:rPr lang="en-US" sz="5400" u="none" dirty="0"/>
              <a:t>Challenges with Code Generation Heuristics</a:t>
            </a:r>
            <a:br>
              <a:rPr lang="en-US" sz="5400" u="none" dirty="0"/>
            </a:br>
            <a:r>
              <a:rPr lang="en-US" sz="5400" u="none" dirty="0"/>
              <a:t>Employing Ad-hoc Routing Strategies</a:t>
            </a:r>
          </a:p>
        </p:txBody>
      </p:sp>
      <p:pic>
        <p:nvPicPr>
          <p:cNvPr id="278" name="Picture 277">
            <a:extLst>
              <a:ext uri="{FF2B5EF4-FFF2-40B4-BE49-F238E27FC236}">
                <a16:creationId xmlns:a16="http://schemas.microsoft.com/office/drawing/2014/main" id="{29F6C993-5111-40C0-ABCC-87B91A92B2CB}"/>
              </a:ext>
            </a:extLst>
          </p:cNvPr>
          <p:cNvPicPr>
            <a:picLocks noChangeAspect="1"/>
          </p:cNvPicPr>
          <p:nvPr/>
        </p:nvPicPr>
        <p:blipFill>
          <a:blip r:embed="rId6"/>
          <a:stretch>
            <a:fillRect/>
          </a:stretch>
        </p:blipFill>
        <p:spPr>
          <a:xfrm>
            <a:off x="17448725" y="5920346"/>
            <a:ext cx="13344889" cy="6334374"/>
          </a:xfrm>
          <a:prstGeom prst="rect">
            <a:avLst/>
          </a:prstGeom>
        </p:spPr>
      </p:pic>
      <p:cxnSp>
        <p:nvCxnSpPr>
          <p:cNvPr id="279" name="Straight Connector 278">
            <a:extLst>
              <a:ext uri="{FF2B5EF4-FFF2-40B4-BE49-F238E27FC236}">
                <a16:creationId xmlns:a16="http://schemas.microsoft.com/office/drawing/2014/main" id="{708FFCDD-5593-4876-A5DD-C19C000AF35A}"/>
              </a:ext>
            </a:extLst>
          </p:cNvPr>
          <p:cNvCxnSpPr/>
          <p:nvPr/>
        </p:nvCxnSpPr>
        <p:spPr>
          <a:xfrm>
            <a:off x="16680349" y="12227863"/>
            <a:ext cx="15577108" cy="0"/>
          </a:xfrm>
          <a:prstGeom prst="line">
            <a:avLst/>
          </a:prstGeom>
          <a:ln w="57150">
            <a:solidFill>
              <a:srgbClr val="374978"/>
            </a:solidFill>
          </a:ln>
        </p:spPr>
        <p:style>
          <a:lnRef idx="1">
            <a:schemeClr val="accent1"/>
          </a:lnRef>
          <a:fillRef idx="0">
            <a:schemeClr val="accent1"/>
          </a:fillRef>
          <a:effectRef idx="0">
            <a:schemeClr val="accent1"/>
          </a:effectRef>
          <a:fontRef idx="minor">
            <a:schemeClr val="tx1"/>
          </a:fontRef>
        </p:style>
      </p:cxnSp>
      <p:sp>
        <p:nvSpPr>
          <p:cNvPr id="280" name="Text Placeholder 235">
            <a:extLst>
              <a:ext uri="{FF2B5EF4-FFF2-40B4-BE49-F238E27FC236}">
                <a16:creationId xmlns:a16="http://schemas.microsoft.com/office/drawing/2014/main" id="{40C38E61-253E-4387-AA6D-D699E2D12084}"/>
              </a:ext>
            </a:extLst>
          </p:cNvPr>
          <p:cNvSpPr txBox="1">
            <a:spLocks/>
          </p:cNvSpPr>
          <p:nvPr/>
        </p:nvSpPr>
        <p:spPr>
          <a:xfrm>
            <a:off x="16708221" y="12355252"/>
            <a:ext cx="15557840" cy="958847"/>
          </a:xfrm>
          <a:prstGeom prst="rect">
            <a:avLst/>
          </a:prstGeom>
          <a:noFill/>
        </p:spPr>
        <p:txBody>
          <a:bodyPr wrap="square" lIns="63307" tIns="63307" rIns="63307" bIns="63307" anchor="ctr" anchorCtr="0">
            <a:spAutoFit/>
          </a:bodyPr>
          <a:lstStyle>
            <a:lvl1pPr marL="0" indent="0" algn="ctr" defTabSz="3038715" rtl="0" eaLnBrk="1" latinLnBrk="0" hangingPunct="1">
              <a:spcBef>
                <a:spcPct val="20000"/>
              </a:spcBef>
              <a:buFont typeface="Arial" pitchFamily="34" charset="0"/>
              <a:buNone/>
              <a:defRPr sz="2800" b="1" u="sng" kern="1200" baseline="0">
                <a:solidFill>
                  <a:schemeClr val="accent5">
                    <a:lumMod val="50000"/>
                  </a:schemeClr>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r>
              <a:rPr lang="en-US" sz="5400" u="none" dirty="0"/>
              <a:t>RAMP: Resource-Aware Mapping Technique</a:t>
            </a:r>
          </a:p>
        </p:txBody>
      </p:sp>
      <p:grpSp>
        <p:nvGrpSpPr>
          <p:cNvPr id="17" name="Group 16">
            <a:extLst>
              <a:ext uri="{FF2B5EF4-FFF2-40B4-BE49-F238E27FC236}">
                <a16:creationId xmlns:a16="http://schemas.microsoft.com/office/drawing/2014/main" id="{DCF54214-B857-48FF-B5CE-3EE755541F98}"/>
              </a:ext>
            </a:extLst>
          </p:cNvPr>
          <p:cNvGrpSpPr/>
          <p:nvPr/>
        </p:nvGrpSpPr>
        <p:grpSpPr>
          <a:xfrm>
            <a:off x="18348958" y="13529108"/>
            <a:ext cx="11424910" cy="2181782"/>
            <a:chOff x="19209106" y="13793744"/>
            <a:chExt cx="5801659" cy="987581"/>
          </a:xfrm>
        </p:grpSpPr>
        <p:sp>
          <p:nvSpPr>
            <p:cNvPr id="285" name="Rectangle 284">
              <a:extLst>
                <a:ext uri="{FF2B5EF4-FFF2-40B4-BE49-F238E27FC236}">
                  <a16:creationId xmlns:a16="http://schemas.microsoft.com/office/drawing/2014/main" id="{B01B921C-E822-4AFB-BAD3-E043A69C6478}"/>
                </a:ext>
              </a:extLst>
            </p:cNvPr>
            <p:cNvSpPr/>
            <p:nvPr/>
          </p:nvSpPr>
          <p:spPr>
            <a:xfrm>
              <a:off x="21460819" y="13800793"/>
              <a:ext cx="1948878" cy="332667"/>
            </a:xfrm>
            <a:prstGeom prst="rect">
              <a:avLst/>
            </a:prstGeom>
            <a:solidFill>
              <a:sysClr val="window" lastClr="FFFFFF">
                <a:lumMod val="75000"/>
              </a:sysClr>
            </a:solidFill>
            <a:ln w="28575" cap="flat" cmpd="sng" algn="ctr">
              <a:solidFill>
                <a:sysClr val="windowText" lastClr="000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prstClr val="white"/>
                </a:solidFill>
                <a:effectLst/>
                <a:uLnTx/>
                <a:uFillTx/>
              </a:endParaRPr>
            </a:p>
          </p:txBody>
        </p:sp>
        <p:sp>
          <p:nvSpPr>
            <p:cNvPr id="286" name="Rectangle 285">
              <a:extLst>
                <a:ext uri="{FF2B5EF4-FFF2-40B4-BE49-F238E27FC236}">
                  <a16:creationId xmlns:a16="http://schemas.microsoft.com/office/drawing/2014/main" id="{EEAA2D8B-5954-46EA-94AA-C2517CED058F}"/>
                </a:ext>
              </a:extLst>
            </p:cNvPr>
            <p:cNvSpPr/>
            <p:nvPr/>
          </p:nvSpPr>
          <p:spPr>
            <a:xfrm>
              <a:off x="23691457" y="14244371"/>
              <a:ext cx="1319308" cy="496220"/>
            </a:xfrm>
            <a:prstGeom prst="rect">
              <a:avLst/>
            </a:prstGeom>
            <a:solidFill>
              <a:sysClr val="window" lastClr="FFFFFF">
                <a:lumMod val="75000"/>
              </a:sysClr>
            </a:solidFill>
            <a:ln w="28575" cap="flat" cmpd="sng" algn="ctr">
              <a:solidFill>
                <a:sysClr val="windowText" lastClr="000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prstClr val="white"/>
                </a:solidFill>
                <a:effectLst/>
                <a:uLnTx/>
                <a:uFillTx/>
              </a:endParaRPr>
            </a:p>
          </p:txBody>
        </p:sp>
        <p:sp>
          <p:nvSpPr>
            <p:cNvPr id="287" name="Oval 286">
              <a:extLst>
                <a:ext uri="{FF2B5EF4-FFF2-40B4-BE49-F238E27FC236}">
                  <a16:creationId xmlns:a16="http://schemas.microsoft.com/office/drawing/2014/main" id="{EE0621A9-5244-4E81-8244-BAFEA2DBE6BC}"/>
                </a:ext>
              </a:extLst>
            </p:cNvPr>
            <p:cNvSpPr/>
            <p:nvPr/>
          </p:nvSpPr>
          <p:spPr>
            <a:xfrm>
              <a:off x="19209106" y="14188060"/>
              <a:ext cx="250269" cy="224907"/>
            </a:xfrm>
            <a:prstGeom prst="ellipse">
              <a:avLst/>
            </a:prstGeom>
            <a:solidFill>
              <a:sysClr val="window" lastClr="FFFFFF">
                <a:lumMod val="95000"/>
              </a:sys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prstClr val="white"/>
                </a:solidFill>
                <a:effectLst/>
                <a:uLnTx/>
                <a:uFillTx/>
              </a:endParaRPr>
            </a:p>
          </p:txBody>
        </p:sp>
        <p:sp>
          <p:nvSpPr>
            <p:cNvPr id="301" name="Rectangle 300">
              <a:extLst>
                <a:ext uri="{FF2B5EF4-FFF2-40B4-BE49-F238E27FC236}">
                  <a16:creationId xmlns:a16="http://schemas.microsoft.com/office/drawing/2014/main" id="{2D7931D2-8DCF-4AB3-98E5-49BDA07FA411}"/>
                </a:ext>
              </a:extLst>
            </p:cNvPr>
            <p:cNvSpPr/>
            <p:nvPr/>
          </p:nvSpPr>
          <p:spPr>
            <a:xfrm>
              <a:off x="19923252" y="14244371"/>
              <a:ext cx="1319308" cy="483288"/>
            </a:xfrm>
            <a:prstGeom prst="rect">
              <a:avLst/>
            </a:prstGeom>
            <a:solidFill>
              <a:sysClr val="window" lastClr="FFFFFF">
                <a:lumMod val="75000"/>
              </a:sysClr>
            </a:solidFill>
            <a:ln w="28575" cap="flat" cmpd="sng" algn="ctr">
              <a:solidFill>
                <a:sysClr val="windowText" lastClr="000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prstClr val="white"/>
                </a:solidFill>
                <a:effectLst/>
                <a:uLnTx/>
                <a:uFillTx/>
              </a:endParaRPr>
            </a:p>
          </p:txBody>
        </p:sp>
        <p:sp>
          <p:nvSpPr>
            <p:cNvPr id="302" name="TextBox 301">
              <a:extLst>
                <a:ext uri="{FF2B5EF4-FFF2-40B4-BE49-F238E27FC236}">
                  <a16:creationId xmlns:a16="http://schemas.microsoft.com/office/drawing/2014/main" id="{56A09A66-AEA5-485C-91EF-A00217556A14}"/>
                </a:ext>
              </a:extLst>
            </p:cNvPr>
            <p:cNvSpPr txBox="1"/>
            <p:nvPr/>
          </p:nvSpPr>
          <p:spPr>
            <a:xfrm>
              <a:off x="19923156" y="14275097"/>
              <a:ext cx="1334285" cy="493174"/>
            </a:xfrm>
            <a:prstGeom prst="rect">
              <a:avLst/>
            </a:prstGeom>
            <a:noFill/>
          </p:spPr>
          <p:txBody>
            <a:bodyPr wrap="square" rtlCol="0" anchor="ctr">
              <a:spAutoFit/>
            </a:bodyPr>
            <a:lstStyle/>
            <a:p>
              <a:pPr marL="0" marR="0" lvl="0" indent="0" algn="ctr" defTabSz="457200" eaLnBrk="1" fontAlgn="auto" latinLnBrk="0" hangingPunct="1">
                <a:lnSpc>
                  <a:spcPct val="80000"/>
                </a:lnSpc>
                <a:spcBef>
                  <a:spcPts val="0"/>
                </a:spcBef>
                <a:spcAft>
                  <a:spcPts val="0"/>
                </a:spcAft>
                <a:buClrTx/>
                <a:buSzTx/>
                <a:buFontTx/>
                <a:buNone/>
                <a:tabLst/>
                <a:defRPr/>
              </a:pPr>
              <a:r>
                <a:rPr kumimoji="0" lang="en-US" sz="4000" b="1" i="0" u="none" strike="noStrike" kern="0" cap="none" spc="0" normalizeH="0" baseline="0" noProof="0" dirty="0">
                  <a:ln>
                    <a:noFill/>
                  </a:ln>
                  <a:solidFill>
                    <a:prstClr val="black"/>
                  </a:solidFill>
                  <a:effectLst/>
                  <a:uLnTx/>
                  <a:uFillTx/>
                </a:rPr>
                <a:t>Routing </a:t>
              </a:r>
            </a:p>
            <a:p>
              <a:pPr marL="0" marR="0" lvl="0" indent="0" algn="ctr" defTabSz="457200" eaLnBrk="1" fontAlgn="auto" latinLnBrk="0" hangingPunct="1">
                <a:lnSpc>
                  <a:spcPct val="80000"/>
                </a:lnSpc>
                <a:spcBef>
                  <a:spcPts val="0"/>
                </a:spcBef>
                <a:spcAft>
                  <a:spcPts val="0"/>
                </a:spcAft>
                <a:buClrTx/>
                <a:buSzTx/>
                <a:buFontTx/>
                <a:buNone/>
                <a:tabLst/>
                <a:defRPr/>
              </a:pPr>
              <a:r>
                <a:rPr kumimoji="0" lang="en-US" sz="4000" b="1" i="0" u="none" strike="noStrike" kern="0" cap="none" spc="0" normalizeH="0" baseline="0" noProof="0" dirty="0">
                  <a:ln>
                    <a:noFill/>
                  </a:ln>
                  <a:solidFill>
                    <a:prstClr val="black"/>
                  </a:solidFill>
                  <a:effectLst/>
                  <a:uLnTx/>
                  <a:uFillTx/>
                </a:rPr>
                <a:t>Strategy</a:t>
              </a:r>
            </a:p>
          </p:txBody>
        </p:sp>
        <p:cxnSp>
          <p:nvCxnSpPr>
            <p:cNvPr id="303" name="Connector: Elbow 302">
              <a:extLst>
                <a:ext uri="{FF2B5EF4-FFF2-40B4-BE49-F238E27FC236}">
                  <a16:creationId xmlns:a16="http://schemas.microsoft.com/office/drawing/2014/main" id="{FA7AB05D-D92A-4545-8C20-371709629BA9}"/>
                </a:ext>
              </a:extLst>
            </p:cNvPr>
            <p:cNvCxnSpPr>
              <a:cxnSpLocks/>
              <a:stCxn id="285" idx="1"/>
              <a:endCxn id="302" idx="1"/>
            </p:cNvCxnSpPr>
            <p:nvPr/>
          </p:nvCxnSpPr>
          <p:spPr>
            <a:xfrm rot="10800000" flipV="1">
              <a:off x="19923156" y="13967126"/>
              <a:ext cx="1537663" cy="554558"/>
            </a:xfrm>
            <a:prstGeom prst="bentConnector3">
              <a:avLst>
                <a:gd name="adj1" fmla="val 107549"/>
              </a:avLst>
            </a:prstGeom>
            <a:noFill/>
            <a:ln w="28575" cap="flat" cmpd="sng" algn="ctr">
              <a:solidFill>
                <a:sysClr val="windowText" lastClr="000000"/>
              </a:solidFill>
              <a:prstDash val="dash"/>
              <a:miter lim="800000"/>
              <a:headEnd type="none" w="med" len="med"/>
              <a:tailEnd type="arrow" w="med" len="med"/>
            </a:ln>
            <a:effectLst/>
          </p:spPr>
        </p:cxnSp>
        <p:cxnSp>
          <p:nvCxnSpPr>
            <p:cNvPr id="305" name="Straight Arrow Connector 304">
              <a:extLst>
                <a:ext uri="{FF2B5EF4-FFF2-40B4-BE49-F238E27FC236}">
                  <a16:creationId xmlns:a16="http://schemas.microsoft.com/office/drawing/2014/main" id="{CC88B17F-6FB9-4D83-B260-198D829D018D}"/>
                </a:ext>
              </a:extLst>
            </p:cNvPr>
            <p:cNvCxnSpPr>
              <a:cxnSpLocks/>
            </p:cNvCxnSpPr>
            <p:nvPr/>
          </p:nvCxnSpPr>
          <p:spPr>
            <a:xfrm>
              <a:off x="21251254" y="14488793"/>
              <a:ext cx="485021" cy="0"/>
            </a:xfrm>
            <a:prstGeom prst="straightConnector1">
              <a:avLst/>
            </a:prstGeom>
            <a:noFill/>
            <a:ln w="38100" cap="flat" cmpd="sng" algn="ctr">
              <a:solidFill>
                <a:sysClr val="windowText" lastClr="000000"/>
              </a:solidFill>
              <a:prstDash val="solid"/>
              <a:miter lim="800000"/>
              <a:headEnd type="none" w="med" len="med"/>
              <a:tailEnd type="arrow" w="med" len="med"/>
            </a:ln>
            <a:effectLst/>
          </p:spPr>
        </p:cxnSp>
        <p:sp>
          <p:nvSpPr>
            <p:cNvPr id="306" name="TextBox 305">
              <a:extLst>
                <a:ext uri="{FF2B5EF4-FFF2-40B4-BE49-F238E27FC236}">
                  <a16:creationId xmlns:a16="http://schemas.microsoft.com/office/drawing/2014/main" id="{5B31499C-F114-446D-BB98-6FAE6CCDABD7}"/>
                </a:ext>
              </a:extLst>
            </p:cNvPr>
            <p:cNvSpPr txBox="1"/>
            <p:nvPr/>
          </p:nvSpPr>
          <p:spPr>
            <a:xfrm>
              <a:off x="19228183" y="14134707"/>
              <a:ext cx="200742" cy="292561"/>
            </a:xfrm>
            <a:prstGeom prst="rect">
              <a:avLst/>
            </a:prstGeom>
            <a:noFill/>
          </p:spPr>
          <p:txBody>
            <a:bodyPr wrap="square" rtlCol="0" anchor="ctr">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black"/>
                  </a:solidFill>
                  <a:effectLst/>
                  <a:uLnTx/>
                  <a:uFillTx/>
                </a:rPr>
                <a:t>1</a:t>
              </a:r>
            </a:p>
          </p:txBody>
        </p:sp>
        <p:sp>
          <p:nvSpPr>
            <p:cNvPr id="307" name="Oval 306">
              <a:extLst>
                <a:ext uri="{FF2B5EF4-FFF2-40B4-BE49-F238E27FC236}">
                  <a16:creationId xmlns:a16="http://schemas.microsoft.com/office/drawing/2014/main" id="{F2039B7E-5461-43C7-8B47-7A936E38F9F5}"/>
                </a:ext>
              </a:extLst>
            </p:cNvPr>
            <p:cNvSpPr/>
            <p:nvPr/>
          </p:nvSpPr>
          <p:spPr>
            <a:xfrm>
              <a:off x="21370115" y="14193852"/>
              <a:ext cx="250269" cy="224907"/>
            </a:xfrm>
            <a:prstGeom prst="ellipse">
              <a:avLst/>
            </a:prstGeom>
            <a:solidFill>
              <a:sysClr val="window" lastClr="FFFFFF">
                <a:lumMod val="95000"/>
              </a:sys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prstClr val="white"/>
                </a:solidFill>
                <a:effectLst/>
                <a:uLnTx/>
                <a:uFillTx/>
              </a:endParaRPr>
            </a:p>
          </p:txBody>
        </p:sp>
        <p:sp>
          <p:nvSpPr>
            <p:cNvPr id="308" name="TextBox 307">
              <a:extLst>
                <a:ext uri="{FF2B5EF4-FFF2-40B4-BE49-F238E27FC236}">
                  <a16:creationId xmlns:a16="http://schemas.microsoft.com/office/drawing/2014/main" id="{A341EC81-BE63-4385-91D2-6782B1F0230C}"/>
                </a:ext>
              </a:extLst>
            </p:cNvPr>
            <p:cNvSpPr txBox="1"/>
            <p:nvPr/>
          </p:nvSpPr>
          <p:spPr>
            <a:xfrm>
              <a:off x="21415101" y="14147828"/>
              <a:ext cx="45719" cy="292561"/>
            </a:xfrm>
            <a:prstGeom prst="rect">
              <a:avLst/>
            </a:prstGeom>
            <a:noFill/>
          </p:spPr>
          <p:txBody>
            <a:bodyPr wrap="square" rtlCol="0" anchor="ctr">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black"/>
                  </a:solidFill>
                  <a:effectLst/>
                  <a:uLnTx/>
                  <a:uFillTx/>
                </a:rPr>
                <a:t>2</a:t>
              </a:r>
            </a:p>
          </p:txBody>
        </p:sp>
        <p:sp>
          <p:nvSpPr>
            <p:cNvPr id="309" name="Oval 308">
              <a:extLst>
                <a:ext uri="{FF2B5EF4-FFF2-40B4-BE49-F238E27FC236}">
                  <a16:creationId xmlns:a16="http://schemas.microsoft.com/office/drawing/2014/main" id="{416B6B54-7E15-467B-A520-23211B635391}"/>
                </a:ext>
              </a:extLst>
            </p:cNvPr>
            <p:cNvSpPr/>
            <p:nvPr/>
          </p:nvSpPr>
          <p:spPr>
            <a:xfrm>
              <a:off x="23277976" y="14204489"/>
              <a:ext cx="250269" cy="224907"/>
            </a:xfrm>
            <a:prstGeom prst="ellipse">
              <a:avLst/>
            </a:prstGeom>
            <a:solidFill>
              <a:sysClr val="window" lastClr="FFFFFF">
                <a:lumMod val="95000"/>
              </a:sys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prstClr val="white"/>
                </a:solidFill>
                <a:effectLst/>
                <a:uLnTx/>
                <a:uFillTx/>
              </a:endParaRPr>
            </a:p>
          </p:txBody>
        </p:sp>
        <p:sp>
          <p:nvSpPr>
            <p:cNvPr id="310" name="TextBox 309">
              <a:extLst>
                <a:ext uri="{FF2B5EF4-FFF2-40B4-BE49-F238E27FC236}">
                  <a16:creationId xmlns:a16="http://schemas.microsoft.com/office/drawing/2014/main" id="{31DE5C6E-031C-4503-8A70-4C8225C1146D}"/>
                </a:ext>
              </a:extLst>
            </p:cNvPr>
            <p:cNvSpPr txBox="1"/>
            <p:nvPr/>
          </p:nvSpPr>
          <p:spPr>
            <a:xfrm>
              <a:off x="23329818" y="14179196"/>
              <a:ext cx="45719" cy="292561"/>
            </a:xfrm>
            <a:prstGeom prst="rect">
              <a:avLst/>
            </a:prstGeom>
            <a:noFill/>
          </p:spPr>
          <p:txBody>
            <a:bodyPr wrap="square" rtlCol="0" anchor="ctr">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black"/>
                  </a:solidFill>
                  <a:effectLst/>
                  <a:uLnTx/>
                  <a:uFillTx/>
                </a:rPr>
                <a:t>3</a:t>
              </a:r>
            </a:p>
          </p:txBody>
        </p:sp>
        <p:sp>
          <p:nvSpPr>
            <p:cNvPr id="311" name="Rectangle 310">
              <a:extLst>
                <a:ext uri="{FF2B5EF4-FFF2-40B4-BE49-F238E27FC236}">
                  <a16:creationId xmlns:a16="http://schemas.microsoft.com/office/drawing/2014/main" id="{8B6F5AC0-CC6E-4772-8EF7-B7639BFF7A79}"/>
                </a:ext>
              </a:extLst>
            </p:cNvPr>
            <p:cNvSpPr/>
            <p:nvPr/>
          </p:nvSpPr>
          <p:spPr>
            <a:xfrm>
              <a:off x="21742669" y="14244373"/>
              <a:ext cx="1463671" cy="496221"/>
            </a:xfrm>
            <a:prstGeom prst="rect">
              <a:avLst/>
            </a:prstGeom>
            <a:solidFill>
              <a:sysClr val="window" lastClr="FFFFFF">
                <a:lumMod val="75000"/>
              </a:sysClr>
            </a:solidFill>
            <a:ln w="28575" cap="flat" cmpd="sng" algn="ctr">
              <a:solidFill>
                <a:sysClr val="windowText" lastClr="000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prstClr val="white"/>
                </a:solidFill>
                <a:effectLst/>
                <a:uLnTx/>
                <a:uFillTx/>
              </a:endParaRPr>
            </a:p>
          </p:txBody>
        </p:sp>
        <p:sp>
          <p:nvSpPr>
            <p:cNvPr id="312" name="TextBox 311">
              <a:extLst>
                <a:ext uri="{FF2B5EF4-FFF2-40B4-BE49-F238E27FC236}">
                  <a16:creationId xmlns:a16="http://schemas.microsoft.com/office/drawing/2014/main" id="{2617B5F3-D884-450D-A91B-5FDDE02DCB8D}"/>
                </a:ext>
              </a:extLst>
            </p:cNvPr>
            <p:cNvSpPr txBox="1"/>
            <p:nvPr/>
          </p:nvSpPr>
          <p:spPr>
            <a:xfrm>
              <a:off x="21700494" y="14351157"/>
              <a:ext cx="1581186" cy="320424"/>
            </a:xfrm>
            <a:prstGeom prst="rect">
              <a:avLst/>
            </a:prstGeom>
            <a:noFill/>
          </p:spPr>
          <p:txBody>
            <a:bodyPr wrap="square" rtlCol="0" anchor="ct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prstClr val="black"/>
                  </a:solidFill>
                  <a:effectLst/>
                  <a:uLnTx/>
                  <a:uFillTx/>
                </a:rPr>
                <a:t>Re-Schedule</a:t>
              </a:r>
            </a:p>
          </p:txBody>
        </p:sp>
        <p:cxnSp>
          <p:nvCxnSpPr>
            <p:cNvPr id="313" name="Straight Arrow Connector 312">
              <a:extLst>
                <a:ext uri="{FF2B5EF4-FFF2-40B4-BE49-F238E27FC236}">
                  <a16:creationId xmlns:a16="http://schemas.microsoft.com/office/drawing/2014/main" id="{4019CFE9-C390-40F9-A226-B707E4DDBC43}"/>
                </a:ext>
              </a:extLst>
            </p:cNvPr>
            <p:cNvCxnSpPr>
              <a:cxnSpLocks/>
            </p:cNvCxnSpPr>
            <p:nvPr/>
          </p:nvCxnSpPr>
          <p:spPr>
            <a:xfrm>
              <a:off x="23206340" y="14479474"/>
              <a:ext cx="485021" cy="0"/>
            </a:xfrm>
            <a:prstGeom prst="straightConnector1">
              <a:avLst/>
            </a:prstGeom>
            <a:noFill/>
            <a:ln w="38100" cap="flat" cmpd="sng" algn="ctr">
              <a:solidFill>
                <a:sysClr val="windowText" lastClr="000000"/>
              </a:solidFill>
              <a:prstDash val="solid"/>
              <a:miter lim="800000"/>
              <a:headEnd type="none" w="med" len="med"/>
              <a:tailEnd type="arrow" w="med" len="med"/>
            </a:ln>
            <a:effectLst/>
          </p:spPr>
        </p:cxnSp>
        <p:sp>
          <p:nvSpPr>
            <p:cNvPr id="315" name="TextBox 314">
              <a:extLst>
                <a:ext uri="{FF2B5EF4-FFF2-40B4-BE49-F238E27FC236}">
                  <a16:creationId xmlns:a16="http://schemas.microsoft.com/office/drawing/2014/main" id="{0AE367EF-ED0F-4020-9C3C-5F8186BE305F}"/>
                </a:ext>
              </a:extLst>
            </p:cNvPr>
            <p:cNvSpPr txBox="1"/>
            <p:nvPr/>
          </p:nvSpPr>
          <p:spPr>
            <a:xfrm>
              <a:off x="23677332" y="14288151"/>
              <a:ext cx="1319413" cy="493174"/>
            </a:xfrm>
            <a:prstGeom prst="rect">
              <a:avLst/>
            </a:prstGeom>
            <a:noFill/>
          </p:spPr>
          <p:txBody>
            <a:bodyPr wrap="square" rtlCol="0" anchor="ctr">
              <a:spAutoFit/>
            </a:bodyPr>
            <a:lstStyle/>
            <a:p>
              <a:pPr marL="0" marR="0" lvl="0" indent="0" algn="ctr" defTabSz="457200" eaLnBrk="1" fontAlgn="auto" latinLnBrk="0" hangingPunct="1">
                <a:lnSpc>
                  <a:spcPct val="80000"/>
                </a:lnSpc>
                <a:spcBef>
                  <a:spcPts val="0"/>
                </a:spcBef>
                <a:spcAft>
                  <a:spcPts val="0"/>
                </a:spcAft>
                <a:buClrTx/>
                <a:buSzTx/>
                <a:buFontTx/>
                <a:buNone/>
                <a:tabLst/>
                <a:defRPr/>
              </a:pPr>
              <a:r>
                <a:rPr kumimoji="0" lang="en-US" sz="4000" b="1" i="0" u="none" strike="noStrike" kern="0" cap="none" spc="0" normalizeH="0" baseline="0" noProof="0" dirty="0">
                  <a:ln>
                    <a:noFill/>
                  </a:ln>
                  <a:solidFill>
                    <a:prstClr val="black"/>
                  </a:solidFill>
                  <a:effectLst/>
                  <a:uLnTx/>
                  <a:uFillTx/>
                </a:rPr>
                <a:t>Place &amp; </a:t>
              </a:r>
              <a:br>
                <a:rPr kumimoji="0" lang="en-US" sz="4000" b="1" i="0" u="none" strike="noStrike" kern="0" cap="none" spc="0" normalizeH="0" baseline="0" noProof="0" dirty="0">
                  <a:ln>
                    <a:noFill/>
                  </a:ln>
                  <a:solidFill>
                    <a:prstClr val="black"/>
                  </a:solidFill>
                  <a:effectLst/>
                  <a:uLnTx/>
                  <a:uFillTx/>
                </a:rPr>
              </a:br>
              <a:r>
                <a:rPr kumimoji="0" lang="en-US" sz="4000" b="1" i="0" u="none" strike="noStrike" kern="0" cap="none" spc="0" normalizeH="0" baseline="0" noProof="0" dirty="0">
                  <a:ln>
                    <a:noFill/>
                  </a:ln>
                  <a:solidFill>
                    <a:prstClr val="black"/>
                  </a:solidFill>
                  <a:effectLst/>
                  <a:uLnTx/>
                  <a:uFillTx/>
                </a:rPr>
                <a:t>Route</a:t>
              </a:r>
            </a:p>
          </p:txBody>
        </p:sp>
        <p:cxnSp>
          <p:nvCxnSpPr>
            <p:cNvPr id="316" name="Connector: Elbow 315">
              <a:extLst>
                <a:ext uri="{FF2B5EF4-FFF2-40B4-BE49-F238E27FC236}">
                  <a16:creationId xmlns:a16="http://schemas.microsoft.com/office/drawing/2014/main" id="{CB3375EC-0C83-4667-AD4B-AD6CF91A32F9}"/>
                </a:ext>
              </a:extLst>
            </p:cNvPr>
            <p:cNvCxnSpPr>
              <a:cxnSpLocks/>
              <a:stCxn id="286" idx="3"/>
              <a:endCxn id="285" idx="3"/>
            </p:cNvCxnSpPr>
            <p:nvPr/>
          </p:nvCxnSpPr>
          <p:spPr>
            <a:xfrm flipH="1" flipV="1">
              <a:off x="23409697" y="13967127"/>
              <a:ext cx="1601068" cy="525354"/>
            </a:xfrm>
            <a:prstGeom prst="bentConnector3">
              <a:avLst>
                <a:gd name="adj1" fmla="val -14119"/>
              </a:avLst>
            </a:prstGeom>
            <a:noFill/>
            <a:ln w="28575" cap="flat" cmpd="sng" algn="ctr">
              <a:solidFill>
                <a:sysClr val="windowText" lastClr="000000"/>
              </a:solidFill>
              <a:prstDash val="dash"/>
              <a:miter lim="800000"/>
              <a:headEnd type="none" w="med" len="med"/>
              <a:tailEnd type="arrow" w="med" len="med"/>
            </a:ln>
            <a:effectLst/>
          </p:spPr>
        </p:cxnSp>
        <p:sp>
          <p:nvSpPr>
            <p:cNvPr id="317" name="TextBox 316">
              <a:extLst>
                <a:ext uri="{FF2B5EF4-FFF2-40B4-BE49-F238E27FC236}">
                  <a16:creationId xmlns:a16="http://schemas.microsoft.com/office/drawing/2014/main" id="{928B0F7E-07AD-4D8B-AC7C-7B0BF129E84D}"/>
                </a:ext>
              </a:extLst>
            </p:cNvPr>
            <p:cNvSpPr txBox="1"/>
            <p:nvPr/>
          </p:nvSpPr>
          <p:spPr>
            <a:xfrm>
              <a:off x="21614962" y="13793744"/>
              <a:ext cx="2099343" cy="354084"/>
            </a:xfrm>
            <a:prstGeom prst="rect">
              <a:avLst/>
            </a:prstGeom>
            <a:noFill/>
          </p:spPr>
          <p:txBody>
            <a:bodyPr wrap="none" rtlCol="0" anchor="ctr">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black"/>
                  </a:solidFill>
                  <a:effectLst/>
                  <a:uLnTx/>
                  <a:uFillTx/>
                </a:rPr>
                <a:t>Failure Analysis</a:t>
              </a:r>
            </a:p>
          </p:txBody>
        </p:sp>
      </p:grpSp>
      <p:sp>
        <p:nvSpPr>
          <p:cNvPr id="319" name="Text Placeholder 243">
            <a:extLst>
              <a:ext uri="{FF2B5EF4-FFF2-40B4-BE49-F238E27FC236}">
                <a16:creationId xmlns:a16="http://schemas.microsoft.com/office/drawing/2014/main" id="{B8324379-65AB-44CF-9898-F41A68245AA3}"/>
              </a:ext>
            </a:extLst>
          </p:cNvPr>
          <p:cNvSpPr txBox="1">
            <a:spLocks/>
          </p:cNvSpPr>
          <p:nvPr/>
        </p:nvSpPr>
        <p:spPr>
          <a:xfrm>
            <a:off x="16818063" y="15798455"/>
            <a:ext cx="15311843" cy="3175792"/>
          </a:xfrm>
          <a:prstGeom prst="rect">
            <a:avLst/>
          </a:prstGeom>
        </p:spPr>
        <p:txBody>
          <a:bodyPr wrap="square" lIns="158267" tIns="158267" rIns="158267" bIns="158267">
            <a:spAutoFit/>
          </a:bodyPr>
          <a:lstStyle>
            <a:lvl1pPr marL="0" indent="0" algn="l" defTabSz="3038715" rtl="0" eaLnBrk="1" latinLnBrk="0" hangingPunct="1">
              <a:spcBef>
                <a:spcPct val="20000"/>
              </a:spcBef>
              <a:buFont typeface="Arial" pitchFamily="34" charset="0"/>
              <a:buNone/>
              <a:defRPr sz="2000" kern="1200">
                <a:solidFill>
                  <a:schemeClr val="accent5">
                    <a:lumMod val="50000"/>
                  </a:schemeClr>
                </a:solidFill>
                <a:latin typeface="Times New Roman" panose="02020603050405020304" pitchFamily="18" charset="0"/>
                <a:ea typeface="+mn-ea"/>
                <a:cs typeface="Times New Roman" panose="02020603050405020304" pitchFamily="18" charset="0"/>
              </a:defRPr>
            </a:lvl1pPr>
            <a:lvl2pPr marL="1028732" indent="-395666"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2pPr>
            <a:lvl3pPr marL="1424397" indent="-395666"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3pPr>
            <a:lvl4pPr marL="1859630" indent="-435233"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4pPr>
            <a:lvl5pPr marL="2176163" indent="-316533"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pPr marL="342900" indent="-342900">
              <a:buFont typeface="Arial" panose="020B0604020202020204" pitchFamily="34" charset="0"/>
              <a:buChar char="•"/>
            </a:pPr>
            <a:r>
              <a:rPr lang="en-US" sz="3600" dirty="0">
                <a:latin typeface="Candara" panose="020E0502030303020204" pitchFamily="34" charset="0"/>
              </a:rPr>
              <a:t>Partition Mapping Problem in</a:t>
            </a:r>
            <a:r>
              <a:rPr lang="en-US" sz="3600" b="1" dirty="0">
                <a:latin typeface="Candara" panose="020E0502030303020204" pitchFamily="34" charset="0"/>
              </a:rPr>
              <a:t> </a:t>
            </a:r>
            <a:r>
              <a:rPr lang="en-US" sz="3600" b="1" i="1" dirty="0">
                <a:latin typeface="Candara" panose="020E0502030303020204" pitchFamily="34" charset="0"/>
              </a:rPr>
              <a:t>3 Sub-Problems</a:t>
            </a:r>
          </a:p>
          <a:p>
            <a:pPr marL="342900" indent="-342900">
              <a:buFont typeface="Arial" panose="020B0604020202020204" pitchFamily="34" charset="0"/>
              <a:buChar char="•"/>
            </a:pPr>
            <a:r>
              <a:rPr lang="en-US" sz="3600" b="1" dirty="0">
                <a:latin typeface="Candara" panose="020E0502030303020204" pitchFamily="34" charset="0"/>
              </a:rPr>
              <a:t>Systematically and Flexibly Explore Resources to Achieve Mapping, Adapting to the Application Needs</a:t>
            </a:r>
          </a:p>
          <a:p>
            <a:pPr marL="685800" lvl="1" indent="-342900">
              <a:buFont typeface="Wingdings" panose="05000000000000000000" pitchFamily="2" charset="2"/>
              <a:buChar char="Ø"/>
              <a:tabLst>
                <a:tab pos="685800" algn="l"/>
              </a:tabLst>
            </a:pPr>
            <a:r>
              <a:rPr lang="en-US" sz="3200" dirty="0">
                <a:latin typeface="Candara" panose="020E0502030303020204" pitchFamily="34" charset="0"/>
              </a:rPr>
              <a:t>E.g. we can choose to first map the DDG with routing via registers. Then, for any unmapped data dependency, explore different routing options, per failure analysis.</a:t>
            </a:r>
          </a:p>
        </p:txBody>
      </p:sp>
      <p:cxnSp>
        <p:nvCxnSpPr>
          <p:cNvPr id="320" name="Straight Arrow Connector 319">
            <a:extLst>
              <a:ext uri="{FF2B5EF4-FFF2-40B4-BE49-F238E27FC236}">
                <a16:creationId xmlns:a16="http://schemas.microsoft.com/office/drawing/2014/main" id="{BD032337-5B2E-4825-8859-4BC644619AEA}"/>
              </a:ext>
            </a:extLst>
          </p:cNvPr>
          <p:cNvCxnSpPr>
            <a:cxnSpLocks/>
          </p:cNvCxnSpPr>
          <p:nvPr/>
        </p:nvCxnSpPr>
        <p:spPr>
          <a:xfrm>
            <a:off x="27013758" y="21983346"/>
            <a:ext cx="552194" cy="1007434"/>
          </a:xfrm>
          <a:prstGeom prst="straightConnector1">
            <a:avLst/>
          </a:prstGeom>
          <a:noFill/>
          <a:ln w="38100" cap="flat" cmpd="sng" algn="ctr">
            <a:solidFill>
              <a:srgbClr val="4472C4">
                <a:lumMod val="50000"/>
              </a:srgbClr>
            </a:solidFill>
            <a:prstDash val="solid"/>
            <a:miter lim="800000"/>
            <a:headEnd type="none" w="med" len="med"/>
            <a:tailEnd type="arrow" w="med" len="med"/>
          </a:ln>
          <a:effectLst/>
        </p:spPr>
      </p:cxnSp>
      <p:sp>
        <p:nvSpPr>
          <p:cNvPr id="322" name="Oval 321">
            <a:extLst>
              <a:ext uri="{FF2B5EF4-FFF2-40B4-BE49-F238E27FC236}">
                <a16:creationId xmlns:a16="http://schemas.microsoft.com/office/drawing/2014/main" id="{D9D2EB7D-A447-4263-9A5D-FDD2BDF7454B}"/>
              </a:ext>
            </a:extLst>
          </p:cNvPr>
          <p:cNvSpPr/>
          <p:nvPr/>
        </p:nvSpPr>
        <p:spPr>
          <a:xfrm>
            <a:off x="28628537" y="19876817"/>
            <a:ext cx="1064315" cy="723277"/>
          </a:xfrm>
          <a:prstGeom prst="ellipse">
            <a:avLst/>
          </a:prstGeom>
          <a:solidFill>
            <a:sysClr val="window" lastClr="FFFFFF">
              <a:lumMod val="95000"/>
            </a:sys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24" name="Rectangle 323">
            <a:extLst>
              <a:ext uri="{FF2B5EF4-FFF2-40B4-BE49-F238E27FC236}">
                <a16:creationId xmlns:a16="http://schemas.microsoft.com/office/drawing/2014/main" id="{30EA6D96-669B-44BA-A5D0-59B7D7EB473B}"/>
              </a:ext>
            </a:extLst>
          </p:cNvPr>
          <p:cNvSpPr/>
          <p:nvPr/>
        </p:nvSpPr>
        <p:spPr>
          <a:xfrm>
            <a:off x="29337155" y="22970784"/>
            <a:ext cx="1548329" cy="1618232"/>
          </a:xfrm>
          <a:prstGeom prst="rect">
            <a:avLst/>
          </a:prstGeom>
          <a:solidFill>
            <a:srgbClr val="4472C4">
              <a:lumMod val="60000"/>
              <a:lumOff val="40000"/>
            </a:srgbClr>
          </a:solidFill>
          <a:ln w="19050" cap="flat" cmpd="sng" algn="ctr">
            <a:solidFill>
              <a:srgbClr val="4472C4">
                <a:lumMod val="5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25" name="Rectangle 324">
            <a:extLst>
              <a:ext uri="{FF2B5EF4-FFF2-40B4-BE49-F238E27FC236}">
                <a16:creationId xmlns:a16="http://schemas.microsoft.com/office/drawing/2014/main" id="{A56D9EF3-991D-4C85-83C3-9E45ADB0ED77}"/>
              </a:ext>
            </a:extLst>
          </p:cNvPr>
          <p:cNvSpPr/>
          <p:nvPr/>
        </p:nvSpPr>
        <p:spPr>
          <a:xfrm>
            <a:off x="28213375" y="22968509"/>
            <a:ext cx="1109909" cy="1620508"/>
          </a:xfrm>
          <a:prstGeom prst="rect">
            <a:avLst/>
          </a:prstGeom>
          <a:solidFill>
            <a:srgbClr val="4472C4">
              <a:lumMod val="40000"/>
              <a:lumOff val="60000"/>
            </a:srgbClr>
          </a:solidFill>
          <a:ln w="19050" cap="flat" cmpd="sng" algn="ctr">
            <a:solidFill>
              <a:srgbClr val="4472C4">
                <a:lumMod val="5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26" name="Rectangle 325">
            <a:extLst>
              <a:ext uri="{FF2B5EF4-FFF2-40B4-BE49-F238E27FC236}">
                <a16:creationId xmlns:a16="http://schemas.microsoft.com/office/drawing/2014/main" id="{668B4A0E-2017-4054-AC01-8D064A9A4816}"/>
              </a:ext>
            </a:extLst>
          </p:cNvPr>
          <p:cNvSpPr/>
          <p:nvPr/>
        </p:nvSpPr>
        <p:spPr>
          <a:xfrm>
            <a:off x="26686675" y="22968512"/>
            <a:ext cx="1503735" cy="1620506"/>
          </a:xfrm>
          <a:prstGeom prst="rect">
            <a:avLst/>
          </a:prstGeom>
          <a:solidFill>
            <a:srgbClr val="4472C4">
              <a:lumMod val="20000"/>
              <a:lumOff val="80000"/>
            </a:srgbClr>
          </a:solidFill>
          <a:ln w="19050" cap="flat" cmpd="sng" algn="ctr">
            <a:solidFill>
              <a:srgbClr val="4472C4">
                <a:lumMod val="5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27" name="Rectangle 326">
            <a:extLst>
              <a:ext uri="{FF2B5EF4-FFF2-40B4-BE49-F238E27FC236}">
                <a16:creationId xmlns:a16="http://schemas.microsoft.com/office/drawing/2014/main" id="{F81DCF38-6E68-44C8-BD5B-B92161421AE8}"/>
              </a:ext>
            </a:extLst>
          </p:cNvPr>
          <p:cNvSpPr/>
          <p:nvPr/>
        </p:nvSpPr>
        <p:spPr>
          <a:xfrm>
            <a:off x="24978825" y="22968517"/>
            <a:ext cx="1689056" cy="1620505"/>
          </a:xfrm>
          <a:prstGeom prst="rect">
            <a:avLst/>
          </a:prstGeom>
          <a:solidFill>
            <a:srgbClr val="70AD47">
              <a:lumMod val="40000"/>
              <a:lumOff val="60000"/>
            </a:srgbClr>
          </a:solidFill>
          <a:ln w="28575" cap="flat" cmpd="sng" algn="ctr">
            <a:solidFill>
              <a:srgbClr val="70AD47">
                <a:lumMod val="5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28" name="Rectangle 327">
            <a:extLst>
              <a:ext uri="{FF2B5EF4-FFF2-40B4-BE49-F238E27FC236}">
                <a16:creationId xmlns:a16="http://schemas.microsoft.com/office/drawing/2014/main" id="{EACCB9DC-9BD3-457C-9049-A159C0231A4B}"/>
              </a:ext>
            </a:extLst>
          </p:cNvPr>
          <p:cNvSpPr/>
          <p:nvPr/>
        </p:nvSpPr>
        <p:spPr>
          <a:xfrm>
            <a:off x="23601590" y="22973234"/>
            <a:ext cx="1343750" cy="1620505"/>
          </a:xfrm>
          <a:prstGeom prst="rect">
            <a:avLst/>
          </a:prstGeom>
          <a:solidFill>
            <a:srgbClr val="FFC000">
              <a:lumMod val="60000"/>
              <a:lumOff val="40000"/>
            </a:srgbClr>
          </a:solidFill>
          <a:ln w="28575" cap="flat" cmpd="sng" algn="ctr">
            <a:solidFill>
              <a:srgbClr val="ED7D31">
                <a:lumMod val="5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29" name="Rectangle 328">
            <a:extLst>
              <a:ext uri="{FF2B5EF4-FFF2-40B4-BE49-F238E27FC236}">
                <a16:creationId xmlns:a16="http://schemas.microsoft.com/office/drawing/2014/main" id="{4E6532FA-E38A-4AD7-A04C-8120658F8B0A}"/>
              </a:ext>
            </a:extLst>
          </p:cNvPr>
          <p:cNvSpPr/>
          <p:nvPr/>
        </p:nvSpPr>
        <p:spPr>
          <a:xfrm>
            <a:off x="22246283" y="22948952"/>
            <a:ext cx="1326176" cy="1615035"/>
          </a:xfrm>
          <a:prstGeom prst="rect">
            <a:avLst/>
          </a:prstGeom>
          <a:solidFill>
            <a:srgbClr val="FFC000">
              <a:lumMod val="40000"/>
              <a:lumOff val="60000"/>
            </a:srgbClr>
          </a:solidFill>
          <a:ln w="28575" cap="flat" cmpd="sng" algn="ctr">
            <a:solidFill>
              <a:srgbClr val="ED7D31">
                <a:lumMod val="5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30" name="Rectangle 329">
            <a:extLst>
              <a:ext uri="{FF2B5EF4-FFF2-40B4-BE49-F238E27FC236}">
                <a16:creationId xmlns:a16="http://schemas.microsoft.com/office/drawing/2014/main" id="{4B877F8B-353C-4639-A82B-75F4D4915A4F}"/>
              </a:ext>
            </a:extLst>
          </p:cNvPr>
          <p:cNvSpPr/>
          <p:nvPr/>
        </p:nvSpPr>
        <p:spPr>
          <a:xfrm>
            <a:off x="21064065" y="22973987"/>
            <a:ext cx="1166414" cy="1615035"/>
          </a:xfrm>
          <a:prstGeom prst="rect">
            <a:avLst/>
          </a:prstGeom>
          <a:solidFill>
            <a:srgbClr val="FFC000">
              <a:lumMod val="20000"/>
              <a:lumOff val="80000"/>
            </a:srgbClr>
          </a:solidFill>
          <a:ln w="28575" cap="flat" cmpd="sng" algn="ctr">
            <a:solidFill>
              <a:srgbClr val="ED7D31">
                <a:lumMod val="5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31" name="TextBox 330">
            <a:extLst>
              <a:ext uri="{FF2B5EF4-FFF2-40B4-BE49-F238E27FC236}">
                <a16:creationId xmlns:a16="http://schemas.microsoft.com/office/drawing/2014/main" id="{43A4B8F0-1AA1-4FAC-8AF4-FF82E659B31A}"/>
              </a:ext>
            </a:extLst>
          </p:cNvPr>
          <p:cNvSpPr txBox="1"/>
          <p:nvPr/>
        </p:nvSpPr>
        <p:spPr>
          <a:xfrm>
            <a:off x="17600300" y="19506585"/>
            <a:ext cx="6023811" cy="1421928"/>
          </a:xfrm>
          <a:prstGeom prst="rect">
            <a:avLst/>
          </a:prstGeom>
          <a:solidFill>
            <a:sysClr val="window" lastClr="FFFFFF">
              <a:lumMod val="95000"/>
            </a:sysClr>
          </a:solidFill>
          <a:ln w="28575">
            <a:solidFill>
              <a:sysClr val="windowText" lastClr="000000"/>
            </a:solidFill>
          </a:ln>
        </p:spPr>
        <p:txBody>
          <a:bodyPr wrap="square" rtlCol="0" anchor="ctr">
            <a:spAutoFit/>
          </a:bodyPr>
          <a:lstStyle/>
          <a:p>
            <a:pPr marL="0" marR="0" lvl="0" indent="0" algn="ctr" defTabSz="457200" eaLnBrk="1" fontAlgn="auto" latinLnBrk="0" hangingPunct="1">
              <a:lnSpc>
                <a:spcPct val="9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black"/>
                </a:solidFill>
                <a:effectLst/>
                <a:uLnTx/>
                <a:uFillTx/>
              </a:rPr>
              <a:t>Modulo Schedule DDG (Arch., II)</a:t>
            </a:r>
          </a:p>
          <a:p>
            <a:pPr marL="0" marR="0" lvl="0" indent="0" algn="ctr" defTabSz="457200" eaLnBrk="1" fontAlgn="auto" latinLnBrk="0" hangingPunct="1">
              <a:lnSpc>
                <a:spcPct val="9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black"/>
                </a:solidFill>
                <a:effectLst/>
                <a:uLnTx/>
                <a:uFillTx/>
              </a:rPr>
              <a:t>Generate Compatibility Graph CG</a:t>
            </a:r>
          </a:p>
          <a:p>
            <a:pPr marL="0" marR="0" lvl="0" indent="0" algn="ctr" defTabSz="457200" eaLnBrk="1" fontAlgn="auto" latinLnBrk="0" hangingPunct="1">
              <a:lnSpc>
                <a:spcPct val="9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black"/>
                </a:solidFill>
                <a:effectLst/>
                <a:uLnTx/>
                <a:uFillTx/>
              </a:rPr>
              <a:t>P&amp;R (Find Maximal Clique of CG)</a:t>
            </a:r>
          </a:p>
        </p:txBody>
      </p:sp>
      <p:cxnSp>
        <p:nvCxnSpPr>
          <p:cNvPr id="332" name="Straight Arrow Connector 331">
            <a:extLst>
              <a:ext uri="{FF2B5EF4-FFF2-40B4-BE49-F238E27FC236}">
                <a16:creationId xmlns:a16="http://schemas.microsoft.com/office/drawing/2014/main" id="{BCC40D4C-E7F3-4A0E-860F-94AB64F19DA9}"/>
              </a:ext>
            </a:extLst>
          </p:cNvPr>
          <p:cNvCxnSpPr>
            <a:cxnSpLocks/>
          </p:cNvCxnSpPr>
          <p:nvPr/>
        </p:nvCxnSpPr>
        <p:spPr>
          <a:xfrm>
            <a:off x="26168485" y="20773725"/>
            <a:ext cx="0" cy="684267"/>
          </a:xfrm>
          <a:prstGeom prst="straightConnector1">
            <a:avLst/>
          </a:prstGeom>
          <a:noFill/>
          <a:ln w="38100" cap="flat" cmpd="sng" algn="ctr">
            <a:solidFill>
              <a:sysClr val="windowText" lastClr="000000"/>
            </a:solidFill>
            <a:prstDash val="solid"/>
            <a:miter lim="800000"/>
            <a:headEnd type="none" w="med" len="med"/>
            <a:tailEnd type="arrow" w="med" len="med"/>
          </a:ln>
          <a:effectLst/>
        </p:spPr>
      </p:cxnSp>
      <p:sp>
        <p:nvSpPr>
          <p:cNvPr id="333" name="TextBox 332">
            <a:extLst>
              <a:ext uri="{FF2B5EF4-FFF2-40B4-BE49-F238E27FC236}">
                <a16:creationId xmlns:a16="http://schemas.microsoft.com/office/drawing/2014/main" id="{B9A40E93-30A2-4A43-81DF-597AA01F2173}"/>
              </a:ext>
            </a:extLst>
          </p:cNvPr>
          <p:cNvSpPr txBox="1"/>
          <p:nvPr/>
        </p:nvSpPr>
        <p:spPr>
          <a:xfrm>
            <a:off x="27450933" y="21072595"/>
            <a:ext cx="3265638" cy="828047"/>
          </a:xfrm>
          <a:prstGeom prst="rect">
            <a:avLst/>
          </a:prstGeom>
          <a:noFill/>
        </p:spPr>
        <p:txBody>
          <a:bodyPr wrap="none" rtlCol="0">
            <a:spAutoFit/>
          </a:bodyPr>
          <a:lstStyle/>
          <a:p>
            <a:pPr marL="0" marR="0" lvl="0" indent="0" defTabSz="457200" eaLnBrk="1" fontAlgn="auto" latinLnBrk="0" hangingPunct="1">
              <a:lnSpc>
                <a:spcPct val="85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black"/>
                </a:solidFill>
                <a:effectLst/>
                <a:uLnTx/>
                <a:uFillTx/>
              </a:rPr>
              <a:t>For Each Unmapped </a:t>
            </a:r>
            <a:br>
              <a:rPr kumimoji="0" lang="en-US" sz="2800" b="1" i="0" u="none" strike="noStrike" kern="0" cap="none" spc="0" normalizeH="0" baseline="0" noProof="0" dirty="0">
                <a:ln>
                  <a:noFill/>
                </a:ln>
                <a:solidFill>
                  <a:prstClr val="black"/>
                </a:solidFill>
                <a:effectLst/>
                <a:uLnTx/>
                <a:uFillTx/>
              </a:rPr>
            </a:br>
            <a:r>
              <a:rPr kumimoji="0" lang="en-US" sz="2800" b="1" i="0" u="none" strike="noStrike" kern="0" cap="none" spc="0" normalizeH="0" baseline="0" noProof="0" dirty="0">
                <a:ln>
                  <a:noFill/>
                </a:ln>
                <a:solidFill>
                  <a:prstClr val="black"/>
                </a:solidFill>
                <a:effectLst/>
                <a:uLnTx/>
                <a:uFillTx/>
              </a:rPr>
              <a:t>Node v/Edge e</a:t>
            </a:r>
          </a:p>
        </p:txBody>
      </p:sp>
      <p:cxnSp>
        <p:nvCxnSpPr>
          <p:cNvPr id="334" name="Straight Arrow Connector 333">
            <a:extLst>
              <a:ext uri="{FF2B5EF4-FFF2-40B4-BE49-F238E27FC236}">
                <a16:creationId xmlns:a16="http://schemas.microsoft.com/office/drawing/2014/main" id="{779CD551-BDE6-4A10-BCAC-5FACA75C4BAA}"/>
              </a:ext>
            </a:extLst>
          </p:cNvPr>
          <p:cNvCxnSpPr>
            <a:cxnSpLocks/>
          </p:cNvCxnSpPr>
          <p:nvPr/>
        </p:nvCxnSpPr>
        <p:spPr>
          <a:xfrm>
            <a:off x="25229842" y="21969487"/>
            <a:ext cx="0" cy="1021293"/>
          </a:xfrm>
          <a:prstGeom prst="straightConnector1">
            <a:avLst/>
          </a:prstGeom>
          <a:noFill/>
          <a:ln w="38100" cap="flat" cmpd="sng" algn="ctr">
            <a:solidFill>
              <a:srgbClr val="70AD47">
                <a:lumMod val="50000"/>
              </a:srgbClr>
            </a:solidFill>
            <a:prstDash val="solid"/>
            <a:miter lim="800000"/>
            <a:headEnd type="none" w="med" len="med"/>
            <a:tailEnd type="arrow" w="med" len="med"/>
          </a:ln>
          <a:effectLst/>
        </p:spPr>
      </p:cxnSp>
      <p:cxnSp>
        <p:nvCxnSpPr>
          <p:cNvPr id="336" name="Straight Arrow Connector 335">
            <a:extLst>
              <a:ext uri="{FF2B5EF4-FFF2-40B4-BE49-F238E27FC236}">
                <a16:creationId xmlns:a16="http://schemas.microsoft.com/office/drawing/2014/main" id="{F9AEF167-8913-4540-9A59-55906CBE5EE2}"/>
              </a:ext>
            </a:extLst>
          </p:cNvPr>
          <p:cNvCxnSpPr>
            <a:cxnSpLocks/>
          </p:cNvCxnSpPr>
          <p:nvPr/>
        </p:nvCxnSpPr>
        <p:spPr>
          <a:xfrm flipH="1">
            <a:off x="23774970" y="21994680"/>
            <a:ext cx="520260" cy="926590"/>
          </a:xfrm>
          <a:prstGeom prst="straightConnector1">
            <a:avLst/>
          </a:prstGeom>
          <a:noFill/>
          <a:ln w="38100" cap="flat" cmpd="sng" algn="ctr">
            <a:solidFill>
              <a:srgbClr val="ED7D31">
                <a:lumMod val="50000"/>
              </a:srgbClr>
            </a:solidFill>
            <a:prstDash val="solid"/>
            <a:miter lim="800000"/>
            <a:headEnd type="none" w="med" len="med"/>
            <a:tailEnd type="arrow" w="med" len="med"/>
          </a:ln>
          <a:effectLst/>
        </p:spPr>
      </p:cxnSp>
      <p:sp>
        <p:nvSpPr>
          <p:cNvPr id="342" name="TextBox 341">
            <a:extLst>
              <a:ext uri="{FF2B5EF4-FFF2-40B4-BE49-F238E27FC236}">
                <a16:creationId xmlns:a16="http://schemas.microsoft.com/office/drawing/2014/main" id="{9C527F36-6D50-46AE-A99A-1CDDC00635C2}"/>
              </a:ext>
            </a:extLst>
          </p:cNvPr>
          <p:cNvSpPr txBox="1"/>
          <p:nvPr/>
        </p:nvSpPr>
        <p:spPr>
          <a:xfrm>
            <a:off x="26638852" y="23194628"/>
            <a:ext cx="1624163" cy="1015663"/>
          </a:xfrm>
          <a:prstGeom prst="rect">
            <a:avLst/>
          </a:prstGeom>
          <a:noFill/>
        </p:spPr>
        <p:txBody>
          <a:bodyPr wrap="non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3000" b="0" i="0" u="none" strike="noStrike" kern="0" cap="none" spc="0" normalizeH="0" baseline="0" noProof="0" dirty="0">
                <a:ln>
                  <a:noFill/>
                </a:ln>
                <a:solidFill>
                  <a:prstClr val="black"/>
                </a:solidFill>
                <a:effectLst/>
                <a:uLnTx/>
                <a:uFillTx/>
              </a:rPr>
              <a:t>Re-</a:t>
            </a:r>
            <a:br>
              <a:rPr kumimoji="0" lang="en-US" sz="3000" b="0" i="0" u="none" strike="noStrike" kern="0" cap="none" spc="0" normalizeH="0" baseline="0" noProof="0" dirty="0">
                <a:ln>
                  <a:noFill/>
                </a:ln>
                <a:solidFill>
                  <a:prstClr val="black"/>
                </a:solidFill>
                <a:effectLst/>
                <a:uLnTx/>
                <a:uFillTx/>
              </a:rPr>
            </a:br>
            <a:r>
              <a:rPr kumimoji="0" lang="en-US" sz="3000" b="0" i="0" u="none" strike="noStrike" kern="0" cap="none" spc="0" normalizeH="0" baseline="0" noProof="0" dirty="0">
                <a:ln>
                  <a:noFill/>
                </a:ln>
                <a:solidFill>
                  <a:prstClr val="black"/>
                </a:solidFill>
                <a:effectLst/>
                <a:uLnTx/>
                <a:uFillTx/>
              </a:rPr>
              <a:t>Compute</a:t>
            </a:r>
          </a:p>
        </p:txBody>
      </p:sp>
      <p:sp>
        <p:nvSpPr>
          <p:cNvPr id="345" name="Rectangle 344">
            <a:extLst>
              <a:ext uri="{FF2B5EF4-FFF2-40B4-BE49-F238E27FC236}">
                <a16:creationId xmlns:a16="http://schemas.microsoft.com/office/drawing/2014/main" id="{B212A993-6DEA-4ED3-84E7-22A613511939}"/>
              </a:ext>
            </a:extLst>
          </p:cNvPr>
          <p:cNvSpPr/>
          <p:nvPr/>
        </p:nvSpPr>
        <p:spPr>
          <a:xfrm>
            <a:off x="17334520" y="22961006"/>
            <a:ext cx="2967218" cy="1590699"/>
          </a:xfrm>
          <a:prstGeom prst="rect">
            <a:avLst/>
          </a:prstGeom>
          <a:solidFill>
            <a:sysClr val="window" lastClr="FFFFFF">
              <a:lumMod val="75000"/>
            </a:sysClr>
          </a:solidFill>
          <a:ln w="12700" cap="flat" cmpd="sng" algn="ctr">
            <a:solidFill>
              <a:sysClr val="windowText" lastClr="000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46" name="TextBox 345">
            <a:extLst>
              <a:ext uri="{FF2B5EF4-FFF2-40B4-BE49-F238E27FC236}">
                <a16:creationId xmlns:a16="http://schemas.microsoft.com/office/drawing/2014/main" id="{7165B35B-BB45-4547-826D-FC288DF23D43}"/>
              </a:ext>
            </a:extLst>
          </p:cNvPr>
          <p:cNvSpPr txBox="1"/>
          <p:nvPr/>
        </p:nvSpPr>
        <p:spPr>
          <a:xfrm>
            <a:off x="17054018" y="22975537"/>
            <a:ext cx="3555660" cy="523220"/>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black"/>
                </a:solidFill>
                <a:effectLst/>
                <a:uLnTx/>
                <a:uFillTx/>
              </a:rPr>
              <a:t>Graph Modification</a:t>
            </a:r>
          </a:p>
        </p:txBody>
      </p:sp>
      <p:cxnSp>
        <p:nvCxnSpPr>
          <p:cNvPr id="347" name="Straight Connector 346">
            <a:extLst>
              <a:ext uri="{FF2B5EF4-FFF2-40B4-BE49-F238E27FC236}">
                <a16:creationId xmlns:a16="http://schemas.microsoft.com/office/drawing/2014/main" id="{428C6A9D-1414-401D-BAD9-0659AB15A7EA}"/>
              </a:ext>
            </a:extLst>
          </p:cNvPr>
          <p:cNvCxnSpPr>
            <a:cxnSpLocks/>
          </p:cNvCxnSpPr>
          <p:nvPr/>
        </p:nvCxnSpPr>
        <p:spPr>
          <a:xfrm>
            <a:off x="17334520" y="23493494"/>
            <a:ext cx="2967219" cy="0"/>
          </a:xfrm>
          <a:prstGeom prst="line">
            <a:avLst/>
          </a:prstGeom>
          <a:noFill/>
          <a:ln w="6350" cap="flat" cmpd="sng" algn="ctr">
            <a:solidFill>
              <a:sysClr val="windowText" lastClr="000000"/>
            </a:solidFill>
            <a:prstDash val="solid"/>
            <a:miter lim="800000"/>
          </a:ln>
          <a:effectLst/>
        </p:spPr>
      </p:cxnSp>
      <p:cxnSp>
        <p:nvCxnSpPr>
          <p:cNvPr id="349" name="Straight Connector 348">
            <a:extLst>
              <a:ext uri="{FF2B5EF4-FFF2-40B4-BE49-F238E27FC236}">
                <a16:creationId xmlns:a16="http://schemas.microsoft.com/office/drawing/2014/main" id="{93E5BF07-025F-44ED-9945-33187AD733C4}"/>
              </a:ext>
            </a:extLst>
          </p:cNvPr>
          <p:cNvCxnSpPr>
            <a:cxnSpLocks/>
          </p:cNvCxnSpPr>
          <p:nvPr/>
        </p:nvCxnSpPr>
        <p:spPr>
          <a:xfrm>
            <a:off x="17334520" y="23973849"/>
            <a:ext cx="2967219" cy="0"/>
          </a:xfrm>
          <a:prstGeom prst="line">
            <a:avLst/>
          </a:prstGeom>
          <a:noFill/>
          <a:ln w="6350" cap="flat" cmpd="sng" algn="ctr">
            <a:solidFill>
              <a:sysClr val="windowText" lastClr="000000"/>
            </a:solidFill>
            <a:prstDash val="solid"/>
            <a:miter lim="800000"/>
          </a:ln>
          <a:effectLst/>
        </p:spPr>
      </p:cxnSp>
      <p:sp>
        <p:nvSpPr>
          <p:cNvPr id="350" name="TextBox 349">
            <a:extLst>
              <a:ext uri="{FF2B5EF4-FFF2-40B4-BE49-F238E27FC236}">
                <a16:creationId xmlns:a16="http://schemas.microsoft.com/office/drawing/2014/main" id="{A24FCFD8-603D-4E1E-9235-A9EDF1166C0B}"/>
              </a:ext>
            </a:extLst>
          </p:cNvPr>
          <p:cNvSpPr txBox="1"/>
          <p:nvPr/>
        </p:nvSpPr>
        <p:spPr>
          <a:xfrm>
            <a:off x="20850287" y="21094707"/>
            <a:ext cx="4698655" cy="824841"/>
          </a:xfrm>
          <a:prstGeom prst="rect">
            <a:avLst/>
          </a:prstGeom>
          <a:noFill/>
        </p:spPr>
        <p:txBody>
          <a:bodyPr wrap="square" rtlCol="0">
            <a:spAutoFit/>
          </a:bodyPr>
          <a:lstStyle/>
          <a:p>
            <a:pPr defTabSz="457200">
              <a:lnSpc>
                <a:spcPct val="85000"/>
              </a:lnSpc>
            </a:pPr>
            <a:r>
              <a:rPr lang="en-US" sz="2800" dirty="0">
                <a:solidFill>
                  <a:srgbClr val="C00000"/>
                </a:solidFill>
                <a:latin typeface="Candara" panose="020E0502030303020204" pitchFamily="34" charset="0"/>
              </a:rPr>
              <a:t>Exhaustive Resource</a:t>
            </a:r>
            <a:br>
              <a:rPr lang="en-US" sz="2800" dirty="0">
                <a:solidFill>
                  <a:srgbClr val="C00000"/>
                </a:solidFill>
                <a:latin typeface="Candara" panose="020E0502030303020204" pitchFamily="34" charset="0"/>
              </a:rPr>
            </a:br>
            <a:r>
              <a:rPr lang="en-US" sz="2800" dirty="0">
                <a:solidFill>
                  <a:srgbClr val="C00000"/>
                </a:solidFill>
                <a:latin typeface="Candara" panose="020E0502030303020204" pitchFamily="34" charset="0"/>
              </a:rPr>
              <a:t>Exploration</a:t>
            </a:r>
          </a:p>
        </p:txBody>
      </p:sp>
      <p:sp>
        <p:nvSpPr>
          <p:cNvPr id="351" name="Rectangle 350">
            <a:extLst>
              <a:ext uri="{FF2B5EF4-FFF2-40B4-BE49-F238E27FC236}">
                <a16:creationId xmlns:a16="http://schemas.microsoft.com/office/drawing/2014/main" id="{9449DBAD-21EC-4FFA-A35A-A5FC8232BE0C}"/>
              </a:ext>
            </a:extLst>
          </p:cNvPr>
          <p:cNvSpPr/>
          <p:nvPr/>
        </p:nvSpPr>
        <p:spPr>
          <a:xfrm>
            <a:off x="21059987" y="22961163"/>
            <a:ext cx="9846293" cy="1629021"/>
          </a:xfrm>
          <a:prstGeom prst="rect">
            <a:avLst/>
          </a:prstGeom>
          <a:noFill/>
          <a:ln w="57150" cap="flat" cmpd="sng" algn="ctr">
            <a:solidFill>
              <a:srgbClr val="374978"/>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54" name="Rectangle 353">
            <a:extLst>
              <a:ext uri="{FF2B5EF4-FFF2-40B4-BE49-F238E27FC236}">
                <a16:creationId xmlns:a16="http://schemas.microsoft.com/office/drawing/2014/main" id="{D971D9B5-172C-4E51-B0D4-38467E1E2647}"/>
              </a:ext>
            </a:extLst>
          </p:cNvPr>
          <p:cNvSpPr/>
          <p:nvPr/>
        </p:nvSpPr>
        <p:spPr>
          <a:xfrm>
            <a:off x="21652791" y="24965876"/>
            <a:ext cx="8788575" cy="388132"/>
          </a:xfrm>
          <a:prstGeom prst="rect">
            <a:avLst/>
          </a:prstGeom>
          <a:solidFill>
            <a:sysClr val="window" lastClr="FFFFFF">
              <a:lumMod val="95000"/>
            </a:sysClr>
          </a:solidFill>
          <a:ln w="12700" cap="flat" cmpd="sng" algn="ctr">
            <a:solidFill>
              <a:sysClr val="windowText" lastClr="000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60" name="Flowchart: Manual Operation 359">
            <a:extLst>
              <a:ext uri="{FF2B5EF4-FFF2-40B4-BE49-F238E27FC236}">
                <a16:creationId xmlns:a16="http://schemas.microsoft.com/office/drawing/2014/main" id="{C34E9B69-F6A8-44BD-9CB0-150B462E40FB}"/>
              </a:ext>
            </a:extLst>
          </p:cNvPr>
          <p:cNvSpPr/>
          <p:nvPr/>
        </p:nvSpPr>
        <p:spPr>
          <a:xfrm rot="16200000" flipH="1">
            <a:off x="20244398" y="23290715"/>
            <a:ext cx="872934" cy="758245"/>
          </a:xfrm>
          <a:prstGeom prst="flowChartManualOperation">
            <a:avLst/>
          </a:prstGeom>
          <a:solidFill>
            <a:sysClr val="window" lastClr="FFFFFF">
              <a:lumMod val="95000"/>
            </a:sysClr>
          </a:solidFill>
          <a:ln w="12700" cap="flat" cmpd="sng" algn="ctr">
            <a:solidFill>
              <a:sysClr val="windowText" lastClr="000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361" name="Connector: Elbow 360">
            <a:extLst>
              <a:ext uri="{FF2B5EF4-FFF2-40B4-BE49-F238E27FC236}">
                <a16:creationId xmlns:a16="http://schemas.microsoft.com/office/drawing/2014/main" id="{EF47DFD8-7C29-42DE-A9BD-936716A8BDCC}"/>
              </a:ext>
            </a:extLst>
          </p:cNvPr>
          <p:cNvCxnSpPr>
            <a:cxnSpLocks/>
            <a:endCxn id="345" idx="0"/>
          </p:cNvCxnSpPr>
          <p:nvPr/>
        </p:nvCxnSpPr>
        <p:spPr>
          <a:xfrm rot="5400000" flipH="1" flipV="1">
            <a:off x="17984276" y="23756339"/>
            <a:ext cx="1629185" cy="38521"/>
          </a:xfrm>
          <a:prstGeom prst="bentConnector5">
            <a:avLst>
              <a:gd name="adj1" fmla="val -14856"/>
              <a:gd name="adj2" fmla="val 4641549"/>
              <a:gd name="adj3" fmla="val 122894"/>
            </a:avLst>
          </a:prstGeom>
          <a:noFill/>
          <a:ln w="19050" cap="flat" cmpd="sng" algn="ctr">
            <a:solidFill>
              <a:sysClr val="windowText" lastClr="000000"/>
            </a:solidFill>
            <a:prstDash val="dash"/>
            <a:miter lim="800000"/>
            <a:headEnd type="none" w="med" len="med"/>
            <a:tailEnd type="arrow" w="med" len="med"/>
          </a:ln>
          <a:effectLst/>
        </p:spPr>
      </p:cxnSp>
      <p:cxnSp>
        <p:nvCxnSpPr>
          <p:cNvPr id="365" name="Straight Arrow Connector 364">
            <a:extLst>
              <a:ext uri="{FF2B5EF4-FFF2-40B4-BE49-F238E27FC236}">
                <a16:creationId xmlns:a16="http://schemas.microsoft.com/office/drawing/2014/main" id="{9FAE9C1C-00E7-40F3-8EE8-9058336120E2}"/>
              </a:ext>
            </a:extLst>
          </p:cNvPr>
          <p:cNvCxnSpPr>
            <a:cxnSpLocks/>
          </p:cNvCxnSpPr>
          <p:nvPr/>
        </p:nvCxnSpPr>
        <p:spPr>
          <a:xfrm>
            <a:off x="25898515" y="24608067"/>
            <a:ext cx="0" cy="357807"/>
          </a:xfrm>
          <a:prstGeom prst="straightConnector1">
            <a:avLst/>
          </a:prstGeom>
          <a:noFill/>
          <a:ln w="6350" cap="flat" cmpd="sng" algn="ctr">
            <a:solidFill>
              <a:sysClr val="windowText" lastClr="000000"/>
            </a:solidFill>
            <a:prstDash val="solid"/>
            <a:miter lim="800000"/>
            <a:tailEnd type="triangle"/>
          </a:ln>
          <a:effectLst/>
        </p:spPr>
      </p:cxnSp>
      <p:sp>
        <p:nvSpPr>
          <p:cNvPr id="371" name="Arrow: Down 370">
            <a:extLst>
              <a:ext uri="{FF2B5EF4-FFF2-40B4-BE49-F238E27FC236}">
                <a16:creationId xmlns:a16="http://schemas.microsoft.com/office/drawing/2014/main" id="{F2A26883-0314-4BFD-82D5-0C5D25612B44}"/>
              </a:ext>
            </a:extLst>
          </p:cNvPr>
          <p:cNvSpPr/>
          <p:nvPr/>
        </p:nvSpPr>
        <p:spPr>
          <a:xfrm>
            <a:off x="21829052" y="24608067"/>
            <a:ext cx="241810" cy="365757"/>
          </a:xfrm>
          <a:prstGeom prst="downArrow">
            <a:avLst/>
          </a:prstGeom>
          <a:solidFill>
            <a:srgbClr val="FFC000">
              <a:lumMod val="20000"/>
              <a:lumOff val="80000"/>
            </a:srgbClr>
          </a:solidFill>
          <a:ln w="19050" cap="flat" cmpd="sng" algn="ctr">
            <a:solidFill>
              <a:srgbClr val="ED7D31">
                <a:lumMod val="5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72" name="Arrow: Down 371">
            <a:extLst>
              <a:ext uri="{FF2B5EF4-FFF2-40B4-BE49-F238E27FC236}">
                <a16:creationId xmlns:a16="http://schemas.microsoft.com/office/drawing/2014/main" id="{C51BA13E-66AD-43DF-84EE-DFA808E9265C}"/>
              </a:ext>
            </a:extLst>
          </p:cNvPr>
          <p:cNvSpPr/>
          <p:nvPr/>
        </p:nvSpPr>
        <p:spPr>
          <a:xfrm>
            <a:off x="22801348" y="24607648"/>
            <a:ext cx="241810" cy="365757"/>
          </a:xfrm>
          <a:prstGeom prst="downArrow">
            <a:avLst/>
          </a:prstGeom>
          <a:solidFill>
            <a:srgbClr val="FFC000">
              <a:lumMod val="40000"/>
              <a:lumOff val="60000"/>
            </a:srgbClr>
          </a:solidFill>
          <a:ln w="19050" cap="flat" cmpd="sng" algn="ctr">
            <a:solidFill>
              <a:srgbClr val="ED7D31">
                <a:lumMod val="5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73" name="Arrow: Down 372">
            <a:extLst>
              <a:ext uri="{FF2B5EF4-FFF2-40B4-BE49-F238E27FC236}">
                <a16:creationId xmlns:a16="http://schemas.microsoft.com/office/drawing/2014/main" id="{50A3D750-811C-40D6-81EC-B23A856FE5A9}"/>
              </a:ext>
            </a:extLst>
          </p:cNvPr>
          <p:cNvSpPr/>
          <p:nvPr/>
        </p:nvSpPr>
        <p:spPr>
          <a:xfrm>
            <a:off x="24147890" y="24607654"/>
            <a:ext cx="246572" cy="354250"/>
          </a:xfrm>
          <a:prstGeom prst="downArrow">
            <a:avLst/>
          </a:prstGeom>
          <a:solidFill>
            <a:srgbClr val="FFC000">
              <a:lumMod val="60000"/>
              <a:lumOff val="40000"/>
            </a:srgbClr>
          </a:solidFill>
          <a:ln w="19050" cap="flat" cmpd="sng" algn="ctr">
            <a:solidFill>
              <a:srgbClr val="ED7D31">
                <a:lumMod val="5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74" name="Arrow: Down 373">
            <a:extLst>
              <a:ext uri="{FF2B5EF4-FFF2-40B4-BE49-F238E27FC236}">
                <a16:creationId xmlns:a16="http://schemas.microsoft.com/office/drawing/2014/main" id="{3003ED62-E3BE-4F03-BDD5-421F53E47951}"/>
              </a:ext>
            </a:extLst>
          </p:cNvPr>
          <p:cNvSpPr/>
          <p:nvPr/>
        </p:nvSpPr>
        <p:spPr>
          <a:xfrm>
            <a:off x="25769703" y="24604929"/>
            <a:ext cx="223901" cy="346477"/>
          </a:xfrm>
          <a:prstGeom prst="downArrow">
            <a:avLst/>
          </a:prstGeom>
          <a:solidFill>
            <a:srgbClr val="70AD47">
              <a:lumMod val="40000"/>
              <a:lumOff val="60000"/>
            </a:srgbClr>
          </a:solidFill>
          <a:ln w="19050" cap="flat" cmpd="sng" algn="ctr">
            <a:solidFill>
              <a:srgbClr val="70AD47">
                <a:lumMod val="5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75" name="Arrow: Down 374">
            <a:extLst>
              <a:ext uri="{FF2B5EF4-FFF2-40B4-BE49-F238E27FC236}">
                <a16:creationId xmlns:a16="http://schemas.microsoft.com/office/drawing/2014/main" id="{86F94981-D99C-45B7-BF2F-6A24BC12A4CC}"/>
              </a:ext>
            </a:extLst>
          </p:cNvPr>
          <p:cNvSpPr/>
          <p:nvPr/>
        </p:nvSpPr>
        <p:spPr>
          <a:xfrm>
            <a:off x="27306205" y="24616187"/>
            <a:ext cx="236166" cy="357219"/>
          </a:xfrm>
          <a:prstGeom prst="downArrow">
            <a:avLst/>
          </a:prstGeom>
          <a:solidFill>
            <a:srgbClr val="4472C4">
              <a:lumMod val="20000"/>
              <a:lumOff val="80000"/>
            </a:srgbClr>
          </a:solidFill>
          <a:ln w="19050" cap="flat" cmpd="sng" algn="ctr">
            <a:solidFill>
              <a:srgbClr val="4472C4"/>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76" name="Arrow: Down 375">
            <a:extLst>
              <a:ext uri="{FF2B5EF4-FFF2-40B4-BE49-F238E27FC236}">
                <a16:creationId xmlns:a16="http://schemas.microsoft.com/office/drawing/2014/main" id="{1DD18DBD-CF0F-4A7B-8480-02017EBD7408}"/>
              </a:ext>
            </a:extLst>
          </p:cNvPr>
          <p:cNvSpPr/>
          <p:nvPr/>
        </p:nvSpPr>
        <p:spPr>
          <a:xfrm>
            <a:off x="28558185" y="24600121"/>
            <a:ext cx="261064" cy="361197"/>
          </a:xfrm>
          <a:prstGeom prst="downArrow">
            <a:avLst/>
          </a:prstGeom>
          <a:solidFill>
            <a:srgbClr val="4472C4">
              <a:lumMod val="40000"/>
              <a:lumOff val="60000"/>
            </a:srgbClr>
          </a:solidFill>
          <a:ln w="19050" cap="flat" cmpd="sng" algn="ctr">
            <a:solidFill>
              <a:srgbClr val="4472C4">
                <a:lumMod val="5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77" name="Arrow: Down 376">
            <a:extLst>
              <a:ext uri="{FF2B5EF4-FFF2-40B4-BE49-F238E27FC236}">
                <a16:creationId xmlns:a16="http://schemas.microsoft.com/office/drawing/2014/main" id="{E6D484A1-2BA5-4B72-A0B3-1C0800691AE6}"/>
              </a:ext>
            </a:extLst>
          </p:cNvPr>
          <p:cNvSpPr/>
          <p:nvPr/>
        </p:nvSpPr>
        <p:spPr>
          <a:xfrm>
            <a:off x="29993877" y="24588423"/>
            <a:ext cx="241810" cy="365757"/>
          </a:xfrm>
          <a:prstGeom prst="downArrow">
            <a:avLst/>
          </a:prstGeom>
          <a:solidFill>
            <a:srgbClr val="4472C4">
              <a:lumMod val="60000"/>
              <a:lumOff val="40000"/>
            </a:srgbClr>
          </a:solidFill>
          <a:ln w="19050" cap="flat" cmpd="sng" algn="ctr">
            <a:solidFill>
              <a:srgbClr val="4472C4">
                <a:lumMod val="50000"/>
              </a:srgb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378" name="Straight Arrow Connector 377">
            <a:extLst>
              <a:ext uri="{FF2B5EF4-FFF2-40B4-BE49-F238E27FC236}">
                <a16:creationId xmlns:a16="http://schemas.microsoft.com/office/drawing/2014/main" id="{73030B95-BB72-49CA-A4F7-78CFD57CFC2D}"/>
              </a:ext>
            </a:extLst>
          </p:cNvPr>
          <p:cNvCxnSpPr>
            <a:cxnSpLocks/>
            <a:stCxn id="331" idx="3"/>
            <a:endCxn id="379" idx="1"/>
          </p:cNvCxnSpPr>
          <p:nvPr/>
        </p:nvCxnSpPr>
        <p:spPr>
          <a:xfrm>
            <a:off x="23624111" y="20217549"/>
            <a:ext cx="481722" cy="12387"/>
          </a:xfrm>
          <a:prstGeom prst="straightConnector1">
            <a:avLst/>
          </a:prstGeom>
          <a:noFill/>
          <a:ln w="38100" cap="flat" cmpd="sng" algn="ctr">
            <a:solidFill>
              <a:sysClr val="windowText" lastClr="000000"/>
            </a:solidFill>
            <a:prstDash val="solid"/>
            <a:miter lim="800000"/>
            <a:headEnd type="none" w="med" len="med"/>
            <a:tailEnd type="arrow" w="med" len="med"/>
          </a:ln>
          <a:effectLst/>
        </p:spPr>
      </p:cxnSp>
      <p:sp>
        <p:nvSpPr>
          <p:cNvPr id="379" name="Flowchart: Decision 378">
            <a:extLst>
              <a:ext uri="{FF2B5EF4-FFF2-40B4-BE49-F238E27FC236}">
                <a16:creationId xmlns:a16="http://schemas.microsoft.com/office/drawing/2014/main" id="{82269462-4FF4-4FE2-B72D-2C1F1B40AE1C}"/>
              </a:ext>
            </a:extLst>
          </p:cNvPr>
          <p:cNvSpPr/>
          <p:nvPr/>
        </p:nvSpPr>
        <p:spPr>
          <a:xfrm>
            <a:off x="24105833" y="19662019"/>
            <a:ext cx="4137696" cy="1135834"/>
          </a:xfrm>
          <a:prstGeom prst="flowChartDecision">
            <a:avLst/>
          </a:prstGeom>
          <a:solidFill>
            <a:sysClr val="window" lastClr="FFFFFF">
              <a:lumMod val="95000"/>
            </a:sysClr>
          </a:solidFill>
          <a:ln w="28575" cap="flat" cmpd="sng" algn="ctr">
            <a:solidFill>
              <a:sysClr val="windowText" lastClr="000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380" name="Straight Arrow Connector 379">
            <a:extLst>
              <a:ext uri="{FF2B5EF4-FFF2-40B4-BE49-F238E27FC236}">
                <a16:creationId xmlns:a16="http://schemas.microsoft.com/office/drawing/2014/main" id="{BC44F65E-FC4F-40B2-8342-28E482923A0E}"/>
              </a:ext>
            </a:extLst>
          </p:cNvPr>
          <p:cNvCxnSpPr>
            <a:cxnSpLocks/>
            <a:stCxn id="379" idx="3"/>
            <a:endCxn id="322" idx="2"/>
          </p:cNvCxnSpPr>
          <p:nvPr/>
        </p:nvCxnSpPr>
        <p:spPr>
          <a:xfrm>
            <a:off x="28243529" y="20229936"/>
            <a:ext cx="385008" cy="8520"/>
          </a:xfrm>
          <a:prstGeom prst="straightConnector1">
            <a:avLst/>
          </a:prstGeom>
          <a:noFill/>
          <a:ln w="38100" cap="flat" cmpd="sng" algn="ctr">
            <a:solidFill>
              <a:sysClr val="windowText" lastClr="000000"/>
            </a:solidFill>
            <a:prstDash val="solid"/>
            <a:miter lim="800000"/>
            <a:headEnd type="none" w="med" len="med"/>
            <a:tailEnd type="arrow" w="med" len="med"/>
          </a:ln>
          <a:effectLst/>
        </p:spPr>
      </p:cxnSp>
      <p:sp>
        <p:nvSpPr>
          <p:cNvPr id="382" name="TextBox 381">
            <a:extLst>
              <a:ext uri="{FF2B5EF4-FFF2-40B4-BE49-F238E27FC236}">
                <a16:creationId xmlns:a16="http://schemas.microsoft.com/office/drawing/2014/main" id="{0B48157B-B5FA-413B-A778-C6C615B5834A}"/>
              </a:ext>
            </a:extLst>
          </p:cNvPr>
          <p:cNvSpPr txBox="1"/>
          <p:nvPr/>
        </p:nvSpPr>
        <p:spPr>
          <a:xfrm>
            <a:off x="17212368" y="24057268"/>
            <a:ext cx="3194284" cy="523220"/>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black"/>
                </a:solidFill>
                <a:effectLst/>
                <a:uLnTx/>
                <a:uFillTx/>
              </a:rPr>
              <a:t>Place &amp; Route</a:t>
            </a:r>
          </a:p>
        </p:txBody>
      </p:sp>
      <p:cxnSp>
        <p:nvCxnSpPr>
          <p:cNvPr id="383" name="Connector: Elbow 382">
            <a:extLst>
              <a:ext uri="{FF2B5EF4-FFF2-40B4-BE49-F238E27FC236}">
                <a16:creationId xmlns:a16="http://schemas.microsoft.com/office/drawing/2014/main" id="{9FD45139-48FB-4E47-AE02-6A67D9FA5E39}"/>
              </a:ext>
            </a:extLst>
          </p:cNvPr>
          <p:cNvCxnSpPr>
            <a:cxnSpLocks/>
            <a:stCxn id="355" idx="2"/>
            <a:endCxn id="379" idx="0"/>
          </p:cNvCxnSpPr>
          <p:nvPr/>
        </p:nvCxnSpPr>
        <p:spPr>
          <a:xfrm rot="5400000" flipH="1" flipV="1">
            <a:off x="23128011" y="22551079"/>
            <a:ext cx="5935730" cy="157609"/>
          </a:xfrm>
          <a:prstGeom prst="bentConnector5">
            <a:avLst>
              <a:gd name="adj1" fmla="val -5067"/>
              <a:gd name="adj2" fmla="val 3537997"/>
              <a:gd name="adj3" fmla="val 106689"/>
            </a:avLst>
          </a:prstGeom>
          <a:noFill/>
          <a:ln w="38100" cap="flat" cmpd="sng" algn="ctr">
            <a:solidFill>
              <a:sysClr val="windowText" lastClr="000000"/>
            </a:solidFill>
            <a:prstDash val="solid"/>
            <a:miter lim="800000"/>
            <a:headEnd type="none" w="med" len="med"/>
            <a:tailEnd type="arrow" w="med" len="med"/>
          </a:ln>
          <a:effectLst/>
        </p:spPr>
      </p:cxnSp>
      <p:sp>
        <p:nvSpPr>
          <p:cNvPr id="384" name="TextBox 383">
            <a:extLst>
              <a:ext uri="{FF2B5EF4-FFF2-40B4-BE49-F238E27FC236}">
                <a16:creationId xmlns:a16="http://schemas.microsoft.com/office/drawing/2014/main" id="{CD5DAC40-7AAB-49D3-8A5E-5BE78614CA43}"/>
              </a:ext>
            </a:extLst>
          </p:cNvPr>
          <p:cNvSpPr txBox="1"/>
          <p:nvPr/>
        </p:nvSpPr>
        <p:spPr>
          <a:xfrm>
            <a:off x="24936671" y="19878732"/>
            <a:ext cx="2654894" cy="933204"/>
          </a:xfrm>
          <a:prstGeom prst="rect">
            <a:avLst/>
          </a:prstGeom>
          <a:noFill/>
        </p:spPr>
        <p:txBody>
          <a:bodyPr wrap="none" rtlCol="0">
            <a:spAutoFit/>
          </a:bodyPr>
          <a:lstStyle/>
          <a:p>
            <a:pPr marL="0" marR="0" lvl="0" indent="0" algn="ctr" defTabSz="457200" eaLnBrk="1" fontAlgn="auto" latinLnBrk="0" hangingPunct="1">
              <a:lnSpc>
                <a:spcPct val="85000"/>
              </a:lnSpc>
              <a:spcBef>
                <a:spcPts val="0"/>
              </a:spcBef>
              <a:spcAft>
                <a:spcPts val="0"/>
              </a:spcAft>
              <a:buClrTx/>
              <a:buSzTx/>
              <a:buFontTx/>
              <a:buNone/>
              <a:tabLst/>
              <a:defRPr/>
            </a:pPr>
            <a:r>
              <a:rPr kumimoji="0" lang="en-US" sz="3100" b="0" i="0" u="none" strike="noStrike" kern="0" cap="none" spc="0" normalizeH="0" baseline="0" noProof="0" dirty="0">
                <a:ln>
                  <a:noFill/>
                </a:ln>
                <a:solidFill>
                  <a:prstClr val="black"/>
                </a:solidFill>
                <a:effectLst/>
                <a:uLnTx/>
                <a:uFillTx/>
              </a:rPr>
              <a:t>All Operations </a:t>
            </a:r>
            <a:br>
              <a:rPr kumimoji="0" lang="en-US" sz="3100" b="0" i="0" u="none" strike="noStrike" kern="0" cap="none" spc="0" normalizeH="0" baseline="0" noProof="0" dirty="0">
                <a:ln>
                  <a:noFill/>
                </a:ln>
                <a:solidFill>
                  <a:prstClr val="black"/>
                </a:solidFill>
                <a:effectLst/>
                <a:uLnTx/>
                <a:uFillTx/>
              </a:rPr>
            </a:br>
            <a:r>
              <a:rPr kumimoji="0" lang="en-US" sz="3100" b="0" i="0" u="none" strike="noStrike" kern="0" cap="none" spc="0" normalizeH="0" baseline="0" noProof="0" dirty="0">
                <a:ln>
                  <a:noFill/>
                </a:ln>
                <a:solidFill>
                  <a:prstClr val="black"/>
                </a:solidFill>
                <a:effectLst/>
                <a:uLnTx/>
                <a:uFillTx/>
              </a:rPr>
              <a:t>Mapped?</a:t>
            </a:r>
          </a:p>
        </p:txBody>
      </p:sp>
      <p:sp>
        <p:nvSpPr>
          <p:cNvPr id="391" name="TextBox 390">
            <a:extLst>
              <a:ext uri="{FF2B5EF4-FFF2-40B4-BE49-F238E27FC236}">
                <a16:creationId xmlns:a16="http://schemas.microsoft.com/office/drawing/2014/main" id="{5AB2C397-0640-4EE4-938A-F8CB20D97054}"/>
              </a:ext>
            </a:extLst>
          </p:cNvPr>
          <p:cNvSpPr txBox="1"/>
          <p:nvPr/>
        </p:nvSpPr>
        <p:spPr>
          <a:xfrm>
            <a:off x="27536967" y="19529223"/>
            <a:ext cx="748923" cy="584775"/>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black"/>
                </a:solidFill>
                <a:effectLst/>
                <a:uLnTx/>
                <a:uFillTx/>
              </a:rPr>
              <a:t>Yes</a:t>
            </a:r>
          </a:p>
        </p:txBody>
      </p:sp>
      <p:sp>
        <p:nvSpPr>
          <p:cNvPr id="392" name="TextBox 391">
            <a:extLst>
              <a:ext uri="{FF2B5EF4-FFF2-40B4-BE49-F238E27FC236}">
                <a16:creationId xmlns:a16="http://schemas.microsoft.com/office/drawing/2014/main" id="{48F23A70-7BB1-4C0B-B50C-18528BCB7F16}"/>
              </a:ext>
            </a:extLst>
          </p:cNvPr>
          <p:cNvSpPr txBox="1"/>
          <p:nvPr/>
        </p:nvSpPr>
        <p:spPr>
          <a:xfrm>
            <a:off x="25297799" y="20740149"/>
            <a:ext cx="665567" cy="584775"/>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black"/>
                </a:solidFill>
                <a:effectLst/>
                <a:uLnTx/>
                <a:uFillTx/>
              </a:rPr>
              <a:t>No</a:t>
            </a:r>
          </a:p>
        </p:txBody>
      </p:sp>
      <p:sp>
        <p:nvSpPr>
          <p:cNvPr id="393" name="Oval 392">
            <a:extLst>
              <a:ext uri="{FF2B5EF4-FFF2-40B4-BE49-F238E27FC236}">
                <a16:creationId xmlns:a16="http://schemas.microsoft.com/office/drawing/2014/main" id="{C0EB9B26-06A0-4AB3-ABC1-3C4793FBB7B9}"/>
              </a:ext>
            </a:extLst>
          </p:cNvPr>
          <p:cNvSpPr/>
          <p:nvPr/>
        </p:nvSpPr>
        <p:spPr>
          <a:xfrm>
            <a:off x="16909684" y="19928575"/>
            <a:ext cx="445246" cy="430406"/>
          </a:xfrm>
          <a:prstGeom prst="ellipse">
            <a:avLst/>
          </a:prstGeom>
          <a:solidFill>
            <a:sysClr val="window" lastClr="FFFFFF">
              <a:lumMod val="95000"/>
            </a:sys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94" name="TextBox 393">
            <a:extLst>
              <a:ext uri="{FF2B5EF4-FFF2-40B4-BE49-F238E27FC236}">
                <a16:creationId xmlns:a16="http://schemas.microsoft.com/office/drawing/2014/main" id="{282C1242-7922-4EC8-87D1-F7A58271D4C5}"/>
              </a:ext>
            </a:extLst>
          </p:cNvPr>
          <p:cNvSpPr txBox="1"/>
          <p:nvPr/>
        </p:nvSpPr>
        <p:spPr>
          <a:xfrm>
            <a:off x="16898954" y="19800346"/>
            <a:ext cx="465192" cy="646331"/>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FF0000"/>
                </a:solidFill>
                <a:effectLst/>
                <a:uLnTx/>
                <a:uFillTx/>
              </a:rPr>
              <a:t>A</a:t>
            </a:r>
          </a:p>
        </p:txBody>
      </p:sp>
      <p:sp>
        <p:nvSpPr>
          <p:cNvPr id="395" name="Oval 394">
            <a:extLst>
              <a:ext uri="{FF2B5EF4-FFF2-40B4-BE49-F238E27FC236}">
                <a16:creationId xmlns:a16="http://schemas.microsoft.com/office/drawing/2014/main" id="{4BC9D8FF-ED35-4FB7-8895-1BCFCD47424D}"/>
              </a:ext>
            </a:extLst>
          </p:cNvPr>
          <p:cNvSpPr/>
          <p:nvPr/>
        </p:nvSpPr>
        <p:spPr>
          <a:xfrm>
            <a:off x="24400052" y="19347354"/>
            <a:ext cx="445246" cy="430406"/>
          </a:xfrm>
          <a:prstGeom prst="ellipse">
            <a:avLst/>
          </a:prstGeom>
          <a:solidFill>
            <a:sysClr val="window" lastClr="FFFFFF">
              <a:lumMod val="95000"/>
            </a:sys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96" name="TextBox 395">
            <a:extLst>
              <a:ext uri="{FF2B5EF4-FFF2-40B4-BE49-F238E27FC236}">
                <a16:creationId xmlns:a16="http://schemas.microsoft.com/office/drawing/2014/main" id="{D46C2949-2573-4792-B2D1-2A440C931D25}"/>
              </a:ext>
            </a:extLst>
          </p:cNvPr>
          <p:cNvSpPr txBox="1"/>
          <p:nvPr/>
        </p:nvSpPr>
        <p:spPr>
          <a:xfrm>
            <a:off x="24417986" y="19257746"/>
            <a:ext cx="442750" cy="646331"/>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FF0000"/>
                </a:solidFill>
                <a:effectLst/>
                <a:uLnTx/>
                <a:uFillTx/>
              </a:rPr>
              <a:t>B</a:t>
            </a:r>
          </a:p>
        </p:txBody>
      </p:sp>
      <p:sp>
        <p:nvSpPr>
          <p:cNvPr id="397" name="Oval 396">
            <a:extLst>
              <a:ext uri="{FF2B5EF4-FFF2-40B4-BE49-F238E27FC236}">
                <a16:creationId xmlns:a16="http://schemas.microsoft.com/office/drawing/2014/main" id="{24701FBA-B43A-4340-840B-1751D4C5D5DB}"/>
              </a:ext>
            </a:extLst>
          </p:cNvPr>
          <p:cNvSpPr/>
          <p:nvPr/>
        </p:nvSpPr>
        <p:spPr>
          <a:xfrm>
            <a:off x="24522179" y="20893218"/>
            <a:ext cx="445246" cy="430406"/>
          </a:xfrm>
          <a:prstGeom prst="ellipse">
            <a:avLst/>
          </a:prstGeom>
          <a:solidFill>
            <a:sysClr val="window" lastClr="FFFFFF">
              <a:lumMod val="95000"/>
            </a:sys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98" name="TextBox 397">
            <a:extLst>
              <a:ext uri="{FF2B5EF4-FFF2-40B4-BE49-F238E27FC236}">
                <a16:creationId xmlns:a16="http://schemas.microsoft.com/office/drawing/2014/main" id="{9D40695C-6C04-406B-A645-9B07FDB58C4F}"/>
              </a:ext>
            </a:extLst>
          </p:cNvPr>
          <p:cNvSpPr txBox="1"/>
          <p:nvPr/>
        </p:nvSpPr>
        <p:spPr>
          <a:xfrm>
            <a:off x="24514883" y="20813211"/>
            <a:ext cx="428322" cy="646331"/>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FF0000"/>
                </a:solidFill>
                <a:effectLst/>
                <a:uLnTx/>
                <a:uFillTx/>
              </a:rPr>
              <a:t>C</a:t>
            </a:r>
          </a:p>
        </p:txBody>
      </p:sp>
      <p:sp>
        <p:nvSpPr>
          <p:cNvPr id="399" name="Oval 398">
            <a:extLst>
              <a:ext uri="{FF2B5EF4-FFF2-40B4-BE49-F238E27FC236}">
                <a16:creationId xmlns:a16="http://schemas.microsoft.com/office/drawing/2014/main" id="{B8AAE0F7-1300-400E-A5C7-527064CC85D4}"/>
              </a:ext>
            </a:extLst>
          </p:cNvPr>
          <p:cNvSpPr/>
          <p:nvPr/>
        </p:nvSpPr>
        <p:spPr>
          <a:xfrm>
            <a:off x="23034533" y="21556427"/>
            <a:ext cx="552098" cy="482539"/>
          </a:xfrm>
          <a:prstGeom prst="ellipse">
            <a:avLst/>
          </a:prstGeom>
          <a:solidFill>
            <a:sysClr val="window" lastClr="FFFFFF">
              <a:lumMod val="95000"/>
            </a:sys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01" name="Oval 400">
            <a:extLst>
              <a:ext uri="{FF2B5EF4-FFF2-40B4-BE49-F238E27FC236}">
                <a16:creationId xmlns:a16="http://schemas.microsoft.com/office/drawing/2014/main" id="{C2D14A03-E3D1-42EE-91D2-4238DA2D1444}"/>
              </a:ext>
            </a:extLst>
          </p:cNvPr>
          <p:cNvSpPr/>
          <p:nvPr/>
        </p:nvSpPr>
        <p:spPr>
          <a:xfrm>
            <a:off x="24538931" y="22444560"/>
            <a:ext cx="445246" cy="430406"/>
          </a:xfrm>
          <a:prstGeom prst="ellipse">
            <a:avLst/>
          </a:prstGeom>
          <a:solidFill>
            <a:sysClr val="window" lastClr="FFFFFF">
              <a:lumMod val="95000"/>
            </a:sys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03" name="Oval 402">
            <a:extLst>
              <a:ext uri="{FF2B5EF4-FFF2-40B4-BE49-F238E27FC236}">
                <a16:creationId xmlns:a16="http://schemas.microsoft.com/office/drawing/2014/main" id="{A56FAF61-8421-465E-B809-033F31354A83}"/>
              </a:ext>
            </a:extLst>
          </p:cNvPr>
          <p:cNvSpPr/>
          <p:nvPr/>
        </p:nvSpPr>
        <p:spPr>
          <a:xfrm>
            <a:off x="21051498" y="24895107"/>
            <a:ext cx="445246" cy="430406"/>
          </a:xfrm>
          <a:prstGeom prst="ellipse">
            <a:avLst/>
          </a:prstGeom>
          <a:solidFill>
            <a:sysClr val="window" lastClr="FFFFFF">
              <a:lumMod val="95000"/>
            </a:sys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04" name="TextBox 403">
            <a:extLst>
              <a:ext uri="{FF2B5EF4-FFF2-40B4-BE49-F238E27FC236}">
                <a16:creationId xmlns:a16="http://schemas.microsoft.com/office/drawing/2014/main" id="{DCD71010-5A6F-4238-9C4A-3E930F76DDEF}"/>
              </a:ext>
            </a:extLst>
          </p:cNvPr>
          <p:cNvSpPr txBox="1"/>
          <p:nvPr/>
        </p:nvSpPr>
        <p:spPr>
          <a:xfrm>
            <a:off x="21006355" y="24815808"/>
            <a:ext cx="479619" cy="646331"/>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FF0000"/>
                </a:solidFill>
                <a:effectLst/>
                <a:uLnTx/>
                <a:uFillTx/>
              </a:rPr>
              <a:t>G</a:t>
            </a:r>
          </a:p>
        </p:txBody>
      </p:sp>
      <p:sp>
        <p:nvSpPr>
          <p:cNvPr id="406" name="Oval 405">
            <a:extLst>
              <a:ext uri="{FF2B5EF4-FFF2-40B4-BE49-F238E27FC236}">
                <a16:creationId xmlns:a16="http://schemas.microsoft.com/office/drawing/2014/main" id="{2AB4D8D9-193A-4F93-9E69-3A7CDA0FD9B5}"/>
              </a:ext>
            </a:extLst>
          </p:cNvPr>
          <p:cNvSpPr/>
          <p:nvPr/>
        </p:nvSpPr>
        <p:spPr>
          <a:xfrm>
            <a:off x="18113690" y="22373591"/>
            <a:ext cx="445246" cy="430406"/>
          </a:xfrm>
          <a:prstGeom prst="ellipse">
            <a:avLst/>
          </a:prstGeom>
          <a:solidFill>
            <a:sysClr val="window" lastClr="FFFFFF">
              <a:lumMod val="95000"/>
            </a:sys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07" name="TextBox 406">
            <a:extLst>
              <a:ext uri="{FF2B5EF4-FFF2-40B4-BE49-F238E27FC236}">
                <a16:creationId xmlns:a16="http://schemas.microsoft.com/office/drawing/2014/main" id="{FD29796C-169C-462E-8068-CC6188051F60}"/>
              </a:ext>
            </a:extLst>
          </p:cNvPr>
          <p:cNvSpPr txBox="1"/>
          <p:nvPr/>
        </p:nvSpPr>
        <p:spPr>
          <a:xfrm>
            <a:off x="18155485" y="22293530"/>
            <a:ext cx="396263" cy="646331"/>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FF0000"/>
                </a:solidFill>
                <a:effectLst/>
                <a:uLnTx/>
                <a:uFillTx/>
              </a:rPr>
              <a:t>F</a:t>
            </a:r>
          </a:p>
        </p:txBody>
      </p:sp>
      <p:sp>
        <p:nvSpPr>
          <p:cNvPr id="408" name="Oval 407">
            <a:extLst>
              <a:ext uri="{FF2B5EF4-FFF2-40B4-BE49-F238E27FC236}">
                <a16:creationId xmlns:a16="http://schemas.microsoft.com/office/drawing/2014/main" id="{E2DF55CE-5CAF-44C6-9843-76D3CE513DFE}"/>
              </a:ext>
            </a:extLst>
          </p:cNvPr>
          <p:cNvSpPr/>
          <p:nvPr/>
        </p:nvSpPr>
        <p:spPr>
          <a:xfrm>
            <a:off x="28406977" y="19536109"/>
            <a:ext cx="442188" cy="388046"/>
          </a:xfrm>
          <a:prstGeom prst="ellipse">
            <a:avLst/>
          </a:prstGeom>
          <a:solidFill>
            <a:sysClr val="window" lastClr="FFFFFF">
              <a:lumMod val="95000"/>
            </a:sysClr>
          </a:solidFill>
          <a:ln w="1270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09" name="TextBox 408">
            <a:extLst>
              <a:ext uri="{FF2B5EF4-FFF2-40B4-BE49-F238E27FC236}">
                <a16:creationId xmlns:a16="http://schemas.microsoft.com/office/drawing/2014/main" id="{463EB814-CB74-41F3-AEFD-ED59DECA569A}"/>
              </a:ext>
            </a:extLst>
          </p:cNvPr>
          <p:cNvSpPr txBox="1"/>
          <p:nvPr/>
        </p:nvSpPr>
        <p:spPr>
          <a:xfrm>
            <a:off x="29217877" y="19370952"/>
            <a:ext cx="2301570" cy="1255728"/>
          </a:xfrm>
          <a:prstGeom prst="rect">
            <a:avLst/>
          </a:prstGeom>
          <a:noFill/>
        </p:spPr>
        <p:txBody>
          <a:bodyPr wrap="square" rtlCol="0" anchor="ctr">
            <a:spAutoFit/>
          </a:bodyPr>
          <a:lstStyle/>
          <a:p>
            <a:pPr marL="0" marR="0" lvl="0" indent="0" algn="r" defTabSz="457200" eaLnBrk="1" fontAlgn="auto" latinLnBrk="0" hangingPunct="1">
              <a:lnSpc>
                <a:spcPct val="90000"/>
              </a:lnSpc>
              <a:spcBef>
                <a:spcPts val="0"/>
              </a:spcBef>
              <a:spcAft>
                <a:spcPts val="0"/>
              </a:spcAft>
              <a:buClrTx/>
              <a:buSzTx/>
              <a:buFontTx/>
              <a:buNone/>
              <a:tabLst/>
              <a:defRPr/>
            </a:pPr>
            <a:r>
              <a:rPr kumimoji="0" lang="en-US" sz="2800" i="0" u="none" strike="noStrike" kern="0" cap="none" spc="0" normalizeH="0" baseline="0" noProof="0" dirty="0">
                <a:ln>
                  <a:noFill/>
                </a:ln>
                <a:solidFill>
                  <a:prstClr val="black"/>
                </a:solidFill>
                <a:effectLst/>
                <a:uLnTx/>
                <a:uFillTx/>
              </a:rPr>
              <a:t>Modified &amp; rescheduled DDG</a:t>
            </a:r>
          </a:p>
        </p:txBody>
      </p:sp>
      <p:sp>
        <p:nvSpPr>
          <p:cNvPr id="410" name="TextBox 409">
            <a:extLst>
              <a:ext uri="{FF2B5EF4-FFF2-40B4-BE49-F238E27FC236}">
                <a16:creationId xmlns:a16="http://schemas.microsoft.com/office/drawing/2014/main" id="{05199213-79B7-45D6-90E4-2CCF7F42B797}"/>
              </a:ext>
            </a:extLst>
          </p:cNvPr>
          <p:cNvSpPr txBox="1"/>
          <p:nvPr/>
        </p:nvSpPr>
        <p:spPr>
          <a:xfrm>
            <a:off x="28390331" y="19427382"/>
            <a:ext cx="476412" cy="646331"/>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FF0000"/>
                </a:solidFill>
                <a:effectLst/>
                <a:uLnTx/>
                <a:uFillTx/>
              </a:rPr>
              <a:t>H</a:t>
            </a:r>
          </a:p>
        </p:txBody>
      </p:sp>
      <p:grpSp>
        <p:nvGrpSpPr>
          <p:cNvPr id="413" name="Group 412">
            <a:extLst>
              <a:ext uri="{FF2B5EF4-FFF2-40B4-BE49-F238E27FC236}">
                <a16:creationId xmlns:a16="http://schemas.microsoft.com/office/drawing/2014/main" id="{E3B07314-2613-4CEE-9C2D-B47BDAEA037E}"/>
              </a:ext>
            </a:extLst>
          </p:cNvPr>
          <p:cNvGrpSpPr/>
          <p:nvPr/>
        </p:nvGrpSpPr>
        <p:grpSpPr>
          <a:xfrm>
            <a:off x="9331937" y="36744507"/>
            <a:ext cx="1864811" cy="4749941"/>
            <a:chOff x="539767" y="2235910"/>
            <a:chExt cx="889758" cy="2449517"/>
          </a:xfrm>
        </p:grpSpPr>
        <p:sp>
          <p:nvSpPr>
            <p:cNvPr id="414" name="Oval 413">
              <a:extLst>
                <a:ext uri="{FF2B5EF4-FFF2-40B4-BE49-F238E27FC236}">
                  <a16:creationId xmlns:a16="http://schemas.microsoft.com/office/drawing/2014/main" id="{528F675B-4E74-46DB-82CD-14C8296E6D1B}"/>
                </a:ext>
              </a:extLst>
            </p:cNvPr>
            <p:cNvSpPr/>
            <p:nvPr/>
          </p:nvSpPr>
          <p:spPr>
            <a:xfrm>
              <a:off x="1091758" y="2778226"/>
              <a:ext cx="337767" cy="340602"/>
            </a:xfrm>
            <a:prstGeom prst="ellipse">
              <a:avLst/>
            </a:prstGeom>
            <a:solidFill>
              <a:sysClr val="window" lastClr="FFFFFF"/>
            </a:solidFill>
            <a:ln w="19050" cap="flat" cmpd="sng" algn="ctr">
              <a:solidFill>
                <a:sysClr val="windowText" lastClr="000000"/>
              </a:solidFill>
              <a:prstDash val="solid"/>
            </a:ln>
            <a:effectLst>
              <a:reflection endPos="0" dir="5400000" sy="-100000" algn="bl" rotWithShape="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cs typeface="Arial" panose="020B0604020202020204" pitchFamily="34" charset="0"/>
                </a:rPr>
                <a:t>b</a:t>
              </a:r>
            </a:p>
          </p:txBody>
        </p:sp>
        <p:sp>
          <p:nvSpPr>
            <p:cNvPr id="415" name="Oval 414">
              <a:extLst>
                <a:ext uri="{FF2B5EF4-FFF2-40B4-BE49-F238E27FC236}">
                  <a16:creationId xmlns:a16="http://schemas.microsoft.com/office/drawing/2014/main" id="{8D213201-9CD9-42EC-9C45-888895C0D181}"/>
                </a:ext>
              </a:extLst>
            </p:cNvPr>
            <p:cNvSpPr/>
            <p:nvPr/>
          </p:nvSpPr>
          <p:spPr>
            <a:xfrm>
              <a:off x="1099721" y="3303594"/>
              <a:ext cx="318283" cy="340602"/>
            </a:xfrm>
            <a:prstGeom prst="ellipse">
              <a:avLst/>
            </a:prstGeom>
            <a:solidFill>
              <a:sysClr val="window" lastClr="FFFFFF"/>
            </a:solidFill>
            <a:ln w="19050" cap="flat" cmpd="sng" algn="ctr">
              <a:solidFill>
                <a:sysClr val="windowText" lastClr="000000"/>
              </a:solidFill>
              <a:prstDash val="solid"/>
            </a:ln>
            <a:effectLst>
              <a:reflection endPos="0" dir="5400000" sy="-100000" algn="bl" rotWithShape="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cs typeface="Arial" panose="020B0604020202020204" pitchFamily="34" charset="0"/>
                </a:rPr>
                <a:t>e</a:t>
              </a:r>
            </a:p>
          </p:txBody>
        </p:sp>
        <p:sp>
          <p:nvSpPr>
            <p:cNvPr id="416" name="Oval 415">
              <a:extLst>
                <a:ext uri="{FF2B5EF4-FFF2-40B4-BE49-F238E27FC236}">
                  <a16:creationId xmlns:a16="http://schemas.microsoft.com/office/drawing/2014/main" id="{C51175A1-D882-439D-A680-FFF9A35EB8A5}"/>
                </a:ext>
              </a:extLst>
            </p:cNvPr>
            <p:cNvSpPr/>
            <p:nvPr/>
          </p:nvSpPr>
          <p:spPr>
            <a:xfrm>
              <a:off x="832673" y="2235910"/>
              <a:ext cx="337767" cy="340602"/>
            </a:xfrm>
            <a:prstGeom prst="ellipse">
              <a:avLst/>
            </a:prstGeom>
            <a:solidFill>
              <a:sysClr val="window" lastClr="FFFFFF"/>
            </a:solidFill>
            <a:ln w="19050" cap="flat" cmpd="sng" algn="ctr">
              <a:solidFill>
                <a:sysClr val="windowText" lastClr="000000"/>
              </a:solidFill>
              <a:prstDash val="solid"/>
            </a:ln>
            <a:effectLst>
              <a:reflection endPos="0" dir="5400000" sy="-100000" algn="bl" rotWithShape="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cs typeface="Arial" panose="020B0604020202020204" pitchFamily="34" charset="0"/>
                </a:rPr>
                <a:t>a</a:t>
              </a:r>
            </a:p>
          </p:txBody>
        </p:sp>
        <p:cxnSp>
          <p:nvCxnSpPr>
            <p:cNvPr id="417" name="Straight Arrow Connector 416">
              <a:extLst>
                <a:ext uri="{FF2B5EF4-FFF2-40B4-BE49-F238E27FC236}">
                  <a16:creationId xmlns:a16="http://schemas.microsoft.com/office/drawing/2014/main" id="{CFE59376-E4C8-49A9-B1A2-FB9F299E2488}"/>
                </a:ext>
              </a:extLst>
            </p:cNvPr>
            <p:cNvCxnSpPr>
              <a:cxnSpLocks/>
              <a:stCxn id="416" idx="5"/>
              <a:endCxn id="414" idx="0"/>
            </p:cNvCxnSpPr>
            <p:nvPr/>
          </p:nvCxnSpPr>
          <p:spPr>
            <a:xfrm>
              <a:off x="1120975" y="2526632"/>
              <a:ext cx="139667" cy="251594"/>
            </a:xfrm>
            <a:prstGeom prst="straightConnector1">
              <a:avLst/>
            </a:prstGeom>
            <a:noFill/>
            <a:ln w="19050" cap="flat" cmpd="sng" algn="ctr">
              <a:solidFill>
                <a:sysClr val="windowText" lastClr="000000"/>
              </a:solidFill>
              <a:prstDash val="solid"/>
              <a:headEnd type="none"/>
              <a:tailEnd type="arrow"/>
            </a:ln>
            <a:effectLst/>
          </p:spPr>
        </p:cxnSp>
        <p:sp>
          <p:nvSpPr>
            <p:cNvPr id="418" name="Oval 417">
              <a:extLst>
                <a:ext uri="{FF2B5EF4-FFF2-40B4-BE49-F238E27FC236}">
                  <a16:creationId xmlns:a16="http://schemas.microsoft.com/office/drawing/2014/main" id="{40C6D6F4-C90B-4B03-95DE-13295FED33C4}"/>
                </a:ext>
              </a:extLst>
            </p:cNvPr>
            <p:cNvSpPr/>
            <p:nvPr/>
          </p:nvSpPr>
          <p:spPr>
            <a:xfrm>
              <a:off x="620454" y="3827019"/>
              <a:ext cx="337767" cy="340602"/>
            </a:xfrm>
            <a:prstGeom prst="ellipse">
              <a:avLst/>
            </a:prstGeom>
            <a:solidFill>
              <a:sysClr val="window" lastClr="FFFFFF"/>
            </a:solidFill>
            <a:ln w="19050" cap="flat" cmpd="sng" algn="ctr">
              <a:solidFill>
                <a:sysClr val="windowText" lastClr="000000"/>
              </a:solidFill>
              <a:prstDash val="solid"/>
            </a:ln>
            <a:effectLst>
              <a:reflection endPos="0" dir="5400000" sy="-100000" algn="bl" rotWithShape="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cs typeface="Arial" panose="020B0604020202020204" pitchFamily="34" charset="0"/>
                </a:rPr>
                <a:t>f</a:t>
              </a:r>
            </a:p>
          </p:txBody>
        </p:sp>
        <p:cxnSp>
          <p:nvCxnSpPr>
            <p:cNvPr id="419" name="Straight Arrow Connector 418">
              <a:extLst>
                <a:ext uri="{FF2B5EF4-FFF2-40B4-BE49-F238E27FC236}">
                  <a16:creationId xmlns:a16="http://schemas.microsoft.com/office/drawing/2014/main" id="{352A5125-9CB6-4F95-80EE-A1485BE88B2F}"/>
                </a:ext>
              </a:extLst>
            </p:cNvPr>
            <p:cNvCxnSpPr>
              <a:cxnSpLocks/>
              <a:stCxn id="421" idx="5"/>
              <a:endCxn id="415" idx="1"/>
            </p:cNvCxnSpPr>
            <p:nvPr/>
          </p:nvCxnSpPr>
          <p:spPr>
            <a:xfrm>
              <a:off x="934235" y="3056980"/>
              <a:ext cx="212097" cy="296494"/>
            </a:xfrm>
            <a:prstGeom prst="straightConnector1">
              <a:avLst/>
            </a:prstGeom>
            <a:noFill/>
            <a:ln w="19050" cap="flat" cmpd="sng" algn="ctr">
              <a:solidFill>
                <a:sysClr val="windowText" lastClr="000000"/>
              </a:solidFill>
              <a:prstDash val="solid"/>
              <a:headEnd type="none"/>
              <a:tailEnd type="arrow"/>
            </a:ln>
            <a:effectLst/>
          </p:spPr>
        </p:cxnSp>
        <p:cxnSp>
          <p:nvCxnSpPr>
            <p:cNvPr id="420" name="Straight Arrow Connector 419">
              <a:extLst>
                <a:ext uri="{FF2B5EF4-FFF2-40B4-BE49-F238E27FC236}">
                  <a16:creationId xmlns:a16="http://schemas.microsoft.com/office/drawing/2014/main" id="{1386FF3A-BAAE-4A40-897B-9B3DD873BD26}"/>
                </a:ext>
              </a:extLst>
            </p:cNvPr>
            <p:cNvCxnSpPr>
              <a:cxnSpLocks/>
              <a:stCxn id="416" idx="3"/>
              <a:endCxn id="421" idx="0"/>
            </p:cNvCxnSpPr>
            <p:nvPr/>
          </p:nvCxnSpPr>
          <p:spPr>
            <a:xfrm flipH="1">
              <a:off x="807153" y="2526632"/>
              <a:ext cx="74985" cy="268432"/>
            </a:xfrm>
            <a:prstGeom prst="straightConnector1">
              <a:avLst/>
            </a:prstGeom>
            <a:noFill/>
            <a:ln w="19050" cap="flat" cmpd="sng" algn="ctr">
              <a:solidFill>
                <a:sysClr val="windowText" lastClr="000000"/>
              </a:solidFill>
              <a:prstDash val="solid"/>
              <a:headEnd type="none"/>
              <a:tailEnd type="arrow"/>
            </a:ln>
            <a:effectLst/>
          </p:spPr>
        </p:cxnSp>
        <p:sp>
          <p:nvSpPr>
            <p:cNvPr id="421" name="Oval 420">
              <a:extLst>
                <a:ext uri="{FF2B5EF4-FFF2-40B4-BE49-F238E27FC236}">
                  <a16:creationId xmlns:a16="http://schemas.microsoft.com/office/drawing/2014/main" id="{12CCE911-26E1-4851-A3E7-FF86C30054BA}"/>
                </a:ext>
              </a:extLst>
            </p:cNvPr>
            <p:cNvSpPr/>
            <p:nvPr/>
          </p:nvSpPr>
          <p:spPr>
            <a:xfrm>
              <a:off x="627432" y="2795064"/>
              <a:ext cx="359442" cy="306854"/>
            </a:xfrm>
            <a:prstGeom prst="ellipse">
              <a:avLst/>
            </a:prstGeom>
            <a:solidFill>
              <a:sysClr val="window" lastClr="FFFFFF"/>
            </a:solidFill>
            <a:ln w="19050" cap="flat" cmpd="sng" algn="ctr">
              <a:solidFill>
                <a:sysClr val="windowText" lastClr="000000"/>
              </a:solidFill>
              <a:prstDash val="solid"/>
            </a:ln>
            <a:effectLst>
              <a:reflection endPos="0" dir="5400000" sy="-100000" algn="bl" rotWithShape="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cs typeface="Arial" panose="020B0604020202020204" pitchFamily="34" charset="0"/>
                </a:rPr>
                <a:t>c</a:t>
              </a:r>
            </a:p>
          </p:txBody>
        </p:sp>
        <p:sp>
          <p:nvSpPr>
            <p:cNvPr id="422" name="Oval 421">
              <a:extLst>
                <a:ext uri="{FF2B5EF4-FFF2-40B4-BE49-F238E27FC236}">
                  <a16:creationId xmlns:a16="http://schemas.microsoft.com/office/drawing/2014/main" id="{3F37C582-EB09-4154-94A6-1C7FF02F85E3}"/>
                </a:ext>
              </a:extLst>
            </p:cNvPr>
            <p:cNvSpPr/>
            <p:nvPr/>
          </p:nvSpPr>
          <p:spPr>
            <a:xfrm>
              <a:off x="641190" y="3302784"/>
              <a:ext cx="318283" cy="340602"/>
            </a:xfrm>
            <a:prstGeom prst="ellipse">
              <a:avLst/>
            </a:prstGeom>
            <a:solidFill>
              <a:sysClr val="window" lastClr="FFFFFF"/>
            </a:solidFill>
            <a:ln w="19050" cap="flat" cmpd="sng" algn="ctr">
              <a:solidFill>
                <a:sysClr val="windowText" lastClr="000000"/>
              </a:solidFill>
              <a:prstDash val="solid"/>
            </a:ln>
            <a:effectLst>
              <a:reflection endPos="0" dir="5400000" sy="-100000" algn="bl" rotWithShape="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cs typeface="Arial" panose="020B0604020202020204" pitchFamily="34" charset="0"/>
                </a:rPr>
                <a:t>d</a:t>
              </a:r>
            </a:p>
          </p:txBody>
        </p:sp>
        <p:cxnSp>
          <p:nvCxnSpPr>
            <p:cNvPr id="423" name="Straight Arrow Connector 422">
              <a:extLst>
                <a:ext uri="{FF2B5EF4-FFF2-40B4-BE49-F238E27FC236}">
                  <a16:creationId xmlns:a16="http://schemas.microsoft.com/office/drawing/2014/main" id="{8778CD5A-F96D-4CC5-A767-17343736A6FB}"/>
                </a:ext>
              </a:extLst>
            </p:cNvPr>
            <p:cNvCxnSpPr>
              <a:cxnSpLocks/>
              <a:stCxn id="421" idx="4"/>
              <a:endCxn id="422" idx="0"/>
            </p:cNvCxnSpPr>
            <p:nvPr/>
          </p:nvCxnSpPr>
          <p:spPr>
            <a:xfrm flipH="1">
              <a:off x="800332" y="3101918"/>
              <a:ext cx="6821" cy="200866"/>
            </a:xfrm>
            <a:prstGeom prst="straightConnector1">
              <a:avLst/>
            </a:prstGeom>
            <a:noFill/>
            <a:ln w="19050" cap="flat" cmpd="sng" algn="ctr">
              <a:solidFill>
                <a:sysClr val="windowText" lastClr="000000"/>
              </a:solidFill>
              <a:prstDash val="solid"/>
              <a:headEnd type="none"/>
              <a:tailEnd type="arrow"/>
            </a:ln>
            <a:effectLst/>
          </p:spPr>
        </p:cxnSp>
        <p:cxnSp>
          <p:nvCxnSpPr>
            <p:cNvPr id="424" name="Straight Arrow Connector 423">
              <a:extLst>
                <a:ext uri="{FF2B5EF4-FFF2-40B4-BE49-F238E27FC236}">
                  <a16:creationId xmlns:a16="http://schemas.microsoft.com/office/drawing/2014/main" id="{B8B94F42-B54D-4754-9015-A78405C77E47}"/>
                </a:ext>
              </a:extLst>
            </p:cNvPr>
            <p:cNvCxnSpPr>
              <a:cxnSpLocks/>
              <a:stCxn id="422" idx="4"/>
              <a:endCxn id="418" idx="0"/>
            </p:cNvCxnSpPr>
            <p:nvPr/>
          </p:nvCxnSpPr>
          <p:spPr>
            <a:xfrm flipH="1">
              <a:off x="789338" y="3643386"/>
              <a:ext cx="10994" cy="183633"/>
            </a:xfrm>
            <a:prstGeom prst="straightConnector1">
              <a:avLst/>
            </a:prstGeom>
            <a:noFill/>
            <a:ln w="19050" cap="flat" cmpd="sng" algn="ctr">
              <a:solidFill>
                <a:sysClr val="windowText" lastClr="000000"/>
              </a:solidFill>
              <a:prstDash val="solid"/>
              <a:miter lim="800000"/>
              <a:tailEnd type="arrow"/>
            </a:ln>
            <a:effectLst/>
          </p:spPr>
        </p:cxnSp>
        <p:sp>
          <p:nvSpPr>
            <p:cNvPr id="425" name="Oval 424">
              <a:extLst>
                <a:ext uri="{FF2B5EF4-FFF2-40B4-BE49-F238E27FC236}">
                  <a16:creationId xmlns:a16="http://schemas.microsoft.com/office/drawing/2014/main" id="{BE605120-06B1-44BD-BE93-2697CF68B765}"/>
                </a:ext>
              </a:extLst>
            </p:cNvPr>
            <p:cNvSpPr/>
            <p:nvPr/>
          </p:nvSpPr>
          <p:spPr>
            <a:xfrm>
              <a:off x="619147" y="4344825"/>
              <a:ext cx="337767" cy="340602"/>
            </a:xfrm>
            <a:prstGeom prst="ellipse">
              <a:avLst/>
            </a:prstGeom>
            <a:solidFill>
              <a:sysClr val="window" lastClr="FFFFFF"/>
            </a:solidFill>
            <a:ln w="19050" cap="flat" cmpd="sng" algn="ctr">
              <a:solidFill>
                <a:sysClr val="windowText" lastClr="000000"/>
              </a:solidFill>
              <a:prstDash val="solid"/>
            </a:ln>
            <a:effectLst>
              <a:reflection endPos="0" dir="5400000" sy="-100000" algn="bl" rotWithShape="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solidFill>
                  <a:effectLst/>
                  <a:uLnTx/>
                  <a:uFillTx/>
                  <a:cs typeface="Arial" panose="020B0604020202020204" pitchFamily="34" charset="0"/>
                </a:rPr>
                <a:t>g</a:t>
              </a:r>
            </a:p>
          </p:txBody>
        </p:sp>
        <p:cxnSp>
          <p:nvCxnSpPr>
            <p:cNvPr id="426" name="Straight Arrow Connector 425">
              <a:extLst>
                <a:ext uri="{FF2B5EF4-FFF2-40B4-BE49-F238E27FC236}">
                  <a16:creationId xmlns:a16="http://schemas.microsoft.com/office/drawing/2014/main" id="{E85634E3-F4D5-44FB-B927-9A76C14B7A90}"/>
                </a:ext>
              </a:extLst>
            </p:cNvPr>
            <p:cNvCxnSpPr>
              <a:cxnSpLocks/>
              <a:stCxn id="418" idx="4"/>
              <a:endCxn id="425" idx="0"/>
            </p:cNvCxnSpPr>
            <p:nvPr/>
          </p:nvCxnSpPr>
          <p:spPr>
            <a:xfrm flipH="1">
              <a:off x="788031" y="4167621"/>
              <a:ext cx="1307" cy="177204"/>
            </a:xfrm>
            <a:prstGeom prst="straightConnector1">
              <a:avLst/>
            </a:prstGeom>
            <a:noFill/>
            <a:ln w="19050" cap="flat" cmpd="sng" algn="ctr">
              <a:solidFill>
                <a:sysClr val="windowText" lastClr="000000"/>
              </a:solidFill>
              <a:prstDash val="solid"/>
              <a:headEnd type="none"/>
              <a:tailEnd type="arrow"/>
            </a:ln>
            <a:effectLst/>
          </p:spPr>
        </p:cxnSp>
        <p:cxnSp>
          <p:nvCxnSpPr>
            <p:cNvPr id="427" name="Straight Arrow Connector 426">
              <a:extLst>
                <a:ext uri="{FF2B5EF4-FFF2-40B4-BE49-F238E27FC236}">
                  <a16:creationId xmlns:a16="http://schemas.microsoft.com/office/drawing/2014/main" id="{3387DBAF-AD54-4B88-B0E4-DDB1400DE670}"/>
                </a:ext>
              </a:extLst>
            </p:cNvPr>
            <p:cNvCxnSpPr>
              <a:cxnSpLocks/>
              <a:stCxn id="414" idx="1"/>
              <a:endCxn id="416" idx="4"/>
            </p:cNvCxnSpPr>
            <p:nvPr/>
          </p:nvCxnSpPr>
          <p:spPr>
            <a:xfrm flipH="1" flipV="1">
              <a:off x="1001557" y="2576512"/>
              <a:ext cx="139666" cy="251594"/>
            </a:xfrm>
            <a:prstGeom prst="straightConnector1">
              <a:avLst/>
            </a:prstGeom>
            <a:noFill/>
            <a:ln w="19050" cap="flat" cmpd="sng" algn="ctr">
              <a:solidFill>
                <a:srgbClr val="FF0000"/>
              </a:solidFill>
              <a:prstDash val="solid"/>
              <a:headEnd type="none"/>
              <a:tailEnd type="arrow"/>
            </a:ln>
            <a:effectLst/>
          </p:spPr>
        </p:cxnSp>
        <p:sp>
          <p:nvSpPr>
            <p:cNvPr id="428" name="TextBox 427">
              <a:extLst>
                <a:ext uri="{FF2B5EF4-FFF2-40B4-BE49-F238E27FC236}">
                  <a16:creationId xmlns:a16="http://schemas.microsoft.com/office/drawing/2014/main" id="{65993162-4050-47E0-9283-F035593AEDAD}"/>
                </a:ext>
              </a:extLst>
            </p:cNvPr>
            <p:cNvSpPr txBox="1"/>
            <p:nvPr/>
          </p:nvSpPr>
          <p:spPr>
            <a:xfrm>
              <a:off x="904657" y="2568845"/>
              <a:ext cx="386798" cy="421762"/>
            </a:xfrm>
            <a:prstGeom prst="rect">
              <a:avLst/>
            </a:prstGeom>
            <a:noFill/>
          </p:spPr>
          <p:txBody>
            <a:bodyPr wrap="square"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FF0000"/>
                  </a:solidFill>
                  <a:effectLst/>
                  <a:uLnTx/>
                  <a:uFillTx/>
                  <a:cs typeface="Arial" panose="020B0604020202020204" pitchFamily="34" charset="0"/>
                </a:rPr>
                <a:t>1</a:t>
              </a:r>
            </a:p>
          </p:txBody>
        </p:sp>
        <p:sp>
          <p:nvSpPr>
            <p:cNvPr id="429" name="Freeform: Shape 428">
              <a:extLst>
                <a:ext uri="{FF2B5EF4-FFF2-40B4-BE49-F238E27FC236}">
                  <a16:creationId xmlns:a16="http://schemas.microsoft.com/office/drawing/2014/main" id="{7E0C90F0-A38D-4AE0-AFB9-7247999ED63C}"/>
                </a:ext>
              </a:extLst>
            </p:cNvPr>
            <p:cNvSpPr/>
            <p:nvPr/>
          </p:nvSpPr>
          <p:spPr>
            <a:xfrm>
              <a:off x="539767" y="2414249"/>
              <a:ext cx="281382" cy="1991248"/>
            </a:xfrm>
            <a:custGeom>
              <a:avLst/>
              <a:gdLst>
                <a:gd name="connsiteX0" fmla="*/ 354293 w 354293"/>
                <a:gd name="connsiteY0" fmla="*/ 0 h 1981200"/>
                <a:gd name="connsiteX1" fmla="*/ 49493 w 354293"/>
                <a:gd name="connsiteY1" fmla="*/ 381000 h 1981200"/>
                <a:gd name="connsiteX2" fmla="*/ 11393 w 354293"/>
                <a:gd name="connsiteY2" fmla="*/ 1562100 h 1981200"/>
                <a:gd name="connsiteX3" fmla="*/ 163793 w 354293"/>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354293" h="1981200">
                  <a:moveTo>
                    <a:pt x="354293" y="0"/>
                  </a:moveTo>
                  <a:cubicBezTo>
                    <a:pt x="230468" y="60325"/>
                    <a:pt x="106643" y="120650"/>
                    <a:pt x="49493" y="381000"/>
                  </a:cubicBezTo>
                  <a:cubicBezTo>
                    <a:pt x="-7657" y="641350"/>
                    <a:pt x="-7657" y="1295400"/>
                    <a:pt x="11393" y="1562100"/>
                  </a:cubicBezTo>
                  <a:cubicBezTo>
                    <a:pt x="30443" y="1828800"/>
                    <a:pt x="97118" y="1905000"/>
                    <a:pt x="163793" y="1981200"/>
                  </a:cubicBezTo>
                </a:path>
              </a:pathLst>
            </a:custGeom>
            <a:noFill/>
            <a:ln w="19050" cap="flat" cmpd="sng" algn="ctr">
              <a:solidFill>
                <a:sysClr val="windowText" lastClr="000000"/>
              </a:solidFill>
              <a:prstDash val="solid"/>
              <a:miter lim="800000"/>
              <a:headEnd type="none" w="med" len="med"/>
              <a:tailEnd type="arrow"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a:ln>
                  <a:noFill/>
                </a:ln>
                <a:solidFill>
                  <a:prstClr val="white"/>
                </a:solidFill>
                <a:effectLst/>
                <a:uLnTx/>
                <a:uFillTx/>
              </a:endParaRPr>
            </a:p>
          </p:txBody>
        </p:sp>
      </p:grpSp>
      <p:grpSp>
        <p:nvGrpSpPr>
          <p:cNvPr id="523" name="Group 522">
            <a:extLst>
              <a:ext uri="{FF2B5EF4-FFF2-40B4-BE49-F238E27FC236}">
                <a16:creationId xmlns:a16="http://schemas.microsoft.com/office/drawing/2014/main" id="{7E66FFE9-ACEF-416F-94E1-194151E00A50}"/>
              </a:ext>
            </a:extLst>
          </p:cNvPr>
          <p:cNvGrpSpPr/>
          <p:nvPr/>
        </p:nvGrpSpPr>
        <p:grpSpPr>
          <a:xfrm>
            <a:off x="23668054" y="28329652"/>
            <a:ext cx="8486645" cy="7511619"/>
            <a:chOff x="328285" y="1207426"/>
            <a:chExt cx="6311053" cy="4356740"/>
          </a:xfrm>
        </p:grpSpPr>
        <p:pic>
          <p:nvPicPr>
            <p:cNvPr id="524" name="Picture 523">
              <a:extLst>
                <a:ext uri="{FF2B5EF4-FFF2-40B4-BE49-F238E27FC236}">
                  <a16:creationId xmlns:a16="http://schemas.microsoft.com/office/drawing/2014/main" id="{EF3073B7-8338-424C-B414-31A508F9285C}"/>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7415" y="1219831"/>
              <a:ext cx="6271923" cy="4306924"/>
            </a:xfrm>
            <a:prstGeom prst="rect">
              <a:avLst/>
            </a:prstGeom>
          </p:spPr>
        </p:pic>
        <p:sp>
          <p:nvSpPr>
            <p:cNvPr id="525" name="Rectangle 524">
              <a:extLst>
                <a:ext uri="{FF2B5EF4-FFF2-40B4-BE49-F238E27FC236}">
                  <a16:creationId xmlns:a16="http://schemas.microsoft.com/office/drawing/2014/main" id="{406E570E-F235-49E2-837B-5DBD767F4425}"/>
                </a:ext>
              </a:extLst>
            </p:cNvPr>
            <p:cNvSpPr/>
            <p:nvPr/>
          </p:nvSpPr>
          <p:spPr>
            <a:xfrm rot="16200000">
              <a:off x="-256259" y="1791970"/>
              <a:ext cx="1896915" cy="727827"/>
            </a:xfrm>
            <a:prstGeom prst="rect">
              <a:avLst/>
            </a:prstGeom>
          </p:spPr>
          <p:txBody>
            <a:bodyPr wrap="square" anchor="ctr">
              <a:spAutoFit/>
            </a:bodyPr>
            <a:lstStyle/>
            <a:p>
              <a:pPr marL="0" marR="0" lvl="0" indent="0" algn="ctr" defTabSz="457200" eaLnBrk="1" fontAlgn="auto" latinLnBrk="0" hangingPunct="1">
                <a:lnSpc>
                  <a:spcPct val="9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black"/>
                  </a:solidFill>
                  <a:effectLst/>
                  <a:uLnTx/>
                  <a:uFillTx/>
                </a:rPr>
                <a:t>Total  Loops Mapped</a:t>
              </a:r>
            </a:p>
          </p:txBody>
        </p:sp>
        <p:sp>
          <p:nvSpPr>
            <p:cNvPr id="526" name="Rectangle 525">
              <a:extLst>
                <a:ext uri="{FF2B5EF4-FFF2-40B4-BE49-F238E27FC236}">
                  <a16:creationId xmlns:a16="http://schemas.microsoft.com/office/drawing/2014/main" id="{3FC4627B-1B67-4544-A1C8-11B8A5DCAB39}"/>
                </a:ext>
              </a:extLst>
            </p:cNvPr>
            <p:cNvSpPr/>
            <p:nvPr/>
          </p:nvSpPr>
          <p:spPr>
            <a:xfrm rot="16200000">
              <a:off x="-157000" y="3568891"/>
              <a:ext cx="1724328" cy="434865"/>
            </a:xfrm>
            <a:prstGeom prst="rect">
              <a:avLst/>
            </a:prstGeom>
          </p:spPr>
          <p:txBody>
            <a:bodyPr wrap="square">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black"/>
                  </a:solidFill>
                  <a:effectLst/>
                  <a:uLnTx/>
                  <a:uFillTx/>
                </a:rPr>
                <a:t>Speedup</a:t>
              </a:r>
            </a:p>
          </p:txBody>
        </p:sp>
        <p:sp>
          <p:nvSpPr>
            <p:cNvPr id="527" name="TextBox 526">
              <a:extLst>
                <a:ext uri="{FF2B5EF4-FFF2-40B4-BE49-F238E27FC236}">
                  <a16:creationId xmlns:a16="http://schemas.microsoft.com/office/drawing/2014/main" id="{9083DA00-0C47-4300-9440-26DD03FA8CF4}"/>
                </a:ext>
              </a:extLst>
            </p:cNvPr>
            <p:cNvSpPr txBox="1"/>
            <p:nvPr/>
          </p:nvSpPr>
          <p:spPr>
            <a:xfrm>
              <a:off x="1111579" y="2463911"/>
              <a:ext cx="249295" cy="409191"/>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rPr>
                <a:t>0</a:t>
              </a:r>
            </a:p>
          </p:txBody>
        </p:sp>
        <p:sp>
          <p:nvSpPr>
            <p:cNvPr id="528" name="TextBox 527">
              <a:extLst>
                <a:ext uri="{FF2B5EF4-FFF2-40B4-BE49-F238E27FC236}">
                  <a16:creationId xmlns:a16="http://schemas.microsoft.com/office/drawing/2014/main" id="{CBBBF965-D5A8-4237-A2E5-12F0D228F52F}"/>
                </a:ext>
              </a:extLst>
            </p:cNvPr>
            <p:cNvSpPr txBox="1"/>
            <p:nvPr/>
          </p:nvSpPr>
          <p:spPr>
            <a:xfrm>
              <a:off x="1111576" y="1841232"/>
              <a:ext cx="249295" cy="409191"/>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rPr>
                <a:t>5</a:t>
              </a:r>
            </a:p>
          </p:txBody>
        </p:sp>
        <p:sp>
          <p:nvSpPr>
            <p:cNvPr id="529" name="TextBox 528">
              <a:extLst>
                <a:ext uri="{FF2B5EF4-FFF2-40B4-BE49-F238E27FC236}">
                  <a16:creationId xmlns:a16="http://schemas.microsoft.com/office/drawing/2014/main" id="{DC355D9E-8FDC-400F-80B4-54B4F2B289DF}"/>
                </a:ext>
              </a:extLst>
            </p:cNvPr>
            <p:cNvSpPr txBox="1"/>
            <p:nvPr/>
          </p:nvSpPr>
          <p:spPr>
            <a:xfrm>
              <a:off x="934564" y="1219831"/>
              <a:ext cx="618780" cy="409191"/>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rPr>
                <a:t>10</a:t>
              </a:r>
            </a:p>
          </p:txBody>
        </p:sp>
        <p:sp>
          <p:nvSpPr>
            <p:cNvPr id="530" name="TextBox 529">
              <a:extLst>
                <a:ext uri="{FF2B5EF4-FFF2-40B4-BE49-F238E27FC236}">
                  <a16:creationId xmlns:a16="http://schemas.microsoft.com/office/drawing/2014/main" id="{6F5041B1-7F92-4811-9021-45D625F17B62}"/>
                </a:ext>
              </a:extLst>
            </p:cNvPr>
            <p:cNvSpPr txBox="1"/>
            <p:nvPr/>
          </p:nvSpPr>
          <p:spPr>
            <a:xfrm>
              <a:off x="1099295" y="4376022"/>
              <a:ext cx="249295" cy="409191"/>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rPr>
                <a:t>0</a:t>
              </a:r>
            </a:p>
          </p:txBody>
        </p:sp>
        <p:sp>
          <p:nvSpPr>
            <p:cNvPr id="531" name="TextBox 530">
              <a:extLst>
                <a:ext uri="{FF2B5EF4-FFF2-40B4-BE49-F238E27FC236}">
                  <a16:creationId xmlns:a16="http://schemas.microsoft.com/office/drawing/2014/main" id="{7396DA64-11ED-4DC9-9F36-EB6C40D1FC0D}"/>
                </a:ext>
              </a:extLst>
            </p:cNvPr>
            <p:cNvSpPr txBox="1"/>
            <p:nvPr/>
          </p:nvSpPr>
          <p:spPr>
            <a:xfrm>
              <a:off x="922280" y="3131942"/>
              <a:ext cx="618780" cy="409191"/>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rPr>
                <a:t>20</a:t>
              </a:r>
            </a:p>
          </p:txBody>
        </p:sp>
        <p:sp>
          <p:nvSpPr>
            <p:cNvPr id="532" name="TextBox 531">
              <a:extLst>
                <a:ext uri="{FF2B5EF4-FFF2-40B4-BE49-F238E27FC236}">
                  <a16:creationId xmlns:a16="http://schemas.microsoft.com/office/drawing/2014/main" id="{2989C650-3DFD-488D-BCB5-EFB454996241}"/>
                </a:ext>
              </a:extLst>
            </p:cNvPr>
            <p:cNvSpPr txBox="1"/>
            <p:nvPr/>
          </p:nvSpPr>
          <p:spPr>
            <a:xfrm>
              <a:off x="922280" y="3753342"/>
              <a:ext cx="618780" cy="409191"/>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rPr>
                <a:t>10</a:t>
              </a:r>
            </a:p>
          </p:txBody>
        </p:sp>
        <p:sp>
          <p:nvSpPr>
            <p:cNvPr id="533" name="TextBox 532">
              <a:extLst>
                <a:ext uri="{FF2B5EF4-FFF2-40B4-BE49-F238E27FC236}">
                  <a16:creationId xmlns:a16="http://schemas.microsoft.com/office/drawing/2014/main" id="{BA8CC5B7-BF0E-4E3C-8B19-61ACFEFD38E4}"/>
                </a:ext>
              </a:extLst>
            </p:cNvPr>
            <p:cNvSpPr txBox="1"/>
            <p:nvPr/>
          </p:nvSpPr>
          <p:spPr>
            <a:xfrm>
              <a:off x="2612625" y="4661662"/>
              <a:ext cx="277166" cy="409191"/>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rPr>
                <a:t>4</a:t>
              </a:r>
            </a:p>
          </p:txBody>
        </p:sp>
        <p:sp>
          <p:nvSpPr>
            <p:cNvPr id="534" name="TextBox 533">
              <a:extLst>
                <a:ext uri="{FF2B5EF4-FFF2-40B4-BE49-F238E27FC236}">
                  <a16:creationId xmlns:a16="http://schemas.microsoft.com/office/drawing/2014/main" id="{29CEE7F1-7B98-4430-9EE1-6E6473D0FF7A}"/>
                </a:ext>
              </a:extLst>
            </p:cNvPr>
            <p:cNvSpPr txBox="1"/>
            <p:nvPr/>
          </p:nvSpPr>
          <p:spPr>
            <a:xfrm>
              <a:off x="4202724" y="4661662"/>
              <a:ext cx="277166" cy="409191"/>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rPr>
                <a:t>8</a:t>
              </a:r>
            </a:p>
          </p:txBody>
        </p:sp>
        <p:sp>
          <p:nvSpPr>
            <p:cNvPr id="535" name="TextBox 534">
              <a:extLst>
                <a:ext uri="{FF2B5EF4-FFF2-40B4-BE49-F238E27FC236}">
                  <a16:creationId xmlns:a16="http://schemas.microsoft.com/office/drawing/2014/main" id="{88DB8D62-ADC0-4B64-B087-F24EDEEB1A2B}"/>
                </a:ext>
              </a:extLst>
            </p:cNvPr>
            <p:cNvSpPr txBox="1"/>
            <p:nvPr/>
          </p:nvSpPr>
          <p:spPr>
            <a:xfrm>
              <a:off x="5726051" y="4661662"/>
              <a:ext cx="415025" cy="409191"/>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rPr>
                <a:t>12</a:t>
              </a:r>
            </a:p>
          </p:txBody>
        </p:sp>
        <p:sp>
          <p:nvSpPr>
            <p:cNvPr id="536" name="TextBox 535">
              <a:extLst>
                <a:ext uri="{FF2B5EF4-FFF2-40B4-BE49-F238E27FC236}">
                  <a16:creationId xmlns:a16="http://schemas.microsoft.com/office/drawing/2014/main" id="{01421B73-AA93-49BC-8AE9-5709B98F7620}"/>
                </a:ext>
              </a:extLst>
            </p:cNvPr>
            <p:cNvSpPr txBox="1"/>
            <p:nvPr/>
          </p:nvSpPr>
          <p:spPr>
            <a:xfrm>
              <a:off x="2729960" y="4867835"/>
              <a:ext cx="1838404" cy="624787"/>
            </a:xfrm>
            <a:prstGeom prst="rect">
              <a:avLst/>
            </a:prstGeom>
            <a:noFill/>
          </p:spPr>
          <p:txBody>
            <a:bodyPr wrap="none" rtlCol="0" anchor="ctr">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black"/>
                  </a:solidFill>
                  <a:effectLst/>
                  <a:uLnTx/>
                  <a:uFillTx/>
                </a:rPr>
                <a:t>Architecture </a:t>
              </a:r>
              <a:br>
                <a:rPr kumimoji="0" lang="en-US" sz="3200" b="0" i="0" u="none" strike="noStrike" kern="0" cap="none" spc="0" normalizeH="0" baseline="0" noProof="0" dirty="0">
                  <a:ln>
                    <a:noFill/>
                  </a:ln>
                  <a:solidFill>
                    <a:prstClr val="black"/>
                  </a:solidFill>
                  <a:effectLst/>
                  <a:uLnTx/>
                  <a:uFillTx/>
                </a:rPr>
              </a:br>
              <a:r>
                <a:rPr kumimoji="0" lang="en-US" sz="3200" b="0" i="0" u="none" strike="noStrike" kern="0" cap="none" spc="0" normalizeH="0" baseline="0" noProof="0" dirty="0">
                  <a:ln>
                    <a:noFill/>
                  </a:ln>
                  <a:solidFill>
                    <a:prstClr val="black"/>
                  </a:solidFill>
                  <a:effectLst/>
                  <a:uLnTx/>
                  <a:uFillTx/>
                </a:rPr>
                <a:t>Configuration</a:t>
              </a:r>
            </a:p>
          </p:txBody>
        </p:sp>
        <p:cxnSp>
          <p:nvCxnSpPr>
            <p:cNvPr id="537" name="Straight Arrow Connector 536">
              <a:extLst>
                <a:ext uri="{FF2B5EF4-FFF2-40B4-BE49-F238E27FC236}">
                  <a16:creationId xmlns:a16="http://schemas.microsoft.com/office/drawing/2014/main" id="{337A10EA-8CA9-4D6A-80A1-7E5A4D8971EB}"/>
                </a:ext>
              </a:extLst>
            </p:cNvPr>
            <p:cNvCxnSpPr>
              <a:cxnSpLocks/>
            </p:cNvCxnSpPr>
            <p:nvPr/>
          </p:nvCxnSpPr>
          <p:spPr>
            <a:xfrm>
              <a:off x="4905781" y="5166421"/>
              <a:ext cx="1235294" cy="0"/>
            </a:xfrm>
            <a:prstGeom prst="straightConnector1">
              <a:avLst/>
            </a:prstGeom>
            <a:noFill/>
            <a:ln w="28575" cap="flat" cmpd="sng" algn="ctr">
              <a:solidFill>
                <a:srgbClr val="FF0000"/>
              </a:solidFill>
              <a:prstDash val="solid"/>
              <a:miter lim="800000"/>
              <a:tailEnd type="triangle" w="sm" len="med"/>
            </a:ln>
            <a:effectLst/>
          </p:spPr>
        </p:cxnSp>
        <p:sp>
          <p:nvSpPr>
            <p:cNvPr id="538" name="TextBox 537">
              <a:extLst>
                <a:ext uri="{FF2B5EF4-FFF2-40B4-BE49-F238E27FC236}">
                  <a16:creationId xmlns:a16="http://schemas.microsoft.com/office/drawing/2014/main" id="{F40EBBA2-FDBD-49AF-9BA8-7A7FDFBED245}"/>
                </a:ext>
              </a:extLst>
            </p:cNvPr>
            <p:cNvSpPr txBox="1"/>
            <p:nvPr/>
          </p:nvSpPr>
          <p:spPr>
            <a:xfrm>
              <a:off x="4878347" y="5154975"/>
              <a:ext cx="1262728" cy="409191"/>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FF0000"/>
                  </a:solidFill>
                  <a:effectLst/>
                  <a:uLnTx/>
                  <a:uFillTx/>
                </a:rPr>
                <a:t>Resources</a:t>
              </a:r>
            </a:p>
          </p:txBody>
        </p:sp>
        <p:sp>
          <p:nvSpPr>
            <p:cNvPr id="539" name="TextBox 538">
              <a:extLst>
                <a:ext uri="{FF2B5EF4-FFF2-40B4-BE49-F238E27FC236}">
                  <a16:creationId xmlns:a16="http://schemas.microsoft.com/office/drawing/2014/main" id="{44D22B89-E6A0-44AA-8B2D-BA4F56ECC022}"/>
                </a:ext>
              </a:extLst>
            </p:cNvPr>
            <p:cNvSpPr txBox="1"/>
            <p:nvPr/>
          </p:nvSpPr>
          <p:spPr>
            <a:xfrm>
              <a:off x="1964671" y="3215210"/>
              <a:ext cx="825148" cy="303468"/>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E8000"/>
                  </a:solidFill>
                  <a:effectLst/>
                  <a:uLnTx/>
                  <a:uFillTx/>
                </a:rPr>
                <a:t>RAMP</a:t>
              </a:r>
            </a:p>
          </p:txBody>
        </p:sp>
        <p:sp>
          <p:nvSpPr>
            <p:cNvPr id="542" name="Rectangle 541">
              <a:extLst>
                <a:ext uri="{FF2B5EF4-FFF2-40B4-BE49-F238E27FC236}">
                  <a16:creationId xmlns:a16="http://schemas.microsoft.com/office/drawing/2014/main" id="{98897AAE-0762-474C-93AB-C871EC6E4133}"/>
                </a:ext>
              </a:extLst>
            </p:cNvPr>
            <p:cNvSpPr/>
            <p:nvPr/>
          </p:nvSpPr>
          <p:spPr>
            <a:xfrm>
              <a:off x="5990896" y="3054067"/>
              <a:ext cx="290717" cy="1244080"/>
            </a:xfrm>
            <a:prstGeom prst="rect">
              <a:avLst/>
            </a:prstGeom>
            <a:solidFill>
              <a:srgbClr val="D3D8E3"/>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prstClr val="white"/>
                </a:solidFill>
                <a:effectLst/>
                <a:uLnTx/>
                <a:uFillTx/>
                <a:latin typeface="Gill Sans MT"/>
                <a:ea typeface="+mn-ea"/>
                <a:cs typeface="+mn-cs"/>
              </a:endParaRPr>
            </a:p>
          </p:txBody>
        </p:sp>
        <p:sp>
          <p:nvSpPr>
            <p:cNvPr id="543" name="TextBox 542">
              <a:extLst>
                <a:ext uri="{FF2B5EF4-FFF2-40B4-BE49-F238E27FC236}">
                  <a16:creationId xmlns:a16="http://schemas.microsoft.com/office/drawing/2014/main" id="{145107F2-9A7F-4B34-A376-4563429DC246}"/>
                </a:ext>
              </a:extLst>
            </p:cNvPr>
            <p:cNvSpPr txBox="1"/>
            <p:nvPr/>
          </p:nvSpPr>
          <p:spPr>
            <a:xfrm>
              <a:off x="4848313" y="4867966"/>
              <a:ext cx="1329239" cy="409191"/>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FF0000"/>
                  </a:solidFill>
                  <a:effectLst/>
                  <a:uLnTx/>
                  <a:uFillTx/>
                </a:rPr>
                <a:t>Increase in</a:t>
              </a:r>
            </a:p>
          </p:txBody>
        </p:sp>
        <p:sp>
          <p:nvSpPr>
            <p:cNvPr id="540" name="TextBox 539">
              <a:extLst>
                <a:ext uri="{FF2B5EF4-FFF2-40B4-BE49-F238E27FC236}">
                  <a16:creationId xmlns:a16="http://schemas.microsoft.com/office/drawing/2014/main" id="{F5905644-3403-4AD9-87E9-9ABCFFEBC3E7}"/>
                </a:ext>
              </a:extLst>
            </p:cNvPr>
            <p:cNvSpPr txBox="1"/>
            <p:nvPr/>
          </p:nvSpPr>
          <p:spPr>
            <a:xfrm>
              <a:off x="1936662" y="3533893"/>
              <a:ext cx="1168463" cy="303468"/>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solidFill>
                    <a:srgbClr val="0000A4"/>
                  </a:solidFill>
                  <a:effectLst/>
                  <a:uLnTx/>
                  <a:uFillTx/>
                </a:rPr>
                <a:t>REGIMap</a:t>
              </a:r>
              <a:endParaRPr kumimoji="0" lang="en-US" sz="2800" b="1" i="0" u="none" strike="noStrike" kern="0" cap="none" spc="0" normalizeH="0" baseline="0" noProof="0" dirty="0">
                <a:ln>
                  <a:noFill/>
                </a:ln>
                <a:solidFill>
                  <a:srgbClr val="0000A4"/>
                </a:solidFill>
                <a:effectLst/>
                <a:uLnTx/>
                <a:uFillTx/>
              </a:endParaRPr>
            </a:p>
          </p:txBody>
        </p:sp>
        <p:sp>
          <p:nvSpPr>
            <p:cNvPr id="541" name="TextBox 540">
              <a:extLst>
                <a:ext uri="{FF2B5EF4-FFF2-40B4-BE49-F238E27FC236}">
                  <a16:creationId xmlns:a16="http://schemas.microsoft.com/office/drawing/2014/main" id="{6476A0CE-714C-4E57-827A-E18091B3B758}"/>
                </a:ext>
              </a:extLst>
            </p:cNvPr>
            <p:cNvSpPr txBox="1"/>
            <p:nvPr/>
          </p:nvSpPr>
          <p:spPr>
            <a:xfrm>
              <a:off x="1956138" y="3828004"/>
              <a:ext cx="1243563" cy="303468"/>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solidFill>
                    <a:srgbClr val="028602"/>
                  </a:solidFill>
                  <a:effectLst/>
                  <a:uLnTx/>
                  <a:uFillTx/>
                </a:rPr>
                <a:t>MEMMap</a:t>
              </a:r>
              <a:endParaRPr kumimoji="0" lang="en-US" sz="2800" b="1" i="0" u="none" strike="noStrike" kern="0" cap="none" spc="0" normalizeH="0" baseline="0" noProof="0" dirty="0">
                <a:ln>
                  <a:noFill/>
                </a:ln>
                <a:solidFill>
                  <a:srgbClr val="028602"/>
                </a:solidFill>
                <a:effectLst/>
                <a:uLnTx/>
                <a:uFillTx/>
              </a:endParaRPr>
            </a:p>
          </p:txBody>
        </p:sp>
      </p:grpSp>
      <p:sp>
        <p:nvSpPr>
          <p:cNvPr id="551" name="TextBox 550">
            <a:extLst>
              <a:ext uri="{FF2B5EF4-FFF2-40B4-BE49-F238E27FC236}">
                <a16:creationId xmlns:a16="http://schemas.microsoft.com/office/drawing/2014/main" id="{1FCA3288-370B-49BC-8EFF-C073333C0138}"/>
              </a:ext>
            </a:extLst>
          </p:cNvPr>
          <p:cNvSpPr txBox="1"/>
          <p:nvPr/>
        </p:nvSpPr>
        <p:spPr>
          <a:xfrm>
            <a:off x="28656438" y="19961340"/>
            <a:ext cx="1074333" cy="584775"/>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black"/>
                </a:solidFill>
                <a:effectLst/>
                <a:uLnTx/>
                <a:uFillTx/>
              </a:rPr>
              <a:t>Done</a:t>
            </a:r>
          </a:p>
        </p:txBody>
      </p:sp>
      <p:sp>
        <p:nvSpPr>
          <p:cNvPr id="574" name="TextBox 573">
            <a:extLst>
              <a:ext uri="{FF2B5EF4-FFF2-40B4-BE49-F238E27FC236}">
                <a16:creationId xmlns:a16="http://schemas.microsoft.com/office/drawing/2014/main" id="{10084A1F-3788-45D4-81C1-2A4E708E5704}"/>
              </a:ext>
            </a:extLst>
          </p:cNvPr>
          <p:cNvSpPr txBox="1"/>
          <p:nvPr/>
        </p:nvSpPr>
        <p:spPr>
          <a:xfrm>
            <a:off x="17433594" y="23553664"/>
            <a:ext cx="2709523" cy="523220"/>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black"/>
                </a:solidFill>
                <a:effectLst/>
                <a:uLnTx/>
                <a:uFillTx/>
              </a:rPr>
              <a:t>Re-schedule</a:t>
            </a:r>
          </a:p>
        </p:txBody>
      </p:sp>
      <p:sp>
        <p:nvSpPr>
          <p:cNvPr id="603" name="TextBox 602">
            <a:extLst>
              <a:ext uri="{FF2B5EF4-FFF2-40B4-BE49-F238E27FC236}">
                <a16:creationId xmlns:a16="http://schemas.microsoft.com/office/drawing/2014/main" id="{C803F06B-0239-4DD0-BF23-EEEFD21F6E14}"/>
              </a:ext>
            </a:extLst>
          </p:cNvPr>
          <p:cNvSpPr txBox="1"/>
          <p:nvPr/>
        </p:nvSpPr>
        <p:spPr>
          <a:xfrm>
            <a:off x="24925008" y="23080300"/>
            <a:ext cx="1806905" cy="1477328"/>
          </a:xfrm>
          <a:prstGeom prst="rect">
            <a:avLst/>
          </a:prstGeom>
          <a:noFill/>
        </p:spPr>
        <p:txBody>
          <a:bodyPr wrap="non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3000" b="0" i="0" u="none" strike="noStrike" kern="0" cap="none" spc="0" normalizeH="0" baseline="0" noProof="0" dirty="0">
                <a:ln>
                  <a:noFill/>
                </a:ln>
                <a:solidFill>
                  <a:prstClr val="black"/>
                </a:solidFill>
                <a:effectLst/>
                <a:uLnTx/>
                <a:uFillTx/>
              </a:rPr>
              <a:t>Load</a:t>
            </a:r>
            <a:br>
              <a:rPr kumimoji="0" lang="en-US" sz="3000" b="0" i="0" u="none" strike="noStrike" kern="0" cap="none" spc="0" normalizeH="0" baseline="0" noProof="0" dirty="0">
                <a:ln>
                  <a:noFill/>
                </a:ln>
                <a:solidFill>
                  <a:prstClr val="black"/>
                </a:solidFill>
                <a:effectLst/>
                <a:uLnTx/>
                <a:uFillTx/>
              </a:rPr>
            </a:br>
            <a:r>
              <a:rPr kumimoji="0" lang="en-US" sz="3000" b="0" i="0" u="none" strike="noStrike" kern="0" cap="none" spc="0" normalizeH="0" baseline="0" noProof="0" dirty="0">
                <a:ln>
                  <a:noFill/>
                </a:ln>
                <a:solidFill>
                  <a:prstClr val="black"/>
                </a:solidFill>
                <a:effectLst/>
                <a:uLnTx/>
                <a:uFillTx/>
              </a:rPr>
              <a:t>Read-Only</a:t>
            </a:r>
            <a:br>
              <a:rPr kumimoji="0" lang="en-US" sz="3000" b="0" i="0" u="none" strike="noStrike" kern="0" cap="none" spc="0" normalizeH="0" baseline="0" noProof="0" dirty="0">
                <a:ln>
                  <a:noFill/>
                </a:ln>
                <a:solidFill>
                  <a:prstClr val="black"/>
                </a:solidFill>
                <a:effectLst/>
                <a:uLnTx/>
                <a:uFillTx/>
              </a:rPr>
            </a:br>
            <a:r>
              <a:rPr kumimoji="0" lang="en-US" sz="3000" b="0" i="0" u="none" strike="noStrike" kern="0" cap="none" spc="0" normalizeH="0" baseline="0" noProof="0" dirty="0">
                <a:ln>
                  <a:noFill/>
                </a:ln>
                <a:solidFill>
                  <a:prstClr val="black"/>
                </a:solidFill>
                <a:effectLst/>
                <a:uLnTx/>
                <a:uFillTx/>
              </a:rPr>
              <a:t>Data</a:t>
            </a:r>
          </a:p>
        </p:txBody>
      </p:sp>
      <p:sp>
        <p:nvSpPr>
          <p:cNvPr id="611" name="TextBox 610">
            <a:extLst>
              <a:ext uri="{FF2B5EF4-FFF2-40B4-BE49-F238E27FC236}">
                <a16:creationId xmlns:a16="http://schemas.microsoft.com/office/drawing/2014/main" id="{80AB911D-F761-4994-8FA6-419EA6799B83}"/>
              </a:ext>
            </a:extLst>
          </p:cNvPr>
          <p:cNvSpPr txBox="1"/>
          <p:nvPr/>
        </p:nvSpPr>
        <p:spPr>
          <a:xfrm>
            <a:off x="25325201" y="22138308"/>
            <a:ext cx="1869423" cy="929485"/>
          </a:xfrm>
          <a:prstGeom prst="rect">
            <a:avLst/>
          </a:prstGeom>
          <a:noFill/>
        </p:spPr>
        <p:txBody>
          <a:bodyPr wrap="none" rtlCol="0">
            <a:spAutoFit/>
          </a:bodyPr>
          <a:lstStyle/>
          <a:p>
            <a:pPr marL="0" marR="0" lvl="0" indent="0" defTabSz="457200" eaLnBrk="1" fontAlgn="auto" latinLnBrk="0" hangingPunct="1">
              <a:lnSpc>
                <a:spcPct val="85000"/>
              </a:lnSpc>
              <a:spcBef>
                <a:spcPts val="0"/>
              </a:spcBef>
              <a:spcAft>
                <a:spcPts val="0"/>
              </a:spcAft>
              <a:buClrTx/>
              <a:buSzTx/>
              <a:buFontTx/>
              <a:buNone/>
              <a:tabLst/>
              <a:defRPr/>
            </a:pPr>
            <a:r>
              <a:rPr kumimoji="0" lang="en-US" sz="3200" b="1" i="1" u="none" strike="noStrike" kern="0" cap="none" spc="0" normalizeH="0" baseline="0" noProof="0" dirty="0">
                <a:ln>
                  <a:noFill/>
                </a:ln>
                <a:solidFill>
                  <a:srgbClr val="70AD47">
                    <a:lumMod val="50000"/>
                  </a:srgbClr>
                </a:solidFill>
                <a:effectLst/>
                <a:uLnTx/>
                <a:uFillTx/>
              </a:rPr>
              <a:t>Is </a:t>
            </a:r>
            <a:r>
              <a:rPr kumimoji="0" lang="en-US" sz="3200" b="1" i="1" u="none" strike="noStrike" kern="0" cap="none" spc="0" normalizeH="0" baseline="0" noProof="0" dirty="0" err="1">
                <a:ln>
                  <a:noFill/>
                </a:ln>
                <a:solidFill>
                  <a:srgbClr val="70AD47">
                    <a:lumMod val="50000"/>
                  </a:srgbClr>
                </a:solidFill>
                <a:effectLst/>
                <a:uLnTx/>
                <a:uFillTx/>
              </a:rPr>
              <a:t>pred</a:t>
            </a:r>
            <a:r>
              <a:rPr kumimoji="0" lang="en-US" sz="3200" b="1" i="1" u="none" strike="noStrike" kern="0" cap="none" spc="0" normalizeH="0" baseline="0" noProof="0" dirty="0">
                <a:ln>
                  <a:noFill/>
                </a:ln>
                <a:solidFill>
                  <a:srgbClr val="70AD47">
                    <a:lumMod val="50000"/>
                  </a:srgbClr>
                </a:solidFill>
                <a:effectLst/>
                <a:uLnTx/>
                <a:uFillTx/>
              </a:rPr>
              <a:t>(v) </a:t>
            </a:r>
            <a:br>
              <a:rPr kumimoji="0" lang="en-US" sz="3200" b="1" i="1" u="none" strike="noStrike" kern="0" cap="none" spc="0" normalizeH="0" baseline="0" noProof="0" dirty="0">
                <a:ln>
                  <a:noFill/>
                </a:ln>
                <a:solidFill>
                  <a:srgbClr val="70AD47">
                    <a:lumMod val="50000"/>
                  </a:srgbClr>
                </a:solidFill>
                <a:effectLst/>
                <a:uLnTx/>
                <a:uFillTx/>
              </a:rPr>
            </a:br>
            <a:r>
              <a:rPr kumimoji="0" lang="en-US" sz="3200" b="1" i="1" u="none" strike="noStrike" kern="0" cap="none" spc="0" normalizeH="0" baseline="0" noProof="0" dirty="0">
                <a:ln>
                  <a:noFill/>
                </a:ln>
                <a:solidFill>
                  <a:srgbClr val="70AD47">
                    <a:lumMod val="50000"/>
                  </a:srgbClr>
                </a:solidFill>
                <a:effectLst/>
                <a:uLnTx/>
                <a:uFillTx/>
              </a:rPr>
              <a:t>live-in?</a:t>
            </a:r>
          </a:p>
        </p:txBody>
      </p:sp>
      <p:sp>
        <p:nvSpPr>
          <p:cNvPr id="621" name="TextBox 620">
            <a:extLst>
              <a:ext uri="{FF2B5EF4-FFF2-40B4-BE49-F238E27FC236}">
                <a16:creationId xmlns:a16="http://schemas.microsoft.com/office/drawing/2014/main" id="{9DC83984-CAFD-4E74-9FD1-05A71E9E929E}"/>
              </a:ext>
            </a:extLst>
          </p:cNvPr>
          <p:cNvSpPr txBox="1"/>
          <p:nvPr/>
        </p:nvSpPr>
        <p:spPr>
          <a:xfrm>
            <a:off x="27541018" y="22090575"/>
            <a:ext cx="3211135" cy="877484"/>
          </a:xfrm>
          <a:prstGeom prst="rect">
            <a:avLst/>
          </a:prstGeom>
          <a:noFill/>
        </p:spPr>
        <p:txBody>
          <a:bodyPr wrap="none" rtlCol="0">
            <a:spAutoFit/>
          </a:bodyPr>
          <a:lstStyle/>
          <a:p>
            <a:pPr marL="0" marR="0" lvl="0" indent="0" algn="ctr" defTabSz="457200" eaLnBrk="1" fontAlgn="auto" latinLnBrk="0" hangingPunct="1">
              <a:lnSpc>
                <a:spcPct val="80000"/>
              </a:lnSpc>
              <a:spcBef>
                <a:spcPts val="0"/>
              </a:spcBef>
              <a:spcAft>
                <a:spcPts val="0"/>
              </a:spcAft>
              <a:buClrTx/>
              <a:buSzTx/>
              <a:buFontTx/>
              <a:buNone/>
              <a:tabLst/>
              <a:defRPr/>
            </a:pPr>
            <a:r>
              <a:rPr kumimoji="0" lang="en-US" sz="3100" b="1" i="1" u="none" strike="noStrike" kern="0" cap="none" spc="0" normalizeH="0" baseline="0" noProof="0" dirty="0">
                <a:ln>
                  <a:noFill/>
                </a:ln>
                <a:solidFill>
                  <a:srgbClr val="4472C4"/>
                </a:solidFill>
                <a:effectLst/>
                <a:uLnTx/>
                <a:uFillTx/>
              </a:rPr>
              <a:t>Ops Scheduled </a:t>
            </a:r>
            <a:r>
              <a:rPr kumimoji="0" lang="en-US" sz="3200" b="1" i="1" u="none" strike="noStrike" kern="0" cap="none" spc="0" normalizeH="0" baseline="0" noProof="0" dirty="0">
                <a:ln>
                  <a:noFill/>
                </a:ln>
                <a:solidFill>
                  <a:srgbClr val="4472C4"/>
                </a:solidFill>
                <a:effectLst/>
                <a:uLnTx/>
                <a:uFillTx/>
              </a:rPr>
              <a:t>at</a:t>
            </a:r>
            <a:br>
              <a:rPr kumimoji="0" lang="en-US" sz="3100" b="1" i="1" u="none" strike="noStrike" kern="0" cap="none" spc="0" normalizeH="0" baseline="0" noProof="0" dirty="0">
                <a:ln>
                  <a:noFill/>
                </a:ln>
                <a:solidFill>
                  <a:srgbClr val="4472C4"/>
                </a:solidFill>
                <a:effectLst/>
                <a:uLnTx/>
                <a:uFillTx/>
              </a:rPr>
            </a:br>
            <a:r>
              <a:rPr kumimoji="0" lang="en-US" sz="3100" b="1" i="1" u="none" strike="noStrike" kern="0" cap="none" spc="0" normalizeH="0" baseline="0" noProof="0" dirty="0">
                <a:ln>
                  <a:noFill/>
                </a:ln>
                <a:solidFill>
                  <a:srgbClr val="4472C4"/>
                </a:solidFill>
                <a:effectLst/>
                <a:uLnTx/>
                <a:uFillTx/>
              </a:rPr>
              <a:t>Consequent Time?</a:t>
            </a:r>
          </a:p>
        </p:txBody>
      </p:sp>
      <p:sp>
        <p:nvSpPr>
          <p:cNvPr id="622" name="TextBox 621">
            <a:extLst>
              <a:ext uri="{FF2B5EF4-FFF2-40B4-BE49-F238E27FC236}">
                <a16:creationId xmlns:a16="http://schemas.microsoft.com/office/drawing/2014/main" id="{F4AF45E8-3E5D-43FE-B4C5-1C16301CCC36}"/>
              </a:ext>
            </a:extLst>
          </p:cNvPr>
          <p:cNvSpPr txBox="1"/>
          <p:nvPr/>
        </p:nvSpPr>
        <p:spPr>
          <a:xfrm>
            <a:off x="22260945" y="22904466"/>
            <a:ext cx="1260280" cy="1754326"/>
          </a:xfrm>
          <a:prstGeom prst="rect">
            <a:avLst/>
          </a:prstGeom>
          <a:noFill/>
        </p:spPr>
        <p:txBody>
          <a:bodyPr wrap="none" rtlCol="0">
            <a:spAutoFit/>
          </a:bodyPr>
          <a:lstStyle/>
          <a:p>
            <a:pPr marL="0" marR="0" lvl="0" indent="0" algn="ctr" defTabSz="457200" eaLnBrk="1" fontAlgn="auto" latinLnBrk="0" hangingPunct="1">
              <a:lnSpc>
                <a:spcPct val="90000"/>
              </a:lnSpc>
              <a:spcBef>
                <a:spcPts val="0"/>
              </a:spcBef>
              <a:spcAft>
                <a:spcPts val="0"/>
              </a:spcAft>
              <a:buClrTx/>
              <a:buSzTx/>
              <a:buFontTx/>
              <a:buNone/>
              <a:tabLst/>
              <a:defRPr/>
            </a:pPr>
            <a:r>
              <a:rPr kumimoji="0" lang="en-US" sz="2900" b="0" i="0" u="none" strike="noStrike" kern="0" cap="none" spc="0" normalizeH="0" baseline="0" noProof="0" dirty="0">
                <a:ln>
                  <a:noFill/>
                </a:ln>
                <a:solidFill>
                  <a:prstClr val="black"/>
                </a:solidFill>
                <a:effectLst/>
                <a:uLnTx/>
                <a:uFillTx/>
              </a:rPr>
              <a:t>Route</a:t>
            </a:r>
            <a:br>
              <a:rPr kumimoji="0" lang="en-US" sz="2900" b="0" i="0" u="none" strike="noStrike" kern="0" cap="none" spc="0" normalizeH="0" baseline="0" noProof="0" dirty="0">
                <a:ln>
                  <a:noFill/>
                </a:ln>
                <a:solidFill>
                  <a:prstClr val="black"/>
                </a:solidFill>
                <a:effectLst/>
                <a:uLnTx/>
                <a:uFillTx/>
              </a:rPr>
            </a:br>
            <a:r>
              <a:rPr kumimoji="0" lang="en-US" sz="2900" b="0" i="0" u="none" strike="noStrike" kern="0" cap="none" spc="0" normalizeH="0" baseline="0" noProof="0" dirty="0">
                <a:ln>
                  <a:noFill/>
                </a:ln>
                <a:solidFill>
                  <a:prstClr val="black"/>
                </a:solidFill>
                <a:effectLst/>
                <a:uLnTx/>
                <a:uFillTx/>
              </a:rPr>
              <a:t>via PEs</a:t>
            </a:r>
          </a:p>
          <a:p>
            <a:pPr marL="0" marR="0" lvl="0" indent="0" algn="ctr" defTabSz="457200" eaLnBrk="1" fontAlgn="auto" latinLnBrk="0" hangingPunct="1">
              <a:lnSpc>
                <a:spcPct val="90000"/>
              </a:lnSpc>
              <a:spcBef>
                <a:spcPts val="0"/>
              </a:spcBef>
              <a:spcAft>
                <a:spcPts val="0"/>
              </a:spcAft>
              <a:buClrTx/>
              <a:buSzTx/>
              <a:buFontTx/>
              <a:buNone/>
              <a:tabLst/>
              <a:defRPr/>
            </a:pPr>
            <a:r>
              <a:rPr kumimoji="0" lang="en-US" sz="2900" b="0" i="0" u="none" strike="noStrike" kern="0" cap="none" spc="0" normalizeH="0" baseline="0" noProof="0" dirty="0">
                <a:ln>
                  <a:noFill/>
                </a:ln>
                <a:solidFill>
                  <a:prstClr val="black"/>
                </a:solidFill>
                <a:effectLst/>
                <a:uLnTx/>
                <a:uFillTx/>
              </a:rPr>
              <a:t>and/or</a:t>
            </a:r>
            <a:br>
              <a:rPr kumimoji="0" lang="en-US" sz="2900" b="0" i="0" u="none" strike="noStrike" kern="0" cap="none" spc="0" normalizeH="0" baseline="0" noProof="0" dirty="0">
                <a:ln>
                  <a:noFill/>
                </a:ln>
                <a:solidFill>
                  <a:prstClr val="black"/>
                </a:solidFill>
                <a:effectLst/>
                <a:uLnTx/>
                <a:uFillTx/>
              </a:rPr>
            </a:br>
            <a:r>
              <a:rPr kumimoji="0" lang="en-US" sz="2900" b="0" i="0" u="none" strike="noStrike" kern="0" cap="none" spc="0" normalizeH="0" baseline="0" noProof="0" dirty="0">
                <a:ln>
                  <a:noFill/>
                </a:ln>
                <a:solidFill>
                  <a:prstClr val="black"/>
                </a:solidFill>
                <a:effectLst/>
                <a:uLnTx/>
                <a:uFillTx/>
              </a:rPr>
              <a:t>Reg.</a:t>
            </a:r>
          </a:p>
        </p:txBody>
      </p:sp>
      <p:sp>
        <p:nvSpPr>
          <p:cNvPr id="627" name="TextBox 626">
            <a:extLst>
              <a:ext uri="{FF2B5EF4-FFF2-40B4-BE49-F238E27FC236}">
                <a16:creationId xmlns:a16="http://schemas.microsoft.com/office/drawing/2014/main" id="{399B0485-5873-4468-927B-AD5F5C0D822F}"/>
              </a:ext>
            </a:extLst>
          </p:cNvPr>
          <p:cNvSpPr txBox="1"/>
          <p:nvPr/>
        </p:nvSpPr>
        <p:spPr>
          <a:xfrm>
            <a:off x="21043734" y="22101173"/>
            <a:ext cx="2802370" cy="929485"/>
          </a:xfrm>
          <a:prstGeom prst="rect">
            <a:avLst/>
          </a:prstGeom>
          <a:noFill/>
        </p:spPr>
        <p:txBody>
          <a:bodyPr wrap="none" rtlCol="0">
            <a:spAutoFit/>
          </a:bodyPr>
          <a:lstStyle/>
          <a:p>
            <a:pPr marL="0" marR="0" lvl="0" indent="0" defTabSz="457200" eaLnBrk="1" fontAlgn="auto" latinLnBrk="0" hangingPunct="1">
              <a:lnSpc>
                <a:spcPct val="85000"/>
              </a:lnSpc>
              <a:spcBef>
                <a:spcPts val="0"/>
              </a:spcBef>
              <a:spcAft>
                <a:spcPts val="0"/>
              </a:spcAft>
              <a:buClrTx/>
              <a:buSzTx/>
              <a:buFontTx/>
              <a:buNone/>
              <a:tabLst/>
              <a:defRPr/>
            </a:pPr>
            <a:r>
              <a:rPr kumimoji="0" lang="en-US" sz="3200" b="1" i="1" u="none" strike="noStrike" kern="0" cap="none" spc="0" normalizeH="0" baseline="0" noProof="0" dirty="0">
                <a:ln>
                  <a:noFill/>
                </a:ln>
                <a:solidFill>
                  <a:srgbClr val="FFC000">
                    <a:lumMod val="75000"/>
                  </a:srgbClr>
                </a:solidFill>
                <a:effectLst/>
                <a:uLnTx/>
                <a:uFillTx/>
              </a:rPr>
              <a:t>Dependent Ops</a:t>
            </a:r>
            <a:br>
              <a:rPr kumimoji="0" lang="en-US" sz="3200" b="1" i="1" u="none" strike="noStrike" kern="0" cap="none" spc="0" normalizeH="0" baseline="0" noProof="0" dirty="0">
                <a:ln>
                  <a:noFill/>
                </a:ln>
                <a:solidFill>
                  <a:srgbClr val="FFC000">
                    <a:lumMod val="75000"/>
                  </a:srgbClr>
                </a:solidFill>
                <a:effectLst/>
                <a:uLnTx/>
                <a:uFillTx/>
              </a:rPr>
            </a:br>
            <a:r>
              <a:rPr kumimoji="0" lang="en-US" sz="3200" b="1" i="1" u="none" strike="noStrike" kern="0" cap="none" spc="0" normalizeH="0" baseline="0" noProof="0" dirty="0">
                <a:ln>
                  <a:noFill/>
                </a:ln>
                <a:solidFill>
                  <a:srgbClr val="FFC000">
                    <a:lumMod val="75000"/>
                  </a:srgbClr>
                </a:solidFill>
                <a:effectLst/>
                <a:uLnTx/>
                <a:uFillTx/>
              </a:rPr>
              <a:t>Scheduled Far?</a:t>
            </a:r>
          </a:p>
        </p:txBody>
      </p:sp>
      <p:sp>
        <p:nvSpPr>
          <p:cNvPr id="628" name="TextBox 627">
            <a:extLst>
              <a:ext uri="{FF2B5EF4-FFF2-40B4-BE49-F238E27FC236}">
                <a16:creationId xmlns:a16="http://schemas.microsoft.com/office/drawing/2014/main" id="{B3ED3269-6C77-4592-8196-6BD476595848}"/>
              </a:ext>
            </a:extLst>
          </p:cNvPr>
          <p:cNvSpPr txBox="1"/>
          <p:nvPr/>
        </p:nvSpPr>
        <p:spPr>
          <a:xfrm>
            <a:off x="24553449" y="22351688"/>
            <a:ext cx="409086" cy="646331"/>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FF0000"/>
                </a:solidFill>
                <a:effectLst/>
                <a:uLnTx/>
                <a:uFillTx/>
              </a:rPr>
              <a:t>E</a:t>
            </a:r>
          </a:p>
        </p:txBody>
      </p:sp>
      <p:sp>
        <p:nvSpPr>
          <p:cNvPr id="629" name="Rectangle: Rounded Corners 628">
            <a:extLst>
              <a:ext uri="{FF2B5EF4-FFF2-40B4-BE49-F238E27FC236}">
                <a16:creationId xmlns:a16="http://schemas.microsoft.com/office/drawing/2014/main" id="{43A9AD8A-D5B5-44B7-A32A-640E6DDC78B7}"/>
              </a:ext>
            </a:extLst>
          </p:cNvPr>
          <p:cNvSpPr/>
          <p:nvPr/>
        </p:nvSpPr>
        <p:spPr>
          <a:xfrm>
            <a:off x="23778040" y="21628240"/>
            <a:ext cx="3264152" cy="391053"/>
          </a:xfrm>
          <a:prstGeom prst="roundRect">
            <a:avLst/>
          </a:prstGeom>
          <a:solidFill>
            <a:sysClr val="window" lastClr="FFFFFF">
              <a:lumMod val="95000"/>
            </a:sysClr>
          </a:solidFill>
          <a:ln w="28575" cap="flat" cmpd="sng" algn="ctr">
            <a:solidFill>
              <a:sysClr val="windowText" lastClr="000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05" name="TextBox 404">
            <a:extLst>
              <a:ext uri="{FF2B5EF4-FFF2-40B4-BE49-F238E27FC236}">
                <a16:creationId xmlns:a16="http://schemas.microsoft.com/office/drawing/2014/main" id="{58C85D9E-DF4F-432B-BBB7-6C92DEC997AA}"/>
              </a:ext>
            </a:extLst>
          </p:cNvPr>
          <p:cNvSpPr txBox="1"/>
          <p:nvPr/>
        </p:nvSpPr>
        <p:spPr>
          <a:xfrm>
            <a:off x="24031785" y="21497001"/>
            <a:ext cx="2848303" cy="584775"/>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3200" i="0" u="none" strike="noStrike" kern="0" cap="none" spc="0" normalizeH="0" baseline="0" noProof="0" dirty="0">
                <a:ln>
                  <a:noFill/>
                </a:ln>
                <a:solidFill>
                  <a:prstClr val="black"/>
                </a:solidFill>
                <a:effectLst/>
                <a:uLnTx/>
                <a:uFillTx/>
              </a:rPr>
              <a:t>Failure Analysis</a:t>
            </a:r>
          </a:p>
        </p:txBody>
      </p:sp>
      <p:sp>
        <p:nvSpPr>
          <p:cNvPr id="630" name="TextBox 629">
            <a:extLst>
              <a:ext uri="{FF2B5EF4-FFF2-40B4-BE49-F238E27FC236}">
                <a16:creationId xmlns:a16="http://schemas.microsoft.com/office/drawing/2014/main" id="{CC0A98F1-EE03-4159-B780-9232FDFC259C}"/>
              </a:ext>
            </a:extLst>
          </p:cNvPr>
          <p:cNvSpPr txBox="1"/>
          <p:nvPr/>
        </p:nvSpPr>
        <p:spPr>
          <a:xfrm>
            <a:off x="23088109" y="21522054"/>
            <a:ext cx="476412" cy="646331"/>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FF0000"/>
                </a:solidFill>
                <a:effectLst/>
                <a:uLnTx/>
                <a:uFillTx/>
              </a:rPr>
              <a:t>D</a:t>
            </a:r>
          </a:p>
        </p:txBody>
      </p:sp>
      <p:sp>
        <p:nvSpPr>
          <p:cNvPr id="647" name="TextBox 646">
            <a:extLst>
              <a:ext uri="{FF2B5EF4-FFF2-40B4-BE49-F238E27FC236}">
                <a16:creationId xmlns:a16="http://schemas.microsoft.com/office/drawing/2014/main" id="{78056D7F-D1D6-4D8D-934B-C7EA79A6D2DF}"/>
              </a:ext>
            </a:extLst>
          </p:cNvPr>
          <p:cNvSpPr txBox="1"/>
          <p:nvPr/>
        </p:nvSpPr>
        <p:spPr>
          <a:xfrm>
            <a:off x="23684833" y="23000005"/>
            <a:ext cx="1276311" cy="1477328"/>
          </a:xfrm>
          <a:prstGeom prst="rect">
            <a:avLst/>
          </a:prstGeom>
          <a:noFill/>
        </p:spPr>
        <p:txBody>
          <a:bodyPr wrap="non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3000" b="0" i="0" u="none" strike="noStrike" kern="0" cap="none" spc="0" normalizeH="0" baseline="0" noProof="0" dirty="0">
                <a:ln>
                  <a:noFill/>
                </a:ln>
                <a:solidFill>
                  <a:prstClr val="black"/>
                </a:solidFill>
                <a:effectLst/>
                <a:uLnTx/>
                <a:uFillTx/>
              </a:rPr>
              <a:t>Spill to</a:t>
            </a:r>
            <a:br>
              <a:rPr kumimoji="0" lang="en-US" sz="3000" b="0" i="0" u="none" strike="noStrike" kern="0" cap="none" spc="0" normalizeH="0" baseline="0" noProof="0" dirty="0">
                <a:ln>
                  <a:noFill/>
                </a:ln>
                <a:solidFill>
                  <a:prstClr val="black"/>
                </a:solidFill>
                <a:effectLst/>
                <a:uLnTx/>
                <a:uFillTx/>
              </a:rPr>
            </a:br>
            <a:r>
              <a:rPr kumimoji="0" lang="en-US" sz="3000" b="0" i="0" u="none" strike="noStrike" kern="0" cap="none" spc="0" normalizeH="0" baseline="0" noProof="0" dirty="0" err="1">
                <a:ln>
                  <a:noFill/>
                </a:ln>
                <a:solidFill>
                  <a:prstClr val="black"/>
                </a:solidFill>
                <a:effectLst/>
                <a:uLnTx/>
                <a:uFillTx/>
              </a:rPr>
              <a:t>distrib</a:t>
            </a:r>
            <a:r>
              <a:rPr kumimoji="0" lang="en-US" sz="3000" b="0" i="0" u="none" strike="noStrike" kern="0" cap="none" spc="0" normalizeH="0" baseline="0" noProof="0" dirty="0">
                <a:ln>
                  <a:noFill/>
                </a:ln>
                <a:solidFill>
                  <a:prstClr val="black"/>
                </a:solidFill>
                <a:effectLst/>
                <a:uLnTx/>
                <a:uFillTx/>
              </a:rPr>
              <a:t>.</a:t>
            </a:r>
            <a:br>
              <a:rPr kumimoji="0" lang="en-US" sz="3000" b="0" i="0" u="none" strike="noStrike" kern="0" cap="none" spc="0" normalizeH="0" baseline="0" noProof="0" dirty="0">
                <a:ln>
                  <a:noFill/>
                </a:ln>
                <a:solidFill>
                  <a:prstClr val="black"/>
                </a:solidFill>
                <a:effectLst/>
                <a:uLnTx/>
                <a:uFillTx/>
              </a:rPr>
            </a:br>
            <a:r>
              <a:rPr kumimoji="0" lang="en-US" sz="3000" b="0" i="0" u="none" strike="noStrike" kern="0" cap="none" spc="0" normalizeH="0" baseline="0" noProof="0" dirty="0">
                <a:ln>
                  <a:noFill/>
                </a:ln>
                <a:solidFill>
                  <a:prstClr val="black"/>
                </a:solidFill>
                <a:effectLst/>
                <a:uLnTx/>
                <a:uFillTx/>
              </a:rPr>
              <a:t>RFs</a:t>
            </a:r>
          </a:p>
        </p:txBody>
      </p:sp>
      <p:sp>
        <p:nvSpPr>
          <p:cNvPr id="355" name="Rectangle 354">
            <a:extLst>
              <a:ext uri="{FF2B5EF4-FFF2-40B4-BE49-F238E27FC236}">
                <a16:creationId xmlns:a16="http://schemas.microsoft.com/office/drawing/2014/main" id="{6B132D19-2D64-4DE1-BDB2-21B786DF6178}"/>
              </a:ext>
            </a:extLst>
          </p:cNvPr>
          <p:cNvSpPr/>
          <p:nvPr/>
        </p:nvSpPr>
        <p:spPr>
          <a:xfrm>
            <a:off x="20886040" y="21452474"/>
            <a:ext cx="10262064" cy="4145275"/>
          </a:xfrm>
          <a:prstGeom prst="rect">
            <a:avLst/>
          </a:prstGeom>
          <a:noFill/>
          <a:ln w="12700" cap="flat" cmpd="sng" algn="ctr">
            <a:solidFill>
              <a:sysClr val="windowText" lastClr="000000"/>
            </a:solidFill>
            <a:prstDash val="sysDash"/>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56" name="TextBox 655">
            <a:extLst>
              <a:ext uri="{FF2B5EF4-FFF2-40B4-BE49-F238E27FC236}">
                <a16:creationId xmlns:a16="http://schemas.microsoft.com/office/drawing/2014/main" id="{AC9B60B9-6356-4DDB-B07F-34553E09B5E7}"/>
              </a:ext>
            </a:extLst>
          </p:cNvPr>
          <p:cNvSpPr txBox="1"/>
          <p:nvPr/>
        </p:nvSpPr>
        <p:spPr>
          <a:xfrm>
            <a:off x="21827637" y="24865291"/>
            <a:ext cx="9048072" cy="584775"/>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black"/>
                </a:solidFill>
                <a:effectLst/>
                <a:uLnTx/>
                <a:uFillTx/>
              </a:rPr>
              <a:t>Select the Strategy that Uses Minimum Resources</a:t>
            </a:r>
          </a:p>
        </p:txBody>
      </p:sp>
      <p:sp>
        <p:nvSpPr>
          <p:cNvPr id="657" name="TextBox 656">
            <a:extLst>
              <a:ext uri="{FF2B5EF4-FFF2-40B4-BE49-F238E27FC236}">
                <a16:creationId xmlns:a16="http://schemas.microsoft.com/office/drawing/2014/main" id="{B8B46F1B-03E7-454F-A7D6-15A8EEE0FDDF}"/>
              </a:ext>
            </a:extLst>
          </p:cNvPr>
          <p:cNvSpPr txBox="1"/>
          <p:nvPr/>
        </p:nvSpPr>
        <p:spPr>
          <a:xfrm>
            <a:off x="21153806" y="23083238"/>
            <a:ext cx="1011815" cy="1477328"/>
          </a:xfrm>
          <a:prstGeom prst="rect">
            <a:avLst/>
          </a:prstGeom>
          <a:noFill/>
        </p:spPr>
        <p:txBody>
          <a:bodyPr wrap="non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3000" b="0" i="0" u="none" strike="noStrike" kern="0" cap="none" spc="0" normalizeH="0" baseline="0" noProof="0" dirty="0">
                <a:ln>
                  <a:noFill/>
                </a:ln>
                <a:solidFill>
                  <a:prstClr val="black"/>
                </a:solidFill>
                <a:effectLst/>
                <a:uLnTx/>
                <a:uFillTx/>
              </a:rPr>
              <a:t>Spill </a:t>
            </a:r>
            <a:br>
              <a:rPr kumimoji="0" lang="en-US" sz="3000" b="0" i="0" u="none" strike="noStrike" kern="0" cap="none" spc="0" normalizeH="0" baseline="0" noProof="0" dirty="0">
                <a:ln>
                  <a:noFill/>
                </a:ln>
                <a:solidFill>
                  <a:prstClr val="black"/>
                </a:solidFill>
                <a:effectLst/>
                <a:uLnTx/>
                <a:uFillTx/>
              </a:rPr>
            </a:br>
            <a:r>
              <a:rPr kumimoji="0" lang="en-US" sz="3000" b="0" i="0" u="none" strike="noStrike" kern="0" cap="none" spc="0" normalizeH="0" baseline="0" noProof="0" dirty="0">
                <a:ln>
                  <a:noFill/>
                </a:ln>
                <a:solidFill>
                  <a:prstClr val="black"/>
                </a:solidFill>
                <a:effectLst/>
                <a:uLnTx/>
                <a:uFillTx/>
              </a:rPr>
              <a:t>to </a:t>
            </a:r>
            <a:br>
              <a:rPr kumimoji="0" lang="en-US" sz="3000" b="0" i="0" u="none" strike="noStrike" kern="0" cap="none" spc="0" normalizeH="0" baseline="0" noProof="0" dirty="0">
                <a:ln>
                  <a:noFill/>
                </a:ln>
                <a:solidFill>
                  <a:prstClr val="black"/>
                </a:solidFill>
                <a:effectLst/>
                <a:uLnTx/>
                <a:uFillTx/>
              </a:rPr>
            </a:br>
            <a:r>
              <a:rPr kumimoji="0" lang="en-US" sz="3000" b="0" i="0" u="none" strike="noStrike" kern="0" cap="none" spc="0" normalizeH="0" baseline="0" noProof="0" dirty="0">
                <a:ln>
                  <a:noFill/>
                </a:ln>
                <a:solidFill>
                  <a:prstClr val="black"/>
                </a:solidFill>
                <a:effectLst/>
                <a:uLnTx/>
                <a:uFillTx/>
              </a:rPr>
              <a:t>Mem</a:t>
            </a:r>
          </a:p>
        </p:txBody>
      </p:sp>
      <p:sp>
        <p:nvSpPr>
          <p:cNvPr id="658" name="TextBox 657">
            <a:extLst>
              <a:ext uri="{FF2B5EF4-FFF2-40B4-BE49-F238E27FC236}">
                <a16:creationId xmlns:a16="http://schemas.microsoft.com/office/drawing/2014/main" id="{8C12361D-7C2B-42BB-AE29-0529865E03C7}"/>
              </a:ext>
            </a:extLst>
          </p:cNvPr>
          <p:cNvSpPr txBox="1"/>
          <p:nvPr/>
        </p:nvSpPr>
        <p:spPr>
          <a:xfrm>
            <a:off x="28219541" y="23024164"/>
            <a:ext cx="1117614" cy="1477328"/>
          </a:xfrm>
          <a:prstGeom prst="rect">
            <a:avLst/>
          </a:prstGeom>
          <a:noFill/>
        </p:spPr>
        <p:txBody>
          <a:bodyPr wrap="non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3000" b="0" i="0" u="none" strike="noStrike" kern="0" cap="none" spc="0" normalizeH="0" baseline="0" noProof="0" dirty="0">
                <a:ln>
                  <a:noFill/>
                </a:ln>
                <a:solidFill>
                  <a:prstClr val="black"/>
                </a:solidFill>
                <a:effectLst/>
                <a:uLnTx/>
                <a:uFillTx/>
              </a:rPr>
              <a:t>Route</a:t>
            </a:r>
            <a:br>
              <a:rPr kumimoji="0" lang="en-US" sz="3000" b="0" i="0" u="none" strike="noStrike" kern="0" cap="none" spc="0" normalizeH="0" baseline="0" noProof="0" dirty="0">
                <a:ln>
                  <a:noFill/>
                </a:ln>
                <a:solidFill>
                  <a:prstClr val="black"/>
                </a:solidFill>
                <a:effectLst/>
                <a:uLnTx/>
                <a:uFillTx/>
              </a:rPr>
            </a:br>
            <a:r>
              <a:rPr kumimoji="0" lang="en-US" sz="3000" b="0" i="0" u="none" strike="noStrike" kern="0" cap="none" spc="0" normalizeH="0" baseline="0" noProof="0" dirty="0">
                <a:ln>
                  <a:noFill/>
                </a:ln>
                <a:solidFill>
                  <a:prstClr val="black"/>
                </a:solidFill>
                <a:effectLst/>
                <a:uLnTx/>
                <a:uFillTx/>
              </a:rPr>
              <a:t>via </a:t>
            </a:r>
            <a:br>
              <a:rPr kumimoji="0" lang="en-US" sz="3000" b="0" i="0" u="none" strike="noStrike" kern="0" cap="none" spc="0" normalizeH="0" baseline="0" noProof="0" dirty="0">
                <a:ln>
                  <a:noFill/>
                </a:ln>
                <a:solidFill>
                  <a:prstClr val="black"/>
                </a:solidFill>
                <a:effectLst/>
                <a:uLnTx/>
                <a:uFillTx/>
              </a:rPr>
            </a:br>
            <a:r>
              <a:rPr kumimoji="0" lang="en-US" sz="3000" b="0" i="0" u="none" strike="noStrike" kern="0" cap="none" spc="0" normalizeH="0" baseline="0" noProof="0" dirty="0">
                <a:ln>
                  <a:noFill/>
                </a:ln>
                <a:solidFill>
                  <a:prstClr val="black"/>
                </a:solidFill>
                <a:effectLst/>
                <a:uLnTx/>
                <a:uFillTx/>
              </a:rPr>
              <a:t>PE</a:t>
            </a:r>
          </a:p>
        </p:txBody>
      </p:sp>
      <p:sp>
        <p:nvSpPr>
          <p:cNvPr id="659" name="TextBox 658">
            <a:extLst>
              <a:ext uri="{FF2B5EF4-FFF2-40B4-BE49-F238E27FC236}">
                <a16:creationId xmlns:a16="http://schemas.microsoft.com/office/drawing/2014/main" id="{DB6DDB04-7B00-4407-B146-EB25AA284639}"/>
              </a:ext>
            </a:extLst>
          </p:cNvPr>
          <p:cNvSpPr txBox="1"/>
          <p:nvPr/>
        </p:nvSpPr>
        <p:spPr>
          <a:xfrm>
            <a:off x="29302821" y="23056895"/>
            <a:ext cx="1598515" cy="1477328"/>
          </a:xfrm>
          <a:prstGeom prst="rect">
            <a:avLst/>
          </a:prstGeom>
          <a:noFill/>
        </p:spPr>
        <p:txBody>
          <a:bodyPr wrap="non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3000" b="0" i="0" u="none" strike="noStrike" kern="0" cap="none" spc="0" normalizeH="0" baseline="0" noProof="0" dirty="0">
                <a:ln>
                  <a:noFill/>
                </a:ln>
                <a:solidFill>
                  <a:prstClr val="black"/>
                </a:solidFill>
                <a:effectLst/>
                <a:uLnTx/>
                <a:uFillTx/>
              </a:rPr>
              <a:t>Change</a:t>
            </a:r>
            <a:br>
              <a:rPr kumimoji="0" lang="en-US" sz="3000" b="0" i="0" u="none" strike="noStrike" kern="0" cap="none" spc="0" normalizeH="0" baseline="0" noProof="0" dirty="0">
                <a:ln>
                  <a:noFill/>
                </a:ln>
                <a:solidFill>
                  <a:prstClr val="black"/>
                </a:solidFill>
                <a:effectLst/>
                <a:uLnTx/>
                <a:uFillTx/>
              </a:rPr>
            </a:br>
            <a:r>
              <a:rPr kumimoji="0" lang="en-US" sz="3000" b="0" i="0" u="none" strike="noStrike" kern="0" cap="none" spc="0" normalizeH="0" baseline="0" noProof="0" dirty="0">
                <a:ln>
                  <a:noFill/>
                </a:ln>
                <a:solidFill>
                  <a:prstClr val="black"/>
                </a:solidFill>
                <a:effectLst/>
                <a:uLnTx/>
                <a:uFillTx/>
              </a:rPr>
              <a:t>Schedule</a:t>
            </a:r>
            <a:br>
              <a:rPr kumimoji="0" lang="en-US" sz="3000" b="0" i="0" u="none" strike="noStrike" kern="0" cap="none" spc="0" normalizeH="0" baseline="0" noProof="0" dirty="0">
                <a:ln>
                  <a:noFill/>
                </a:ln>
                <a:solidFill>
                  <a:prstClr val="black"/>
                </a:solidFill>
                <a:effectLst/>
                <a:uLnTx/>
                <a:uFillTx/>
              </a:rPr>
            </a:br>
            <a:r>
              <a:rPr kumimoji="0" lang="en-US" sz="3000" b="0" i="0" u="none" strike="noStrike" kern="0" cap="none" spc="0" normalizeH="0" baseline="0" noProof="0" dirty="0">
                <a:ln>
                  <a:noFill/>
                </a:ln>
                <a:solidFill>
                  <a:prstClr val="black"/>
                </a:solidFill>
                <a:effectLst/>
                <a:uLnTx/>
                <a:uFillTx/>
              </a:rPr>
              <a:t>Time</a:t>
            </a:r>
          </a:p>
        </p:txBody>
      </p:sp>
      <p:cxnSp>
        <p:nvCxnSpPr>
          <p:cNvPr id="666" name="Straight Connector 665">
            <a:extLst>
              <a:ext uri="{FF2B5EF4-FFF2-40B4-BE49-F238E27FC236}">
                <a16:creationId xmlns:a16="http://schemas.microsoft.com/office/drawing/2014/main" id="{6FC3A8E5-90A6-4715-B5B9-660B7E52B484}"/>
              </a:ext>
            </a:extLst>
          </p:cNvPr>
          <p:cNvCxnSpPr>
            <a:cxnSpLocks/>
          </p:cNvCxnSpPr>
          <p:nvPr/>
        </p:nvCxnSpPr>
        <p:spPr>
          <a:xfrm>
            <a:off x="16675564" y="34420911"/>
            <a:ext cx="6765573" cy="0"/>
          </a:xfrm>
          <a:prstGeom prst="line">
            <a:avLst/>
          </a:prstGeom>
          <a:ln w="57150">
            <a:solidFill>
              <a:srgbClr val="374978"/>
            </a:solidFill>
          </a:ln>
        </p:spPr>
        <p:style>
          <a:lnRef idx="1">
            <a:schemeClr val="accent1"/>
          </a:lnRef>
          <a:fillRef idx="0">
            <a:schemeClr val="accent1"/>
          </a:fillRef>
          <a:effectRef idx="0">
            <a:schemeClr val="accent1"/>
          </a:effectRef>
          <a:fontRef idx="minor">
            <a:schemeClr val="tx1"/>
          </a:fontRef>
        </p:style>
      </p:cxnSp>
      <p:sp>
        <p:nvSpPr>
          <p:cNvPr id="667" name="Text Placeholder 238">
            <a:extLst>
              <a:ext uri="{FF2B5EF4-FFF2-40B4-BE49-F238E27FC236}">
                <a16:creationId xmlns:a16="http://schemas.microsoft.com/office/drawing/2014/main" id="{4DF16532-55CF-4ED0-A425-ACDBFE70CAF6}"/>
              </a:ext>
            </a:extLst>
          </p:cNvPr>
          <p:cNvSpPr txBox="1">
            <a:spLocks/>
          </p:cNvSpPr>
          <p:nvPr/>
        </p:nvSpPr>
        <p:spPr>
          <a:xfrm>
            <a:off x="16708221" y="34443222"/>
            <a:ext cx="6670634" cy="958847"/>
          </a:xfrm>
          <a:prstGeom prst="rect">
            <a:avLst/>
          </a:prstGeom>
          <a:noFill/>
        </p:spPr>
        <p:txBody>
          <a:bodyPr wrap="square" lIns="63307" tIns="63307" rIns="63307" bIns="63307" anchor="ctr" anchorCtr="0">
            <a:spAutoFit/>
          </a:bodyPr>
          <a:lstStyle>
            <a:lvl1pPr marL="0" indent="0" algn="ctr" defTabSz="3038715" rtl="0" eaLnBrk="1" latinLnBrk="0" hangingPunct="1">
              <a:spcBef>
                <a:spcPct val="20000"/>
              </a:spcBef>
              <a:buFont typeface="Arial" pitchFamily="34" charset="0"/>
              <a:buNone/>
              <a:defRPr sz="2800" b="1" u="sng" kern="1200" baseline="0">
                <a:solidFill>
                  <a:schemeClr val="accent5">
                    <a:lumMod val="50000"/>
                  </a:schemeClr>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r>
              <a:rPr lang="en-US" sz="5400" u="none" dirty="0"/>
              <a:t>Experimental Setup</a:t>
            </a:r>
          </a:p>
        </p:txBody>
      </p:sp>
      <p:sp>
        <p:nvSpPr>
          <p:cNvPr id="669" name="Text Placeholder 235">
            <a:extLst>
              <a:ext uri="{FF2B5EF4-FFF2-40B4-BE49-F238E27FC236}">
                <a16:creationId xmlns:a16="http://schemas.microsoft.com/office/drawing/2014/main" id="{0E5C49DD-EF45-4B3B-9FFE-26D8F6B367B4}"/>
              </a:ext>
            </a:extLst>
          </p:cNvPr>
          <p:cNvSpPr txBox="1">
            <a:spLocks/>
          </p:cNvSpPr>
          <p:nvPr/>
        </p:nvSpPr>
        <p:spPr>
          <a:xfrm>
            <a:off x="8997365" y="31134404"/>
            <a:ext cx="7131957" cy="818812"/>
          </a:xfrm>
          <a:prstGeom prst="rect">
            <a:avLst/>
          </a:prstGeom>
          <a:noFill/>
        </p:spPr>
        <p:txBody>
          <a:bodyPr wrap="square" lIns="63307" tIns="63307" rIns="63307" bIns="63307" anchor="ctr" anchorCtr="0">
            <a:spAutoFit/>
          </a:bodyPr>
          <a:lstStyle>
            <a:lvl1pPr marL="0" indent="0" algn="ctr" defTabSz="3038715" rtl="0" eaLnBrk="1" latinLnBrk="0" hangingPunct="1">
              <a:spcBef>
                <a:spcPct val="20000"/>
              </a:spcBef>
              <a:buFont typeface="Arial" pitchFamily="34" charset="0"/>
              <a:buNone/>
              <a:defRPr sz="2800" b="1" u="sng" kern="1200" baseline="0">
                <a:solidFill>
                  <a:schemeClr val="accent5">
                    <a:lumMod val="50000"/>
                  </a:schemeClr>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r>
              <a:rPr lang="en-US" sz="4400" u="none" dirty="0">
                <a:solidFill>
                  <a:srgbClr val="374978"/>
                </a:solidFill>
              </a:rPr>
              <a:t>Routing via Memory</a:t>
            </a:r>
          </a:p>
        </p:txBody>
      </p:sp>
      <p:cxnSp>
        <p:nvCxnSpPr>
          <p:cNvPr id="671" name="Straight Connector 670">
            <a:extLst>
              <a:ext uri="{FF2B5EF4-FFF2-40B4-BE49-F238E27FC236}">
                <a16:creationId xmlns:a16="http://schemas.microsoft.com/office/drawing/2014/main" id="{A13050E4-C57E-4D1D-AFD6-458B7B75811F}"/>
              </a:ext>
            </a:extLst>
          </p:cNvPr>
          <p:cNvCxnSpPr/>
          <p:nvPr/>
        </p:nvCxnSpPr>
        <p:spPr>
          <a:xfrm>
            <a:off x="8930629" y="31161576"/>
            <a:ext cx="0" cy="11167654"/>
          </a:xfrm>
          <a:prstGeom prst="line">
            <a:avLst/>
          </a:prstGeom>
          <a:ln w="19050">
            <a:solidFill>
              <a:srgbClr val="374978"/>
            </a:solidFill>
            <a:prstDash val="sysDash"/>
          </a:ln>
        </p:spPr>
        <p:style>
          <a:lnRef idx="1">
            <a:schemeClr val="accent1"/>
          </a:lnRef>
          <a:fillRef idx="0">
            <a:schemeClr val="accent1"/>
          </a:fillRef>
          <a:effectRef idx="0">
            <a:schemeClr val="accent1"/>
          </a:effectRef>
          <a:fontRef idx="minor">
            <a:schemeClr val="tx1"/>
          </a:fontRef>
        </p:style>
      </p:cxnSp>
      <p:cxnSp>
        <p:nvCxnSpPr>
          <p:cNvPr id="672" name="Straight Connector 671">
            <a:extLst>
              <a:ext uri="{FF2B5EF4-FFF2-40B4-BE49-F238E27FC236}">
                <a16:creationId xmlns:a16="http://schemas.microsoft.com/office/drawing/2014/main" id="{BA31D6D7-BF1E-4940-BA5C-2D59D9BA62B8}"/>
              </a:ext>
            </a:extLst>
          </p:cNvPr>
          <p:cNvCxnSpPr>
            <a:cxnSpLocks/>
          </p:cNvCxnSpPr>
          <p:nvPr/>
        </p:nvCxnSpPr>
        <p:spPr>
          <a:xfrm>
            <a:off x="886590" y="30902987"/>
            <a:ext cx="14955330" cy="0"/>
          </a:xfrm>
          <a:prstGeom prst="line">
            <a:avLst/>
          </a:prstGeom>
          <a:ln w="19050">
            <a:solidFill>
              <a:srgbClr val="374978"/>
            </a:solidFill>
            <a:prstDash val="sysDash"/>
          </a:ln>
        </p:spPr>
        <p:style>
          <a:lnRef idx="1">
            <a:schemeClr val="accent1"/>
          </a:lnRef>
          <a:fillRef idx="0">
            <a:schemeClr val="accent1"/>
          </a:fillRef>
          <a:effectRef idx="0">
            <a:schemeClr val="accent1"/>
          </a:effectRef>
          <a:fontRef idx="minor">
            <a:schemeClr val="tx1"/>
          </a:fontRef>
        </p:style>
      </p:cxnSp>
      <p:cxnSp>
        <p:nvCxnSpPr>
          <p:cNvPr id="674" name="Straight Connector 673">
            <a:extLst>
              <a:ext uri="{FF2B5EF4-FFF2-40B4-BE49-F238E27FC236}">
                <a16:creationId xmlns:a16="http://schemas.microsoft.com/office/drawing/2014/main" id="{EE195AE6-835F-452C-9F0B-BB1BED8AB335}"/>
              </a:ext>
            </a:extLst>
          </p:cNvPr>
          <p:cNvCxnSpPr>
            <a:cxnSpLocks/>
          </p:cNvCxnSpPr>
          <p:nvPr/>
        </p:nvCxnSpPr>
        <p:spPr>
          <a:xfrm>
            <a:off x="895379" y="25527892"/>
            <a:ext cx="14955330" cy="0"/>
          </a:xfrm>
          <a:prstGeom prst="line">
            <a:avLst/>
          </a:prstGeom>
          <a:ln w="19050">
            <a:solidFill>
              <a:srgbClr val="374978"/>
            </a:solidFill>
            <a:prstDash val="sysDash"/>
          </a:ln>
        </p:spPr>
        <p:style>
          <a:lnRef idx="1">
            <a:schemeClr val="accent1"/>
          </a:lnRef>
          <a:fillRef idx="0">
            <a:schemeClr val="accent1"/>
          </a:fillRef>
          <a:effectRef idx="0">
            <a:schemeClr val="accent1"/>
          </a:effectRef>
          <a:fontRef idx="minor">
            <a:schemeClr val="tx1"/>
          </a:fontRef>
        </p:style>
      </p:cxnSp>
      <p:sp>
        <p:nvSpPr>
          <p:cNvPr id="677" name="Text Placeholder 243">
            <a:extLst>
              <a:ext uri="{FF2B5EF4-FFF2-40B4-BE49-F238E27FC236}">
                <a16:creationId xmlns:a16="http://schemas.microsoft.com/office/drawing/2014/main" id="{46164566-08A2-42B1-B131-0FDCC0EFCA47}"/>
              </a:ext>
            </a:extLst>
          </p:cNvPr>
          <p:cNvSpPr txBox="1">
            <a:spLocks/>
          </p:cNvSpPr>
          <p:nvPr/>
        </p:nvSpPr>
        <p:spPr>
          <a:xfrm>
            <a:off x="745091" y="32138067"/>
            <a:ext cx="8054910" cy="2954193"/>
          </a:xfrm>
          <a:prstGeom prst="rect">
            <a:avLst/>
          </a:prstGeom>
        </p:spPr>
        <p:txBody>
          <a:bodyPr wrap="square" lIns="158267" tIns="158267" rIns="158267" bIns="158267">
            <a:spAutoFit/>
          </a:bodyPr>
          <a:lstStyle>
            <a:lvl1pPr marL="0" indent="0" algn="l" defTabSz="3038715" rtl="0" eaLnBrk="1" latinLnBrk="0" hangingPunct="1">
              <a:spcBef>
                <a:spcPct val="20000"/>
              </a:spcBef>
              <a:buFont typeface="Arial" pitchFamily="34" charset="0"/>
              <a:buNone/>
              <a:defRPr sz="2000" kern="1200">
                <a:solidFill>
                  <a:schemeClr val="accent5">
                    <a:lumMod val="50000"/>
                  </a:schemeClr>
                </a:solidFill>
                <a:latin typeface="Times New Roman" panose="02020603050405020304" pitchFamily="18" charset="0"/>
                <a:ea typeface="+mn-ea"/>
                <a:cs typeface="Times New Roman" panose="02020603050405020304" pitchFamily="18" charset="0"/>
              </a:defRPr>
            </a:lvl1pPr>
            <a:lvl2pPr marL="1028732" indent="-395666"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2pPr>
            <a:lvl3pPr marL="1424397" indent="-395666"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3pPr>
            <a:lvl4pPr marL="1859630" indent="-435233"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4pPr>
            <a:lvl5pPr marL="2176163" indent="-316533"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pPr marL="336550" indent="-336550">
              <a:buFontTx/>
              <a:buChar char="-"/>
            </a:pPr>
            <a:r>
              <a:rPr lang="en-US" sz="3600" b="1" dirty="0" err="1">
                <a:latin typeface="Candara" panose="020E0502030303020204" pitchFamily="34" charset="0"/>
              </a:rPr>
              <a:t>REGIMap</a:t>
            </a:r>
            <a:r>
              <a:rPr lang="en-US" sz="3600" b="1" dirty="0">
                <a:latin typeface="Candara" panose="020E0502030303020204" pitchFamily="34" charset="0"/>
              </a:rPr>
              <a:t> </a:t>
            </a:r>
            <a:r>
              <a:rPr lang="en-US" sz="3600" dirty="0">
                <a:latin typeface="Candara" panose="020E0502030303020204" pitchFamily="34" charset="0"/>
              </a:rPr>
              <a:t>[M. </a:t>
            </a:r>
            <a:r>
              <a:rPr lang="en-US" sz="3600" dirty="0" err="1">
                <a:latin typeface="Candara" panose="020E0502030303020204" pitchFamily="34" charset="0"/>
              </a:rPr>
              <a:t>Hamzeh</a:t>
            </a:r>
            <a:r>
              <a:rPr lang="en-US" sz="3600" dirty="0">
                <a:latin typeface="Candara" panose="020E0502030303020204" pitchFamily="34" charset="0"/>
              </a:rPr>
              <a:t> </a:t>
            </a:r>
            <a:r>
              <a:rPr lang="en-US" sz="3600" dirty="0" err="1">
                <a:latin typeface="Candara" panose="020E0502030303020204" pitchFamily="34" charset="0"/>
              </a:rPr>
              <a:t>al.,DAC</a:t>
            </a:r>
            <a:r>
              <a:rPr lang="en-US" sz="3600" dirty="0">
                <a:latin typeface="Candara" panose="020E0502030303020204" pitchFamily="34" charset="0"/>
              </a:rPr>
              <a:t> ’13]</a:t>
            </a:r>
          </a:p>
          <a:p>
            <a:pPr marL="336550" indent="-336550">
              <a:buFontTx/>
              <a:buChar char="-"/>
            </a:pPr>
            <a:r>
              <a:rPr lang="en-US" sz="3600" b="1" dirty="0" err="1">
                <a:latin typeface="Candara" panose="020E0502030303020204" pitchFamily="34" charset="0"/>
              </a:rPr>
              <a:t>GraphMinor</a:t>
            </a:r>
            <a:r>
              <a:rPr lang="en-US" sz="3600" dirty="0">
                <a:latin typeface="Candara" panose="020E0502030303020204" pitchFamily="34" charset="0"/>
              </a:rPr>
              <a:t> [L. Chen et al., TRETS ‘14]</a:t>
            </a:r>
            <a:br>
              <a:rPr lang="en-US" sz="3600" dirty="0">
                <a:latin typeface="Candara" panose="020E0502030303020204" pitchFamily="34" charset="0"/>
              </a:rPr>
            </a:br>
            <a:br>
              <a:rPr lang="en-US" dirty="0">
                <a:latin typeface="Candara" panose="020E0502030303020204" pitchFamily="34" charset="0"/>
              </a:rPr>
            </a:br>
            <a:r>
              <a:rPr lang="en-US" sz="3600" b="1" dirty="0">
                <a:solidFill>
                  <a:srgbClr val="FF0000"/>
                </a:solidFill>
                <a:latin typeface="Candara" panose="020E0502030303020204" pitchFamily="34" charset="0"/>
              </a:rPr>
              <a:t>Cannot efficiently utilize distributed RFs to route e</a:t>
            </a:r>
            <a:r>
              <a:rPr lang="en-US" sz="3600" b="1" baseline="30000" dirty="0">
                <a:solidFill>
                  <a:srgbClr val="FF0000"/>
                </a:solidFill>
                <a:latin typeface="Candara" panose="020E0502030303020204" pitchFamily="34" charset="0"/>
              </a:rPr>
              <a:t>i-2</a:t>
            </a:r>
            <a:r>
              <a:rPr lang="en-US" sz="3600" b="1" dirty="0">
                <a:solidFill>
                  <a:srgbClr val="FF0000"/>
                </a:solidFill>
                <a:latin typeface="Candara" panose="020E0502030303020204" pitchFamily="34" charset="0"/>
              </a:rPr>
              <a:t> → </a:t>
            </a:r>
            <a:r>
              <a:rPr lang="en-US" sz="3600" b="1" dirty="0" err="1">
                <a:solidFill>
                  <a:srgbClr val="FF0000"/>
                </a:solidFill>
                <a:latin typeface="Candara" panose="020E0502030303020204" pitchFamily="34" charset="0"/>
              </a:rPr>
              <a:t>a</a:t>
            </a:r>
            <a:r>
              <a:rPr lang="en-US" sz="3600" b="1" baseline="30000" dirty="0" err="1">
                <a:solidFill>
                  <a:srgbClr val="FF0000"/>
                </a:solidFill>
                <a:latin typeface="Candara" panose="020E0502030303020204" pitchFamily="34" charset="0"/>
              </a:rPr>
              <a:t>i</a:t>
            </a:r>
            <a:endParaRPr lang="en-US" sz="3600" b="1" baseline="30000" dirty="0">
              <a:solidFill>
                <a:srgbClr val="FF0000"/>
              </a:solidFill>
              <a:latin typeface="Candara" panose="020E0502030303020204" pitchFamily="34" charset="0"/>
            </a:endParaRPr>
          </a:p>
        </p:txBody>
      </p:sp>
      <p:graphicFrame>
        <p:nvGraphicFramePr>
          <p:cNvPr id="679" name="Chart 678">
            <a:extLst>
              <a:ext uri="{FF2B5EF4-FFF2-40B4-BE49-F238E27FC236}">
                <a16:creationId xmlns:a16="http://schemas.microsoft.com/office/drawing/2014/main" id="{861376AC-F68B-4C45-BBCB-C2241BDF4684}"/>
              </a:ext>
            </a:extLst>
          </p:cNvPr>
          <p:cNvGraphicFramePr>
            <a:graphicFrameLocks/>
          </p:cNvGraphicFramePr>
          <p:nvPr>
            <p:extLst>
              <p:ext uri="{D42A27DB-BD31-4B8C-83A1-F6EECF244321}">
                <p14:modId xmlns:p14="http://schemas.microsoft.com/office/powerpoint/2010/main" val="1812299580"/>
              </p:ext>
            </p:extLst>
          </p:nvPr>
        </p:nvGraphicFramePr>
        <p:xfrm>
          <a:off x="23582396" y="35900618"/>
          <a:ext cx="8504699" cy="3318475"/>
        </p:xfrm>
        <a:graphic>
          <a:graphicData uri="http://schemas.openxmlformats.org/drawingml/2006/chart">
            <c:chart xmlns:c="http://schemas.openxmlformats.org/drawingml/2006/chart" xmlns:r="http://schemas.openxmlformats.org/officeDocument/2006/relationships" r:id="rId8"/>
          </a:graphicData>
        </a:graphic>
      </p:graphicFrame>
      <p:grpSp>
        <p:nvGrpSpPr>
          <p:cNvPr id="733" name="Group 732">
            <a:extLst>
              <a:ext uri="{FF2B5EF4-FFF2-40B4-BE49-F238E27FC236}">
                <a16:creationId xmlns:a16="http://schemas.microsoft.com/office/drawing/2014/main" id="{FC66B4EB-0307-459D-876F-6CBFCA63334B}"/>
              </a:ext>
            </a:extLst>
          </p:cNvPr>
          <p:cNvGrpSpPr/>
          <p:nvPr/>
        </p:nvGrpSpPr>
        <p:grpSpPr>
          <a:xfrm>
            <a:off x="24729044" y="37935885"/>
            <a:ext cx="7203884" cy="615552"/>
            <a:chOff x="24729044" y="38261771"/>
            <a:chExt cx="7203884" cy="615552"/>
          </a:xfrm>
        </p:grpSpPr>
        <p:sp>
          <p:nvSpPr>
            <p:cNvPr id="680" name="TextBox 679">
              <a:extLst>
                <a:ext uri="{FF2B5EF4-FFF2-40B4-BE49-F238E27FC236}">
                  <a16:creationId xmlns:a16="http://schemas.microsoft.com/office/drawing/2014/main" id="{3066EF93-251E-47FE-973A-5B24B9E9A230}"/>
                </a:ext>
              </a:extLst>
            </p:cNvPr>
            <p:cNvSpPr txBox="1"/>
            <p:nvPr/>
          </p:nvSpPr>
          <p:spPr>
            <a:xfrm>
              <a:off x="27966757" y="38263906"/>
              <a:ext cx="739305" cy="584775"/>
            </a:xfrm>
            <a:prstGeom prst="rect">
              <a:avLst/>
            </a:prstGeom>
            <a:noFill/>
            <a:ln>
              <a:noFill/>
            </a:ln>
          </p:spPr>
          <p:txBody>
            <a:bodyPr wrap="none" rtlCol="0">
              <a:spAutoFit/>
            </a:bodyPr>
            <a:lstStyle/>
            <a:p>
              <a:pPr marL="0" marR="0" lvl="0" indent="0" defTabSz="457200" eaLnBrk="1" fontAlgn="auto" latinLnBrk="0" hangingPunct="1">
                <a:lnSpc>
                  <a:spcPct val="80000"/>
                </a:lnSpc>
                <a:spcBef>
                  <a:spcPts val="0"/>
                </a:spcBef>
                <a:spcAft>
                  <a:spcPts val="0"/>
                </a:spcAft>
                <a:buClrTx/>
                <a:buSzTx/>
                <a:buFontTx/>
                <a:buNone/>
                <a:tabLst/>
                <a:defRPr/>
              </a:pPr>
              <a:r>
                <a:rPr kumimoji="0" lang="en-US" sz="2000" b="0" i="0" u="none" strike="noStrike" kern="0" cap="none" spc="0" normalizeH="0" baseline="0" noProof="0" dirty="0" err="1">
                  <a:ln>
                    <a:noFill/>
                  </a:ln>
                  <a:solidFill>
                    <a:prstClr val="black"/>
                  </a:solidFill>
                  <a:effectLst/>
                  <a:uLnTx/>
                  <a:uFillTx/>
                </a:rPr>
                <a:t>gsm</a:t>
              </a:r>
              <a:r>
                <a:rPr kumimoji="0" lang="en-US" sz="2000" b="0" i="0" u="none" strike="noStrike" kern="0" cap="none" spc="0" normalizeH="0" baseline="0" noProof="0" dirty="0">
                  <a:ln>
                    <a:noFill/>
                  </a:ln>
                  <a:solidFill>
                    <a:prstClr val="black"/>
                  </a:solidFill>
                  <a:effectLst/>
                  <a:uLnTx/>
                  <a:uFillTx/>
                </a:rPr>
                <a:t>_</a:t>
              </a:r>
              <a:br>
                <a:rPr kumimoji="0" lang="en-US" sz="2000" b="0" i="0" u="none" strike="noStrike" kern="0" cap="none" spc="0" normalizeH="0" baseline="0" noProof="0" dirty="0">
                  <a:ln>
                    <a:noFill/>
                  </a:ln>
                  <a:solidFill>
                    <a:prstClr val="black"/>
                  </a:solidFill>
                  <a:effectLst/>
                  <a:uLnTx/>
                  <a:uFillTx/>
                </a:rPr>
              </a:br>
              <a:r>
                <a:rPr kumimoji="0" lang="en-US" sz="2000" b="0" i="0" u="none" strike="noStrike" kern="0" cap="none" spc="0" normalizeH="0" baseline="0" noProof="0" dirty="0">
                  <a:ln>
                    <a:noFill/>
                  </a:ln>
                  <a:solidFill>
                    <a:prstClr val="black"/>
                  </a:solidFill>
                  <a:effectLst/>
                  <a:uLnTx/>
                  <a:uFillTx/>
                </a:rPr>
                <a:t>short</a:t>
              </a:r>
            </a:p>
          </p:txBody>
        </p:sp>
        <p:sp>
          <p:nvSpPr>
            <p:cNvPr id="681" name="TextBox 680">
              <a:extLst>
                <a:ext uri="{FF2B5EF4-FFF2-40B4-BE49-F238E27FC236}">
                  <a16:creationId xmlns:a16="http://schemas.microsoft.com/office/drawing/2014/main" id="{D70389A1-3349-4F78-B14D-26E70C47ADAA}"/>
                </a:ext>
              </a:extLst>
            </p:cNvPr>
            <p:cNvSpPr txBox="1"/>
            <p:nvPr/>
          </p:nvSpPr>
          <p:spPr>
            <a:xfrm>
              <a:off x="28823518" y="38263906"/>
              <a:ext cx="739305" cy="584775"/>
            </a:xfrm>
            <a:prstGeom prst="rect">
              <a:avLst/>
            </a:prstGeom>
            <a:noFill/>
            <a:ln>
              <a:noFill/>
            </a:ln>
          </p:spPr>
          <p:txBody>
            <a:bodyPr wrap="none" rtlCol="0">
              <a:spAutoFit/>
            </a:bodyPr>
            <a:lstStyle/>
            <a:p>
              <a:pPr marL="0" marR="0" lvl="0" indent="0" defTabSz="457200" eaLnBrk="1" fontAlgn="auto" latinLnBrk="0" hangingPunct="1">
                <a:lnSpc>
                  <a:spcPct val="80000"/>
                </a:lnSpc>
                <a:spcBef>
                  <a:spcPts val="0"/>
                </a:spcBef>
                <a:spcAft>
                  <a:spcPts val="0"/>
                </a:spcAft>
                <a:buClrTx/>
                <a:buSzTx/>
                <a:buFontTx/>
                <a:buNone/>
                <a:tabLst/>
                <a:defRPr/>
              </a:pPr>
              <a:r>
                <a:rPr kumimoji="0" lang="en-US" sz="2000" b="0" i="0" u="none" strike="noStrike" kern="0" cap="none" spc="0" normalizeH="0" baseline="0" noProof="0" dirty="0" err="1">
                  <a:ln>
                    <a:noFill/>
                  </a:ln>
                  <a:solidFill>
                    <a:prstClr val="black"/>
                  </a:solidFill>
                  <a:effectLst/>
                  <a:uLnTx/>
                  <a:uFillTx/>
                </a:rPr>
                <a:t>gsm</a:t>
              </a:r>
              <a:r>
                <a:rPr kumimoji="0" lang="en-US" sz="2000" b="0" i="0" u="none" strike="noStrike" kern="0" cap="none" spc="0" normalizeH="0" baseline="0" noProof="0" dirty="0">
                  <a:ln>
                    <a:noFill/>
                  </a:ln>
                  <a:solidFill>
                    <a:prstClr val="black"/>
                  </a:solidFill>
                  <a:effectLst/>
                  <a:uLnTx/>
                  <a:uFillTx/>
                </a:rPr>
                <a:t>_</a:t>
              </a:r>
              <a:br>
                <a:rPr kumimoji="0" lang="en-US" sz="2000" b="0" i="0" u="none" strike="noStrike" kern="0" cap="none" spc="0" normalizeH="0" baseline="0" noProof="0" dirty="0">
                  <a:ln>
                    <a:noFill/>
                  </a:ln>
                  <a:solidFill>
                    <a:prstClr val="black"/>
                  </a:solidFill>
                  <a:effectLst/>
                  <a:uLnTx/>
                  <a:uFillTx/>
                </a:rPr>
              </a:br>
              <a:r>
                <a:rPr kumimoji="0" lang="en-US" sz="2000" b="0" i="0" u="none" strike="noStrike" kern="0" cap="none" spc="0" normalizeH="0" baseline="0" noProof="0" dirty="0">
                  <a:ln>
                    <a:noFill/>
                  </a:ln>
                  <a:solidFill>
                    <a:prstClr val="black"/>
                  </a:solidFill>
                  <a:effectLst/>
                  <a:uLnTx/>
                  <a:uFillTx/>
                </a:rPr>
                <a:t>long</a:t>
              </a:r>
            </a:p>
          </p:txBody>
        </p:sp>
        <p:sp>
          <p:nvSpPr>
            <p:cNvPr id="685" name="TextBox 684">
              <a:extLst>
                <a:ext uri="{FF2B5EF4-FFF2-40B4-BE49-F238E27FC236}">
                  <a16:creationId xmlns:a16="http://schemas.microsoft.com/office/drawing/2014/main" id="{1288FBBB-0D92-40CA-BAE0-A7EB9E0A4ABF}"/>
                </a:ext>
              </a:extLst>
            </p:cNvPr>
            <p:cNvSpPr txBox="1"/>
            <p:nvPr/>
          </p:nvSpPr>
          <p:spPr>
            <a:xfrm>
              <a:off x="26224901" y="38271840"/>
              <a:ext cx="981359" cy="584775"/>
            </a:xfrm>
            <a:prstGeom prst="rect">
              <a:avLst/>
            </a:prstGeom>
            <a:noFill/>
            <a:ln>
              <a:noFill/>
            </a:ln>
          </p:spPr>
          <p:txBody>
            <a:bodyPr wrap="none" rtlCol="0">
              <a:spAutoFit/>
            </a:bodyPr>
            <a:lstStyle/>
            <a:p>
              <a:pPr marL="0" marR="0" lvl="0" indent="0" defTabSz="457200" eaLnBrk="1" fontAlgn="auto" latinLnBrk="0" hangingPunct="1">
                <a:lnSpc>
                  <a:spcPct val="80000"/>
                </a:lnSpc>
                <a:spcBef>
                  <a:spcPts val="0"/>
                </a:spcBef>
                <a:spcAft>
                  <a:spcPts val="0"/>
                </a:spcAft>
                <a:buClrTx/>
                <a:buSzTx/>
                <a:buFontTx/>
                <a:buNone/>
                <a:tabLst/>
                <a:defRPr/>
              </a:pPr>
              <a:r>
                <a:rPr kumimoji="0" lang="en-US" sz="2000" b="0" i="0" u="none" strike="noStrike" kern="0" cap="none" spc="0" normalizeH="0" baseline="0" noProof="0" dirty="0" err="1">
                  <a:ln>
                    <a:noFill/>
                  </a:ln>
                  <a:solidFill>
                    <a:prstClr val="black"/>
                  </a:solidFill>
                  <a:effectLst/>
                  <a:uLnTx/>
                  <a:uFillTx/>
                  <a:cs typeface="Arial" panose="020B0604020202020204" pitchFamily="34" charset="0"/>
                </a:rPr>
                <a:t>susan</a:t>
              </a:r>
              <a:r>
                <a:rPr kumimoji="0" lang="en-US" sz="2000" b="0" i="0" u="none" strike="noStrike" kern="0" cap="none" spc="0" normalizeH="0" baseline="0" noProof="0" dirty="0">
                  <a:ln>
                    <a:noFill/>
                  </a:ln>
                  <a:solidFill>
                    <a:prstClr val="black"/>
                  </a:solidFill>
                  <a:effectLst/>
                  <a:uLnTx/>
                  <a:uFillTx/>
                  <a:cs typeface="Arial" panose="020B0604020202020204" pitchFamily="34" charset="0"/>
                </a:rPr>
                <a:t>_</a:t>
              </a:r>
              <a:br>
                <a:rPr kumimoji="0" lang="en-US" sz="2000" b="0" i="0" u="none" strike="noStrike" kern="0" cap="none" spc="0" normalizeH="0" baseline="0" noProof="0" dirty="0">
                  <a:ln>
                    <a:noFill/>
                  </a:ln>
                  <a:solidFill>
                    <a:prstClr val="black"/>
                  </a:solidFill>
                  <a:effectLst/>
                  <a:uLnTx/>
                  <a:uFillTx/>
                  <a:cs typeface="Arial" panose="020B0604020202020204" pitchFamily="34" charset="0"/>
                </a:rPr>
              </a:br>
              <a:r>
                <a:rPr kumimoji="0" lang="en-US" sz="2000" b="0" i="0" u="none" strike="noStrike" kern="0" cap="none" spc="0" normalizeH="0" baseline="0" noProof="0" dirty="0">
                  <a:ln>
                    <a:noFill/>
                  </a:ln>
                  <a:solidFill>
                    <a:prstClr val="black"/>
                  </a:solidFill>
                  <a:effectLst/>
                  <a:uLnTx/>
                  <a:uFillTx/>
                  <a:cs typeface="Arial" panose="020B0604020202020204" pitchFamily="34" charset="0"/>
                </a:rPr>
                <a:t>smooth</a:t>
              </a:r>
            </a:p>
          </p:txBody>
        </p:sp>
        <p:sp>
          <p:nvSpPr>
            <p:cNvPr id="686" name="TextBox 685">
              <a:extLst>
                <a:ext uri="{FF2B5EF4-FFF2-40B4-BE49-F238E27FC236}">
                  <a16:creationId xmlns:a16="http://schemas.microsoft.com/office/drawing/2014/main" id="{C588AC20-CFED-4289-81B5-BEC1ECA3BD1D}"/>
                </a:ext>
              </a:extLst>
            </p:cNvPr>
            <p:cNvSpPr txBox="1"/>
            <p:nvPr/>
          </p:nvSpPr>
          <p:spPr>
            <a:xfrm>
              <a:off x="31156753" y="38261771"/>
              <a:ext cx="776175" cy="615552"/>
            </a:xfrm>
            <a:prstGeom prst="rect">
              <a:avLst/>
            </a:prstGeom>
            <a:noFill/>
            <a:ln>
              <a:noFill/>
            </a:ln>
          </p:spPr>
          <p:txBody>
            <a:bodyPr wrap="none" rtlCol="0">
              <a:spAutoFit/>
            </a:bodyPr>
            <a:lstStyle/>
            <a:p>
              <a:pPr marL="0" marR="0" lvl="0" indent="0" algn="ctr" defTabSz="457200" eaLnBrk="1" fontAlgn="auto" latinLnBrk="0" hangingPunct="1">
                <a:lnSpc>
                  <a:spcPct val="85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cs typeface="Arial" panose="020B0604020202020204" pitchFamily="34" charset="0"/>
                </a:rPr>
                <a:t>geo</a:t>
              </a:r>
              <a:br>
                <a:rPr kumimoji="0" lang="en-US" sz="2000" b="0" i="0" u="none" strike="noStrike" kern="0" cap="none" spc="0" normalizeH="0" baseline="0" noProof="0" dirty="0">
                  <a:ln>
                    <a:noFill/>
                  </a:ln>
                  <a:solidFill>
                    <a:prstClr val="black"/>
                  </a:solidFill>
                  <a:effectLst/>
                  <a:uLnTx/>
                  <a:uFillTx/>
                  <a:cs typeface="Arial" panose="020B0604020202020204" pitchFamily="34" charset="0"/>
                </a:rPr>
              </a:br>
              <a:r>
                <a:rPr kumimoji="0" lang="en-US" sz="2000" b="0" i="0" u="none" strike="noStrike" kern="0" cap="none" spc="0" normalizeH="0" baseline="0" noProof="0" dirty="0">
                  <a:ln>
                    <a:noFill/>
                  </a:ln>
                  <a:solidFill>
                    <a:prstClr val="black"/>
                  </a:solidFill>
                  <a:effectLst/>
                  <a:uLnTx/>
                  <a:uFillTx/>
                  <a:cs typeface="Arial" panose="020B0604020202020204" pitchFamily="34" charset="0"/>
                </a:rPr>
                <a:t>mean</a:t>
              </a:r>
            </a:p>
          </p:txBody>
        </p:sp>
        <p:sp>
          <p:nvSpPr>
            <p:cNvPr id="687" name="TextBox 686">
              <a:extLst>
                <a:ext uri="{FF2B5EF4-FFF2-40B4-BE49-F238E27FC236}">
                  <a16:creationId xmlns:a16="http://schemas.microsoft.com/office/drawing/2014/main" id="{2175E3DE-00E5-4BF0-A7FC-CF9AB7EF2679}"/>
                </a:ext>
              </a:extLst>
            </p:cNvPr>
            <p:cNvSpPr txBox="1"/>
            <p:nvPr/>
          </p:nvSpPr>
          <p:spPr>
            <a:xfrm>
              <a:off x="29542121" y="38271842"/>
              <a:ext cx="684804" cy="584775"/>
            </a:xfrm>
            <a:prstGeom prst="rect">
              <a:avLst/>
            </a:prstGeom>
            <a:noFill/>
            <a:ln>
              <a:noFill/>
            </a:ln>
          </p:spPr>
          <p:txBody>
            <a:bodyPr wrap="none" rtlCol="0">
              <a:spAutoFit/>
            </a:bodyPr>
            <a:lstStyle/>
            <a:p>
              <a:pPr marL="0" marR="0" lvl="0" indent="0" defTabSz="457200" eaLnBrk="1" fontAlgn="auto" latinLnBrk="0" hangingPunct="1">
                <a:lnSpc>
                  <a:spcPct val="8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cs typeface="Arial" panose="020B0604020202020204" pitchFamily="34" charset="0"/>
                </a:rPr>
                <a:t>jpeg</a:t>
              </a:r>
              <a:br>
                <a:rPr kumimoji="0" lang="en-US" sz="2000" b="0" i="0" u="none" strike="noStrike" kern="0" cap="none" spc="0" normalizeH="0" baseline="0" noProof="0" dirty="0">
                  <a:ln>
                    <a:noFill/>
                  </a:ln>
                  <a:solidFill>
                    <a:prstClr val="black"/>
                  </a:solidFill>
                  <a:effectLst/>
                  <a:uLnTx/>
                  <a:uFillTx/>
                  <a:cs typeface="Arial" panose="020B0604020202020204" pitchFamily="34" charset="0"/>
                </a:rPr>
              </a:br>
              <a:r>
                <a:rPr kumimoji="0" lang="en-US" sz="2000" b="0" i="0" u="none" strike="noStrike" kern="0" cap="none" spc="0" normalizeH="0" baseline="0" noProof="0" dirty="0">
                  <a:ln>
                    <a:noFill/>
                  </a:ln>
                  <a:solidFill>
                    <a:prstClr val="black"/>
                  </a:solidFill>
                  <a:effectLst/>
                  <a:uLnTx/>
                  <a:uFillTx/>
                  <a:cs typeface="Arial" panose="020B0604020202020204" pitchFamily="34" charset="0"/>
                </a:rPr>
                <a:t>_</a:t>
              </a:r>
              <a:r>
                <a:rPr kumimoji="0" lang="en-US" sz="2000" b="0" i="0" u="none" strike="noStrike" kern="0" cap="none" spc="0" normalizeH="0" baseline="0" noProof="0" dirty="0" err="1">
                  <a:ln>
                    <a:noFill/>
                  </a:ln>
                  <a:solidFill>
                    <a:prstClr val="black"/>
                  </a:solidFill>
                  <a:effectLst/>
                  <a:uLnTx/>
                  <a:uFillTx/>
                  <a:cs typeface="Arial" panose="020B0604020202020204" pitchFamily="34" charset="0"/>
                </a:rPr>
                <a:t>enc</a:t>
              </a:r>
              <a:endParaRPr kumimoji="0" lang="en-US" sz="2000" b="0" i="0" u="none" strike="noStrike" kern="0" cap="none" spc="0" normalizeH="0" baseline="0" noProof="0" dirty="0">
                <a:ln>
                  <a:noFill/>
                </a:ln>
                <a:solidFill>
                  <a:prstClr val="black"/>
                </a:solidFill>
                <a:effectLst/>
                <a:uLnTx/>
                <a:uFillTx/>
                <a:cs typeface="Arial" panose="020B0604020202020204" pitchFamily="34" charset="0"/>
              </a:endParaRPr>
            </a:p>
          </p:txBody>
        </p:sp>
        <p:sp>
          <p:nvSpPr>
            <p:cNvPr id="688" name="TextBox 687">
              <a:extLst>
                <a:ext uri="{FF2B5EF4-FFF2-40B4-BE49-F238E27FC236}">
                  <a16:creationId xmlns:a16="http://schemas.microsoft.com/office/drawing/2014/main" id="{CA363974-CAE2-46F3-A898-E7D87868544E}"/>
                </a:ext>
              </a:extLst>
            </p:cNvPr>
            <p:cNvSpPr txBox="1"/>
            <p:nvPr/>
          </p:nvSpPr>
          <p:spPr>
            <a:xfrm>
              <a:off x="27075166" y="38263918"/>
              <a:ext cx="891591" cy="584775"/>
            </a:xfrm>
            <a:prstGeom prst="rect">
              <a:avLst/>
            </a:prstGeom>
            <a:noFill/>
            <a:ln>
              <a:noFill/>
            </a:ln>
          </p:spPr>
          <p:txBody>
            <a:bodyPr wrap="none" rtlCol="0">
              <a:spAutoFit/>
            </a:bodyPr>
            <a:lstStyle/>
            <a:p>
              <a:pPr marL="0" marR="0" lvl="0" indent="0" defTabSz="457200" eaLnBrk="1" fontAlgn="auto" latinLnBrk="0" hangingPunct="1">
                <a:lnSpc>
                  <a:spcPct val="80000"/>
                </a:lnSpc>
                <a:spcBef>
                  <a:spcPts val="0"/>
                </a:spcBef>
                <a:spcAft>
                  <a:spcPts val="0"/>
                </a:spcAft>
                <a:buClrTx/>
                <a:buSzTx/>
                <a:buFontTx/>
                <a:buNone/>
                <a:tabLst/>
                <a:defRPr/>
              </a:pPr>
              <a:r>
                <a:rPr kumimoji="0" lang="en-US" sz="2000" b="0" i="0" u="none" strike="noStrike" kern="0" cap="none" spc="0" normalizeH="0" baseline="0" noProof="0" dirty="0" err="1">
                  <a:ln>
                    <a:noFill/>
                  </a:ln>
                  <a:solidFill>
                    <a:prstClr val="black"/>
                  </a:solidFill>
                  <a:effectLst/>
                  <a:uLnTx/>
                  <a:uFillTx/>
                  <a:cs typeface="Arial" panose="020B0604020202020204" pitchFamily="34" charset="0"/>
                </a:rPr>
                <a:t>adpcm</a:t>
              </a:r>
              <a:br>
                <a:rPr kumimoji="0" lang="en-US" sz="2000" b="0" i="0" u="none" strike="noStrike" kern="0" cap="none" spc="0" normalizeH="0" baseline="0" noProof="0" dirty="0">
                  <a:ln>
                    <a:noFill/>
                  </a:ln>
                  <a:solidFill>
                    <a:prstClr val="black"/>
                  </a:solidFill>
                  <a:effectLst/>
                  <a:uLnTx/>
                  <a:uFillTx/>
                  <a:cs typeface="Arial" panose="020B0604020202020204" pitchFamily="34" charset="0"/>
                </a:rPr>
              </a:br>
              <a:r>
                <a:rPr kumimoji="0" lang="en-US" sz="2000" b="0" i="0" u="none" strike="noStrike" kern="0" cap="none" spc="0" normalizeH="0" baseline="0" noProof="0" dirty="0">
                  <a:ln>
                    <a:noFill/>
                  </a:ln>
                  <a:solidFill>
                    <a:prstClr val="black"/>
                  </a:solidFill>
                  <a:effectLst/>
                  <a:uLnTx/>
                  <a:uFillTx/>
                  <a:cs typeface="Arial" panose="020B0604020202020204" pitchFamily="34" charset="0"/>
                </a:rPr>
                <a:t>_</a:t>
              </a:r>
              <a:r>
                <a:rPr kumimoji="0" lang="en-US" sz="2000" b="0" i="0" u="none" strike="noStrike" kern="0" cap="none" spc="0" normalizeH="0" baseline="0" noProof="0" dirty="0" err="1">
                  <a:ln>
                    <a:noFill/>
                  </a:ln>
                  <a:solidFill>
                    <a:prstClr val="black"/>
                  </a:solidFill>
                  <a:effectLst/>
                  <a:uLnTx/>
                  <a:uFillTx/>
                  <a:cs typeface="Arial" panose="020B0604020202020204" pitchFamily="34" charset="0"/>
                </a:rPr>
                <a:t>enc</a:t>
              </a:r>
              <a:endParaRPr kumimoji="0" lang="en-US" sz="2000" b="0" i="0" u="none" strike="noStrike" kern="0" cap="none" spc="0" normalizeH="0" baseline="0" noProof="0" dirty="0">
                <a:ln>
                  <a:noFill/>
                </a:ln>
                <a:solidFill>
                  <a:prstClr val="black"/>
                </a:solidFill>
                <a:effectLst/>
                <a:uLnTx/>
                <a:uFillTx/>
                <a:cs typeface="Arial" panose="020B0604020202020204" pitchFamily="34" charset="0"/>
              </a:endParaRPr>
            </a:p>
          </p:txBody>
        </p:sp>
        <p:sp>
          <p:nvSpPr>
            <p:cNvPr id="689" name="TextBox 688">
              <a:extLst>
                <a:ext uri="{FF2B5EF4-FFF2-40B4-BE49-F238E27FC236}">
                  <a16:creationId xmlns:a16="http://schemas.microsoft.com/office/drawing/2014/main" id="{C899B1CB-17C3-40FA-BF2E-96EA0E87089E}"/>
                </a:ext>
              </a:extLst>
            </p:cNvPr>
            <p:cNvSpPr txBox="1"/>
            <p:nvPr/>
          </p:nvSpPr>
          <p:spPr>
            <a:xfrm>
              <a:off x="24729044" y="38264483"/>
              <a:ext cx="543739" cy="400110"/>
            </a:xfrm>
            <a:prstGeom prst="rect">
              <a:avLst/>
            </a:prstGeom>
            <a:noFill/>
            <a:ln>
              <a:noFill/>
            </a:ln>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a:ln>
                    <a:noFill/>
                  </a:ln>
                  <a:solidFill>
                    <a:prstClr val="black"/>
                  </a:solidFill>
                  <a:effectLst/>
                  <a:uLnTx/>
                  <a:uFillTx/>
                  <a:cs typeface="Arial" panose="020B0604020202020204" pitchFamily="34" charset="0"/>
                </a:rPr>
                <a:t>sha</a:t>
              </a:r>
              <a:endParaRPr kumimoji="0" lang="en-US" sz="2000" b="0" i="0" u="none" strike="noStrike" kern="0" cap="none" spc="0" normalizeH="0" baseline="0" noProof="0" dirty="0">
                <a:ln>
                  <a:noFill/>
                </a:ln>
                <a:solidFill>
                  <a:prstClr val="black"/>
                </a:solidFill>
                <a:effectLst/>
                <a:uLnTx/>
                <a:uFillTx/>
                <a:cs typeface="Arial" panose="020B0604020202020204" pitchFamily="34" charset="0"/>
              </a:endParaRPr>
            </a:p>
          </p:txBody>
        </p:sp>
        <p:sp>
          <p:nvSpPr>
            <p:cNvPr id="690" name="TextBox 689">
              <a:extLst>
                <a:ext uri="{FF2B5EF4-FFF2-40B4-BE49-F238E27FC236}">
                  <a16:creationId xmlns:a16="http://schemas.microsoft.com/office/drawing/2014/main" id="{7B33C447-DC62-4FB1-873B-E251A4A9697E}"/>
                </a:ext>
              </a:extLst>
            </p:cNvPr>
            <p:cNvSpPr txBox="1"/>
            <p:nvPr/>
          </p:nvSpPr>
          <p:spPr>
            <a:xfrm>
              <a:off x="25218168" y="38280303"/>
              <a:ext cx="1064715" cy="400110"/>
            </a:xfrm>
            <a:prstGeom prst="rect">
              <a:avLst/>
            </a:prstGeom>
            <a:noFill/>
            <a:ln>
              <a:noFill/>
            </a:ln>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a:ln>
                    <a:noFill/>
                  </a:ln>
                  <a:solidFill>
                    <a:prstClr val="black"/>
                  </a:solidFill>
                  <a:effectLst/>
                  <a:uLnTx/>
                  <a:uFillTx/>
                  <a:cs typeface="Arial" panose="020B0604020202020204" pitchFamily="34" charset="0"/>
                </a:rPr>
                <a:t>bitcount</a:t>
              </a:r>
              <a:endParaRPr kumimoji="0" lang="en-US" sz="2000" b="0" i="0" u="none" strike="noStrike" kern="0" cap="none" spc="0" normalizeH="0" baseline="0" noProof="0" dirty="0">
                <a:ln>
                  <a:noFill/>
                </a:ln>
                <a:solidFill>
                  <a:prstClr val="black"/>
                </a:solidFill>
                <a:effectLst/>
                <a:uLnTx/>
                <a:uFillTx/>
                <a:cs typeface="Arial" panose="020B0604020202020204" pitchFamily="34" charset="0"/>
              </a:endParaRPr>
            </a:p>
          </p:txBody>
        </p:sp>
        <p:sp>
          <p:nvSpPr>
            <p:cNvPr id="691" name="TextBox 690">
              <a:extLst>
                <a:ext uri="{FF2B5EF4-FFF2-40B4-BE49-F238E27FC236}">
                  <a16:creationId xmlns:a16="http://schemas.microsoft.com/office/drawing/2014/main" id="{92B110AD-B82E-45C6-8B47-F1109E54737A}"/>
                </a:ext>
              </a:extLst>
            </p:cNvPr>
            <p:cNvSpPr txBox="1"/>
            <p:nvPr/>
          </p:nvSpPr>
          <p:spPr>
            <a:xfrm>
              <a:off x="30269036" y="38280306"/>
              <a:ext cx="891591" cy="584775"/>
            </a:xfrm>
            <a:prstGeom prst="rect">
              <a:avLst/>
            </a:prstGeom>
            <a:noFill/>
            <a:ln>
              <a:noFill/>
            </a:ln>
          </p:spPr>
          <p:txBody>
            <a:bodyPr wrap="none" rtlCol="0">
              <a:spAutoFit/>
            </a:bodyPr>
            <a:lstStyle/>
            <a:p>
              <a:pPr marL="0" marR="0" lvl="0" indent="0" defTabSz="457200" eaLnBrk="1" fontAlgn="auto" latinLnBrk="0" hangingPunct="1">
                <a:lnSpc>
                  <a:spcPct val="80000"/>
                </a:lnSpc>
                <a:spcBef>
                  <a:spcPts val="0"/>
                </a:spcBef>
                <a:spcAft>
                  <a:spcPts val="0"/>
                </a:spcAft>
                <a:buClrTx/>
                <a:buSzTx/>
                <a:buFontTx/>
                <a:buNone/>
                <a:tabLst/>
                <a:defRPr/>
              </a:pPr>
              <a:r>
                <a:rPr kumimoji="0" lang="en-US" sz="2000" b="0" i="0" u="none" strike="noStrike" kern="0" cap="none" spc="0" normalizeH="0" baseline="0" noProof="0" dirty="0" err="1">
                  <a:ln>
                    <a:noFill/>
                  </a:ln>
                  <a:solidFill>
                    <a:prstClr val="black"/>
                  </a:solidFill>
                  <a:effectLst/>
                  <a:uLnTx/>
                  <a:uFillTx/>
                  <a:cs typeface="Arial" panose="020B0604020202020204" pitchFamily="34" charset="0"/>
                </a:rPr>
                <a:t>adpcm</a:t>
              </a:r>
              <a:br>
                <a:rPr kumimoji="0" lang="en-US" sz="2000" b="0" i="0" u="none" strike="noStrike" kern="0" cap="none" spc="0" normalizeH="0" baseline="0" noProof="0" dirty="0">
                  <a:ln>
                    <a:noFill/>
                  </a:ln>
                  <a:solidFill>
                    <a:prstClr val="black"/>
                  </a:solidFill>
                  <a:effectLst/>
                  <a:uLnTx/>
                  <a:uFillTx/>
                  <a:cs typeface="Arial" panose="020B0604020202020204" pitchFamily="34" charset="0"/>
                </a:rPr>
              </a:br>
              <a:r>
                <a:rPr kumimoji="0" lang="en-US" sz="2000" b="0" i="0" u="none" strike="noStrike" kern="0" cap="none" spc="0" normalizeH="0" baseline="0" noProof="0" dirty="0">
                  <a:ln>
                    <a:noFill/>
                  </a:ln>
                  <a:solidFill>
                    <a:prstClr val="black"/>
                  </a:solidFill>
                  <a:effectLst/>
                  <a:uLnTx/>
                  <a:uFillTx/>
                  <a:cs typeface="Arial" panose="020B0604020202020204" pitchFamily="34" charset="0"/>
                </a:rPr>
                <a:t>_</a:t>
              </a:r>
              <a:r>
                <a:rPr kumimoji="0" lang="en-US" sz="2000" b="0" i="0" u="none" strike="noStrike" kern="0" cap="none" spc="0" normalizeH="0" baseline="0" noProof="0" dirty="0" err="1">
                  <a:ln>
                    <a:noFill/>
                  </a:ln>
                  <a:solidFill>
                    <a:prstClr val="black"/>
                  </a:solidFill>
                  <a:effectLst/>
                  <a:uLnTx/>
                  <a:uFillTx/>
                  <a:cs typeface="Arial" panose="020B0604020202020204" pitchFamily="34" charset="0"/>
                </a:rPr>
                <a:t>dec</a:t>
              </a:r>
              <a:endParaRPr kumimoji="0" lang="en-US" sz="2000" b="0" i="0" u="none" strike="noStrike" kern="0" cap="none" spc="0" normalizeH="0" baseline="0" noProof="0" dirty="0">
                <a:ln>
                  <a:noFill/>
                </a:ln>
                <a:solidFill>
                  <a:prstClr val="black"/>
                </a:solidFill>
                <a:effectLst/>
                <a:uLnTx/>
                <a:uFillTx/>
                <a:cs typeface="Arial" panose="020B0604020202020204" pitchFamily="34" charset="0"/>
              </a:endParaRPr>
            </a:p>
          </p:txBody>
        </p:sp>
      </p:grpSp>
      <p:sp>
        <p:nvSpPr>
          <p:cNvPr id="683" name="TextBox 682">
            <a:extLst>
              <a:ext uri="{FF2B5EF4-FFF2-40B4-BE49-F238E27FC236}">
                <a16:creationId xmlns:a16="http://schemas.microsoft.com/office/drawing/2014/main" id="{5FCC22F9-AEB2-4314-B544-867919F89757}"/>
              </a:ext>
            </a:extLst>
          </p:cNvPr>
          <p:cNvSpPr txBox="1"/>
          <p:nvPr/>
        </p:nvSpPr>
        <p:spPr>
          <a:xfrm>
            <a:off x="27865317" y="36003280"/>
            <a:ext cx="2705119" cy="461665"/>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FF"/>
                </a:solidFill>
                <a:effectLst/>
                <a:uLnTx/>
                <a:uFillTx/>
                <a:latin typeface="Candara" panose="020E0502030303020204" pitchFamily="34" charset="0"/>
                <a:cs typeface="Arial" panose="020B0604020202020204" pitchFamily="34" charset="0"/>
              </a:rPr>
              <a:t>Higher the Better</a:t>
            </a:r>
          </a:p>
        </p:txBody>
      </p:sp>
      <p:sp>
        <p:nvSpPr>
          <p:cNvPr id="684" name="TextBox 683">
            <a:extLst>
              <a:ext uri="{FF2B5EF4-FFF2-40B4-BE49-F238E27FC236}">
                <a16:creationId xmlns:a16="http://schemas.microsoft.com/office/drawing/2014/main" id="{208BDB0D-195A-45EF-9307-2D66A046A3D0}"/>
              </a:ext>
            </a:extLst>
          </p:cNvPr>
          <p:cNvSpPr txBox="1"/>
          <p:nvPr/>
        </p:nvSpPr>
        <p:spPr>
          <a:xfrm>
            <a:off x="31241714" y="35896743"/>
            <a:ext cx="649537" cy="430887"/>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2200" b="1" i="0" u="none" strike="noStrike" kern="0" cap="none" spc="0" normalizeH="0" baseline="0" noProof="0" dirty="0">
                <a:ln>
                  <a:noFill/>
                </a:ln>
                <a:solidFill>
                  <a:srgbClr val="FF0000"/>
                </a:solidFill>
                <a:effectLst/>
                <a:uLnTx/>
                <a:uFillTx/>
                <a:latin typeface="Candara" panose="020E0502030303020204" pitchFamily="34" charset="0"/>
                <a:cs typeface="Arial" panose="020B0604020202020204" pitchFamily="34" charset="0"/>
              </a:rPr>
              <a:t>0.91</a:t>
            </a:r>
          </a:p>
        </p:txBody>
      </p:sp>
      <p:cxnSp>
        <p:nvCxnSpPr>
          <p:cNvPr id="694" name="Straight Connector 693">
            <a:extLst>
              <a:ext uri="{FF2B5EF4-FFF2-40B4-BE49-F238E27FC236}">
                <a16:creationId xmlns:a16="http://schemas.microsoft.com/office/drawing/2014/main" id="{C21CFFC9-D455-4E12-963A-D5920677C908}"/>
              </a:ext>
            </a:extLst>
          </p:cNvPr>
          <p:cNvCxnSpPr>
            <a:cxnSpLocks/>
          </p:cNvCxnSpPr>
          <p:nvPr/>
        </p:nvCxnSpPr>
        <p:spPr>
          <a:xfrm flipV="1">
            <a:off x="23426324" y="26420604"/>
            <a:ext cx="0" cy="16230524"/>
          </a:xfrm>
          <a:prstGeom prst="line">
            <a:avLst/>
          </a:prstGeom>
          <a:ln w="57150">
            <a:solidFill>
              <a:srgbClr val="374978"/>
            </a:solidFill>
          </a:ln>
        </p:spPr>
        <p:style>
          <a:lnRef idx="1">
            <a:schemeClr val="accent1"/>
          </a:lnRef>
          <a:fillRef idx="0">
            <a:schemeClr val="accent1"/>
          </a:fillRef>
          <a:effectRef idx="0">
            <a:schemeClr val="accent1"/>
          </a:effectRef>
          <a:fontRef idx="minor">
            <a:schemeClr val="tx1"/>
          </a:fontRef>
        </p:style>
      </p:cxnSp>
      <p:grpSp>
        <p:nvGrpSpPr>
          <p:cNvPr id="730" name="Group 729">
            <a:extLst>
              <a:ext uri="{FF2B5EF4-FFF2-40B4-BE49-F238E27FC236}">
                <a16:creationId xmlns:a16="http://schemas.microsoft.com/office/drawing/2014/main" id="{2EBAE881-C2B1-4CAE-BCAC-E07677AC7814}"/>
              </a:ext>
            </a:extLst>
          </p:cNvPr>
          <p:cNvGrpSpPr/>
          <p:nvPr/>
        </p:nvGrpSpPr>
        <p:grpSpPr>
          <a:xfrm>
            <a:off x="18982029" y="27639180"/>
            <a:ext cx="4420198" cy="6235130"/>
            <a:chOff x="18982029" y="28072314"/>
            <a:chExt cx="4420198" cy="6235130"/>
          </a:xfrm>
        </p:grpSpPr>
        <p:sp>
          <p:nvSpPr>
            <p:cNvPr id="430" name="Rectangle 429">
              <a:extLst>
                <a:ext uri="{FF2B5EF4-FFF2-40B4-BE49-F238E27FC236}">
                  <a16:creationId xmlns:a16="http://schemas.microsoft.com/office/drawing/2014/main" id="{ACB52EE2-C249-4E4D-AFB8-BD3DCED73C4B}"/>
                </a:ext>
              </a:extLst>
            </p:cNvPr>
            <p:cNvSpPr/>
            <p:nvPr/>
          </p:nvSpPr>
          <p:spPr>
            <a:xfrm>
              <a:off x="21370385" y="30710020"/>
              <a:ext cx="813890" cy="730725"/>
            </a:xfrm>
            <a:prstGeom prst="rect">
              <a:avLst/>
            </a:prstGeom>
            <a:solidFill>
              <a:sysClr val="window" lastClr="FFFFFF"/>
            </a:solidFill>
            <a:ln w="635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7200" b="0" i="0" u="none" strike="noStrike" kern="0" cap="none" spc="0" normalizeH="0" baseline="0" noProof="0" dirty="0">
                <a:ln>
                  <a:noFill/>
                </a:ln>
                <a:solidFill>
                  <a:prstClr val="black"/>
                </a:solidFill>
                <a:effectLst/>
                <a:uLnTx/>
                <a:uFillTx/>
              </a:endParaRPr>
            </a:p>
          </p:txBody>
        </p:sp>
        <p:sp>
          <p:nvSpPr>
            <p:cNvPr id="431" name="Rectangle 430">
              <a:extLst>
                <a:ext uri="{FF2B5EF4-FFF2-40B4-BE49-F238E27FC236}">
                  <a16:creationId xmlns:a16="http://schemas.microsoft.com/office/drawing/2014/main" id="{19D893DD-A9BB-428D-AD4A-88B45F79653F}"/>
                </a:ext>
              </a:extLst>
            </p:cNvPr>
            <p:cNvSpPr/>
            <p:nvPr/>
          </p:nvSpPr>
          <p:spPr>
            <a:xfrm>
              <a:off x="21381632" y="29742350"/>
              <a:ext cx="813890" cy="760464"/>
            </a:xfrm>
            <a:prstGeom prst="rect">
              <a:avLst/>
            </a:prstGeom>
            <a:solidFill>
              <a:sysClr val="window" lastClr="FFFFFF"/>
            </a:solidFill>
            <a:ln w="635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7200" b="0" i="0" u="none" strike="noStrike" kern="0" cap="none" spc="0" normalizeH="0" baseline="0" noProof="0" dirty="0">
                <a:ln>
                  <a:noFill/>
                </a:ln>
                <a:solidFill>
                  <a:prstClr val="black"/>
                </a:solidFill>
                <a:effectLst/>
                <a:uLnTx/>
                <a:uFillTx/>
              </a:endParaRPr>
            </a:p>
          </p:txBody>
        </p:sp>
        <p:sp>
          <p:nvSpPr>
            <p:cNvPr id="432" name="Rectangle 431">
              <a:extLst>
                <a:ext uri="{FF2B5EF4-FFF2-40B4-BE49-F238E27FC236}">
                  <a16:creationId xmlns:a16="http://schemas.microsoft.com/office/drawing/2014/main" id="{8B62C382-AC83-4FAA-83A4-4116568C3C23}"/>
                </a:ext>
              </a:extLst>
            </p:cNvPr>
            <p:cNvSpPr/>
            <p:nvPr/>
          </p:nvSpPr>
          <p:spPr>
            <a:xfrm>
              <a:off x="21366580" y="31668593"/>
              <a:ext cx="706918" cy="755905"/>
            </a:xfrm>
            <a:prstGeom prst="rect">
              <a:avLst/>
            </a:prstGeom>
            <a:solidFill>
              <a:sysClr val="window" lastClr="FFFFFF"/>
            </a:solidFill>
            <a:ln w="635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7200" b="0" i="0" u="none" strike="noStrike" kern="0" cap="none" spc="0" normalizeH="0" baseline="0" noProof="0" dirty="0">
                <a:ln>
                  <a:noFill/>
                </a:ln>
                <a:solidFill>
                  <a:prstClr val="black"/>
                </a:solidFill>
                <a:effectLst/>
                <a:uLnTx/>
                <a:uFillTx/>
              </a:endParaRPr>
            </a:p>
          </p:txBody>
        </p:sp>
        <p:sp>
          <p:nvSpPr>
            <p:cNvPr id="433" name="TextBox 432">
              <a:extLst>
                <a:ext uri="{FF2B5EF4-FFF2-40B4-BE49-F238E27FC236}">
                  <a16:creationId xmlns:a16="http://schemas.microsoft.com/office/drawing/2014/main" id="{9C58C86C-DBA5-45BD-9B8B-596BE63D6F95}"/>
                </a:ext>
              </a:extLst>
            </p:cNvPr>
            <p:cNvSpPr txBox="1"/>
            <p:nvPr/>
          </p:nvSpPr>
          <p:spPr>
            <a:xfrm>
              <a:off x="19027062" y="28072314"/>
              <a:ext cx="1177088" cy="722639"/>
            </a:xfrm>
            <a:prstGeom prst="rect">
              <a:avLst/>
            </a:prstGeom>
            <a:noFill/>
          </p:spPr>
          <p:txBody>
            <a:bodyPr wrap="none" rtlCol="0">
              <a:spAutoFit/>
            </a:bodyPr>
            <a:lstStyle/>
            <a:p>
              <a:pPr defTabSz="457200"/>
              <a:r>
                <a:rPr lang="en-US" sz="3600" kern="0" dirty="0">
                  <a:solidFill>
                    <a:prstClr val="black"/>
                  </a:solidFill>
                  <a:cs typeface="Calibri" panose="020F0502020204030204" pitchFamily="34" charset="0"/>
                </a:rPr>
                <a:t>time</a:t>
              </a:r>
            </a:p>
          </p:txBody>
        </p:sp>
        <p:sp>
          <p:nvSpPr>
            <p:cNvPr id="434" name="TextBox 433">
              <a:extLst>
                <a:ext uri="{FF2B5EF4-FFF2-40B4-BE49-F238E27FC236}">
                  <a16:creationId xmlns:a16="http://schemas.microsoft.com/office/drawing/2014/main" id="{15809FD7-824B-4BBF-B269-4FD92741197E}"/>
                </a:ext>
              </a:extLst>
            </p:cNvPr>
            <p:cNvSpPr txBox="1"/>
            <p:nvPr/>
          </p:nvSpPr>
          <p:spPr>
            <a:xfrm>
              <a:off x="19280923" y="28880540"/>
              <a:ext cx="312906" cy="553998"/>
            </a:xfrm>
            <a:prstGeom prst="rect">
              <a:avLst/>
            </a:prstGeom>
            <a:noFill/>
            <a:ln w="6350">
              <a:noFill/>
            </a:ln>
          </p:spPr>
          <p:txBody>
            <a:bodyPr wrap="none" rtlCol="0">
              <a:spAutoFit/>
            </a:bodyPr>
            <a:lstStyle/>
            <a:p>
              <a:pPr algn="just" defTabSz="457200"/>
              <a:r>
                <a:rPr lang="en-US" sz="3000" kern="0" dirty="0">
                  <a:solidFill>
                    <a:prstClr val="black"/>
                  </a:solidFill>
                  <a:cs typeface="Calibri" panose="020F0502020204030204" pitchFamily="34" charset="0"/>
                </a:rPr>
                <a:t>t</a:t>
              </a:r>
            </a:p>
          </p:txBody>
        </p:sp>
        <p:sp>
          <p:nvSpPr>
            <p:cNvPr id="435" name="TextBox 434">
              <a:extLst>
                <a:ext uri="{FF2B5EF4-FFF2-40B4-BE49-F238E27FC236}">
                  <a16:creationId xmlns:a16="http://schemas.microsoft.com/office/drawing/2014/main" id="{A09CD687-3D01-4193-B9A7-7D12E0803547}"/>
                </a:ext>
              </a:extLst>
            </p:cNvPr>
            <p:cNvSpPr txBox="1"/>
            <p:nvPr/>
          </p:nvSpPr>
          <p:spPr>
            <a:xfrm>
              <a:off x="19014930" y="29840474"/>
              <a:ext cx="700833" cy="553998"/>
            </a:xfrm>
            <a:prstGeom prst="rect">
              <a:avLst/>
            </a:prstGeom>
            <a:noFill/>
            <a:ln w="6350">
              <a:noFill/>
            </a:ln>
          </p:spPr>
          <p:txBody>
            <a:bodyPr wrap="none" rtlCol="0">
              <a:spAutoFit/>
            </a:bodyPr>
            <a:lstStyle/>
            <a:p>
              <a:pPr algn="just" defTabSz="457200"/>
              <a:r>
                <a:rPr lang="en-US" sz="3000" kern="0" dirty="0">
                  <a:solidFill>
                    <a:prstClr val="black"/>
                  </a:solidFill>
                  <a:cs typeface="Calibri" panose="020F0502020204030204" pitchFamily="34" charset="0"/>
                </a:rPr>
                <a:t>t+1</a:t>
              </a:r>
            </a:p>
          </p:txBody>
        </p:sp>
        <p:sp>
          <p:nvSpPr>
            <p:cNvPr id="436" name="TextBox 435">
              <a:extLst>
                <a:ext uri="{FF2B5EF4-FFF2-40B4-BE49-F238E27FC236}">
                  <a16:creationId xmlns:a16="http://schemas.microsoft.com/office/drawing/2014/main" id="{CA4994AC-3A2A-4233-A5CA-C3804886B246}"/>
                </a:ext>
              </a:extLst>
            </p:cNvPr>
            <p:cNvSpPr txBox="1"/>
            <p:nvPr/>
          </p:nvSpPr>
          <p:spPr>
            <a:xfrm>
              <a:off x="18982029" y="31699363"/>
              <a:ext cx="700833" cy="553998"/>
            </a:xfrm>
            <a:prstGeom prst="rect">
              <a:avLst/>
            </a:prstGeom>
            <a:noFill/>
            <a:ln w="6350">
              <a:noFill/>
            </a:ln>
          </p:spPr>
          <p:txBody>
            <a:bodyPr wrap="none" rtlCol="0">
              <a:spAutoFit/>
            </a:bodyPr>
            <a:lstStyle/>
            <a:p>
              <a:pPr defTabSz="457200"/>
              <a:r>
                <a:rPr lang="en-US" sz="3000" kern="0" dirty="0">
                  <a:solidFill>
                    <a:prstClr val="black"/>
                  </a:solidFill>
                  <a:cs typeface="Calibri" panose="020F0502020204030204" pitchFamily="34" charset="0"/>
                </a:rPr>
                <a:t>t+3</a:t>
              </a:r>
            </a:p>
          </p:txBody>
        </p:sp>
        <p:sp>
          <p:nvSpPr>
            <p:cNvPr id="437" name="Rectangle 436">
              <a:extLst>
                <a:ext uri="{FF2B5EF4-FFF2-40B4-BE49-F238E27FC236}">
                  <a16:creationId xmlns:a16="http://schemas.microsoft.com/office/drawing/2014/main" id="{9D4A3DEA-9E6B-4D69-AE1F-74FF23E8296C}"/>
                </a:ext>
              </a:extLst>
            </p:cNvPr>
            <p:cNvSpPr/>
            <p:nvPr/>
          </p:nvSpPr>
          <p:spPr>
            <a:xfrm>
              <a:off x="19919187" y="28778972"/>
              <a:ext cx="695100" cy="760464"/>
            </a:xfrm>
            <a:prstGeom prst="rect">
              <a:avLst/>
            </a:prstGeom>
            <a:solidFill>
              <a:sysClr val="window" lastClr="FFFFFF"/>
            </a:solidFill>
            <a:ln w="635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7200" b="0" i="0" u="none" strike="noStrike" kern="0" cap="none" spc="0" normalizeH="0" baseline="0" noProof="0" dirty="0">
                <a:ln>
                  <a:noFill/>
                </a:ln>
                <a:solidFill>
                  <a:prstClr val="black"/>
                </a:solidFill>
                <a:effectLst/>
                <a:uLnTx/>
                <a:uFillTx/>
              </a:endParaRPr>
            </a:p>
          </p:txBody>
        </p:sp>
        <p:sp>
          <p:nvSpPr>
            <p:cNvPr id="438" name="Rectangle 437">
              <a:extLst>
                <a:ext uri="{FF2B5EF4-FFF2-40B4-BE49-F238E27FC236}">
                  <a16:creationId xmlns:a16="http://schemas.microsoft.com/office/drawing/2014/main" id="{7CEDB6C4-F239-44C3-890B-81E73B607D6D}"/>
                </a:ext>
              </a:extLst>
            </p:cNvPr>
            <p:cNvSpPr/>
            <p:nvPr/>
          </p:nvSpPr>
          <p:spPr>
            <a:xfrm>
              <a:off x="20614287" y="28781076"/>
              <a:ext cx="567704" cy="756923"/>
            </a:xfrm>
            <a:prstGeom prst="rect">
              <a:avLst/>
            </a:prstGeom>
            <a:solidFill>
              <a:srgbClr val="FFEBAB"/>
            </a:solidFill>
            <a:ln w="6350" cap="flat" cmpd="sng" algn="ctr">
              <a:solidFill>
                <a:sysClr val="windowText" lastClr="000000"/>
              </a:solidFill>
              <a:prstDash val="solid"/>
              <a:miter lim="800000"/>
            </a:ln>
            <a:effectLst/>
          </p:spPr>
          <p:txBody>
            <a:bodyPr rtlCol="0" anchor="ctr"/>
            <a:lstStyle/>
            <a:p>
              <a:pPr algn="ctr" defTabSz="457200"/>
              <a:endParaRPr lang="en-US" sz="4000" kern="0" baseline="30000" dirty="0">
                <a:solidFill>
                  <a:srgbClr val="ED7D31">
                    <a:lumMod val="50000"/>
                  </a:srgbClr>
                </a:solidFill>
                <a:latin typeface="Arial" panose="020B0604020202020204" pitchFamily="34" charset="0"/>
                <a:cs typeface="Arial" panose="020B0604020202020204" pitchFamily="34" charset="0"/>
              </a:endParaRPr>
            </a:p>
          </p:txBody>
        </p:sp>
        <p:cxnSp>
          <p:nvCxnSpPr>
            <p:cNvPr id="439" name="Straight Arrow Connector 438">
              <a:extLst>
                <a:ext uri="{FF2B5EF4-FFF2-40B4-BE49-F238E27FC236}">
                  <a16:creationId xmlns:a16="http://schemas.microsoft.com/office/drawing/2014/main" id="{C90ADACE-5690-42BC-972D-439C42139475}"/>
                </a:ext>
              </a:extLst>
            </p:cNvPr>
            <p:cNvCxnSpPr>
              <a:cxnSpLocks/>
            </p:cNvCxnSpPr>
            <p:nvPr/>
          </p:nvCxnSpPr>
          <p:spPr>
            <a:xfrm>
              <a:off x="21173312" y="29174885"/>
              <a:ext cx="265629" cy="0"/>
            </a:xfrm>
            <a:prstGeom prst="straightConnector1">
              <a:avLst/>
            </a:prstGeom>
            <a:solidFill>
              <a:srgbClr val="254793"/>
            </a:solidFill>
            <a:ln w="6350" cap="flat" cmpd="sng" algn="ctr">
              <a:solidFill>
                <a:sysClr val="window" lastClr="FFFFFF">
                  <a:lumMod val="50000"/>
                </a:sysClr>
              </a:solidFill>
              <a:prstDash val="solid"/>
              <a:miter lim="800000"/>
              <a:headEnd type="none" w="med" len="med"/>
              <a:tailEnd type="none" w="med" len="med"/>
            </a:ln>
            <a:effectLst/>
          </p:spPr>
        </p:cxnSp>
        <p:sp>
          <p:nvSpPr>
            <p:cNvPr id="440" name="Rectangle 439">
              <a:extLst>
                <a:ext uri="{FF2B5EF4-FFF2-40B4-BE49-F238E27FC236}">
                  <a16:creationId xmlns:a16="http://schemas.microsoft.com/office/drawing/2014/main" id="{F970AD76-DD81-4591-8447-C9EE37C06C29}"/>
                </a:ext>
              </a:extLst>
            </p:cNvPr>
            <p:cNvSpPr/>
            <p:nvPr/>
          </p:nvSpPr>
          <p:spPr>
            <a:xfrm>
              <a:off x="21392421" y="28776811"/>
              <a:ext cx="685503" cy="760464"/>
            </a:xfrm>
            <a:prstGeom prst="rect">
              <a:avLst/>
            </a:prstGeom>
            <a:solidFill>
              <a:sysClr val="window" lastClr="FFFFFF"/>
            </a:solidFill>
            <a:ln w="635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7200" b="0" i="0" u="none" strike="noStrike" kern="0" cap="none" spc="0" normalizeH="0" baseline="0" noProof="0" dirty="0">
                <a:ln>
                  <a:noFill/>
                </a:ln>
                <a:solidFill>
                  <a:prstClr val="black"/>
                </a:solidFill>
                <a:effectLst/>
                <a:uLnTx/>
                <a:uFillTx/>
              </a:endParaRPr>
            </a:p>
          </p:txBody>
        </p:sp>
        <p:sp>
          <p:nvSpPr>
            <p:cNvPr id="441" name="Rectangle 440">
              <a:extLst>
                <a:ext uri="{FF2B5EF4-FFF2-40B4-BE49-F238E27FC236}">
                  <a16:creationId xmlns:a16="http://schemas.microsoft.com/office/drawing/2014/main" id="{DBE37AC3-A786-417E-83BF-B2E9E9688BFD}"/>
                </a:ext>
              </a:extLst>
            </p:cNvPr>
            <p:cNvSpPr/>
            <p:nvPr/>
          </p:nvSpPr>
          <p:spPr>
            <a:xfrm>
              <a:off x="22087152" y="28789863"/>
              <a:ext cx="556898" cy="765024"/>
            </a:xfrm>
            <a:prstGeom prst="rect">
              <a:avLst/>
            </a:prstGeom>
            <a:solidFill>
              <a:srgbClr val="FFEBAB"/>
            </a:solidFill>
            <a:ln w="6350" cap="flat" cmpd="sng" algn="ctr">
              <a:solidFill>
                <a:sysClr val="windowText" lastClr="000000"/>
              </a:solidFill>
              <a:prstDash val="solid"/>
              <a:miter lim="800000"/>
            </a:ln>
            <a:effectLst/>
          </p:spPr>
          <p:txBody>
            <a:bodyPr rtlCol="0" anchor="ctr"/>
            <a:lstStyle/>
            <a:p>
              <a:pPr algn="ctr" defTabSz="457200"/>
              <a:endParaRPr lang="en-US" sz="4000" kern="0" baseline="30000" dirty="0">
                <a:solidFill>
                  <a:srgbClr val="ED7D31">
                    <a:lumMod val="50000"/>
                  </a:srgbClr>
                </a:solidFill>
                <a:latin typeface="Arial" panose="020B0604020202020204" pitchFamily="34" charset="0"/>
                <a:cs typeface="Arial" panose="020B0604020202020204" pitchFamily="34" charset="0"/>
              </a:endParaRPr>
            </a:p>
          </p:txBody>
        </p:sp>
        <p:sp>
          <p:nvSpPr>
            <p:cNvPr id="442" name="Rectangle 441">
              <a:extLst>
                <a:ext uri="{FF2B5EF4-FFF2-40B4-BE49-F238E27FC236}">
                  <a16:creationId xmlns:a16="http://schemas.microsoft.com/office/drawing/2014/main" id="{CCC626E1-E067-4722-918C-FE5F8981EB81}"/>
                </a:ext>
              </a:extLst>
            </p:cNvPr>
            <p:cNvSpPr/>
            <p:nvPr/>
          </p:nvSpPr>
          <p:spPr>
            <a:xfrm>
              <a:off x="19908402" y="29744513"/>
              <a:ext cx="734896" cy="760464"/>
            </a:xfrm>
            <a:prstGeom prst="rect">
              <a:avLst/>
            </a:prstGeom>
            <a:solidFill>
              <a:sysClr val="window" lastClr="FFFFFF"/>
            </a:solidFill>
            <a:ln w="635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7200" b="0" i="0" u="none" strike="noStrike" kern="0" cap="none" spc="0" normalizeH="0" baseline="0" noProof="0" dirty="0">
                <a:ln>
                  <a:noFill/>
                </a:ln>
                <a:solidFill>
                  <a:prstClr val="black"/>
                </a:solidFill>
                <a:effectLst/>
                <a:uLnTx/>
                <a:uFillTx/>
              </a:endParaRPr>
            </a:p>
          </p:txBody>
        </p:sp>
        <p:sp>
          <p:nvSpPr>
            <p:cNvPr id="443" name="Rectangle 442">
              <a:extLst>
                <a:ext uri="{FF2B5EF4-FFF2-40B4-BE49-F238E27FC236}">
                  <a16:creationId xmlns:a16="http://schemas.microsoft.com/office/drawing/2014/main" id="{CAEF3AF8-7479-49EE-ABA9-B373F1B7E76F}"/>
                </a:ext>
              </a:extLst>
            </p:cNvPr>
            <p:cNvSpPr/>
            <p:nvPr/>
          </p:nvSpPr>
          <p:spPr>
            <a:xfrm>
              <a:off x="20631705" y="29735050"/>
              <a:ext cx="519891" cy="768492"/>
            </a:xfrm>
            <a:prstGeom prst="rect">
              <a:avLst/>
            </a:prstGeom>
            <a:solidFill>
              <a:srgbClr val="FFEBAB"/>
            </a:solidFill>
            <a:ln w="6350" cap="flat" cmpd="sng" algn="ctr">
              <a:solidFill>
                <a:sysClr val="windowText" lastClr="000000"/>
              </a:solidFill>
              <a:prstDash val="solid"/>
              <a:miter lim="800000"/>
            </a:ln>
            <a:effectLst/>
          </p:spPr>
          <p:txBody>
            <a:bodyPr rtlCol="0" anchor="ctr"/>
            <a:lstStyle/>
            <a:p>
              <a:pPr algn="ctr" defTabSz="457200"/>
              <a:endParaRPr lang="en-US" sz="4000" kern="0" baseline="30000" dirty="0">
                <a:solidFill>
                  <a:srgbClr val="ED7D31">
                    <a:lumMod val="50000"/>
                  </a:srgbClr>
                </a:solidFill>
                <a:latin typeface="Arial" panose="020B0604020202020204" pitchFamily="34" charset="0"/>
                <a:cs typeface="Arial" panose="020B0604020202020204" pitchFamily="34" charset="0"/>
              </a:endParaRPr>
            </a:p>
          </p:txBody>
        </p:sp>
        <p:cxnSp>
          <p:nvCxnSpPr>
            <p:cNvPr id="444" name="Straight Arrow Connector 443">
              <a:extLst>
                <a:ext uri="{FF2B5EF4-FFF2-40B4-BE49-F238E27FC236}">
                  <a16:creationId xmlns:a16="http://schemas.microsoft.com/office/drawing/2014/main" id="{DF0D0825-D0D3-4E44-8A9F-9DA2C00FC777}"/>
                </a:ext>
              </a:extLst>
            </p:cNvPr>
            <p:cNvCxnSpPr>
              <a:cxnSpLocks/>
            </p:cNvCxnSpPr>
            <p:nvPr/>
          </p:nvCxnSpPr>
          <p:spPr>
            <a:xfrm>
              <a:off x="21162526" y="30140425"/>
              <a:ext cx="265629" cy="0"/>
            </a:xfrm>
            <a:prstGeom prst="straightConnector1">
              <a:avLst/>
            </a:prstGeom>
            <a:solidFill>
              <a:srgbClr val="254793"/>
            </a:solidFill>
            <a:ln w="6350" cap="flat" cmpd="sng" algn="ctr">
              <a:solidFill>
                <a:sysClr val="window" lastClr="FFFFFF">
                  <a:lumMod val="50000"/>
                </a:sysClr>
              </a:solidFill>
              <a:prstDash val="solid"/>
              <a:miter lim="800000"/>
              <a:headEnd type="none" w="med" len="med"/>
              <a:tailEnd type="none" w="med" len="med"/>
            </a:ln>
            <a:effectLst/>
          </p:spPr>
        </p:cxnSp>
        <p:sp>
          <p:nvSpPr>
            <p:cNvPr id="445" name="Rectangle 444">
              <a:extLst>
                <a:ext uri="{FF2B5EF4-FFF2-40B4-BE49-F238E27FC236}">
                  <a16:creationId xmlns:a16="http://schemas.microsoft.com/office/drawing/2014/main" id="{7689B8E9-2C7A-4585-8B30-4948EB2A6B3C}"/>
                </a:ext>
              </a:extLst>
            </p:cNvPr>
            <p:cNvSpPr/>
            <p:nvPr/>
          </p:nvSpPr>
          <p:spPr>
            <a:xfrm>
              <a:off x="22090617" y="29741593"/>
              <a:ext cx="553432" cy="761903"/>
            </a:xfrm>
            <a:prstGeom prst="rect">
              <a:avLst/>
            </a:prstGeom>
            <a:solidFill>
              <a:srgbClr val="FFEBAB"/>
            </a:solidFill>
            <a:ln w="6350" cap="flat" cmpd="sng" algn="ctr">
              <a:solidFill>
                <a:sysClr val="windowText" lastClr="000000"/>
              </a:solidFill>
              <a:prstDash val="solid"/>
              <a:miter lim="800000"/>
            </a:ln>
            <a:effectLst/>
          </p:spPr>
          <p:txBody>
            <a:bodyPr rtlCol="0" anchor="ctr"/>
            <a:lstStyle/>
            <a:p>
              <a:pPr algn="ctr" defTabSz="457200"/>
              <a:endParaRPr lang="en-US" sz="4000" kern="0" baseline="30000" dirty="0">
                <a:solidFill>
                  <a:srgbClr val="ED7D31">
                    <a:lumMod val="50000"/>
                  </a:srgbClr>
                </a:solidFill>
                <a:latin typeface="Arial" panose="020B0604020202020204" pitchFamily="34" charset="0"/>
                <a:cs typeface="Arial" panose="020B0604020202020204" pitchFamily="34" charset="0"/>
              </a:endParaRPr>
            </a:p>
          </p:txBody>
        </p:sp>
        <p:sp>
          <p:nvSpPr>
            <p:cNvPr id="446" name="Rectangle 445">
              <a:extLst>
                <a:ext uri="{FF2B5EF4-FFF2-40B4-BE49-F238E27FC236}">
                  <a16:creationId xmlns:a16="http://schemas.microsoft.com/office/drawing/2014/main" id="{7A9741CB-F1F8-4AB7-AD63-4D3DDBCE7723}"/>
                </a:ext>
              </a:extLst>
            </p:cNvPr>
            <p:cNvSpPr/>
            <p:nvPr/>
          </p:nvSpPr>
          <p:spPr>
            <a:xfrm>
              <a:off x="19897155" y="30706011"/>
              <a:ext cx="718714" cy="734733"/>
            </a:xfrm>
            <a:prstGeom prst="rect">
              <a:avLst/>
            </a:prstGeom>
            <a:solidFill>
              <a:sysClr val="window" lastClr="FFFFFF"/>
            </a:solidFill>
            <a:ln w="635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7200" b="0" i="0" u="none" strike="noStrike" kern="0" cap="none" spc="0" normalizeH="0" baseline="0" noProof="0" dirty="0">
                <a:ln>
                  <a:noFill/>
                </a:ln>
                <a:solidFill>
                  <a:prstClr val="black"/>
                </a:solidFill>
                <a:effectLst/>
                <a:uLnTx/>
                <a:uFillTx/>
              </a:endParaRPr>
            </a:p>
          </p:txBody>
        </p:sp>
        <p:sp>
          <p:nvSpPr>
            <p:cNvPr id="447" name="Rectangle 446">
              <a:extLst>
                <a:ext uri="{FF2B5EF4-FFF2-40B4-BE49-F238E27FC236}">
                  <a16:creationId xmlns:a16="http://schemas.microsoft.com/office/drawing/2014/main" id="{B73D75CB-A202-4A29-95B7-78C777D33318}"/>
                </a:ext>
              </a:extLst>
            </p:cNvPr>
            <p:cNvSpPr/>
            <p:nvPr/>
          </p:nvSpPr>
          <p:spPr>
            <a:xfrm>
              <a:off x="20620458" y="30709008"/>
              <a:ext cx="523746" cy="731736"/>
            </a:xfrm>
            <a:prstGeom prst="rect">
              <a:avLst/>
            </a:prstGeom>
            <a:solidFill>
              <a:srgbClr val="FFEBAB"/>
            </a:solidFill>
            <a:ln w="6350" cap="flat" cmpd="sng" algn="ctr">
              <a:solidFill>
                <a:sysClr val="windowText" lastClr="000000"/>
              </a:solidFill>
              <a:prstDash val="solid"/>
              <a:miter lim="800000"/>
            </a:ln>
            <a:effectLst/>
          </p:spPr>
          <p:txBody>
            <a:bodyPr rtlCol="0" anchor="ctr"/>
            <a:lstStyle/>
            <a:p>
              <a:pPr algn="ctr" defTabSz="457200"/>
              <a:endParaRPr lang="en-US" sz="4000" kern="0" baseline="30000" dirty="0">
                <a:solidFill>
                  <a:srgbClr val="ED7D31">
                    <a:lumMod val="50000"/>
                  </a:srgbClr>
                </a:solidFill>
                <a:latin typeface="Arial" panose="020B0604020202020204" pitchFamily="34" charset="0"/>
                <a:cs typeface="Arial" panose="020B0604020202020204" pitchFamily="34" charset="0"/>
              </a:endParaRPr>
            </a:p>
          </p:txBody>
        </p:sp>
        <p:sp>
          <p:nvSpPr>
            <p:cNvPr id="448" name="Oval 447">
              <a:extLst>
                <a:ext uri="{FF2B5EF4-FFF2-40B4-BE49-F238E27FC236}">
                  <a16:creationId xmlns:a16="http://schemas.microsoft.com/office/drawing/2014/main" id="{E0107C55-78F3-4B68-AE24-E97A27C83422}"/>
                </a:ext>
              </a:extLst>
            </p:cNvPr>
            <p:cNvSpPr/>
            <p:nvPr/>
          </p:nvSpPr>
          <p:spPr>
            <a:xfrm>
              <a:off x="21420341" y="30778586"/>
              <a:ext cx="576487" cy="566337"/>
            </a:xfrm>
            <a:prstGeom prst="ellipse">
              <a:avLst/>
            </a:prstGeom>
            <a:solidFill>
              <a:sysClr val="window" lastClr="FFFFFF"/>
            </a:solidFill>
            <a:ln w="6350" cap="flat" cmpd="sng" algn="ctr">
              <a:solidFill>
                <a:sysClr val="windowText" lastClr="000000"/>
              </a:solidFill>
              <a:prstDash val="solid"/>
              <a:miter lim="800000"/>
            </a:ln>
            <a:effectLst>
              <a:reflection endPos="0" dir="5400000" sy="-100000" algn="bl" rotWithShape="0"/>
            </a:effectLst>
          </p:spPr>
          <p:txBody>
            <a:bodyPr rtlCol="0" anchor="ctr"/>
            <a:lstStyle/>
            <a:p>
              <a:pPr algn="ctr" defTabSz="457200"/>
              <a:r>
                <a:rPr lang="en-US" sz="4000" kern="0" dirty="0">
                  <a:solidFill>
                    <a:prstClr val="black">
                      <a:lumMod val="85000"/>
                      <a:lumOff val="15000"/>
                    </a:prstClr>
                  </a:solidFill>
                  <a:latin typeface="Arial" panose="020B0604020202020204" pitchFamily="34" charset="0"/>
                  <a:cs typeface="Arial" panose="020B0604020202020204" pitchFamily="34" charset="0"/>
                </a:rPr>
                <a:t>c</a:t>
              </a:r>
            </a:p>
          </p:txBody>
        </p:sp>
        <p:cxnSp>
          <p:nvCxnSpPr>
            <p:cNvPr id="449" name="Straight Arrow Connector 448">
              <a:extLst>
                <a:ext uri="{FF2B5EF4-FFF2-40B4-BE49-F238E27FC236}">
                  <a16:creationId xmlns:a16="http://schemas.microsoft.com/office/drawing/2014/main" id="{83F8EC67-0536-4832-B3AB-15D37B37C74F}"/>
                </a:ext>
              </a:extLst>
            </p:cNvPr>
            <p:cNvCxnSpPr>
              <a:cxnSpLocks/>
            </p:cNvCxnSpPr>
            <p:nvPr/>
          </p:nvCxnSpPr>
          <p:spPr>
            <a:xfrm>
              <a:off x="21151279" y="31082913"/>
              <a:ext cx="265629" cy="0"/>
            </a:xfrm>
            <a:prstGeom prst="straightConnector1">
              <a:avLst/>
            </a:prstGeom>
            <a:solidFill>
              <a:srgbClr val="254793"/>
            </a:solidFill>
            <a:ln w="6350" cap="flat" cmpd="sng" algn="ctr">
              <a:solidFill>
                <a:sysClr val="window" lastClr="FFFFFF">
                  <a:lumMod val="50000"/>
                </a:sysClr>
              </a:solidFill>
              <a:prstDash val="solid"/>
              <a:miter lim="800000"/>
              <a:headEnd type="none" w="med" len="med"/>
              <a:tailEnd type="none" w="med" len="med"/>
            </a:ln>
            <a:effectLst/>
          </p:spPr>
        </p:cxnSp>
        <p:sp>
          <p:nvSpPr>
            <p:cNvPr id="450" name="Rectangle 449">
              <a:extLst>
                <a:ext uri="{FF2B5EF4-FFF2-40B4-BE49-F238E27FC236}">
                  <a16:creationId xmlns:a16="http://schemas.microsoft.com/office/drawing/2014/main" id="{79423238-065F-442E-8F2F-FE78D8B5501A}"/>
                </a:ext>
              </a:extLst>
            </p:cNvPr>
            <p:cNvSpPr/>
            <p:nvPr/>
          </p:nvSpPr>
          <p:spPr>
            <a:xfrm>
              <a:off x="22097140" y="30707564"/>
              <a:ext cx="546908" cy="723423"/>
            </a:xfrm>
            <a:prstGeom prst="rect">
              <a:avLst/>
            </a:prstGeom>
            <a:solidFill>
              <a:srgbClr val="FFEBAB"/>
            </a:solidFill>
            <a:ln w="6350" cap="flat" cmpd="sng" algn="ctr">
              <a:solidFill>
                <a:sysClr val="windowText" lastClr="000000"/>
              </a:solidFill>
              <a:prstDash val="solid"/>
              <a:miter lim="800000"/>
            </a:ln>
            <a:effectLst/>
          </p:spPr>
          <p:txBody>
            <a:bodyPr rtlCol="0" anchor="ctr"/>
            <a:lstStyle/>
            <a:p>
              <a:pPr algn="ctr" defTabSz="457200"/>
              <a:endParaRPr lang="en-US" sz="4000" kern="0" baseline="30000" dirty="0">
                <a:solidFill>
                  <a:srgbClr val="ED7D31">
                    <a:lumMod val="50000"/>
                  </a:srgbClr>
                </a:solidFill>
                <a:latin typeface="Arial" panose="020B0604020202020204" pitchFamily="34" charset="0"/>
                <a:cs typeface="Arial" panose="020B0604020202020204" pitchFamily="34" charset="0"/>
              </a:endParaRPr>
            </a:p>
          </p:txBody>
        </p:sp>
        <p:cxnSp>
          <p:nvCxnSpPr>
            <p:cNvPr id="451" name="Straight Arrow Connector 450">
              <a:extLst>
                <a:ext uri="{FF2B5EF4-FFF2-40B4-BE49-F238E27FC236}">
                  <a16:creationId xmlns:a16="http://schemas.microsoft.com/office/drawing/2014/main" id="{74BDFFF8-C3C0-44AE-A234-0A14B0931F78}"/>
                </a:ext>
              </a:extLst>
            </p:cNvPr>
            <p:cNvCxnSpPr>
              <a:cxnSpLocks/>
              <a:stCxn id="457" idx="3"/>
              <a:endCxn id="458" idx="0"/>
            </p:cNvCxnSpPr>
            <p:nvPr/>
          </p:nvCxnSpPr>
          <p:spPr>
            <a:xfrm flipH="1">
              <a:off x="20285627" y="29353562"/>
              <a:ext cx="1243114" cy="503777"/>
            </a:xfrm>
            <a:prstGeom prst="straightConnector1">
              <a:avLst/>
            </a:prstGeom>
            <a:noFill/>
            <a:ln w="6350" cap="flat" cmpd="sng" algn="ctr">
              <a:solidFill>
                <a:sysClr val="windowText" lastClr="000000"/>
              </a:solidFill>
              <a:prstDash val="solid"/>
              <a:miter lim="800000"/>
              <a:tailEnd type="triangle"/>
            </a:ln>
            <a:effectLst/>
          </p:spPr>
        </p:cxnSp>
        <p:sp>
          <p:nvSpPr>
            <p:cNvPr id="452" name="Rectangle 451">
              <a:extLst>
                <a:ext uri="{FF2B5EF4-FFF2-40B4-BE49-F238E27FC236}">
                  <a16:creationId xmlns:a16="http://schemas.microsoft.com/office/drawing/2014/main" id="{6D454623-85A6-4FFD-BFA3-DD868EE26563}"/>
                </a:ext>
              </a:extLst>
            </p:cNvPr>
            <p:cNvSpPr/>
            <p:nvPr/>
          </p:nvSpPr>
          <p:spPr>
            <a:xfrm>
              <a:off x="19893350" y="31689763"/>
              <a:ext cx="723929" cy="734733"/>
            </a:xfrm>
            <a:prstGeom prst="rect">
              <a:avLst/>
            </a:prstGeom>
            <a:solidFill>
              <a:sysClr val="window" lastClr="FFFFFF"/>
            </a:solidFill>
            <a:ln w="635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7200" b="0" i="0" u="none" strike="noStrike" kern="0" cap="none" spc="0" normalizeH="0" baseline="0" noProof="0" dirty="0">
                <a:ln>
                  <a:noFill/>
                </a:ln>
                <a:solidFill>
                  <a:prstClr val="black"/>
                </a:solidFill>
                <a:effectLst/>
                <a:uLnTx/>
                <a:uFillTx/>
              </a:endParaRPr>
            </a:p>
          </p:txBody>
        </p:sp>
        <p:sp>
          <p:nvSpPr>
            <p:cNvPr id="453" name="Rectangle 452">
              <a:extLst>
                <a:ext uri="{FF2B5EF4-FFF2-40B4-BE49-F238E27FC236}">
                  <a16:creationId xmlns:a16="http://schemas.microsoft.com/office/drawing/2014/main" id="{301F022F-55A4-4D75-BD34-03C0DB7571CF}"/>
                </a:ext>
              </a:extLst>
            </p:cNvPr>
            <p:cNvSpPr/>
            <p:nvPr/>
          </p:nvSpPr>
          <p:spPr>
            <a:xfrm>
              <a:off x="20616654" y="31699363"/>
              <a:ext cx="527551" cy="725132"/>
            </a:xfrm>
            <a:prstGeom prst="rect">
              <a:avLst/>
            </a:prstGeom>
            <a:solidFill>
              <a:srgbClr val="FFEBAB"/>
            </a:solidFill>
            <a:ln w="6350" cap="flat" cmpd="sng" algn="ctr">
              <a:solidFill>
                <a:sysClr val="windowText" lastClr="000000"/>
              </a:solidFill>
              <a:prstDash val="solid"/>
              <a:miter lim="800000"/>
            </a:ln>
            <a:effectLst/>
          </p:spPr>
          <p:txBody>
            <a:bodyPr rtlCol="0" anchor="ctr"/>
            <a:lstStyle/>
            <a:p>
              <a:pPr algn="ctr" defTabSz="457200"/>
              <a:endParaRPr lang="en-US" sz="4000" kern="0" baseline="30000" dirty="0">
                <a:solidFill>
                  <a:srgbClr val="ED7D31">
                    <a:lumMod val="50000"/>
                  </a:srgbClr>
                </a:solidFill>
                <a:latin typeface="Arial" panose="020B0604020202020204" pitchFamily="34" charset="0"/>
                <a:cs typeface="Arial" panose="020B0604020202020204" pitchFamily="34" charset="0"/>
              </a:endParaRPr>
            </a:p>
          </p:txBody>
        </p:sp>
        <p:sp>
          <p:nvSpPr>
            <p:cNvPr id="454" name="Oval 453">
              <a:extLst>
                <a:ext uri="{FF2B5EF4-FFF2-40B4-BE49-F238E27FC236}">
                  <a16:creationId xmlns:a16="http://schemas.microsoft.com/office/drawing/2014/main" id="{AB72AB20-4E5A-45CC-BE4A-6F8A3A107E50}"/>
                </a:ext>
              </a:extLst>
            </p:cNvPr>
            <p:cNvSpPr/>
            <p:nvPr/>
          </p:nvSpPr>
          <p:spPr>
            <a:xfrm>
              <a:off x="19972211" y="31786676"/>
              <a:ext cx="576487" cy="566337"/>
            </a:xfrm>
            <a:prstGeom prst="ellipse">
              <a:avLst/>
            </a:prstGeom>
            <a:solidFill>
              <a:sysClr val="window" lastClr="FFFFFF"/>
            </a:solidFill>
            <a:ln w="6350" cap="flat" cmpd="sng" algn="ctr">
              <a:solidFill>
                <a:sysClr val="windowText" lastClr="000000"/>
              </a:solidFill>
              <a:prstDash val="solid"/>
              <a:miter lim="800000"/>
            </a:ln>
            <a:effectLst>
              <a:reflection endPos="0" dir="5400000" sy="-100000" algn="bl" rotWithShape="0"/>
            </a:effectLst>
          </p:spPr>
          <p:txBody>
            <a:bodyPr rtlCol="0" anchor="ctr"/>
            <a:lstStyle/>
            <a:p>
              <a:pPr algn="ctr" defTabSz="457200"/>
              <a:r>
                <a:rPr lang="en-US" sz="4000" kern="0" dirty="0">
                  <a:solidFill>
                    <a:prstClr val="black"/>
                  </a:solidFill>
                  <a:latin typeface="Arial" panose="020B0604020202020204" pitchFamily="34" charset="0"/>
                  <a:cs typeface="Arial" panose="020B0604020202020204" pitchFamily="34" charset="0"/>
                </a:rPr>
                <a:t>d</a:t>
              </a:r>
            </a:p>
          </p:txBody>
        </p:sp>
        <p:cxnSp>
          <p:nvCxnSpPr>
            <p:cNvPr id="455" name="Straight Arrow Connector 454">
              <a:extLst>
                <a:ext uri="{FF2B5EF4-FFF2-40B4-BE49-F238E27FC236}">
                  <a16:creationId xmlns:a16="http://schemas.microsoft.com/office/drawing/2014/main" id="{1AF3337D-8B74-4CB0-9218-CCBE2E33B7DE}"/>
                </a:ext>
              </a:extLst>
            </p:cNvPr>
            <p:cNvCxnSpPr>
              <a:cxnSpLocks/>
            </p:cNvCxnSpPr>
            <p:nvPr/>
          </p:nvCxnSpPr>
          <p:spPr>
            <a:xfrm>
              <a:off x="21147474" y="32066665"/>
              <a:ext cx="265629" cy="0"/>
            </a:xfrm>
            <a:prstGeom prst="straightConnector1">
              <a:avLst/>
            </a:prstGeom>
            <a:solidFill>
              <a:srgbClr val="254793"/>
            </a:solidFill>
            <a:ln w="6350" cap="flat" cmpd="sng" algn="ctr">
              <a:solidFill>
                <a:sysClr val="window" lastClr="FFFFFF">
                  <a:lumMod val="50000"/>
                </a:sysClr>
              </a:solidFill>
              <a:prstDash val="solid"/>
              <a:miter lim="800000"/>
              <a:headEnd type="none" w="med" len="med"/>
              <a:tailEnd type="none" w="med" len="med"/>
            </a:ln>
            <a:effectLst/>
          </p:spPr>
        </p:cxnSp>
        <p:sp>
          <p:nvSpPr>
            <p:cNvPr id="456" name="Rectangle 455">
              <a:extLst>
                <a:ext uri="{FF2B5EF4-FFF2-40B4-BE49-F238E27FC236}">
                  <a16:creationId xmlns:a16="http://schemas.microsoft.com/office/drawing/2014/main" id="{644855C4-0D6A-4C40-A987-6F5A21DF327A}"/>
                </a:ext>
              </a:extLst>
            </p:cNvPr>
            <p:cNvSpPr/>
            <p:nvPr/>
          </p:nvSpPr>
          <p:spPr>
            <a:xfrm>
              <a:off x="22072588" y="31665480"/>
              <a:ext cx="571461" cy="756076"/>
            </a:xfrm>
            <a:prstGeom prst="rect">
              <a:avLst/>
            </a:prstGeom>
            <a:solidFill>
              <a:srgbClr val="FFEBAB"/>
            </a:solidFill>
            <a:ln w="6350" cap="flat" cmpd="sng" algn="ctr">
              <a:solidFill>
                <a:sysClr val="windowText" lastClr="000000"/>
              </a:solidFill>
              <a:prstDash val="solid"/>
              <a:miter lim="800000"/>
            </a:ln>
            <a:effectLst/>
          </p:spPr>
          <p:txBody>
            <a:bodyPr rtlCol="0" anchor="ctr"/>
            <a:lstStyle/>
            <a:p>
              <a:pPr algn="ctr" defTabSz="457200"/>
              <a:endParaRPr lang="en-US" sz="4000" kern="0" baseline="30000" dirty="0">
                <a:solidFill>
                  <a:srgbClr val="ED7D31">
                    <a:lumMod val="50000"/>
                  </a:srgbClr>
                </a:solidFill>
                <a:latin typeface="Arial" panose="020B0604020202020204" pitchFamily="34" charset="0"/>
                <a:cs typeface="Arial" panose="020B0604020202020204" pitchFamily="34" charset="0"/>
              </a:endParaRPr>
            </a:p>
          </p:txBody>
        </p:sp>
        <p:sp>
          <p:nvSpPr>
            <p:cNvPr id="457" name="Oval 456">
              <a:extLst>
                <a:ext uri="{FF2B5EF4-FFF2-40B4-BE49-F238E27FC236}">
                  <a16:creationId xmlns:a16="http://schemas.microsoft.com/office/drawing/2014/main" id="{6DE278D0-9FF0-4FB0-A78A-8DC4B1C8E418}"/>
                </a:ext>
              </a:extLst>
            </p:cNvPr>
            <p:cNvSpPr/>
            <p:nvPr/>
          </p:nvSpPr>
          <p:spPr>
            <a:xfrm>
              <a:off x="21444317" y="28870163"/>
              <a:ext cx="576487" cy="566337"/>
            </a:xfrm>
            <a:prstGeom prst="ellipse">
              <a:avLst/>
            </a:prstGeom>
            <a:solidFill>
              <a:sysClr val="window" lastClr="FFFFFF"/>
            </a:solidFill>
            <a:ln w="6350" cap="flat" cmpd="sng" algn="ctr">
              <a:solidFill>
                <a:sysClr val="windowText" lastClr="000000"/>
              </a:solidFill>
              <a:prstDash val="solid"/>
              <a:miter lim="800000"/>
            </a:ln>
            <a:effectLst>
              <a:reflection endPos="0" dir="5400000" sy="-100000" algn="bl" rotWithShape="0"/>
            </a:effectLst>
          </p:spPr>
          <p:txBody>
            <a:bodyPr rtlCol="0" anchor="ctr"/>
            <a:lstStyle/>
            <a:p>
              <a:pPr algn="ctr" defTabSz="457200"/>
              <a:r>
                <a:rPr lang="en-US" sz="4000" kern="0" dirty="0">
                  <a:solidFill>
                    <a:prstClr val="black">
                      <a:lumMod val="85000"/>
                      <a:lumOff val="15000"/>
                    </a:prstClr>
                  </a:solidFill>
                  <a:latin typeface="Arial" panose="020B0604020202020204" pitchFamily="34" charset="0"/>
                  <a:cs typeface="Arial" panose="020B0604020202020204" pitchFamily="34" charset="0"/>
                </a:rPr>
                <a:t>a</a:t>
              </a:r>
            </a:p>
          </p:txBody>
        </p:sp>
        <p:sp>
          <p:nvSpPr>
            <p:cNvPr id="458" name="Oval 457">
              <a:extLst>
                <a:ext uri="{FF2B5EF4-FFF2-40B4-BE49-F238E27FC236}">
                  <a16:creationId xmlns:a16="http://schemas.microsoft.com/office/drawing/2014/main" id="{D57A107B-D38F-4B84-8595-AA609D835789}"/>
                </a:ext>
              </a:extLst>
            </p:cNvPr>
            <p:cNvSpPr/>
            <p:nvPr/>
          </p:nvSpPr>
          <p:spPr>
            <a:xfrm>
              <a:off x="19997382" y="29857339"/>
              <a:ext cx="576487" cy="566337"/>
            </a:xfrm>
            <a:prstGeom prst="ellipse">
              <a:avLst/>
            </a:prstGeom>
            <a:solidFill>
              <a:sysClr val="window" lastClr="FFFFFF"/>
            </a:solidFill>
            <a:ln w="6350" cap="flat" cmpd="sng" algn="ctr">
              <a:solidFill>
                <a:sysClr val="windowText" lastClr="000000"/>
              </a:solidFill>
              <a:prstDash val="solid"/>
              <a:miter lim="800000"/>
            </a:ln>
            <a:effectLst>
              <a:reflection endPos="0" dir="5400000" sy="-100000" algn="bl" rotWithShape="0"/>
            </a:effectLst>
          </p:spPr>
          <p:txBody>
            <a:bodyPr rtlCol="0" anchor="ctr"/>
            <a:lstStyle/>
            <a:p>
              <a:pPr algn="ctr" defTabSz="457200"/>
              <a:r>
                <a:rPr lang="en-US" sz="4000" kern="0" dirty="0">
                  <a:solidFill>
                    <a:prstClr val="black">
                      <a:lumMod val="85000"/>
                      <a:lumOff val="15000"/>
                    </a:prstClr>
                  </a:solidFill>
                  <a:latin typeface="Arial" panose="020B0604020202020204" pitchFamily="34" charset="0"/>
                  <a:cs typeface="Arial" panose="020B0604020202020204" pitchFamily="34" charset="0"/>
                </a:rPr>
                <a:t>b</a:t>
              </a:r>
            </a:p>
          </p:txBody>
        </p:sp>
        <p:cxnSp>
          <p:nvCxnSpPr>
            <p:cNvPr id="459" name="Straight Arrow Connector 458">
              <a:extLst>
                <a:ext uri="{FF2B5EF4-FFF2-40B4-BE49-F238E27FC236}">
                  <a16:creationId xmlns:a16="http://schemas.microsoft.com/office/drawing/2014/main" id="{7F10721D-8DFD-4D35-A9BC-C8ED2CDCB049}"/>
                </a:ext>
              </a:extLst>
            </p:cNvPr>
            <p:cNvCxnSpPr>
              <a:cxnSpLocks/>
              <a:stCxn id="458" idx="4"/>
              <a:endCxn id="448" idx="1"/>
            </p:cNvCxnSpPr>
            <p:nvPr/>
          </p:nvCxnSpPr>
          <p:spPr>
            <a:xfrm>
              <a:off x="20285627" y="30423676"/>
              <a:ext cx="1219139" cy="437848"/>
            </a:xfrm>
            <a:prstGeom prst="straightConnector1">
              <a:avLst/>
            </a:prstGeom>
            <a:noFill/>
            <a:ln w="6350" cap="flat" cmpd="sng" algn="ctr">
              <a:solidFill>
                <a:sysClr val="windowText" lastClr="000000"/>
              </a:solidFill>
              <a:prstDash val="solid"/>
              <a:miter lim="800000"/>
              <a:tailEnd type="triangle"/>
            </a:ln>
            <a:effectLst/>
          </p:spPr>
        </p:cxnSp>
        <p:cxnSp>
          <p:nvCxnSpPr>
            <p:cNvPr id="460" name="Straight Arrow Connector 459">
              <a:extLst>
                <a:ext uri="{FF2B5EF4-FFF2-40B4-BE49-F238E27FC236}">
                  <a16:creationId xmlns:a16="http://schemas.microsoft.com/office/drawing/2014/main" id="{58F6669A-D1B4-4D18-9BF1-E4D139E6EE52}"/>
                </a:ext>
              </a:extLst>
            </p:cNvPr>
            <p:cNvCxnSpPr>
              <a:cxnSpLocks/>
              <a:stCxn id="448" idx="3"/>
              <a:endCxn id="454" idx="7"/>
            </p:cNvCxnSpPr>
            <p:nvPr/>
          </p:nvCxnSpPr>
          <p:spPr>
            <a:xfrm flipH="1">
              <a:off x="20464273" y="31261985"/>
              <a:ext cx="1040493" cy="607629"/>
            </a:xfrm>
            <a:prstGeom prst="straightConnector1">
              <a:avLst/>
            </a:prstGeom>
            <a:noFill/>
            <a:ln w="6350" cap="flat" cmpd="sng" algn="ctr">
              <a:solidFill>
                <a:sysClr val="windowText" lastClr="000000"/>
              </a:solidFill>
              <a:prstDash val="solid"/>
              <a:miter lim="800000"/>
              <a:tailEnd type="triangle"/>
            </a:ln>
            <a:effectLst/>
          </p:spPr>
        </p:cxnSp>
        <p:cxnSp>
          <p:nvCxnSpPr>
            <p:cNvPr id="461" name="Straight Arrow Connector 460">
              <a:extLst>
                <a:ext uri="{FF2B5EF4-FFF2-40B4-BE49-F238E27FC236}">
                  <a16:creationId xmlns:a16="http://schemas.microsoft.com/office/drawing/2014/main" id="{3BCDD5BD-3A52-4272-AB24-86A10FED8E9B}"/>
                </a:ext>
              </a:extLst>
            </p:cNvPr>
            <p:cNvCxnSpPr>
              <a:cxnSpLocks/>
              <a:stCxn id="457" idx="4"/>
              <a:endCxn id="488" idx="0"/>
            </p:cNvCxnSpPr>
            <p:nvPr/>
          </p:nvCxnSpPr>
          <p:spPr>
            <a:xfrm>
              <a:off x="21732562" y="29436499"/>
              <a:ext cx="11806" cy="416236"/>
            </a:xfrm>
            <a:prstGeom prst="straightConnector1">
              <a:avLst/>
            </a:prstGeom>
            <a:noFill/>
            <a:ln w="6350" cap="flat" cmpd="sng" algn="ctr">
              <a:solidFill>
                <a:sysClr val="windowText" lastClr="000000"/>
              </a:solidFill>
              <a:prstDash val="solid"/>
              <a:miter lim="800000"/>
              <a:tailEnd type="triangle"/>
            </a:ln>
            <a:effectLst/>
          </p:spPr>
        </p:cxnSp>
        <p:sp>
          <p:nvSpPr>
            <p:cNvPr id="462" name="Rectangle 461">
              <a:extLst>
                <a:ext uri="{FF2B5EF4-FFF2-40B4-BE49-F238E27FC236}">
                  <a16:creationId xmlns:a16="http://schemas.microsoft.com/office/drawing/2014/main" id="{1F0F2A33-C9CB-44C3-AFD9-5D2B7CD461F4}"/>
                </a:ext>
              </a:extLst>
            </p:cNvPr>
            <p:cNvSpPr/>
            <p:nvPr/>
          </p:nvSpPr>
          <p:spPr>
            <a:xfrm>
              <a:off x="19883153" y="32622319"/>
              <a:ext cx="742603" cy="734733"/>
            </a:xfrm>
            <a:prstGeom prst="rect">
              <a:avLst/>
            </a:prstGeom>
            <a:solidFill>
              <a:sysClr val="window" lastClr="FFFFFF"/>
            </a:solidFill>
            <a:ln w="635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7200" b="0" i="0" u="none" strike="noStrike" kern="0" cap="none" spc="0" normalizeH="0" baseline="0" noProof="0" dirty="0">
                <a:ln>
                  <a:noFill/>
                </a:ln>
                <a:solidFill>
                  <a:prstClr val="black"/>
                </a:solidFill>
                <a:effectLst/>
                <a:uLnTx/>
                <a:uFillTx/>
              </a:endParaRPr>
            </a:p>
          </p:txBody>
        </p:sp>
        <p:sp>
          <p:nvSpPr>
            <p:cNvPr id="463" name="Rectangle 462">
              <a:extLst>
                <a:ext uri="{FF2B5EF4-FFF2-40B4-BE49-F238E27FC236}">
                  <a16:creationId xmlns:a16="http://schemas.microsoft.com/office/drawing/2014/main" id="{D3B72E9E-65E0-442B-87FD-37F1DB7EAF1F}"/>
                </a:ext>
              </a:extLst>
            </p:cNvPr>
            <p:cNvSpPr/>
            <p:nvPr/>
          </p:nvSpPr>
          <p:spPr>
            <a:xfrm>
              <a:off x="20624024" y="32621736"/>
              <a:ext cx="501289" cy="735317"/>
            </a:xfrm>
            <a:prstGeom prst="rect">
              <a:avLst/>
            </a:prstGeom>
            <a:solidFill>
              <a:srgbClr val="FFEBAB"/>
            </a:solidFill>
            <a:ln w="6350" cap="flat" cmpd="sng" algn="ctr">
              <a:solidFill>
                <a:sysClr val="windowText" lastClr="000000"/>
              </a:solidFill>
              <a:prstDash val="solid"/>
              <a:miter lim="800000"/>
            </a:ln>
            <a:effectLst/>
          </p:spPr>
          <p:txBody>
            <a:bodyPr rtlCol="0" anchor="ctr"/>
            <a:lstStyle/>
            <a:p>
              <a:pPr algn="ctr" defTabSz="457200"/>
              <a:endParaRPr lang="en-US" sz="4000" kern="0" baseline="30000" dirty="0">
                <a:solidFill>
                  <a:srgbClr val="ED7D31">
                    <a:lumMod val="50000"/>
                  </a:srgbClr>
                </a:solidFill>
                <a:latin typeface="Arial" panose="020B0604020202020204" pitchFamily="34" charset="0"/>
                <a:cs typeface="Arial" panose="020B0604020202020204" pitchFamily="34" charset="0"/>
              </a:endParaRPr>
            </a:p>
          </p:txBody>
        </p:sp>
        <p:cxnSp>
          <p:nvCxnSpPr>
            <p:cNvPr id="464" name="Straight Arrow Connector 463">
              <a:extLst>
                <a:ext uri="{FF2B5EF4-FFF2-40B4-BE49-F238E27FC236}">
                  <a16:creationId xmlns:a16="http://schemas.microsoft.com/office/drawing/2014/main" id="{CB864B69-4C48-43DF-8A5D-CD0BE53A319E}"/>
                </a:ext>
              </a:extLst>
            </p:cNvPr>
            <p:cNvCxnSpPr>
              <a:cxnSpLocks/>
            </p:cNvCxnSpPr>
            <p:nvPr/>
          </p:nvCxnSpPr>
          <p:spPr>
            <a:xfrm>
              <a:off x="21137278" y="32999220"/>
              <a:ext cx="265629" cy="0"/>
            </a:xfrm>
            <a:prstGeom prst="straightConnector1">
              <a:avLst/>
            </a:prstGeom>
            <a:solidFill>
              <a:srgbClr val="254793"/>
            </a:solidFill>
            <a:ln w="6350" cap="flat" cmpd="sng" algn="ctr">
              <a:solidFill>
                <a:sysClr val="window" lastClr="FFFFFF">
                  <a:lumMod val="50000"/>
                </a:sysClr>
              </a:solidFill>
              <a:prstDash val="solid"/>
              <a:miter lim="800000"/>
              <a:headEnd type="none" w="med" len="med"/>
              <a:tailEnd type="none" w="med" len="med"/>
            </a:ln>
            <a:effectLst/>
          </p:spPr>
        </p:cxnSp>
        <p:sp>
          <p:nvSpPr>
            <p:cNvPr id="465" name="Rectangle 464">
              <a:extLst>
                <a:ext uri="{FF2B5EF4-FFF2-40B4-BE49-F238E27FC236}">
                  <a16:creationId xmlns:a16="http://schemas.microsoft.com/office/drawing/2014/main" id="{FCE66DA7-D9EA-4C39-80E1-9A9F7AFF5431}"/>
                </a:ext>
              </a:extLst>
            </p:cNvPr>
            <p:cNvSpPr/>
            <p:nvPr/>
          </p:nvSpPr>
          <p:spPr>
            <a:xfrm>
              <a:off x="21356384" y="32603449"/>
              <a:ext cx="813890" cy="735139"/>
            </a:xfrm>
            <a:prstGeom prst="rect">
              <a:avLst/>
            </a:prstGeom>
            <a:solidFill>
              <a:sysClr val="window" lastClr="FFFFFF"/>
            </a:solidFill>
            <a:ln w="635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7200" b="0" i="0" u="none" strike="noStrike" kern="0" cap="none" spc="0" normalizeH="0" baseline="0" noProof="0" dirty="0">
                <a:ln>
                  <a:noFill/>
                </a:ln>
                <a:solidFill>
                  <a:prstClr val="black"/>
                </a:solidFill>
                <a:effectLst/>
                <a:uLnTx/>
                <a:uFillTx/>
              </a:endParaRPr>
            </a:p>
          </p:txBody>
        </p:sp>
        <p:sp>
          <p:nvSpPr>
            <p:cNvPr id="466" name="Rectangle 465">
              <a:extLst>
                <a:ext uri="{FF2B5EF4-FFF2-40B4-BE49-F238E27FC236}">
                  <a16:creationId xmlns:a16="http://schemas.microsoft.com/office/drawing/2014/main" id="{143786B9-3685-4074-A4A5-080D8F221F7B}"/>
                </a:ext>
              </a:extLst>
            </p:cNvPr>
            <p:cNvSpPr/>
            <p:nvPr/>
          </p:nvSpPr>
          <p:spPr>
            <a:xfrm>
              <a:off x="22072588" y="32603446"/>
              <a:ext cx="571461" cy="738256"/>
            </a:xfrm>
            <a:prstGeom prst="rect">
              <a:avLst/>
            </a:prstGeom>
            <a:solidFill>
              <a:srgbClr val="FFEBAB"/>
            </a:solidFill>
            <a:ln w="6350" cap="flat" cmpd="sng" algn="ctr">
              <a:solidFill>
                <a:sysClr val="windowText" lastClr="000000"/>
              </a:solidFill>
              <a:prstDash val="solid"/>
              <a:miter lim="800000"/>
            </a:ln>
            <a:effectLst/>
          </p:spPr>
          <p:txBody>
            <a:bodyPr rtlCol="0" anchor="ctr"/>
            <a:lstStyle/>
            <a:p>
              <a:pPr algn="ctr" defTabSz="457200"/>
              <a:endParaRPr lang="en-US" sz="4000" kern="0" baseline="30000" dirty="0">
                <a:solidFill>
                  <a:srgbClr val="ED7D31">
                    <a:lumMod val="50000"/>
                  </a:srgbClr>
                </a:solidFill>
                <a:latin typeface="Arial" panose="020B0604020202020204" pitchFamily="34" charset="0"/>
                <a:cs typeface="Arial" panose="020B0604020202020204" pitchFamily="34" charset="0"/>
              </a:endParaRPr>
            </a:p>
          </p:txBody>
        </p:sp>
        <p:sp>
          <p:nvSpPr>
            <p:cNvPr id="467" name="Rectangle 466">
              <a:extLst>
                <a:ext uri="{FF2B5EF4-FFF2-40B4-BE49-F238E27FC236}">
                  <a16:creationId xmlns:a16="http://schemas.microsoft.com/office/drawing/2014/main" id="{681E4CD7-B56C-42AD-AAFB-08CEA90C3042}"/>
                </a:ext>
              </a:extLst>
            </p:cNvPr>
            <p:cNvSpPr/>
            <p:nvPr/>
          </p:nvSpPr>
          <p:spPr>
            <a:xfrm>
              <a:off x="19872610" y="33524421"/>
              <a:ext cx="813890" cy="760464"/>
            </a:xfrm>
            <a:prstGeom prst="rect">
              <a:avLst/>
            </a:prstGeom>
            <a:solidFill>
              <a:sysClr val="window" lastClr="FFFFFF"/>
            </a:solidFill>
            <a:ln w="635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7200" b="0" i="0" u="none" strike="noStrike" kern="0" cap="none" spc="0" normalizeH="0" baseline="0" noProof="0" dirty="0">
                <a:ln>
                  <a:noFill/>
                </a:ln>
                <a:solidFill>
                  <a:prstClr val="black"/>
                </a:solidFill>
                <a:effectLst/>
                <a:uLnTx/>
                <a:uFillTx/>
              </a:endParaRPr>
            </a:p>
          </p:txBody>
        </p:sp>
        <p:sp>
          <p:nvSpPr>
            <p:cNvPr id="468" name="Rectangle 467">
              <a:extLst>
                <a:ext uri="{FF2B5EF4-FFF2-40B4-BE49-F238E27FC236}">
                  <a16:creationId xmlns:a16="http://schemas.microsoft.com/office/drawing/2014/main" id="{C290AE65-651B-4C2E-9B5F-7760509E85FA}"/>
                </a:ext>
              </a:extLst>
            </p:cNvPr>
            <p:cNvSpPr/>
            <p:nvPr/>
          </p:nvSpPr>
          <p:spPr>
            <a:xfrm>
              <a:off x="20646383" y="33524421"/>
              <a:ext cx="466242" cy="759029"/>
            </a:xfrm>
            <a:prstGeom prst="rect">
              <a:avLst/>
            </a:prstGeom>
            <a:solidFill>
              <a:srgbClr val="FFEBAB"/>
            </a:solidFill>
            <a:ln w="6350" cap="flat" cmpd="sng" algn="ctr">
              <a:solidFill>
                <a:sysClr val="windowText" lastClr="000000"/>
              </a:solidFill>
              <a:prstDash val="solid"/>
              <a:miter lim="800000"/>
            </a:ln>
            <a:effectLst/>
          </p:spPr>
          <p:txBody>
            <a:bodyPr rtlCol="0" anchor="ctr"/>
            <a:lstStyle/>
            <a:p>
              <a:pPr algn="ctr" defTabSz="457200"/>
              <a:endParaRPr lang="en-US" sz="4000" kern="0" baseline="30000" dirty="0">
                <a:solidFill>
                  <a:srgbClr val="ED7D31">
                    <a:lumMod val="50000"/>
                  </a:srgbClr>
                </a:solidFill>
                <a:latin typeface="Arial" panose="020B0604020202020204" pitchFamily="34" charset="0"/>
                <a:cs typeface="Arial" panose="020B0604020202020204" pitchFamily="34" charset="0"/>
              </a:endParaRPr>
            </a:p>
          </p:txBody>
        </p:sp>
        <p:cxnSp>
          <p:nvCxnSpPr>
            <p:cNvPr id="469" name="Straight Arrow Connector 468">
              <a:extLst>
                <a:ext uri="{FF2B5EF4-FFF2-40B4-BE49-F238E27FC236}">
                  <a16:creationId xmlns:a16="http://schemas.microsoft.com/office/drawing/2014/main" id="{56148D36-7F2D-4EAF-97BB-41733D4D7197}"/>
                </a:ext>
              </a:extLst>
            </p:cNvPr>
            <p:cNvCxnSpPr>
              <a:cxnSpLocks/>
            </p:cNvCxnSpPr>
            <p:nvPr/>
          </p:nvCxnSpPr>
          <p:spPr>
            <a:xfrm>
              <a:off x="21126914" y="33906361"/>
              <a:ext cx="265629" cy="0"/>
            </a:xfrm>
            <a:prstGeom prst="straightConnector1">
              <a:avLst/>
            </a:prstGeom>
            <a:solidFill>
              <a:srgbClr val="254793"/>
            </a:solidFill>
            <a:ln w="6350" cap="flat" cmpd="sng" algn="ctr">
              <a:solidFill>
                <a:sysClr val="window" lastClr="FFFFFF">
                  <a:lumMod val="50000"/>
                </a:sysClr>
              </a:solidFill>
              <a:prstDash val="solid"/>
              <a:miter lim="800000"/>
              <a:headEnd type="none" w="med" len="med"/>
              <a:tailEnd type="none" w="med" len="med"/>
            </a:ln>
            <a:effectLst/>
          </p:spPr>
        </p:cxnSp>
        <p:sp>
          <p:nvSpPr>
            <p:cNvPr id="470" name="Rectangle 469">
              <a:extLst>
                <a:ext uri="{FF2B5EF4-FFF2-40B4-BE49-F238E27FC236}">
                  <a16:creationId xmlns:a16="http://schemas.microsoft.com/office/drawing/2014/main" id="{0B9EDFA4-5384-4801-822F-8B404087CE26}"/>
                </a:ext>
              </a:extLst>
            </p:cNvPr>
            <p:cNvSpPr/>
            <p:nvPr/>
          </p:nvSpPr>
          <p:spPr>
            <a:xfrm>
              <a:off x="21315064" y="33524421"/>
              <a:ext cx="742232" cy="744328"/>
            </a:xfrm>
            <a:prstGeom prst="rect">
              <a:avLst/>
            </a:prstGeom>
            <a:solidFill>
              <a:sysClr val="window" lastClr="FFFFFF"/>
            </a:solidFill>
            <a:ln w="635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7200" b="0" i="0" u="none" strike="noStrike" kern="0" cap="none" spc="0" normalizeH="0" baseline="0" noProof="0" dirty="0">
                <a:ln>
                  <a:noFill/>
                </a:ln>
                <a:solidFill>
                  <a:prstClr val="black"/>
                </a:solidFill>
                <a:effectLst/>
                <a:uLnTx/>
                <a:uFillTx/>
              </a:endParaRPr>
            </a:p>
          </p:txBody>
        </p:sp>
        <p:sp>
          <p:nvSpPr>
            <p:cNvPr id="471" name="Rectangle 470">
              <a:extLst>
                <a:ext uri="{FF2B5EF4-FFF2-40B4-BE49-F238E27FC236}">
                  <a16:creationId xmlns:a16="http://schemas.microsoft.com/office/drawing/2014/main" id="{DB65DB47-BB44-47EB-BBDE-DFB32A22F9CA}"/>
                </a:ext>
              </a:extLst>
            </p:cNvPr>
            <p:cNvSpPr/>
            <p:nvPr/>
          </p:nvSpPr>
          <p:spPr>
            <a:xfrm>
              <a:off x="22047173" y="33524421"/>
              <a:ext cx="596875" cy="744330"/>
            </a:xfrm>
            <a:prstGeom prst="rect">
              <a:avLst/>
            </a:prstGeom>
            <a:solidFill>
              <a:srgbClr val="FFEBAB"/>
            </a:solidFill>
            <a:ln w="6350" cap="flat" cmpd="sng" algn="ctr">
              <a:solidFill>
                <a:sysClr val="windowText" lastClr="000000"/>
              </a:solidFill>
              <a:prstDash val="solid"/>
              <a:miter lim="800000"/>
            </a:ln>
            <a:effectLst/>
          </p:spPr>
          <p:txBody>
            <a:bodyPr rtlCol="0" anchor="ctr"/>
            <a:lstStyle/>
            <a:p>
              <a:pPr algn="ctr" defTabSz="457200"/>
              <a:endParaRPr lang="en-US" sz="4000" kern="0" baseline="30000" dirty="0">
                <a:solidFill>
                  <a:srgbClr val="ED7D31">
                    <a:lumMod val="50000"/>
                  </a:srgbClr>
                </a:solidFill>
                <a:latin typeface="Arial" panose="020B0604020202020204" pitchFamily="34" charset="0"/>
                <a:cs typeface="Arial" panose="020B0604020202020204" pitchFamily="34" charset="0"/>
              </a:endParaRPr>
            </a:p>
          </p:txBody>
        </p:sp>
        <p:sp>
          <p:nvSpPr>
            <p:cNvPr id="472" name="TextBox 471">
              <a:extLst>
                <a:ext uri="{FF2B5EF4-FFF2-40B4-BE49-F238E27FC236}">
                  <a16:creationId xmlns:a16="http://schemas.microsoft.com/office/drawing/2014/main" id="{46686A23-6B32-474F-8DBD-0F630AA7F726}"/>
                </a:ext>
              </a:extLst>
            </p:cNvPr>
            <p:cNvSpPr txBox="1"/>
            <p:nvPr/>
          </p:nvSpPr>
          <p:spPr>
            <a:xfrm>
              <a:off x="21626781" y="28357231"/>
              <a:ext cx="391937" cy="584992"/>
            </a:xfrm>
            <a:prstGeom prst="rect">
              <a:avLst/>
            </a:prstGeom>
            <a:noFill/>
            <a:ln w="6350">
              <a:noFill/>
            </a:ln>
          </p:spPr>
          <p:txBody>
            <a:bodyPr wrap="square" rtlCol="0">
              <a:spAutoFit/>
            </a:bodyPr>
            <a:lstStyle/>
            <a:p>
              <a:pPr defTabSz="457200"/>
              <a:r>
                <a:rPr lang="en-US" sz="2800" b="1" kern="0" dirty="0">
                  <a:solidFill>
                    <a:prstClr val="black">
                      <a:lumMod val="85000"/>
                      <a:lumOff val="15000"/>
                    </a:prstClr>
                  </a:solidFill>
                  <a:latin typeface="Arial" panose="020B0604020202020204" pitchFamily="34" charset="0"/>
                  <a:cs typeface="Arial" panose="020B0604020202020204" pitchFamily="34" charset="0"/>
                </a:rPr>
                <a:t>i</a:t>
              </a:r>
            </a:p>
          </p:txBody>
        </p:sp>
        <p:sp>
          <p:nvSpPr>
            <p:cNvPr id="473" name="TextBox 472">
              <a:extLst>
                <a:ext uri="{FF2B5EF4-FFF2-40B4-BE49-F238E27FC236}">
                  <a16:creationId xmlns:a16="http://schemas.microsoft.com/office/drawing/2014/main" id="{A837DCCE-1232-4138-98E8-D64155C82957}"/>
                </a:ext>
              </a:extLst>
            </p:cNvPr>
            <p:cNvSpPr txBox="1"/>
            <p:nvPr/>
          </p:nvSpPr>
          <p:spPr>
            <a:xfrm>
              <a:off x="18992390" y="30775507"/>
              <a:ext cx="700833" cy="553998"/>
            </a:xfrm>
            <a:prstGeom prst="rect">
              <a:avLst/>
            </a:prstGeom>
            <a:noFill/>
            <a:ln>
              <a:noFill/>
            </a:ln>
          </p:spPr>
          <p:txBody>
            <a:bodyPr wrap="none" rtlCol="0">
              <a:spAutoFit/>
            </a:bodyPr>
            <a:lstStyle/>
            <a:p>
              <a:pPr algn="just" defTabSz="457200"/>
              <a:r>
                <a:rPr lang="en-US" sz="3000" kern="0" dirty="0">
                  <a:solidFill>
                    <a:prstClr val="black"/>
                  </a:solidFill>
                  <a:cs typeface="Calibri" panose="020F0502020204030204" pitchFamily="34" charset="0"/>
                </a:rPr>
                <a:t>t+2</a:t>
              </a:r>
            </a:p>
          </p:txBody>
        </p:sp>
        <p:sp>
          <p:nvSpPr>
            <p:cNvPr id="474" name="TextBox 473">
              <a:extLst>
                <a:ext uri="{FF2B5EF4-FFF2-40B4-BE49-F238E27FC236}">
                  <a16:creationId xmlns:a16="http://schemas.microsoft.com/office/drawing/2014/main" id="{8F6EA9C1-B6B7-488E-AC77-1EDC499ECF8E}"/>
                </a:ext>
              </a:extLst>
            </p:cNvPr>
            <p:cNvSpPr txBox="1"/>
            <p:nvPr/>
          </p:nvSpPr>
          <p:spPr>
            <a:xfrm>
              <a:off x="18987010" y="32668853"/>
              <a:ext cx="700833" cy="553998"/>
            </a:xfrm>
            <a:prstGeom prst="rect">
              <a:avLst/>
            </a:prstGeom>
            <a:noFill/>
            <a:ln w="6350">
              <a:noFill/>
            </a:ln>
          </p:spPr>
          <p:txBody>
            <a:bodyPr wrap="none" rtlCol="0">
              <a:spAutoFit/>
            </a:bodyPr>
            <a:lstStyle/>
            <a:p>
              <a:pPr algn="just" defTabSz="457200"/>
              <a:r>
                <a:rPr lang="en-US" sz="3000" kern="0" dirty="0">
                  <a:solidFill>
                    <a:prstClr val="black"/>
                  </a:solidFill>
                  <a:cs typeface="Calibri" panose="020F0502020204030204" pitchFamily="34" charset="0"/>
                </a:rPr>
                <a:t>t+4</a:t>
              </a:r>
            </a:p>
          </p:txBody>
        </p:sp>
        <p:sp>
          <p:nvSpPr>
            <p:cNvPr id="475" name="TextBox 474">
              <a:extLst>
                <a:ext uri="{FF2B5EF4-FFF2-40B4-BE49-F238E27FC236}">
                  <a16:creationId xmlns:a16="http://schemas.microsoft.com/office/drawing/2014/main" id="{4B0C4709-1713-4A71-935A-95BC3C6C2CA5}"/>
                </a:ext>
              </a:extLst>
            </p:cNvPr>
            <p:cNvSpPr txBox="1"/>
            <p:nvPr/>
          </p:nvSpPr>
          <p:spPr>
            <a:xfrm>
              <a:off x="20566541" y="28940831"/>
              <a:ext cx="683200" cy="553998"/>
            </a:xfrm>
            <a:prstGeom prst="rect">
              <a:avLst/>
            </a:prstGeom>
            <a:noFill/>
            <a:ln w="6350">
              <a:noFill/>
            </a:ln>
          </p:spPr>
          <p:txBody>
            <a:bodyPr wrap="none" rtlCol="0">
              <a:spAutoFit/>
            </a:bodyPr>
            <a:lstStyle/>
            <a:p>
              <a:pPr defTabSz="457200"/>
              <a:r>
                <a:rPr lang="en-US" sz="3000" dirty="0">
                  <a:solidFill>
                    <a:srgbClr val="70AD47">
                      <a:lumMod val="50000"/>
                    </a:srgbClr>
                  </a:solidFill>
                  <a:latin typeface="Arial" panose="020B0604020202020204" pitchFamily="34" charset="0"/>
                  <a:cs typeface="Arial" panose="020B0604020202020204" pitchFamily="34" charset="0"/>
                </a:rPr>
                <a:t>e</a:t>
              </a:r>
              <a:r>
                <a:rPr lang="en-US" sz="3000" baseline="30000" dirty="0">
                  <a:solidFill>
                    <a:srgbClr val="70AD47">
                      <a:lumMod val="50000"/>
                    </a:srgbClr>
                  </a:solidFill>
                  <a:latin typeface="Arial" panose="020B0604020202020204" pitchFamily="34" charset="0"/>
                  <a:cs typeface="Arial" panose="020B0604020202020204" pitchFamily="34" charset="0"/>
                </a:rPr>
                <a:t>i-1</a:t>
              </a:r>
            </a:p>
          </p:txBody>
        </p:sp>
        <p:sp>
          <p:nvSpPr>
            <p:cNvPr id="476" name="TextBox 475">
              <a:extLst>
                <a:ext uri="{FF2B5EF4-FFF2-40B4-BE49-F238E27FC236}">
                  <a16:creationId xmlns:a16="http://schemas.microsoft.com/office/drawing/2014/main" id="{6E31BFD8-EC1F-413B-B059-5D0219F1E9DD}"/>
                </a:ext>
              </a:extLst>
            </p:cNvPr>
            <p:cNvSpPr txBox="1"/>
            <p:nvPr/>
          </p:nvSpPr>
          <p:spPr>
            <a:xfrm>
              <a:off x="20580057" y="32710894"/>
              <a:ext cx="534414" cy="653815"/>
            </a:xfrm>
            <a:prstGeom prst="rect">
              <a:avLst/>
            </a:prstGeom>
            <a:noFill/>
            <a:ln w="6350">
              <a:noFill/>
            </a:ln>
          </p:spPr>
          <p:txBody>
            <a:bodyPr wrap="none" rtlCol="0">
              <a:spAutoFit/>
            </a:bodyPr>
            <a:lstStyle/>
            <a:p>
              <a:pPr defTabSz="457200"/>
              <a:r>
                <a:rPr lang="en-US" sz="3200" dirty="0" err="1">
                  <a:solidFill>
                    <a:prstClr val="black"/>
                  </a:solidFill>
                  <a:latin typeface="Arial" panose="020B0604020202020204" pitchFamily="34" charset="0"/>
                  <a:cs typeface="Arial" panose="020B0604020202020204" pitchFamily="34" charset="0"/>
                </a:rPr>
                <a:t>e</a:t>
              </a:r>
              <a:r>
                <a:rPr lang="en-US" sz="3200" baseline="30000" dirty="0" err="1">
                  <a:solidFill>
                    <a:prstClr val="black"/>
                  </a:solidFill>
                  <a:latin typeface="Arial" panose="020B0604020202020204" pitchFamily="34" charset="0"/>
                  <a:cs typeface="Arial" panose="020B0604020202020204" pitchFamily="34" charset="0"/>
                </a:rPr>
                <a:t>i</a:t>
              </a:r>
              <a:endParaRPr lang="en-US" sz="3200" baseline="30000" dirty="0">
                <a:solidFill>
                  <a:prstClr val="black"/>
                </a:solidFill>
                <a:latin typeface="Arial" panose="020B0604020202020204" pitchFamily="34" charset="0"/>
                <a:cs typeface="Arial" panose="020B0604020202020204" pitchFamily="34" charset="0"/>
              </a:endParaRPr>
            </a:p>
          </p:txBody>
        </p:sp>
        <p:cxnSp>
          <p:nvCxnSpPr>
            <p:cNvPr id="477" name="Straight Arrow Connector 476">
              <a:extLst>
                <a:ext uri="{FF2B5EF4-FFF2-40B4-BE49-F238E27FC236}">
                  <a16:creationId xmlns:a16="http://schemas.microsoft.com/office/drawing/2014/main" id="{D5CEE601-AF80-4692-BE4C-F6DE973A8B71}"/>
                </a:ext>
              </a:extLst>
            </p:cNvPr>
            <p:cNvCxnSpPr>
              <a:cxnSpLocks/>
              <a:stCxn id="454" idx="4"/>
              <a:endCxn id="478" idx="0"/>
            </p:cNvCxnSpPr>
            <p:nvPr/>
          </p:nvCxnSpPr>
          <p:spPr>
            <a:xfrm>
              <a:off x="20260452" y="32353013"/>
              <a:ext cx="3070" cy="373162"/>
            </a:xfrm>
            <a:prstGeom prst="straightConnector1">
              <a:avLst/>
            </a:prstGeom>
            <a:noFill/>
            <a:ln w="6350" cap="flat" cmpd="sng" algn="ctr">
              <a:solidFill>
                <a:sysClr val="windowText" lastClr="000000"/>
              </a:solidFill>
              <a:prstDash val="solid"/>
              <a:miter lim="800000"/>
              <a:tailEnd type="triangle"/>
            </a:ln>
            <a:effectLst/>
          </p:spPr>
        </p:cxnSp>
        <p:sp>
          <p:nvSpPr>
            <p:cNvPr id="478" name="Oval 477">
              <a:extLst>
                <a:ext uri="{FF2B5EF4-FFF2-40B4-BE49-F238E27FC236}">
                  <a16:creationId xmlns:a16="http://schemas.microsoft.com/office/drawing/2014/main" id="{C1E03BB1-6AA2-4C3C-B0B4-6466E6304C1E}"/>
                </a:ext>
              </a:extLst>
            </p:cNvPr>
            <p:cNvSpPr/>
            <p:nvPr/>
          </p:nvSpPr>
          <p:spPr>
            <a:xfrm>
              <a:off x="19975279" y="32726174"/>
              <a:ext cx="576487" cy="566337"/>
            </a:xfrm>
            <a:prstGeom prst="ellipse">
              <a:avLst/>
            </a:prstGeom>
            <a:solidFill>
              <a:sysClr val="window" lastClr="FFFFFF"/>
            </a:solidFill>
            <a:ln w="6350" cap="flat" cmpd="sng" algn="ctr">
              <a:solidFill>
                <a:sysClr val="windowText" lastClr="000000"/>
              </a:solidFill>
              <a:prstDash val="solid"/>
              <a:miter lim="800000"/>
            </a:ln>
            <a:effectLst>
              <a:reflection endPos="0" dir="5400000" sy="-100000" algn="bl" rotWithShape="0"/>
            </a:effectLst>
          </p:spPr>
          <p:txBody>
            <a:bodyPr rtlCol="0" anchor="ctr"/>
            <a:lstStyle/>
            <a:p>
              <a:pPr algn="ctr" defTabSz="457200"/>
              <a:r>
                <a:rPr lang="en-US" sz="4000" kern="0" dirty="0">
                  <a:solidFill>
                    <a:prstClr val="black">
                      <a:lumMod val="85000"/>
                      <a:lumOff val="15000"/>
                    </a:prstClr>
                  </a:solidFill>
                  <a:latin typeface="Arial" panose="020B0604020202020204" pitchFamily="34" charset="0"/>
                  <a:cs typeface="Arial" panose="020B0604020202020204" pitchFamily="34" charset="0"/>
                </a:rPr>
                <a:t>e</a:t>
              </a:r>
            </a:p>
          </p:txBody>
        </p:sp>
        <p:sp>
          <p:nvSpPr>
            <p:cNvPr id="479" name="Freeform: Shape 478">
              <a:extLst>
                <a:ext uri="{FF2B5EF4-FFF2-40B4-BE49-F238E27FC236}">
                  <a16:creationId xmlns:a16="http://schemas.microsoft.com/office/drawing/2014/main" id="{637784AA-4EDA-41F6-84B3-27EB55DAA5B1}"/>
                </a:ext>
              </a:extLst>
            </p:cNvPr>
            <p:cNvSpPr/>
            <p:nvPr/>
          </p:nvSpPr>
          <p:spPr>
            <a:xfrm>
              <a:off x="20488444" y="32704915"/>
              <a:ext cx="475295" cy="109219"/>
            </a:xfrm>
            <a:custGeom>
              <a:avLst/>
              <a:gdLst>
                <a:gd name="connsiteX0" fmla="*/ 0 w 257695"/>
                <a:gd name="connsiteY0" fmla="*/ 58242 h 58242"/>
                <a:gd name="connsiteX1" fmla="*/ 66502 w 257695"/>
                <a:gd name="connsiteY1" fmla="*/ 53 h 58242"/>
                <a:gd name="connsiteX2" fmla="*/ 257695 w 257695"/>
                <a:gd name="connsiteY2" fmla="*/ 49929 h 58242"/>
              </a:gdLst>
              <a:ahLst/>
              <a:cxnLst>
                <a:cxn ang="0">
                  <a:pos x="connsiteX0" y="connsiteY0"/>
                </a:cxn>
                <a:cxn ang="0">
                  <a:pos x="connsiteX1" y="connsiteY1"/>
                </a:cxn>
                <a:cxn ang="0">
                  <a:pos x="connsiteX2" y="connsiteY2"/>
                </a:cxn>
              </a:cxnLst>
              <a:rect l="l" t="t" r="r" b="b"/>
              <a:pathLst>
                <a:path w="257695" h="58242">
                  <a:moveTo>
                    <a:pt x="0" y="58242"/>
                  </a:moveTo>
                  <a:cubicBezTo>
                    <a:pt x="11776" y="29840"/>
                    <a:pt x="23553" y="1438"/>
                    <a:pt x="66502" y="53"/>
                  </a:cubicBezTo>
                  <a:cubicBezTo>
                    <a:pt x="109451" y="-1332"/>
                    <a:pt x="183573" y="24298"/>
                    <a:pt x="257695" y="49929"/>
                  </a:cubicBezTo>
                </a:path>
              </a:pathLst>
            </a:custGeom>
            <a:noFill/>
            <a:ln w="6350" cap="flat" cmpd="sng" algn="ctr">
              <a:solidFill>
                <a:sysClr val="windowText" lastClr="000000"/>
              </a:solidFill>
              <a:prstDash val="solid"/>
              <a:miter lim="800000"/>
              <a:headEnd type="none" w="med" len="med"/>
              <a:tailEnd type="triangl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prstClr val="white"/>
                </a:solidFill>
                <a:effectLst/>
                <a:uLnTx/>
                <a:uFillTx/>
              </a:endParaRPr>
            </a:p>
          </p:txBody>
        </p:sp>
        <p:sp>
          <p:nvSpPr>
            <p:cNvPr id="480" name="Oval 479">
              <a:extLst>
                <a:ext uri="{FF2B5EF4-FFF2-40B4-BE49-F238E27FC236}">
                  <a16:creationId xmlns:a16="http://schemas.microsoft.com/office/drawing/2014/main" id="{1B47BE43-AA4C-45C8-8A5D-73964A7A97DE}"/>
                </a:ext>
              </a:extLst>
            </p:cNvPr>
            <p:cNvSpPr/>
            <p:nvPr/>
          </p:nvSpPr>
          <p:spPr>
            <a:xfrm>
              <a:off x="19983618" y="33631736"/>
              <a:ext cx="576487" cy="566337"/>
            </a:xfrm>
            <a:prstGeom prst="ellipse">
              <a:avLst/>
            </a:prstGeom>
            <a:solidFill>
              <a:sysClr val="window" lastClr="FFFFFF"/>
            </a:solidFill>
            <a:ln w="6350" cap="flat" cmpd="sng" algn="ctr">
              <a:solidFill>
                <a:sysClr val="windowText" lastClr="000000"/>
              </a:solidFill>
              <a:prstDash val="solid"/>
              <a:miter lim="800000"/>
            </a:ln>
            <a:effectLst>
              <a:reflection endPos="0" dir="5400000" sy="-100000" algn="bl" rotWithShape="0"/>
            </a:effectLst>
          </p:spPr>
          <p:txBody>
            <a:bodyPr rtlCol="0" anchor="ctr"/>
            <a:lstStyle/>
            <a:p>
              <a:pPr algn="ctr" defTabSz="457200"/>
              <a:r>
                <a:rPr lang="en-US" sz="4000" kern="0" dirty="0">
                  <a:solidFill>
                    <a:prstClr val="black">
                      <a:lumMod val="85000"/>
                      <a:lumOff val="15000"/>
                    </a:prstClr>
                  </a:solidFill>
                  <a:latin typeface="Arial" panose="020B0604020202020204" pitchFamily="34" charset="0"/>
                  <a:cs typeface="Arial" panose="020B0604020202020204" pitchFamily="34" charset="0"/>
                </a:rPr>
                <a:t>f</a:t>
              </a:r>
            </a:p>
          </p:txBody>
        </p:sp>
        <p:cxnSp>
          <p:nvCxnSpPr>
            <p:cNvPr id="481" name="Straight Arrow Connector 480">
              <a:extLst>
                <a:ext uri="{FF2B5EF4-FFF2-40B4-BE49-F238E27FC236}">
                  <a16:creationId xmlns:a16="http://schemas.microsoft.com/office/drawing/2014/main" id="{D961B924-7B50-4413-9429-67DAB42E49A0}"/>
                </a:ext>
              </a:extLst>
            </p:cNvPr>
            <p:cNvCxnSpPr>
              <a:cxnSpLocks/>
              <a:stCxn id="478" idx="4"/>
              <a:endCxn id="480" idx="0"/>
            </p:cNvCxnSpPr>
            <p:nvPr/>
          </p:nvCxnSpPr>
          <p:spPr>
            <a:xfrm>
              <a:off x="20263523" y="33292511"/>
              <a:ext cx="8338" cy="339224"/>
            </a:xfrm>
            <a:prstGeom prst="straightConnector1">
              <a:avLst/>
            </a:prstGeom>
            <a:noFill/>
            <a:ln w="6350" cap="flat" cmpd="sng" algn="ctr">
              <a:solidFill>
                <a:sysClr val="windowText" lastClr="000000"/>
              </a:solidFill>
              <a:prstDash val="solid"/>
              <a:miter lim="800000"/>
              <a:tailEnd type="triangle"/>
            </a:ln>
            <a:effectLst/>
          </p:spPr>
        </p:cxnSp>
        <p:sp>
          <p:nvSpPr>
            <p:cNvPr id="482" name="TextBox 481">
              <a:extLst>
                <a:ext uri="{FF2B5EF4-FFF2-40B4-BE49-F238E27FC236}">
                  <a16:creationId xmlns:a16="http://schemas.microsoft.com/office/drawing/2014/main" id="{8E555843-E0A2-4B95-8DF6-F1BD0DAE3609}"/>
                </a:ext>
              </a:extLst>
            </p:cNvPr>
            <p:cNvSpPr txBox="1"/>
            <p:nvPr/>
          </p:nvSpPr>
          <p:spPr>
            <a:xfrm>
              <a:off x="20568651" y="29930589"/>
              <a:ext cx="683200" cy="553998"/>
            </a:xfrm>
            <a:prstGeom prst="rect">
              <a:avLst/>
            </a:prstGeom>
            <a:noFill/>
            <a:ln w="6350">
              <a:noFill/>
            </a:ln>
          </p:spPr>
          <p:txBody>
            <a:bodyPr wrap="none" rtlCol="0">
              <a:spAutoFit/>
            </a:bodyPr>
            <a:lstStyle/>
            <a:p>
              <a:pPr defTabSz="457200"/>
              <a:r>
                <a:rPr lang="en-US" sz="3000" dirty="0">
                  <a:solidFill>
                    <a:srgbClr val="70AD47">
                      <a:lumMod val="50000"/>
                    </a:srgbClr>
                  </a:solidFill>
                  <a:latin typeface="Arial" panose="020B0604020202020204" pitchFamily="34" charset="0"/>
                  <a:cs typeface="Arial" panose="020B0604020202020204" pitchFamily="34" charset="0"/>
                </a:rPr>
                <a:t>e</a:t>
              </a:r>
              <a:r>
                <a:rPr lang="en-US" sz="3000" baseline="30000" dirty="0">
                  <a:solidFill>
                    <a:srgbClr val="70AD47">
                      <a:lumMod val="50000"/>
                    </a:srgbClr>
                  </a:solidFill>
                  <a:latin typeface="Arial" panose="020B0604020202020204" pitchFamily="34" charset="0"/>
                  <a:cs typeface="Arial" panose="020B0604020202020204" pitchFamily="34" charset="0"/>
                </a:rPr>
                <a:t>i-1</a:t>
              </a:r>
            </a:p>
          </p:txBody>
        </p:sp>
        <p:sp>
          <p:nvSpPr>
            <p:cNvPr id="483" name="TextBox 482">
              <a:extLst>
                <a:ext uri="{FF2B5EF4-FFF2-40B4-BE49-F238E27FC236}">
                  <a16:creationId xmlns:a16="http://schemas.microsoft.com/office/drawing/2014/main" id="{CB21B482-13B0-4483-A65B-6AE15AF4818C}"/>
                </a:ext>
              </a:extLst>
            </p:cNvPr>
            <p:cNvSpPr txBox="1"/>
            <p:nvPr/>
          </p:nvSpPr>
          <p:spPr>
            <a:xfrm>
              <a:off x="20545083" y="30893167"/>
              <a:ext cx="696024" cy="553998"/>
            </a:xfrm>
            <a:prstGeom prst="rect">
              <a:avLst/>
            </a:prstGeom>
            <a:noFill/>
            <a:ln w="6350">
              <a:noFill/>
            </a:ln>
          </p:spPr>
          <p:txBody>
            <a:bodyPr wrap="none" rtlCol="0">
              <a:spAutoFit/>
            </a:bodyPr>
            <a:lstStyle/>
            <a:p>
              <a:pPr defTabSz="457200"/>
              <a:r>
                <a:rPr lang="en-US" sz="3000" b="1" dirty="0">
                  <a:solidFill>
                    <a:srgbClr val="70AD47">
                      <a:lumMod val="50000"/>
                    </a:srgbClr>
                  </a:solidFill>
                  <a:latin typeface="Arial" panose="020B0604020202020204" pitchFamily="34" charset="0"/>
                  <a:cs typeface="Arial" panose="020B0604020202020204" pitchFamily="34" charset="0"/>
                </a:rPr>
                <a:t>e</a:t>
              </a:r>
              <a:r>
                <a:rPr lang="en-US" sz="3000" b="1" baseline="30000" dirty="0">
                  <a:solidFill>
                    <a:srgbClr val="70AD47">
                      <a:lumMod val="50000"/>
                    </a:srgbClr>
                  </a:solidFill>
                  <a:latin typeface="Arial" panose="020B0604020202020204" pitchFamily="34" charset="0"/>
                  <a:cs typeface="Arial" panose="020B0604020202020204" pitchFamily="34" charset="0"/>
                </a:rPr>
                <a:t>i-1</a:t>
              </a:r>
            </a:p>
          </p:txBody>
        </p:sp>
        <p:sp>
          <p:nvSpPr>
            <p:cNvPr id="484" name="TextBox 483">
              <a:extLst>
                <a:ext uri="{FF2B5EF4-FFF2-40B4-BE49-F238E27FC236}">
                  <a16:creationId xmlns:a16="http://schemas.microsoft.com/office/drawing/2014/main" id="{9A28D0A3-5A31-4455-A905-17F45CFEF284}"/>
                </a:ext>
              </a:extLst>
            </p:cNvPr>
            <p:cNvSpPr txBox="1"/>
            <p:nvPr/>
          </p:nvSpPr>
          <p:spPr>
            <a:xfrm>
              <a:off x="20532722" y="31787212"/>
              <a:ext cx="809587" cy="653815"/>
            </a:xfrm>
            <a:prstGeom prst="rect">
              <a:avLst/>
            </a:prstGeom>
            <a:noFill/>
            <a:ln w="6350">
              <a:noFill/>
            </a:ln>
          </p:spPr>
          <p:txBody>
            <a:bodyPr wrap="none" rtlCol="0">
              <a:spAutoFit/>
            </a:bodyPr>
            <a:lstStyle/>
            <a:p>
              <a:pPr defTabSz="457200"/>
              <a:r>
                <a:rPr lang="en-US" sz="3200" dirty="0">
                  <a:solidFill>
                    <a:srgbClr val="70AD47">
                      <a:lumMod val="50000"/>
                    </a:srgbClr>
                  </a:solidFill>
                  <a:latin typeface="Arial" panose="020B0604020202020204" pitchFamily="34" charset="0"/>
                  <a:cs typeface="Arial" panose="020B0604020202020204" pitchFamily="34" charset="0"/>
                </a:rPr>
                <a:t>e</a:t>
              </a:r>
              <a:r>
                <a:rPr lang="en-US" sz="3200" baseline="30000" dirty="0">
                  <a:solidFill>
                    <a:srgbClr val="70AD47">
                      <a:lumMod val="50000"/>
                    </a:srgbClr>
                  </a:solidFill>
                  <a:latin typeface="Arial" panose="020B0604020202020204" pitchFamily="34" charset="0"/>
                  <a:cs typeface="Arial" panose="020B0604020202020204" pitchFamily="34" charset="0"/>
                </a:rPr>
                <a:t>i-1</a:t>
              </a:r>
            </a:p>
          </p:txBody>
        </p:sp>
        <p:sp>
          <p:nvSpPr>
            <p:cNvPr id="485" name="TextBox 484">
              <a:extLst>
                <a:ext uri="{FF2B5EF4-FFF2-40B4-BE49-F238E27FC236}">
                  <a16:creationId xmlns:a16="http://schemas.microsoft.com/office/drawing/2014/main" id="{298C302F-C994-4C6B-B1D9-29CE551ECA61}"/>
                </a:ext>
              </a:extLst>
            </p:cNvPr>
            <p:cNvSpPr txBox="1"/>
            <p:nvPr/>
          </p:nvSpPr>
          <p:spPr>
            <a:xfrm>
              <a:off x="18983831" y="33443161"/>
              <a:ext cx="700833" cy="553998"/>
            </a:xfrm>
            <a:prstGeom prst="rect">
              <a:avLst/>
            </a:prstGeom>
            <a:noFill/>
            <a:ln w="6350">
              <a:noFill/>
            </a:ln>
          </p:spPr>
          <p:txBody>
            <a:bodyPr wrap="none" rtlCol="0">
              <a:spAutoFit/>
            </a:bodyPr>
            <a:lstStyle/>
            <a:p>
              <a:pPr algn="just" defTabSz="457200"/>
              <a:r>
                <a:rPr lang="en-US" sz="3000" kern="0" dirty="0">
                  <a:solidFill>
                    <a:prstClr val="black"/>
                  </a:solidFill>
                  <a:cs typeface="Calibri" panose="020F0502020204030204" pitchFamily="34" charset="0"/>
                </a:rPr>
                <a:t>t+5</a:t>
              </a:r>
            </a:p>
          </p:txBody>
        </p:sp>
        <p:sp>
          <p:nvSpPr>
            <p:cNvPr id="486" name="Oval 485">
              <a:extLst>
                <a:ext uri="{FF2B5EF4-FFF2-40B4-BE49-F238E27FC236}">
                  <a16:creationId xmlns:a16="http://schemas.microsoft.com/office/drawing/2014/main" id="{DE8E2F1B-493F-4DAD-864B-F8F5862BBBDA}"/>
                </a:ext>
              </a:extLst>
            </p:cNvPr>
            <p:cNvSpPr/>
            <p:nvPr/>
          </p:nvSpPr>
          <p:spPr>
            <a:xfrm>
              <a:off x="21394677" y="32688396"/>
              <a:ext cx="576487" cy="566337"/>
            </a:xfrm>
            <a:prstGeom prst="ellipse">
              <a:avLst/>
            </a:prstGeom>
            <a:solidFill>
              <a:sysClr val="window" lastClr="FFFFFF"/>
            </a:solidFill>
            <a:ln w="6350" cap="flat" cmpd="sng" algn="ctr">
              <a:solidFill>
                <a:sysClr val="windowText" lastClr="000000"/>
              </a:solidFill>
              <a:prstDash val="solid"/>
              <a:miter lim="800000"/>
            </a:ln>
            <a:effectLst>
              <a:reflection endPos="0" dir="5400000" sy="-100000" algn="bl" rotWithShape="0"/>
            </a:effectLst>
          </p:spPr>
          <p:txBody>
            <a:bodyPr rtlCol="0" anchor="ctr"/>
            <a:lstStyle/>
            <a:p>
              <a:pPr algn="ctr" defTabSz="457200"/>
              <a:r>
                <a:rPr lang="en-US" sz="4000" kern="0" dirty="0">
                  <a:solidFill>
                    <a:prstClr val="black"/>
                  </a:solidFill>
                  <a:latin typeface="Arial" panose="020B0604020202020204" pitchFamily="34" charset="0"/>
                  <a:cs typeface="Arial" panose="020B0604020202020204" pitchFamily="34" charset="0"/>
                </a:rPr>
                <a:t>h</a:t>
              </a:r>
            </a:p>
          </p:txBody>
        </p:sp>
        <p:cxnSp>
          <p:nvCxnSpPr>
            <p:cNvPr id="487" name="Straight Arrow Connector 486">
              <a:extLst>
                <a:ext uri="{FF2B5EF4-FFF2-40B4-BE49-F238E27FC236}">
                  <a16:creationId xmlns:a16="http://schemas.microsoft.com/office/drawing/2014/main" id="{4BFD9CBE-B206-47A0-A88D-8C6BE40BCE52}"/>
                </a:ext>
              </a:extLst>
            </p:cNvPr>
            <p:cNvCxnSpPr>
              <a:cxnSpLocks/>
              <a:stCxn id="454" idx="5"/>
              <a:endCxn id="486" idx="1"/>
            </p:cNvCxnSpPr>
            <p:nvPr/>
          </p:nvCxnSpPr>
          <p:spPr>
            <a:xfrm>
              <a:off x="20464273" y="32270075"/>
              <a:ext cx="1014829" cy="501259"/>
            </a:xfrm>
            <a:prstGeom prst="straightConnector1">
              <a:avLst/>
            </a:prstGeom>
            <a:noFill/>
            <a:ln w="6350" cap="flat" cmpd="sng" algn="ctr">
              <a:solidFill>
                <a:sysClr val="windowText" lastClr="000000"/>
              </a:solidFill>
              <a:prstDash val="solid"/>
              <a:miter lim="800000"/>
              <a:tailEnd type="triangle"/>
            </a:ln>
            <a:effectLst/>
          </p:spPr>
        </p:cxnSp>
        <p:sp>
          <p:nvSpPr>
            <p:cNvPr id="488" name="Oval 487">
              <a:extLst>
                <a:ext uri="{FF2B5EF4-FFF2-40B4-BE49-F238E27FC236}">
                  <a16:creationId xmlns:a16="http://schemas.microsoft.com/office/drawing/2014/main" id="{257FCAD8-94DC-4520-8989-020897FF04EA}"/>
                </a:ext>
              </a:extLst>
            </p:cNvPr>
            <p:cNvSpPr/>
            <p:nvPr/>
          </p:nvSpPr>
          <p:spPr>
            <a:xfrm>
              <a:off x="21456123" y="29852734"/>
              <a:ext cx="576487" cy="566337"/>
            </a:xfrm>
            <a:prstGeom prst="ellipse">
              <a:avLst/>
            </a:prstGeom>
            <a:solidFill>
              <a:sysClr val="window" lastClr="FFFFFF"/>
            </a:solidFill>
            <a:ln w="6350" cap="flat" cmpd="sng" algn="ctr">
              <a:solidFill>
                <a:sysClr val="windowText" lastClr="000000"/>
              </a:solidFill>
              <a:prstDash val="solid"/>
              <a:miter lim="800000"/>
            </a:ln>
            <a:effectLst>
              <a:reflection endPos="0" dir="5400000" sy="-100000" algn="bl" rotWithShape="0"/>
            </a:effectLst>
          </p:spPr>
          <p:txBody>
            <a:bodyPr rtlCol="0" anchor="ctr"/>
            <a:lstStyle/>
            <a:p>
              <a:pPr algn="ctr" defTabSz="457200"/>
              <a:endParaRPr lang="en-US" sz="4000" kern="0" dirty="0">
                <a:solidFill>
                  <a:prstClr val="black"/>
                </a:solidFill>
                <a:latin typeface="Arial" panose="020B0604020202020204" pitchFamily="34" charset="0"/>
                <a:cs typeface="Arial" panose="020B0604020202020204" pitchFamily="34" charset="0"/>
              </a:endParaRPr>
            </a:p>
          </p:txBody>
        </p:sp>
        <p:cxnSp>
          <p:nvCxnSpPr>
            <p:cNvPr id="489" name="Straight Arrow Connector 488">
              <a:extLst>
                <a:ext uri="{FF2B5EF4-FFF2-40B4-BE49-F238E27FC236}">
                  <a16:creationId xmlns:a16="http://schemas.microsoft.com/office/drawing/2014/main" id="{EEFBFA8B-97C2-4E47-B330-0A9EADE63C85}"/>
                </a:ext>
              </a:extLst>
            </p:cNvPr>
            <p:cNvCxnSpPr>
              <a:cxnSpLocks/>
            </p:cNvCxnSpPr>
            <p:nvPr/>
          </p:nvCxnSpPr>
          <p:spPr>
            <a:xfrm flipH="1">
              <a:off x="19652533" y="28598102"/>
              <a:ext cx="25600" cy="5685350"/>
            </a:xfrm>
            <a:prstGeom prst="straightConnector1">
              <a:avLst/>
            </a:prstGeom>
            <a:noFill/>
            <a:ln w="19050" cap="flat" cmpd="sng" algn="ctr">
              <a:solidFill>
                <a:sysClr val="windowText" lastClr="000000"/>
              </a:solidFill>
              <a:prstDash val="solid"/>
              <a:miter lim="800000"/>
              <a:tailEnd type="triangle"/>
            </a:ln>
            <a:effectLst/>
          </p:spPr>
        </p:cxnSp>
        <p:sp>
          <p:nvSpPr>
            <p:cNvPr id="490" name="TextBox 489">
              <a:extLst>
                <a:ext uri="{FF2B5EF4-FFF2-40B4-BE49-F238E27FC236}">
                  <a16:creationId xmlns:a16="http://schemas.microsoft.com/office/drawing/2014/main" id="{E21AFA4E-E33A-4BFD-A517-A12093A1DD5B}"/>
                </a:ext>
              </a:extLst>
            </p:cNvPr>
            <p:cNvSpPr txBox="1"/>
            <p:nvPr/>
          </p:nvSpPr>
          <p:spPr>
            <a:xfrm>
              <a:off x="21524889" y="29729776"/>
              <a:ext cx="530793" cy="791460"/>
            </a:xfrm>
            <a:prstGeom prst="rect">
              <a:avLst/>
            </a:prstGeom>
            <a:noFill/>
            <a:ln w="6350">
              <a:noFill/>
            </a:ln>
          </p:spPr>
          <p:txBody>
            <a:bodyPr wrap="none" rtlCol="0">
              <a:spAutoFit/>
            </a:bodyPr>
            <a:lstStyle/>
            <a:p>
              <a:pPr defTabSz="457200"/>
              <a:r>
                <a:rPr lang="en-US" sz="4000" kern="0" dirty="0">
                  <a:solidFill>
                    <a:prstClr val="black">
                      <a:lumMod val="85000"/>
                      <a:lumOff val="15000"/>
                    </a:prstClr>
                  </a:solidFill>
                  <a:latin typeface="Arial" panose="020B0604020202020204" pitchFamily="34" charset="0"/>
                  <a:cs typeface="Arial" panose="020B0604020202020204" pitchFamily="34" charset="0"/>
                </a:rPr>
                <a:t>g</a:t>
              </a:r>
            </a:p>
          </p:txBody>
        </p:sp>
        <p:sp>
          <p:nvSpPr>
            <p:cNvPr id="491" name="Oval 490">
              <a:extLst>
                <a:ext uri="{FF2B5EF4-FFF2-40B4-BE49-F238E27FC236}">
                  <a16:creationId xmlns:a16="http://schemas.microsoft.com/office/drawing/2014/main" id="{E0C18566-7169-4B10-B909-F88987D29BB6}"/>
                </a:ext>
              </a:extLst>
            </p:cNvPr>
            <p:cNvSpPr/>
            <p:nvPr/>
          </p:nvSpPr>
          <p:spPr>
            <a:xfrm>
              <a:off x="19991773" y="28880540"/>
              <a:ext cx="576487" cy="566337"/>
            </a:xfrm>
            <a:prstGeom prst="ellipse">
              <a:avLst/>
            </a:prstGeom>
            <a:solidFill>
              <a:srgbClr val="70AD47">
                <a:lumMod val="20000"/>
                <a:lumOff val="80000"/>
              </a:srgbClr>
            </a:solidFill>
            <a:ln w="6350" cap="flat" cmpd="sng" algn="ctr">
              <a:solidFill>
                <a:sysClr val="windowText" lastClr="000000"/>
              </a:solidFill>
              <a:prstDash val="solid"/>
              <a:miter lim="800000"/>
            </a:ln>
            <a:effectLst>
              <a:reflection endPos="0" dir="5400000" sy="-100000" algn="bl" rotWithShape="0"/>
            </a:effectLst>
          </p:spPr>
          <p:txBody>
            <a:bodyPr rtlCol="0" anchor="ctr"/>
            <a:lstStyle/>
            <a:p>
              <a:pPr algn="ctr" defTabSz="457200">
                <a:defRPr/>
              </a:pPr>
              <a:r>
                <a:rPr lang="en-US" sz="4000" kern="0" dirty="0">
                  <a:solidFill>
                    <a:srgbClr val="70AD47">
                      <a:lumMod val="50000"/>
                    </a:srgbClr>
                  </a:solidFill>
                  <a:latin typeface="Arial" panose="020B0604020202020204" pitchFamily="34" charset="0"/>
                  <a:cs typeface="Arial" panose="020B0604020202020204" pitchFamily="34" charset="0"/>
                </a:rPr>
                <a:t>f</a:t>
              </a:r>
            </a:p>
          </p:txBody>
        </p:sp>
        <p:sp>
          <p:nvSpPr>
            <p:cNvPr id="492" name="Oval 491">
              <a:extLst>
                <a:ext uri="{FF2B5EF4-FFF2-40B4-BE49-F238E27FC236}">
                  <a16:creationId xmlns:a16="http://schemas.microsoft.com/office/drawing/2014/main" id="{34F3BF69-A51E-4415-B5E2-5A14D0A70910}"/>
                </a:ext>
              </a:extLst>
            </p:cNvPr>
            <p:cNvSpPr/>
            <p:nvPr/>
          </p:nvSpPr>
          <p:spPr>
            <a:xfrm>
              <a:off x="19953928" y="30787134"/>
              <a:ext cx="575606" cy="611317"/>
            </a:xfrm>
            <a:prstGeom prst="ellipse">
              <a:avLst/>
            </a:prstGeom>
            <a:solidFill>
              <a:srgbClr val="4472C4">
                <a:lumMod val="20000"/>
                <a:lumOff val="80000"/>
              </a:srgbClr>
            </a:solidFill>
            <a:ln w="19050" cap="flat" cmpd="sng" algn="ctr">
              <a:solidFill>
                <a:srgbClr val="0000FF"/>
              </a:solidFill>
              <a:prstDash val="solid"/>
              <a:miter lim="800000"/>
            </a:ln>
            <a:effectLst>
              <a:reflection endPos="0" dir="5400000" sy="-100000" algn="bl" rotWithShape="0"/>
            </a:effectLst>
          </p:spPr>
          <p:txBody>
            <a:bodyPr rtlCol="0" anchor="ctr"/>
            <a:lstStyle/>
            <a:p>
              <a:pPr algn="ctr" defTabSz="457200">
                <a:defRPr/>
              </a:pPr>
              <a:endParaRPr lang="en-US" sz="4800" kern="0" dirty="0">
                <a:solidFill>
                  <a:srgbClr val="0000FF"/>
                </a:solidFill>
                <a:cs typeface="Arial" panose="020B0604020202020204" pitchFamily="34" charset="0"/>
              </a:endParaRPr>
            </a:p>
          </p:txBody>
        </p:sp>
        <p:sp>
          <p:nvSpPr>
            <p:cNvPr id="493" name="Freeform: Shape 492">
              <a:extLst>
                <a:ext uri="{FF2B5EF4-FFF2-40B4-BE49-F238E27FC236}">
                  <a16:creationId xmlns:a16="http://schemas.microsoft.com/office/drawing/2014/main" id="{04D5198D-99DC-4E5C-833D-4DDA8C2F5D35}"/>
                </a:ext>
              </a:extLst>
            </p:cNvPr>
            <p:cNvSpPr/>
            <p:nvPr/>
          </p:nvSpPr>
          <p:spPr>
            <a:xfrm flipH="1">
              <a:off x="20477440" y="30876725"/>
              <a:ext cx="475295" cy="109219"/>
            </a:xfrm>
            <a:custGeom>
              <a:avLst/>
              <a:gdLst>
                <a:gd name="connsiteX0" fmla="*/ 0 w 257695"/>
                <a:gd name="connsiteY0" fmla="*/ 58242 h 58242"/>
                <a:gd name="connsiteX1" fmla="*/ 66502 w 257695"/>
                <a:gd name="connsiteY1" fmla="*/ 53 h 58242"/>
                <a:gd name="connsiteX2" fmla="*/ 257695 w 257695"/>
                <a:gd name="connsiteY2" fmla="*/ 49929 h 58242"/>
              </a:gdLst>
              <a:ahLst/>
              <a:cxnLst>
                <a:cxn ang="0">
                  <a:pos x="connsiteX0" y="connsiteY0"/>
                </a:cxn>
                <a:cxn ang="0">
                  <a:pos x="connsiteX1" y="connsiteY1"/>
                </a:cxn>
                <a:cxn ang="0">
                  <a:pos x="connsiteX2" y="connsiteY2"/>
                </a:cxn>
              </a:cxnLst>
              <a:rect l="l" t="t" r="r" b="b"/>
              <a:pathLst>
                <a:path w="257695" h="58242">
                  <a:moveTo>
                    <a:pt x="0" y="58242"/>
                  </a:moveTo>
                  <a:cubicBezTo>
                    <a:pt x="11776" y="29840"/>
                    <a:pt x="23553" y="1438"/>
                    <a:pt x="66502" y="53"/>
                  </a:cubicBezTo>
                  <a:cubicBezTo>
                    <a:pt x="109451" y="-1332"/>
                    <a:pt x="183573" y="24298"/>
                    <a:pt x="257695" y="49929"/>
                  </a:cubicBezTo>
                </a:path>
              </a:pathLst>
            </a:custGeom>
            <a:noFill/>
            <a:ln w="28575" cap="flat" cmpd="sng" algn="ctr">
              <a:solidFill>
                <a:srgbClr val="0000FF"/>
              </a:solidFill>
              <a:prstDash val="solid"/>
              <a:miter lim="800000"/>
              <a:headEnd type="none" w="med" len="med"/>
              <a:tailEnd type="triangl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prstClr val="white"/>
                </a:solidFill>
                <a:effectLst/>
                <a:uLnTx/>
                <a:uFillTx/>
              </a:endParaRPr>
            </a:p>
          </p:txBody>
        </p:sp>
        <p:sp>
          <p:nvSpPr>
            <p:cNvPr id="494" name="TextBox 493">
              <a:extLst>
                <a:ext uri="{FF2B5EF4-FFF2-40B4-BE49-F238E27FC236}">
                  <a16:creationId xmlns:a16="http://schemas.microsoft.com/office/drawing/2014/main" id="{CC275EE5-FBD7-440A-B1E8-CD4848C4E7AD}"/>
                </a:ext>
              </a:extLst>
            </p:cNvPr>
            <p:cNvSpPr txBox="1"/>
            <p:nvPr/>
          </p:nvSpPr>
          <p:spPr>
            <a:xfrm>
              <a:off x="19889489" y="30706010"/>
              <a:ext cx="769760" cy="722639"/>
            </a:xfrm>
            <a:prstGeom prst="rect">
              <a:avLst/>
            </a:prstGeom>
            <a:noFill/>
          </p:spPr>
          <p:txBody>
            <a:bodyPr wrap="none" rtlCol="0">
              <a:spAutoFit/>
            </a:bodyPr>
            <a:lstStyle/>
            <a:p>
              <a:pPr defTabSz="457200"/>
              <a:r>
                <a:rPr lang="en-US" sz="3600" b="1" kern="0" dirty="0">
                  <a:solidFill>
                    <a:srgbClr val="0000FF"/>
                  </a:solidFill>
                  <a:latin typeface="Arial" panose="020B0604020202020204" pitchFamily="34" charset="0"/>
                  <a:cs typeface="Arial" panose="020B0604020202020204" pitchFamily="34" charset="0"/>
                </a:rPr>
                <a:t>e</a:t>
              </a:r>
              <a:r>
                <a:rPr lang="en-US" sz="3600" b="1" kern="0" baseline="-25000" dirty="0">
                  <a:solidFill>
                    <a:srgbClr val="0000FF"/>
                  </a:solidFill>
                  <a:latin typeface="Arial" panose="020B0604020202020204" pitchFamily="34" charset="0"/>
                  <a:cs typeface="Arial" panose="020B0604020202020204" pitchFamily="34" charset="0"/>
                </a:rPr>
                <a:t>rr</a:t>
              </a:r>
            </a:p>
          </p:txBody>
        </p:sp>
        <p:sp>
          <p:nvSpPr>
            <p:cNvPr id="495" name="Freeform: Shape 494">
              <a:extLst>
                <a:ext uri="{FF2B5EF4-FFF2-40B4-BE49-F238E27FC236}">
                  <a16:creationId xmlns:a16="http://schemas.microsoft.com/office/drawing/2014/main" id="{A01B1118-D741-4401-99B7-F2B1DB8A23EB}"/>
                </a:ext>
              </a:extLst>
            </p:cNvPr>
            <p:cNvSpPr/>
            <p:nvPr/>
          </p:nvSpPr>
          <p:spPr>
            <a:xfrm>
              <a:off x="21769008" y="31952710"/>
              <a:ext cx="475295" cy="109219"/>
            </a:xfrm>
            <a:custGeom>
              <a:avLst/>
              <a:gdLst>
                <a:gd name="connsiteX0" fmla="*/ 0 w 257695"/>
                <a:gd name="connsiteY0" fmla="*/ 58242 h 58242"/>
                <a:gd name="connsiteX1" fmla="*/ 66502 w 257695"/>
                <a:gd name="connsiteY1" fmla="*/ 53 h 58242"/>
                <a:gd name="connsiteX2" fmla="*/ 257695 w 257695"/>
                <a:gd name="connsiteY2" fmla="*/ 49929 h 58242"/>
              </a:gdLst>
              <a:ahLst/>
              <a:cxnLst>
                <a:cxn ang="0">
                  <a:pos x="connsiteX0" y="connsiteY0"/>
                </a:cxn>
                <a:cxn ang="0">
                  <a:pos x="connsiteX1" y="connsiteY1"/>
                </a:cxn>
                <a:cxn ang="0">
                  <a:pos x="connsiteX2" y="connsiteY2"/>
                </a:cxn>
              </a:cxnLst>
              <a:rect l="l" t="t" r="r" b="b"/>
              <a:pathLst>
                <a:path w="257695" h="58242">
                  <a:moveTo>
                    <a:pt x="0" y="58242"/>
                  </a:moveTo>
                  <a:cubicBezTo>
                    <a:pt x="11776" y="29840"/>
                    <a:pt x="23553" y="1438"/>
                    <a:pt x="66502" y="53"/>
                  </a:cubicBezTo>
                  <a:cubicBezTo>
                    <a:pt x="109451" y="-1332"/>
                    <a:pt x="183573" y="24298"/>
                    <a:pt x="257695" y="49929"/>
                  </a:cubicBezTo>
                </a:path>
              </a:pathLst>
            </a:custGeom>
            <a:noFill/>
            <a:ln w="28575" cap="flat" cmpd="sng" algn="ctr">
              <a:solidFill>
                <a:srgbClr val="0000FF"/>
              </a:solidFill>
              <a:prstDash val="solid"/>
              <a:miter lim="800000"/>
              <a:headEnd type="none" w="med" len="med"/>
              <a:tailEnd type="triangl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prstClr val="white"/>
                </a:solidFill>
                <a:effectLst/>
                <a:uLnTx/>
                <a:uFillTx/>
              </a:endParaRPr>
            </a:p>
          </p:txBody>
        </p:sp>
        <p:sp>
          <p:nvSpPr>
            <p:cNvPr id="496" name="TextBox 495">
              <a:extLst>
                <a:ext uri="{FF2B5EF4-FFF2-40B4-BE49-F238E27FC236}">
                  <a16:creationId xmlns:a16="http://schemas.microsoft.com/office/drawing/2014/main" id="{B512BFCB-EB23-4E8C-B699-1844F8A384AE}"/>
                </a:ext>
              </a:extLst>
            </p:cNvPr>
            <p:cNvSpPr txBox="1"/>
            <p:nvPr/>
          </p:nvSpPr>
          <p:spPr>
            <a:xfrm>
              <a:off x="22030352" y="28960228"/>
              <a:ext cx="683200" cy="553998"/>
            </a:xfrm>
            <a:prstGeom prst="rect">
              <a:avLst/>
            </a:prstGeom>
            <a:noFill/>
            <a:ln w="6350">
              <a:noFill/>
            </a:ln>
          </p:spPr>
          <p:txBody>
            <a:bodyPr wrap="none" rtlCol="0">
              <a:spAutoFit/>
            </a:bodyPr>
            <a:lstStyle/>
            <a:p>
              <a:pPr defTabSz="457200"/>
              <a:r>
                <a:rPr lang="en-US" sz="3000" dirty="0">
                  <a:solidFill>
                    <a:srgbClr val="70AD47">
                      <a:lumMod val="50000"/>
                    </a:srgbClr>
                  </a:solidFill>
                  <a:latin typeface="Arial" panose="020B0604020202020204" pitchFamily="34" charset="0"/>
                  <a:cs typeface="Arial" panose="020B0604020202020204" pitchFamily="34" charset="0"/>
                </a:rPr>
                <a:t>e</a:t>
              </a:r>
              <a:r>
                <a:rPr lang="en-US" sz="3000" baseline="30000" dirty="0">
                  <a:solidFill>
                    <a:srgbClr val="70AD47">
                      <a:lumMod val="50000"/>
                    </a:srgbClr>
                  </a:solidFill>
                  <a:latin typeface="Arial" panose="020B0604020202020204" pitchFamily="34" charset="0"/>
                  <a:cs typeface="Arial" panose="020B0604020202020204" pitchFamily="34" charset="0"/>
                </a:rPr>
                <a:t>i-2</a:t>
              </a:r>
            </a:p>
          </p:txBody>
        </p:sp>
        <p:sp>
          <p:nvSpPr>
            <p:cNvPr id="498" name="TextBox 497">
              <a:extLst>
                <a:ext uri="{FF2B5EF4-FFF2-40B4-BE49-F238E27FC236}">
                  <a16:creationId xmlns:a16="http://schemas.microsoft.com/office/drawing/2014/main" id="{AFBBBC68-4015-4226-BBB8-AB5942374FAD}"/>
                </a:ext>
              </a:extLst>
            </p:cNvPr>
            <p:cNvSpPr txBox="1"/>
            <p:nvPr/>
          </p:nvSpPr>
          <p:spPr>
            <a:xfrm>
              <a:off x="22020804" y="30809110"/>
              <a:ext cx="809587" cy="653815"/>
            </a:xfrm>
            <a:prstGeom prst="rect">
              <a:avLst/>
            </a:prstGeom>
            <a:noFill/>
            <a:ln w="6350">
              <a:noFill/>
            </a:ln>
          </p:spPr>
          <p:txBody>
            <a:bodyPr wrap="none" rtlCol="0">
              <a:spAutoFit/>
            </a:bodyPr>
            <a:lstStyle/>
            <a:p>
              <a:pPr defTabSz="457200"/>
              <a:r>
                <a:rPr lang="en-US" sz="3200" dirty="0">
                  <a:solidFill>
                    <a:srgbClr val="70AD47">
                      <a:lumMod val="50000"/>
                    </a:srgbClr>
                  </a:solidFill>
                  <a:latin typeface="Arial" panose="020B0604020202020204" pitchFamily="34" charset="0"/>
                  <a:cs typeface="Arial" panose="020B0604020202020204" pitchFamily="34" charset="0"/>
                </a:rPr>
                <a:t>e</a:t>
              </a:r>
              <a:r>
                <a:rPr lang="en-US" sz="3200" baseline="30000" dirty="0">
                  <a:solidFill>
                    <a:srgbClr val="70AD47">
                      <a:lumMod val="50000"/>
                    </a:srgbClr>
                  </a:solidFill>
                  <a:latin typeface="Arial" panose="020B0604020202020204" pitchFamily="34" charset="0"/>
                  <a:cs typeface="Arial" panose="020B0604020202020204" pitchFamily="34" charset="0"/>
                </a:rPr>
                <a:t>i-2</a:t>
              </a:r>
            </a:p>
          </p:txBody>
        </p:sp>
        <p:sp>
          <p:nvSpPr>
            <p:cNvPr id="500" name="TextBox 499">
              <a:extLst>
                <a:ext uri="{FF2B5EF4-FFF2-40B4-BE49-F238E27FC236}">
                  <a16:creationId xmlns:a16="http://schemas.microsoft.com/office/drawing/2014/main" id="{EC7A6B7B-520C-4AD2-98B6-65DBDC89C5AA}"/>
                </a:ext>
              </a:extLst>
            </p:cNvPr>
            <p:cNvSpPr txBox="1"/>
            <p:nvPr/>
          </p:nvSpPr>
          <p:spPr>
            <a:xfrm>
              <a:off x="22018718" y="32764510"/>
              <a:ext cx="683200" cy="553998"/>
            </a:xfrm>
            <a:prstGeom prst="rect">
              <a:avLst/>
            </a:prstGeom>
            <a:noFill/>
            <a:ln w="6350">
              <a:noFill/>
            </a:ln>
          </p:spPr>
          <p:txBody>
            <a:bodyPr wrap="none" rtlCol="0">
              <a:spAutoFit/>
            </a:bodyPr>
            <a:lstStyle/>
            <a:p>
              <a:pPr defTabSz="457200"/>
              <a:r>
                <a:rPr lang="en-US" sz="3000" dirty="0">
                  <a:solidFill>
                    <a:srgbClr val="70AD47">
                      <a:lumMod val="50000"/>
                    </a:srgbClr>
                  </a:solidFill>
                  <a:latin typeface="Arial" panose="020B0604020202020204" pitchFamily="34" charset="0"/>
                  <a:cs typeface="Arial" panose="020B0604020202020204" pitchFamily="34" charset="0"/>
                </a:rPr>
                <a:t>e</a:t>
              </a:r>
              <a:r>
                <a:rPr lang="en-US" sz="3000" baseline="30000" dirty="0">
                  <a:solidFill>
                    <a:srgbClr val="70AD47">
                      <a:lumMod val="50000"/>
                    </a:srgbClr>
                  </a:solidFill>
                  <a:latin typeface="Arial" panose="020B0604020202020204" pitchFamily="34" charset="0"/>
                  <a:cs typeface="Arial" panose="020B0604020202020204" pitchFamily="34" charset="0"/>
                </a:rPr>
                <a:t>i-1</a:t>
              </a:r>
            </a:p>
          </p:txBody>
        </p:sp>
        <p:sp>
          <p:nvSpPr>
            <p:cNvPr id="501" name="TextBox 500">
              <a:extLst>
                <a:ext uri="{FF2B5EF4-FFF2-40B4-BE49-F238E27FC236}">
                  <a16:creationId xmlns:a16="http://schemas.microsoft.com/office/drawing/2014/main" id="{FEBC8AA1-8AB8-4DBA-8FFE-74B04C18443B}"/>
                </a:ext>
              </a:extLst>
            </p:cNvPr>
            <p:cNvSpPr txBox="1"/>
            <p:nvPr/>
          </p:nvSpPr>
          <p:spPr>
            <a:xfrm>
              <a:off x="21997957" y="33653629"/>
              <a:ext cx="809587" cy="653815"/>
            </a:xfrm>
            <a:prstGeom prst="rect">
              <a:avLst/>
            </a:prstGeom>
            <a:noFill/>
            <a:ln w="6350">
              <a:noFill/>
            </a:ln>
          </p:spPr>
          <p:txBody>
            <a:bodyPr wrap="none" rtlCol="0">
              <a:spAutoFit/>
            </a:bodyPr>
            <a:lstStyle/>
            <a:p>
              <a:pPr defTabSz="457200"/>
              <a:r>
                <a:rPr lang="en-US" sz="3200" dirty="0">
                  <a:solidFill>
                    <a:srgbClr val="70AD47">
                      <a:lumMod val="50000"/>
                    </a:srgbClr>
                  </a:solidFill>
                  <a:latin typeface="Arial" panose="020B0604020202020204" pitchFamily="34" charset="0"/>
                  <a:cs typeface="Arial" panose="020B0604020202020204" pitchFamily="34" charset="0"/>
                </a:rPr>
                <a:t>e</a:t>
              </a:r>
              <a:r>
                <a:rPr lang="en-US" sz="3200" baseline="30000" dirty="0">
                  <a:solidFill>
                    <a:srgbClr val="70AD47">
                      <a:lumMod val="50000"/>
                    </a:srgbClr>
                  </a:solidFill>
                  <a:latin typeface="Arial" panose="020B0604020202020204" pitchFamily="34" charset="0"/>
                  <a:cs typeface="Arial" panose="020B0604020202020204" pitchFamily="34" charset="0"/>
                </a:rPr>
                <a:t>i-1</a:t>
              </a:r>
            </a:p>
          </p:txBody>
        </p:sp>
        <p:sp>
          <p:nvSpPr>
            <p:cNvPr id="502" name="Oval 501">
              <a:extLst>
                <a:ext uri="{FF2B5EF4-FFF2-40B4-BE49-F238E27FC236}">
                  <a16:creationId xmlns:a16="http://schemas.microsoft.com/office/drawing/2014/main" id="{82FE7DC8-63F1-4717-A793-B559957D38AA}"/>
                </a:ext>
              </a:extLst>
            </p:cNvPr>
            <p:cNvSpPr/>
            <p:nvPr/>
          </p:nvSpPr>
          <p:spPr>
            <a:xfrm>
              <a:off x="21422351" y="31754643"/>
              <a:ext cx="575606" cy="611317"/>
            </a:xfrm>
            <a:prstGeom prst="ellipse">
              <a:avLst/>
            </a:prstGeom>
            <a:solidFill>
              <a:srgbClr val="4472C4">
                <a:lumMod val="20000"/>
                <a:lumOff val="80000"/>
              </a:srgbClr>
            </a:solidFill>
            <a:ln w="19050" cap="flat" cmpd="sng" algn="ctr">
              <a:solidFill>
                <a:srgbClr val="0000FF"/>
              </a:solidFill>
              <a:prstDash val="solid"/>
              <a:miter lim="800000"/>
            </a:ln>
            <a:effectLst>
              <a:reflection endPos="0" dir="5400000" sy="-100000" algn="bl" rotWithShape="0"/>
            </a:effectLst>
          </p:spPr>
          <p:txBody>
            <a:bodyPr rtlCol="0" anchor="ctr"/>
            <a:lstStyle/>
            <a:p>
              <a:pPr algn="ctr" defTabSz="457200">
                <a:defRPr/>
              </a:pPr>
              <a:endParaRPr lang="en-US" sz="4800" kern="0" dirty="0">
                <a:solidFill>
                  <a:srgbClr val="0000FF"/>
                </a:solidFill>
                <a:cs typeface="Arial" panose="020B0604020202020204" pitchFamily="34" charset="0"/>
              </a:endParaRPr>
            </a:p>
          </p:txBody>
        </p:sp>
        <p:cxnSp>
          <p:nvCxnSpPr>
            <p:cNvPr id="503" name="Straight Arrow Connector 502">
              <a:extLst>
                <a:ext uri="{FF2B5EF4-FFF2-40B4-BE49-F238E27FC236}">
                  <a16:creationId xmlns:a16="http://schemas.microsoft.com/office/drawing/2014/main" id="{A3544E82-0FEF-4CDB-BC46-C72DBA4C35F4}"/>
                </a:ext>
              </a:extLst>
            </p:cNvPr>
            <p:cNvCxnSpPr>
              <a:cxnSpLocks/>
              <a:stCxn id="492" idx="5"/>
              <a:endCxn id="502" idx="1"/>
            </p:cNvCxnSpPr>
            <p:nvPr/>
          </p:nvCxnSpPr>
          <p:spPr>
            <a:xfrm>
              <a:off x="20445239" y="31308926"/>
              <a:ext cx="1061407" cy="535242"/>
            </a:xfrm>
            <a:prstGeom prst="straightConnector1">
              <a:avLst/>
            </a:prstGeom>
            <a:noFill/>
            <a:ln w="28575" cap="flat" cmpd="sng" algn="ctr">
              <a:solidFill>
                <a:srgbClr val="0000FF"/>
              </a:solidFill>
              <a:prstDash val="solid"/>
              <a:miter lim="800000"/>
              <a:tailEnd type="triangle"/>
            </a:ln>
            <a:effectLst/>
          </p:spPr>
        </p:cxnSp>
        <p:sp>
          <p:nvSpPr>
            <p:cNvPr id="504" name="TextBox 503">
              <a:extLst>
                <a:ext uri="{FF2B5EF4-FFF2-40B4-BE49-F238E27FC236}">
                  <a16:creationId xmlns:a16="http://schemas.microsoft.com/office/drawing/2014/main" id="{72A8BE0D-E13C-4283-862A-9B6AA006A461}"/>
                </a:ext>
              </a:extLst>
            </p:cNvPr>
            <p:cNvSpPr txBox="1"/>
            <p:nvPr/>
          </p:nvSpPr>
          <p:spPr>
            <a:xfrm>
              <a:off x="21323352" y="31722444"/>
              <a:ext cx="784189" cy="630942"/>
            </a:xfrm>
            <a:prstGeom prst="rect">
              <a:avLst/>
            </a:prstGeom>
            <a:noFill/>
          </p:spPr>
          <p:txBody>
            <a:bodyPr wrap="none" rtlCol="0">
              <a:spAutoFit/>
            </a:bodyPr>
            <a:lstStyle/>
            <a:p>
              <a:pPr defTabSz="457200"/>
              <a:r>
                <a:rPr lang="en-US" sz="3500" b="1" kern="0" dirty="0" err="1">
                  <a:solidFill>
                    <a:srgbClr val="0000FF"/>
                  </a:solidFill>
                  <a:latin typeface="Arial" panose="020B0604020202020204" pitchFamily="34" charset="0"/>
                  <a:cs typeface="Arial" panose="020B0604020202020204" pitchFamily="34" charset="0"/>
                </a:rPr>
                <a:t>e</a:t>
              </a:r>
              <a:r>
                <a:rPr lang="en-US" sz="3500" b="1" kern="0" baseline="-25000" dirty="0" err="1">
                  <a:solidFill>
                    <a:srgbClr val="0000FF"/>
                  </a:solidFill>
                  <a:latin typeface="Arial" panose="020B0604020202020204" pitchFamily="34" charset="0"/>
                  <a:cs typeface="Arial" panose="020B0604020202020204" pitchFamily="34" charset="0"/>
                </a:rPr>
                <a:t>rw</a:t>
              </a:r>
              <a:endParaRPr lang="en-US" sz="3500" b="1" kern="0" baseline="-25000" dirty="0">
                <a:solidFill>
                  <a:srgbClr val="0000FF"/>
                </a:solidFill>
                <a:latin typeface="Arial" panose="020B0604020202020204" pitchFamily="34" charset="0"/>
                <a:cs typeface="Arial" panose="020B0604020202020204" pitchFamily="34" charset="0"/>
              </a:endParaRPr>
            </a:p>
          </p:txBody>
        </p:sp>
        <p:sp>
          <p:nvSpPr>
            <p:cNvPr id="505" name="Oval 504">
              <a:extLst>
                <a:ext uri="{FF2B5EF4-FFF2-40B4-BE49-F238E27FC236}">
                  <a16:creationId xmlns:a16="http://schemas.microsoft.com/office/drawing/2014/main" id="{3741A37F-6447-43A4-83E8-40F9E86FD74D}"/>
                </a:ext>
              </a:extLst>
            </p:cNvPr>
            <p:cNvSpPr/>
            <p:nvPr/>
          </p:nvSpPr>
          <p:spPr>
            <a:xfrm>
              <a:off x="21392421" y="33603139"/>
              <a:ext cx="576487" cy="566337"/>
            </a:xfrm>
            <a:prstGeom prst="ellipse">
              <a:avLst/>
            </a:prstGeom>
            <a:solidFill>
              <a:srgbClr val="FFD966"/>
            </a:solidFill>
            <a:ln w="6350" cap="flat" cmpd="sng" algn="ctr">
              <a:solidFill>
                <a:sysClr val="windowText" lastClr="000000"/>
              </a:solidFill>
              <a:prstDash val="solid"/>
              <a:miter lim="800000"/>
            </a:ln>
            <a:effectLst>
              <a:reflection endPos="0" dir="5400000" sy="-100000" algn="bl" rotWithShape="0"/>
            </a:effectLst>
          </p:spPr>
          <p:txBody>
            <a:bodyPr rtlCol="0" anchor="ctr"/>
            <a:lstStyle/>
            <a:p>
              <a:pPr algn="ctr" defTabSz="457200"/>
              <a:r>
                <a:rPr lang="en-US" sz="4000" kern="0" dirty="0">
                  <a:solidFill>
                    <a:srgbClr val="FFC000">
                      <a:lumMod val="50000"/>
                    </a:srgbClr>
                  </a:solidFill>
                  <a:latin typeface="Arial" panose="020B0604020202020204" pitchFamily="34" charset="0"/>
                  <a:cs typeface="Arial" panose="020B0604020202020204" pitchFamily="34" charset="0"/>
                </a:rPr>
                <a:t>a</a:t>
              </a:r>
            </a:p>
          </p:txBody>
        </p:sp>
        <p:sp>
          <p:nvSpPr>
            <p:cNvPr id="506" name="Freeform: Shape 505">
              <a:extLst>
                <a:ext uri="{FF2B5EF4-FFF2-40B4-BE49-F238E27FC236}">
                  <a16:creationId xmlns:a16="http://schemas.microsoft.com/office/drawing/2014/main" id="{8B751558-BAC6-49EE-B69D-3A777DB7B7F5}"/>
                </a:ext>
              </a:extLst>
            </p:cNvPr>
            <p:cNvSpPr/>
            <p:nvPr/>
          </p:nvSpPr>
          <p:spPr>
            <a:xfrm flipH="1">
              <a:off x="21897004" y="33629434"/>
              <a:ext cx="475295" cy="109219"/>
            </a:xfrm>
            <a:custGeom>
              <a:avLst/>
              <a:gdLst>
                <a:gd name="connsiteX0" fmla="*/ 0 w 257695"/>
                <a:gd name="connsiteY0" fmla="*/ 58242 h 58242"/>
                <a:gd name="connsiteX1" fmla="*/ 66502 w 257695"/>
                <a:gd name="connsiteY1" fmla="*/ 53 h 58242"/>
                <a:gd name="connsiteX2" fmla="*/ 257695 w 257695"/>
                <a:gd name="connsiteY2" fmla="*/ 49929 h 58242"/>
              </a:gdLst>
              <a:ahLst/>
              <a:cxnLst>
                <a:cxn ang="0">
                  <a:pos x="connsiteX0" y="connsiteY0"/>
                </a:cxn>
                <a:cxn ang="0">
                  <a:pos x="connsiteX1" y="connsiteY1"/>
                </a:cxn>
                <a:cxn ang="0">
                  <a:pos x="connsiteX2" y="connsiteY2"/>
                </a:cxn>
              </a:cxnLst>
              <a:rect l="l" t="t" r="r" b="b"/>
              <a:pathLst>
                <a:path w="257695" h="58242">
                  <a:moveTo>
                    <a:pt x="0" y="58242"/>
                  </a:moveTo>
                  <a:cubicBezTo>
                    <a:pt x="11776" y="29840"/>
                    <a:pt x="23553" y="1438"/>
                    <a:pt x="66502" y="53"/>
                  </a:cubicBezTo>
                  <a:cubicBezTo>
                    <a:pt x="109451" y="-1332"/>
                    <a:pt x="183573" y="24298"/>
                    <a:pt x="257695" y="49929"/>
                  </a:cubicBezTo>
                </a:path>
              </a:pathLst>
            </a:custGeom>
            <a:noFill/>
            <a:ln w="6350" cap="flat" cmpd="sng" algn="ctr">
              <a:solidFill>
                <a:sysClr val="windowText" lastClr="000000"/>
              </a:solidFill>
              <a:prstDash val="solid"/>
              <a:miter lim="800000"/>
              <a:headEnd type="none" w="med" len="med"/>
              <a:tailEnd type="triangl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prstClr val="white"/>
                </a:solidFill>
                <a:effectLst/>
                <a:uLnTx/>
                <a:uFillTx/>
              </a:endParaRPr>
            </a:p>
          </p:txBody>
        </p:sp>
        <p:sp>
          <p:nvSpPr>
            <p:cNvPr id="507" name="Freeform: Shape 506">
              <a:extLst>
                <a:ext uri="{FF2B5EF4-FFF2-40B4-BE49-F238E27FC236}">
                  <a16:creationId xmlns:a16="http://schemas.microsoft.com/office/drawing/2014/main" id="{9DDB607F-66C7-4C6B-ADC6-ABAF7EF06EE7}"/>
                </a:ext>
              </a:extLst>
            </p:cNvPr>
            <p:cNvSpPr/>
            <p:nvPr/>
          </p:nvSpPr>
          <p:spPr>
            <a:xfrm flipH="1">
              <a:off x="21932780" y="28861292"/>
              <a:ext cx="475295" cy="109219"/>
            </a:xfrm>
            <a:custGeom>
              <a:avLst/>
              <a:gdLst>
                <a:gd name="connsiteX0" fmla="*/ 0 w 257695"/>
                <a:gd name="connsiteY0" fmla="*/ 58242 h 58242"/>
                <a:gd name="connsiteX1" fmla="*/ 66502 w 257695"/>
                <a:gd name="connsiteY1" fmla="*/ 53 h 58242"/>
                <a:gd name="connsiteX2" fmla="*/ 257695 w 257695"/>
                <a:gd name="connsiteY2" fmla="*/ 49929 h 58242"/>
              </a:gdLst>
              <a:ahLst/>
              <a:cxnLst>
                <a:cxn ang="0">
                  <a:pos x="connsiteX0" y="connsiteY0"/>
                </a:cxn>
                <a:cxn ang="0">
                  <a:pos x="connsiteX1" y="connsiteY1"/>
                </a:cxn>
                <a:cxn ang="0">
                  <a:pos x="connsiteX2" y="connsiteY2"/>
                </a:cxn>
              </a:cxnLst>
              <a:rect l="l" t="t" r="r" b="b"/>
              <a:pathLst>
                <a:path w="257695" h="58242">
                  <a:moveTo>
                    <a:pt x="0" y="58242"/>
                  </a:moveTo>
                  <a:cubicBezTo>
                    <a:pt x="11776" y="29840"/>
                    <a:pt x="23553" y="1438"/>
                    <a:pt x="66502" y="53"/>
                  </a:cubicBezTo>
                  <a:cubicBezTo>
                    <a:pt x="109451" y="-1332"/>
                    <a:pt x="183573" y="24298"/>
                    <a:pt x="257695" y="49929"/>
                  </a:cubicBezTo>
                </a:path>
              </a:pathLst>
            </a:custGeom>
            <a:noFill/>
            <a:ln w="6350" cap="flat" cmpd="sng" algn="ctr">
              <a:solidFill>
                <a:sysClr val="windowText" lastClr="000000"/>
              </a:solidFill>
              <a:prstDash val="solid"/>
              <a:miter lim="800000"/>
              <a:headEnd type="none" w="med" len="med"/>
              <a:tailEnd type="triangl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solidFill>
                  <a:prstClr val="white"/>
                </a:solidFill>
                <a:effectLst/>
                <a:uLnTx/>
                <a:uFillTx/>
              </a:endParaRPr>
            </a:p>
          </p:txBody>
        </p:sp>
        <p:sp>
          <p:nvSpPr>
            <p:cNvPr id="508" name="TextBox 507">
              <a:extLst>
                <a:ext uri="{FF2B5EF4-FFF2-40B4-BE49-F238E27FC236}">
                  <a16:creationId xmlns:a16="http://schemas.microsoft.com/office/drawing/2014/main" id="{FCF7588E-CABB-49FC-90D9-A2EDE1FAD2D6}"/>
                </a:ext>
              </a:extLst>
            </p:cNvPr>
            <p:cNvSpPr txBox="1"/>
            <p:nvPr/>
          </p:nvSpPr>
          <p:spPr>
            <a:xfrm>
              <a:off x="20605716" y="33608919"/>
              <a:ext cx="534414" cy="653815"/>
            </a:xfrm>
            <a:prstGeom prst="rect">
              <a:avLst/>
            </a:prstGeom>
            <a:noFill/>
            <a:ln w="6350">
              <a:noFill/>
            </a:ln>
          </p:spPr>
          <p:txBody>
            <a:bodyPr wrap="none" rtlCol="0">
              <a:spAutoFit/>
            </a:bodyPr>
            <a:lstStyle/>
            <a:p>
              <a:pPr defTabSz="457200"/>
              <a:r>
                <a:rPr lang="en-US" sz="3200" dirty="0" err="1">
                  <a:solidFill>
                    <a:prstClr val="black"/>
                  </a:solidFill>
                  <a:latin typeface="Arial" panose="020B0604020202020204" pitchFamily="34" charset="0"/>
                  <a:cs typeface="Arial" panose="020B0604020202020204" pitchFamily="34" charset="0"/>
                </a:rPr>
                <a:t>e</a:t>
              </a:r>
              <a:r>
                <a:rPr lang="en-US" sz="3200" baseline="30000" dirty="0" err="1">
                  <a:solidFill>
                    <a:prstClr val="black"/>
                  </a:solidFill>
                  <a:latin typeface="Arial" panose="020B0604020202020204" pitchFamily="34" charset="0"/>
                  <a:cs typeface="Arial" panose="020B0604020202020204" pitchFamily="34" charset="0"/>
                </a:rPr>
                <a:t>i</a:t>
              </a:r>
              <a:endParaRPr lang="en-US" sz="3200" baseline="30000" dirty="0">
                <a:solidFill>
                  <a:prstClr val="black"/>
                </a:solidFill>
                <a:latin typeface="Arial" panose="020B0604020202020204" pitchFamily="34" charset="0"/>
                <a:cs typeface="Arial" panose="020B0604020202020204" pitchFamily="34" charset="0"/>
              </a:endParaRPr>
            </a:p>
          </p:txBody>
        </p:sp>
        <p:sp>
          <p:nvSpPr>
            <p:cNvPr id="509" name="TextBox 508">
              <a:extLst>
                <a:ext uri="{FF2B5EF4-FFF2-40B4-BE49-F238E27FC236}">
                  <a16:creationId xmlns:a16="http://schemas.microsoft.com/office/drawing/2014/main" id="{825024A5-50C7-441B-9DAB-7FAC1FC230BB}"/>
                </a:ext>
              </a:extLst>
            </p:cNvPr>
            <p:cNvSpPr txBox="1"/>
            <p:nvPr/>
          </p:nvSpPr>
          <p:spPr>
            <a:xfrm rot="5400000">
              <a:off x="22378507" y="30910302"/>
              <a:ext cx="1387025" cy="660414"/>
            </a:xfrm>
            <a:prstGeom prst="rect">
              <a:avLst/>
            </a:prstGeom>
            <a:noFill/>
          </p:spPr>
          <p:txBody>
            <a:bodyPr wrap="square" rtlCol="0">
              <a:spAutoFit/>
            </a:bodyPr>
            <a:lstStyle/>
            <a:p>
              <a:pPr defTabSz="457200"/>
              <a:r>
                <a:rPr lang="en-US" sz="3200" kern="0" dirty="0">
                  <a:solidFill>
                    <a:srgbClr val="002060"/>
                  </a:solidFill>
                  <a:latin typeface="Arial" panose="020B0604020202020204" pitchFamily="34" charset="0"/>
                  <a:cs typeface="Arial" panose="020B0604020202020204" pitchFamily="34" charset="0"/>
                </a:rPr>
                <a:t>II = 5</a:t>
              </a:r>
            </a:p>
          </p:txBody>
        </p:sp>
        <p:cxnSp>
          <p:nvCxnSpPr>
            <p:cNvPr id="510" name="Straight Arrow Connector 509">
              <a:extLst>
                <a:ext uri="{FF2B5EF4-FFF2-40B4-BE49-F238E27FC236}">
                  <a16:creationId xmlns:a16="http://schemas.microsoft.com/office/drawing/2014/main" id="{DA438B9B-D5F6-4627-8DBE-C2DBB0C67519}"/>
                </a:ext>
              </a:extLst>
            </p:cNvPr>
            <p:cNvCxnSpPr>
              <a:cxnSpLocks/>
            </p:cNvCxnSpPr>
            <p:nvPr/>
          </p:nvCxnSpPr>
          <p:spPr>
            <a:xfrm>
              <a:off x="22903148" y="28746787"/>
              <a:ext cx="0" cy="4591969"/>
            </a:xfrm>
            <a:prstGeom prst="straightConnector1">
              <a:avLst/>
            </a:prstGeom>
            <a:noFill/>
            <a:ln w="19050" cap="flat" cmpd="sng" algn="ctr">
              <a:solidFill>
                <a:srgbClr val="002060"/>
              </a:solidFill>
              <a:prstDash val="solid"/>
              <a:miter lim="800000"/>
              <a:headEnd type="arrow"/>
              <a:tailEnd type="arrow"/>
            </a:ln>
            <a:effectLst/>
          </p:spPr>
        </p:cxnSp>
        <p:sp>
          <p:nvSpPr>
            <p:cNvPr id="695" name="TextBox 694">
              <a:extLst>
                <a:ext uri="{FF2B5EF4-FFF2-40B4-BE49-F238E27FC236}">
                  <a16:creationId xmlns:a16="http://schemas.microsoft.com/office/drawing/2014/main" id="{66FC9C51-9629-4087-9265-472E19C7C63F}"/>
                </a:ext>
              </a:extLst>
            </p:cNvPr>
            <p:cNvSpPr txBox="1"/>
            <p:nvPr/>
          </p:nvSpPr>
          <p:spPr>
            <a:xfrm>
              <a:off x="21993542" y="31908277"/>
              <a:ext cx="825880" cy="653815"/>
            </a:xfrm>
            <a:prstGeom prst="rect">
              <a:avLst/>
            </a:prstGeom>
            <a:noFill/>
            <a:ln w="6350">
              <a:noFill/>
            </a:ln>
          </p:spPr>
          <p:txBody>
            <a:bodyPr wrap="none" rtlCol="0">
              <a:spAutoFit/>
            </a:bodyPr>
            <a:lstStyle/>
            <a:p>
              <a:pPr defTabSz="457200"/>
              <a:r>
                <a:rPr lang="en-US" sz="3200" b="1" dirty="0">
                  <a:solidFill>
                    <a:srgbClr val="70AD47">
                      <a:lumMod val="50000"/>
                    </a:srgbClr>
                  </a:solidFill>
                  <a:latin typeface="Arial" panose="020B0604020202020204" pitchFamily="34" charset="0"/>
                  <a:cs typeface="Arial" panose="020B0604020202020204" pitchFamily="34" charset="0"/>
                </a:rPr>
                <a:t>e</a:t>
              </a:r>
              <a:r>
                <a:rPr lang="en-US" sz="3200" b="1" baseline="30000" dirty="0">
                  <a:solidFill>
                    <a:srgbClr val="70AD47">
                      <a:lumMod val="50000"/>
                    </a:srgbClr>
                  </a:solidFill>
                  <a:latin typeface="Arial" panose="020B0604020202020204" pitchFamily="34" charset="0"/>
                  <a:cs typeface="Arial" panose="020B0604020202020204" pitchFamily="34" charset="0"/>
                </a:rPr>
                <a:t>i-1</a:t>
              </a:r>
            </a:p>
          </p:txBody>
        </p:sp>
        <p:sp>
          <p:nvSpPr>
            <p:cNvPr id="696" name="TextBox 695">
              <a:extLst>
                <a:ext uri="{FF2B5EF4-FFF2-40B4-BE49-F238E27FC236}">
                  <a16:creationId xmlns:a16="http://schemas.microsoft.com/office/drawing/2014/main" id="{35FA158A-E573-4D8E-8515-C09B4BBDA276}"/>
                </a:ext>
              </a:extLst>
            </p:cNvPr>
            <p:cNvSpPr txBox="1"/>
            <p:nvPr/>
          </p:nvSpPr>
          <p:spPr>
            <a:xfrm>
              <a:off x="22023700" y="29878675"/>
              <a:ext cx="683200" cy="553998"/>
            </a:xfrm>
            <a:prstGeom prst="rect">
              <a:avLst/>
            </a:prstGeom>
            <a:noFill/>
            <a:ln w="6350">
              <a:noFill/>
            </a:ln>
          </p:spPr>
          <p:txBody>
            <a:bodyPr wrap="none" rtlCol="0">
              <a:spAutoFit/>
            </a:bodyPr>
            <a:lstStyle/>
            <a:p>
              <a:pPr defTabSz="457200"/>
              <a:r>
                <a:rPr lang="en-US" sz="3000" dirty="0">
                  <a:solidFill>
                    <a:srgbClr val="70AD47">
                      <a:lumMod val="50000"/>
                    </a:srgbClr>
                  </a:solidFill>
                  <a:latin typeface="Arial" panose="020B0604020202020204" pitchFamily="34" charset="0"/>
                  <a:cs typeface="Arial" panose="020B0604020202020204" pitchFamily="34" charset="0"/>
                </a:rPr>
                <a:t>e</a:t>
              </a:r>
              <a:r>
                <a:rPr lang="en-US" sz="3000" baseline="30000" dirty="0">
                  <a:solidFill>
                    <a:srgbClr val="70AD47">
                      <a:lumMod val="50000"/>
                    </a:srgbClr>
                  </a:solidFill>
                  <a:latin typeface="Arial" panose="020B0604020202020204" pitchFamily="34" charset="0"/>
                  <a:cs typeface="Arial" panose="020B0604020202020204" pitchFamily="34" charset="0"/>
                </a:rPr>
                <a:t>i-2</a:t>
              </a:r>
            </a:p>
          </p:txBody>
        </p:sp>
      </p:grpSp>
      <p:grpSp>
        <p:nvGrpSpPr>
          <p:cNvPr id="698" name="Group 697">
            <a:extLst>
              <a:ext uri="{FF2B5EF4-FFF2-40B4-BE49-F238E27FC236}">
                <a16:creationId xmlns:a16="http://schemas.microsoft.com/office/drawing/2014/main" id="{223A9E95-225B-4A2B-92F2-98D4721A23D3}"/>
              </a:ext>
            </a:extLst>
          </p:cNvPr>
          <p:cNvGrpSpPr/>
          <p:nvPr/>
        </p:nvGrpSpPr>
        <p:grpSpPr>
          <a:xfrm>
            <a:off x="16916991" y="27911208"/>
            <a:ext cx="2005104" cy="5971441"/>
            <a:chOff x="620046" y="1842075"/>
            <a:chExt cx="898399" cy="2973310"/>
          </a:xfrm>
        </p:grpSpPr>
        <p:sp>
          <p:nvSpPr>
            <p:cNvPr id="699" name="Oval 698">
              <a:extLst>
                <a:ext uri="{FF2B5EF4-FFF2-40B4-BE49-F238E27FC236}">
                  <a16:creationId xmlns:a16="http://schemas.microsoft.com/office/drawing/2014/main" id="{CEF462E8-305A-4C04-88DC-8F64E6C8CE77}"/>
                </a:ext>
              </a:extLst>
            </p:cNvPr>
            <p:cNvSpPr/>
            <p:nvPr/>
          </p:nvSpPr>
          <p:spPr>
            <a:xfrm>
              <a:off x="754468" y="3946720"/>
              <a:ext cx="363116" cy="363389"/>
            </a:xfrm>
            <a:prstGeom prst="ellipse">
              <a:avLst/>
            </a:prstGeom>
            <a:solidFill>
              <a:sysClr val="window" lastClr="FFFFFF"/>
            </a:solidFill>
            <a:ln w="19050" cap="flat" cmpd="sng" algn="ctr">
              <a:solidFill>
                <a:sysClr val="windowText" lastClr="000000"/>
              </a:solidFill>
              <a:prstDash val="solid"/>
            </a:ln>
            <a:effectLst>
              <a:reflection endPos="0" dir="5400000" sy="-100000" algn="bl" rotWithShape="0"/>
            </a:effectLst>
          </p:spPr>
          <p:txBody>
            <a:bodyPr rtlCol="0" anchor="ctr"/>
            <a:lstStyle/>
            <a:p>
              <a:pPr algn="ctr" defTabSz="914400">
                <a:defRPr/>
              </a:pPr>
              <a:r>
                <a:rPr lang="en-US" sz="4000" kern="0" dirty="0">
                  <a:solidFill>
                    <a:prstClr val="black"/>
                  </a:solidFill>
                  <a:latin typeface="Arial" panose="020B0604020202020204" pitchFamily="34" charset="0"/>
                  <a:cs typeface="Arial" panose="020B0604020202020204" pitchFamily="34" charset="0"/>
                </a:rPr>
                <a:t>e</a:t>
              </a:r>
            </a:p>
          </p:txBody>
        </p:sp>
        <p:sp>
          <p:nvSpPr>
            <p:cNvPr id="700" name="Oval 699">
              <a:extLst>
                <a:ext uri="{FF2B5EF4-FFF2-40B4-BE49-F238E27FC236}">
                  <a16:creationId xmlns:a16="http://schemas.microsoft.com/office/drawing/2014/main" id="{3C300BE1-BF7C-4913-90DA-A0E48EC45773}"/>
                </a:ext>
              </a:extLst>
            </p:cNvPr>
            <p:cNvSpPr/>
            <p:nvPr/>
          </p:nvSpPr>
          <p:spPr>
            <a:xfrm>
              <a:off x="781108" y="4474783"/>
              <a:ext cx="318283" cy="340602"/>
            </a:xfrm>
            <a:prstGeom prst="ellipse">
              <a:avLst/>
            </a:prstGeom>
            <a:solidFill>
              <a:sysClr val="window" lastClr="FFFFFF"/>
            </a:solidFill>
            <a:ln w="19050" cap="flat" cmpd="sng" algn="ctr">
              <a:solidFill>
                <a:sysClr val="windowText" lastClr="000000"/>
              </a:solidFill>
              <a:prstDash val="solid"/>
            </a:ln>
            <a:effectLst>
              <a:reflection endPos="0" dir="5400000" sy="-100000" algn="bl" rotWithShape="0"/>
            </a:effectLst>
          </p:spPr>
          <p:txBody>
            <a:bodyPr rtlCol="0" anchor="ctr"/>
            <a:lstStyle/>
            <a:p>
              <a:pPr algn="ctr" defTabSz="914400">
                <a:defRPr/>
              </a:pPr>
              <a:r>
                <a:rPr lang="en-US" sz="4000" kern="0" dirty="0">
                  <a:solidFill>
                    <a:prstClr val="black"/>
                  </a:solidFill>
                  <a:latin typeface="Arial" panose="020B0604020202020204" pitchFamily="34" charset="0"/>
                  <a:cs typeface="Arial" panose="020B0604020202020204" pitchFamily="34" charset="0"/>
                </a:rPr>
                <a:t>f</a:t>
              </a:r>
            </a:p>
          </p:txBody>
        </p:sp>
        <p:sp>
          <p:nvSpPr>
            <p:cNvPr id="701" name="Oval 700">
              <a:extLst>
                <a:ext uri="{FF2B5EF4-FFF2-40B4-BE49-F238E27FC236}">
                  <a16:creationId xmlns:a16="http://schemas.microsoft.com/office/drawing/2014/main" id="{820D017C-F5CF-47C5-9BEC-C82015A87212}"/>
                </a:ext>
              </a:extLst>
            </p:cNvPr>
            <p:cNvSpPr/>
            <p:nvPr/>
          </p:nvSpPr>
          <p:spPr>
            <a:xfrm>
              <a:off x="780662" y="3445225"/>
              <a:ext cx="337767" cy="340602"/>
            </a:xfrm>
            <a:prstGeom prst="ellipse">
              <a:avLst/>
            </a:prstGeom>
            <a:solidFill>
              <a:sysClr val="window" lastClr="FFFFFF"/>
            </a:solidFill>
            <a:ln w="19050" cap="flat" cmpd="sng" algn="ctr">
              <a:solidFill>
                <a:sysClr val="windowText" lastClr="000000"/>
              </a:solidFill>
              <a:prstDash val="solid"/>
            </a:ln>
            <a:effectLst>
              <a:reflection endPos="0" dir="5400000" sy="-100000" algn="bl" rotWithShape="0"/>
            </a:effectLst>
          </p:spPr>
          <p:txBody>
            <a:bodyPr rtlCol="0" anchor="ctr"/>
            <a:lstStyle/>
            <a:p>
              <a:pPr algn="ctr" defTabSz="914400">
                <a:defRPr/>
              </a:pPr>
              <a:r>
                <a:rPr lang="en-US" sz="4000" kern="0" dirty="0">
                  <a:solidFill>
                    <a:prstClr val="black"/>
                  </a:solidFill>
                  <a:latin typeface="Arial" panose="020B0604020202020204" pitchFamily="34" charset="0"/>
                  <a:cs typeface="Arial" panose="020B0604020202020204" pitchFamily="34" charset="0"/>
                </a:rPr>
                <a:t>d</a:t>
              </a:r>
            </a:p>
          </p:txBody>
        </p:sp>
        <p:sp>
          <p:nvSpPr>
            <p:cNvPr id="702" name="Oval 701">
              <a:extLst>
                <a:ext uri="{FF2B5EF4-FFF2-40B4-BE49-F238E27FC236}">
                  <a16:creationId xmlns:a16="http://schemas.microsoft.com/office/drawing/2014/main" id="{A063F268-18D4-4532-9A30-1F5A6C1BD514}"/>
                </a:ext>
              </a:extLst>
            </p:cNvPr>
            <p:cNvSpPr/>
            <p:nvPr/>
          </p:nvSpPr>
          <p:spPr>
            <a:xfrm>
              <a:off x="1191880" y="2466713"/>
              <a:ext cx="316829" cy="313619"/>
            </a:xfrm>
            <a:prstGeom prst="ellipse">
              <a:avLst/>
            </a:prstGeom>
            <a:solidFill>
              <a:sysClr val="window" lastClr="FFFFFF"/>
            </a:solidFill>
            <a:ln w="19050" cap="flat" cmpd="sng" algn="ctr">
              <a:solidFill>
                <a:sysClr val="windowText" lastClr="000000"/>
              </a:solidFill>
              <a:prstDash val="solid"/>
            </a:ln>
            <a:effectLst>
              <a:reflection endPos="0" dir="5400000" sy="-100000" algn="bl" rotWithShape="0"/>
            </a:effectLst>
          </p:spPr>
          <p:txBody>
            <a:bodyPr rtlCol="0" anchor="ctr"/>
            <a:lstStyle/>
            <a:p>
              <a:pPr algn="ctr" defTabSz="914400">
                <a:defRPr/>
              </a:pPr>
              <a:r>
                <a:rPr lang="en-US" sz="4000" kern="0" dirty="0">
                  <a:solidFill>
                    <a:prstClr val="black"/>
                  </a:solidFill>
                  <a:latin typeface="Arial" panose="020B0604020202020204" pitchFamily="34" charset="0"/>
                  <a:cs typeface="Arial" panose="020B0604020202020204" pitchFamily="34" charset="0"/>
                </a:rPr>
                <a:t>g</a:t>
              </a:r>
            </a:p>
          </p:txBody>
        </p:sp>
        <p:cxnSp>
          <p:nvCxnSpPr>
            <p:cNvPr id="703" name="Straight Arrow Connector 702">
              <a:extLst>
                <a:ext uri="{FF2B5EF4-FFF2-40B4-BE49-F238E27FC236}">
                  <a16:creationId xmlns:a16="http://schemas.microsoft.com/office/drawing/2014/main" id="{15682525-95B2-4454-A655-3C52A43BD2F4}"/>
                </a:ext>
              </a:extLst>
            </p:cNvPr>
            <p:cNvCxnSpPr>
              <a:cxnSpLocks/>
              <a:stCxn id="699" idx="4"/>
              <a:endCxn id="700" idx="0"/>
            </p:cNvCxnSpPr>
            <p:nvPr/>
          </p:nvCxnSpPr>
          <p:spPr>
            <a:xfrm>
              <a:off x="936026" y="4310109"/>
              <a:ext cx="4223" cy="164674"/>
            </a:xfrm>
            <a:prstGeom prst="straightConnector1">
              <a:avLst/>
            </a:prstGeom>
            <a:noFill/>
            <a:ln w="19050" cap="flat" cmpd="sng" algn="ctr">
              <a:solidFill>
                <a:sysClr val="windowText" lastClr="000000"/>
              </a:solidFill>
              <a:prstDash val="solid"/>
              <a:headEnd type="none"/>
              <a:tailEnd type="arrow"/>
            </a:ln>
            <a:effectLst/>
          </p:spPr>
        </p:cxnSp>
        <p:cxnSp>
          <p:nvCxnSpPr>
            <p:cNvPr id="704" name="Straight Arrow Connector 703">
              <a:extLst>
                <a:ext uri="{FF2B5EF4-FFF2-40B4-BE49-F238E27FC236}">
                  <a16:creationId xmlns:a16="http://schemas.microsoft.com/office/drawing/2014/main" id="{D72EE7C1-9383-471C-83F9-D981685B6BE9}"/>
                </a:ext>
              </a:extLst>
            </p:cNvPr>
            <p:cNvCxnSpPr>
              <a:cxnSpLocks/>
              <a:stCxn id="701" idx="4"/>
              <a:endCxn id="699" idx="0"/>
            </p:cNvCxnSpPr>
            <p:nvPr/>
          </p:nvCxnSpPr>
          <p:spPr>
            <a:xfrm flipH="1">
              <a:off x="936026" y="3785827"/>
              <a:ext cx="13519" cy="160893"/>
            </a:xfrm>
            <a:prstGeom prst="straightConnector1">
              <a:avLst/>
            </a:prstGeom>
            <a:noFill/>
            <a:ln w="19050" cap="flat" cmpd="sng" algn="ctr">
              <a:solidFill>
                <a:sysClr val="windowText" lastClr="000000"/>
              </a:solidFill>
              <a:prstDash val="solid"/>
              <a:headEnd type="none"/>
              <a:tailEnd type="arrow"/>
            </a:ln>
            <a:effectLst/>
          </p:spPr>
        </p:cxnSp>
        <p:sp>
          <p:nvSpPr>
            <p:cNvPr id="705" name="Oval 704">
              <a:extLst>
                <a:ext uri="{FF2B5EF4-FFF2-40B4-BE49-F238E27FC236}">
                  <a16:creationId xmlns:a16="http://schemas.microsoft.com/office/drawing/2014/main" id="{F620CCCE-3DA2-4199-A007-36648E92A6CA}"/>
                </a:ext>
              </a:extLst>
            </p:cNvPr>
            <p:cNvSpPr/>
            <p:nvPr/>
          </p:nvSpPr>
          <p:spPr>
            <a:xfrm>
              <a:off x="779154" y="2431438"/>
              <a:ext cx="337767" cy="340602"/>
            </a:xfrm>
            <a:prstGeom prst="ellipse">
              <a:avLst/>
            </a:prstGeom>
            <a:solidFill>
              <a:sysClr val="window" lastClr="FFFFFF"/>
            </a:solidFill>
            <a:ln w="19050" cap="flat" cmpd="sng" algn="ctr">
              <a:solidFill>
                <a:sysClr val="windowText" lastClr="000000"/>
              </a:solidFill>
              <a:prstDash val="solid"/>
            </a:ln>
            <a:effectLst>
              <a:reflection endPos="0" dir="5400000" sy="-100000" algn="bl" rotWithShape="0"/>
            </a:effectLst>
          </p:spPr>
          <p:txBody>
            <a:bodyPr rtlCol="0" anchor="ctr"/>
            <a:lstStyle/>
            <a:p>
              <a:pPr algn="ctr" defTabSz="914400">
                <a:defRPr/>
              </a:pPr>
              <a:r>
                <a:rPr lang="en-US" sz="4000" kern="0" dirty="0">
                  <a:solidFill>
                    <a:prstClr val="black"/>
                  </a:solidFill>
                  <a:latin typeface="Arial" panose="020B0604020202020204" pitchFamily="34" charset="0"/>
                  <a:cs typeface="Arial" panose="020B0604020202020204" pitchFamily="34" charset="0"/>
                </a:rPr>
                <a:t>b</a:t>
              </a:r>
            </a:p>
          </p:txBody>
        </p:sp>
        <p:sp>
          <p:nvSpPr>
            <p:cNvPr id="706" name="Oval 705">
              <a:extLst>
                <a:ext uri="{FF2B5EF4-FFF2-40B4-BE49-F238E27FC236}">
                  <a16:creationId xmlns:a16="http://schemas.microsoft.com/office/drawing/2014/main" id="{0B8E74EB-E942-4433-BAF7-A7B24D260A37}"/>
                </a:ext>
              </a:extLst>
            </p:cNvPr>
            <p:cNvSpPr/>
            <p:nvPr/>
          </p:nvSpPr>
          <p:spPr>
            <a:xfrm>
              <a:off x="788181" y="2915717"/>
              <a:ext cx="318283" cy="340602"/>
            </a:xfrm>
            <a:prstGeom prst="ellipse">
              <a:avLst/>
            </a:prstGeom>
            <a:solidFill>
              <a:sysClr val="window" lastClr="FFFFFF"/>
            </a:solidFill>
            <a:ln w="19050" cap="flat" cmpd="sng" algn="ctr">
              <a:solidFill>
                <a:sysClr val="windowText" lastClr="000000"/>
              </a:solidFill>
              <a:prstDash val="solid"/>
            </a:ln>
            <a:effectLst>
              <a:reflection endPos="0" dir="5400000" sy="-100000" algn="bl" rotWithShape="0"/>
            </a:effectLst>
          </p:spPr>
          <p:txBody>
            <a:bodyPr rtlCol="0" anchor="ctr"/>
            <a:lstStyle/>
            <a:p>
              <a:pPr algn="ctr" defTabSz="914400">
                <a:defRPr/>
              </a:pPr>
              <a:r>
                <a:rPr lang="en-US" sz="4000" kern="0" dirty="0">
                  <a:solidFill>
                    <a:prstClr val="black"/>
                  </a:solidFill>
                  <a:latin typeface="Arial" panose="020B0604020202020204" pitchFamily="34" charset="0"/>
                  <a:cs typeface="Arial" panose="020B0604020202020204" pitchFamily="34" charset="0"/>
                </a:rPr>
                <a:t>c</a:t>
              </a:r>
            </a:p>
          </p:txBody>
        </p:sp>
        <p:cxnSp>
          <p:nvCxnSpPr>
            <p:cNvPr id="707" name="Straight Arrow Connector 706">
              <a:extLst>
                <a:ext uri="{FF2B5EF4-FFF2-40B4-BE49-F238E27FC236}">
                  <a16:creationId xmlns:a16="http://schemas.microsoft.com/office/drawing/2014/main" id="{9A3576E3-438A-4DCF-9BB1-B0B223F5EB8E}"/>
                </a:ext>
              </a:extLst>
            </p:cNvPr>
            <p:cNvCxnSpPr>
              <a:cxnSpLocks/>
              <a:stCxn id="705" idx="4"/>
              <a:endCxn id="706" idx="0"/>
            </p:cNvCxnSpPr>
            <p:nvPr/>
          </p:nvCxnSpPr>
          <p:spPr>
            <a:xfrm flipH="1">
              <a:off x="947323" y="2772040"/>
              <a:ext cx="715" cy="143677"/>
            </a:xfrm>
            <a:prstGeom prst="straightConnector1">
              <a:avLst/>
            </a:prstGeom>
            <a:noFill/>
            <a:ln w="19050" cap="flat" cmpd="sng" algn="ctr">
              <a:solidFill>
                <a:sysClr val="windowText" lastClr="000000"/>
              </a:solidFill>
              <a:prstDash val="solid"/>
              <a:headEnd type="none"/>
              <a:tailEnd type="arrow"/>
            </a:ln>
            <a:effectLst/>
          </p:spPr>
        </p:cxnSp>
        <p:sp>
          <p:nvSpPr>
            <p:cNvPr id="708" name="Oval 707">
              <a:extLst>
                <a:ext uri="{FF2B5EF4-FFF2-40B4-BE49-F238E27FC236}">
                  <a16:creationId xmlns:a16="http://schemas.microsoft.com/office/drawing/2014/main" id="{695A5671-90D1-44B8-8730-066BD9769FF4}"/>
                </a:ext>
              </a:extLst>
            </p:cNvPr>
            <p:cNvSpPr/>
            <p:nvPr/>
          </p:nvSpPr>
          <p:spPr>
            <a:xfrm>
              <a:off x="784931" y="1923599"/>
              <a:ext cx="337767" cy="340602"/>
            </a:xfrm>
            <a:prstGeom prst="ellipse">
              <a:avLst/>
            </a:prstGeom>
            <a:solidFill>
              <a:sysClr val="window" lastClr="FFFFFF"/>
            </a:solidFill>
            <a:ln w="19050" cap="flat" cmpd="sng" algn="ctr">
              <a:solidFill>
                <a:sysClr val="windowText" lastClr="000000"/>
              </a:solidFill>
              <a:prstDash val="solid"/>
            </a:ln>
            <a:effectLst>
              <a:reflection endPos="0" dir="5400000" sy="-100000" algn="bl" rotWithShape="0"/>
            </a:effectLst>
          </p:spPr>
          <p:txBody>
            <a:bodyPr rtlCol="0" anchor="ctr"/>
            <a:lstStyle/>
            <a:p>
              <a:pPr algn="ctr" defTabSz="914400">
                <a:defRPr/>
              </a:pPr>
              <a:r>
                <a:rPr lang="en-US" sz="4000" kern="0" dirty="0">
                  <a:solidFill>
                    <a:prstClr val="black"/>
                  </a:solidFill>
                  <a:latin typeface="Arial" panose="020B0604020202020204" pitchFamily="34" charset="0"/>
                  <a:cs typeface="Arial" panose="020B0604020202020204" pitchFamily="34" charset="0"/>
                </a:rPr>
                <a:t>a</a:t>
              </a:r>
            </a:p>
          </p:txBody>
        </p:sp>
        <p:cxnSp>
          <p:nvCxnSpPr>
            <p:cNvPr id="709" name="Straight Arrow Connector 708">
              <a:extLst>
                <a:ext uri="{FF2B5EF4-FFF2-40B4-BE49-F238E27FC236}">
                  <a16:creationId xmlns:a16="http://schemas.microsoft.com/office/drawing/2014/main" id="{281D3004-2772-4EF7-B656-7526527DA59E}"/>
                </a:ext>
              </a:extLst>
            </p:cNvPr>
            <p:cNvCxnSpPr>
              <a:cxnSpLocks/>
              <a:stCxn id="708" idx="4"/>
              <a:endCxn id="705" idx="0"/>
            </p:cNvCxnSpPr>
            <p:nvPr/>
          </p:nvCxnSpPr>
          <p:spPr>
            <a:xfrm flipH="1">
              <a:off x="948038" y="2264201"/>
              <a:ext cx="5777" cy="167237"/>
            </a:xfrm>
            <a:prstGeom prst="straightConnector1">
              <a:avLst/>
            </a:prstGeom>
            <a:noFill/>
            <a:ln w="19050" cap="flat" cmpd="sng" algn="ctr">
              <a:solidFill>
                <a:sysClr val="windowText" lastClr="000000"/>
              </a:solidFill>
              <a:prstDash val="solid"/>
              <a:miter lim="800000"/>
              <a:tailEnd type="arrow"/>
            </a:ln>
            <a:effectLst/>
          </p:spPr>
        </p:cxnSp>
        <p:cxnSp>
          <p:nvCxnSpPr>
            <p:cNvPr id="710" name="Straight Arrow Connector 709">
              <a:extLst>
                <a:ext uri="{FF2B5EF4-FFF2-40B4-BE49-F238E27FC236}">
                  <a16:creationId xmlns:a16="http://schemas.microsoft.com/office/drawing/2014/main" id="{A9A92639-FCA4-474C-8F8D-0AF769E945E5}"/>
                </a:ext>
              </a:extLst>
            </p:cNvPr>
            <p:cNvCxnSpPr>
              <a:cxnSpLocks/>
              <a:stCxn id="706" idx="4"/>
              <a:endCxn id="701" idx="0"/>
            </p:cNvCxnSpPr>
            <p:nvPr/>
          </p:nvCxnSpPr>
          <p:spPr>
            <a:xfrm>
              <a:off x="947323" y="3256319"/>
              <a:ext cx="2223" cy="188906"/>
            </a:xfrm>
            <a:prstGeom prst="straightConnector1">
              <a:avLst/>
            </a:prstGeom>
            <a:noFill/>
            <a:ln w="19050" cap="flat" cmpd="sng" algn="ctr">
              <a:solidFill>
                <a:sysClr val="windowText" lastClr="000000"/>
              </a:solidFill>
              <a:prstDash val="solid"/>
              <a:headEnd type="none"/>
              <a:tailEnd type="arrow"/>
            </a:ln>
            <a:effectLst/>
          </p:spPr>
        </p:cxnSp>
        <p:sp>
          <p:nvSpPr>
            <p:cNvPr id="711" name="TextBox 710">
              <a:extLst>
                <a:ext uri="{FF2B5EF4-FFF2-40B4-BE49-F238E27FC236}">
                  <a16:creationId xmlns:a16="http://schemas.microsoft.com/office/drawing/2014/main" id="{4825FD16-0B83-4F58-BC0F-6EF5B0F1DED6}"/>
                </a:ext>
              </a:extLst>
            </p:cNvPr>
            <p:cNvSpPr txBox="1"/>
            <p:nvPr/>
          </p:nvSpPr>
          <p:spPr>
            <a:xfrm>
              <a:off x="673992" y="2167982"/>
              <a:ext cx="386798" cy="352463"/>
            </a:xfrm>
            <a:prstGeom prst="rect">
              <a:avLst/>
            </a:prstGeom>
            <a:noFill/>
          </p:spPr>
          <p:txBody>
            <a:bodyPr wrap="square" rtlCol="0" anchor="ctr">
              <a:spAutoFit/>
            </a:bodyPr>
            <a:lstStyle/>
            <a:p>
              <a:pPr defTabSz="914400">
                <a:defRPr/>
              </a:pPr>
              <a:r>
                <a:rPr lang="en-US" sz="3200" kern="0" dirty="0">
                  <a:solidFill>
                    <a:srgbClr val="FF0000"/>
                  </a:solidFill>
                  <a:latin typeface="Arial" panose="020B0604020202020204" pitchFamily="34" charset="0"/>
                  <a:cs typeface="Arial" panose="020B0604020202020204" pitchFamily="34" charset="0"/>
                </a:rPr>
                <a:t>2</a:t>
              </a:r>
            </a:p>
          </p:txBody>
        </p:sp>
        <p:cxnSp>
          <p:nvCxnSpPr>
            <p:cNvPr id="712" name="Straight Arrow Connector 711">
              <a:extLst>
                <a:ext uri="{FF2B5EF4-FFF2-40B4-BE49-F238E27FC236}">
                  <a16:creationId xmlns:a16="http://schemas.microsoft.com/office/drawing/2014/main" id="{67AD1D89-E70F-4F93-8BD8-FCBA4B0CE91B}"/>
                </a:ext>
              </a:extLst>
            </p:cNvPr>
            <p:cNvCxnSpPr>
              <a:cxnSpLocks/>
              <a:stCxn id="708" idx="5"/>
              <a:endCxn id="702" idx="1"/>
            </p:cNvCxnSpPr>
            <p:nvPr/>
          </p:nvCxnSpPr>
          <p:spPr>
            <a:xfrm>
              <a:off x="1073233" y="2214321"/>
              <a:ext cx="165045" cy="298320"/>
            </a:xfrm>
            <a:prstGeom prst="straightConnector1">
              <a:avLst/>
            </a:prstGeom>
            <a:noFill/>
            <a:ln w="19050" cap="flat" cmpd="sng" algn="ctr">
              <a:solidFill>
                <a:sysClr val="windowText" lastClr="000000"/>
              </a:solidFill>
              <a:prstDash val="solid"/>
              <a:headEnd type="none"/>
              <a:tailEnd type="arrow"/>
            </a:ln>
            <a:effectLst/>
          </p:spPr>
        </p:cxnSp>
        <p:sp>
          <p:nvSpPr>
            <p:cNvPr id="713" name="Freeform: Shape 712">
              <a:extLst>
                <a:ext uri="{FF2B5EF4-FFF2-40B4-BE49-F238E27FC236}">
                  <a16:creationId xmlns:a16="http://schemas.microsoft.com/office/drawing/2014/main" id="{03E731B7-E0AE-4D95-8580-CA32F716B6A8}"/>
                </a:ext>
              </a:extLst>
            </p:cNvPr>
            <p:cNvSpPr/>
            <p:nvPr/>
          </p:nvSpPr>
          <p:spPr>
            <a:xfrm>
              <a:off x="620046" y="1842075"/>
              <a:ext cx="192995" cy="2589457"/>
            </a:xfrm>
            <a:custGeom>
              <a:avLst/>
              <a:gdLst>
                <a:gd name="connsiteX0" fmla="*/ 248840 w 267890"/>
                <a:gd name="connsiteY0" fmla="*/ 2504346 h 2687903"/>
                <a:gd name="connsiteX1" fmla="*/ 96440 w 267890"/>
                <a:gd name="connsiteY1" fmla="*/ 2637696 h 2687903"/>
                <a:gd name="connsiteX2" fmla="*/ 1190 w 267890"/>
                <a:gd name="connsiteY2" fmla="*/ 1761396 h 2687903"/>
                <a:gd name="connsiteX3" fmla="*/ 58340 w 267890"/>
                <a:gd name="connsiteY3" fmla="*/ 104046 h 2687903"/>
                <a:gd name="connsiteX4" fmla="*/ 267890 w 267890"/>
                <a:gd name="connsiteY4" fmla="*/ 180246 h 2687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890" h="2687903">
                  <a:moveTo>
                    <a:pt x="248840" y="2504346"/>
                  </a:moveTo>
                  <a:cubicBezTo>
                    <a:pt x="193277" y="2632933"/>
                    <a:pt x="137715" y="2761521"/>
                    <a:pt x="96440" y="2637696"/>
                  </a:cubicBezTo>
                  <a:cubicBezTo>
                    <a:pt x="55165" y="2513871"/>
                    <a:pt x="7540" y="2183671"/>
                    <a:pt x="1190" y="1761396"/>
                  </a:cubicBezTo>
                  <a:cubicBezTo>
                    <a:pt x="-5160" y="1339121"/>
                    <a:pt x="13890" y="367571"/>
                    <a:pt x="58340" y="104046"/>
                  </a:cubicBezTo>
                  <a:cubicBezTo>
                    <a:pt x="102790" y="-159479"/>
                    <a:pt x="213915" y="158021"/>
                    <a:pt x="267890" y="180246"/>
                  </a:cubicBezTo>
                </a:path>
              </a:pathLst>
            </a:custGeom>
            <a:noFill/>
            <a:ln w="12700" cap="flat" cmpd="sng" algn="ctr">
              <a:solidFill>
                <a:srgbClr val="FF0000"/>
              </a:solidFill>
              <a:prstDash val="solid"/>
              <a:miter lim="800000"/>
              <a:headEnd type="none" w="med" len="med"/>
              <a:tailEnd type="arrow"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defRPr/>
              </a:pPr>
              <a:endParaRPr lang="en-US" sz="3600" kern="0">
                <a:solidFill>
                  <a:prstClr val="white"/>
                </a:solidFill>
              </a:endParaRPr>
            </a:p>
          </p:txBody>
        </p:sp>
        <p:sp>
          <p:nvSpPr>
            <p:cNvPr id="714" name="Oval 713">
              <a:extLst>
                <a:ext uri="{FF2B5EF4-FFF2-40B4-BE49-F238E27FC236}">
                  <a16:creationId xmlns:a16="http://schemas.microsoft.com/office/drawing/2014/main" id="{17ED3377-3464-4437-B8C1-62CAECD5FCC0}"/>
                </a:ext>
              </a:extLst>
            </p:cNvPr>
            <p:cNvSpPr/>
            <p:nvPr/>
          </p:nvSpPr>
          <p:spPr>
            <a:xfrm>
              <a:off x="1195459" y="3942184"/>
              <a:ext cx="322986" cy="339492"/>
            </a:xfrm>
            <a:prstGeom prst="ellipse">
              <a:avLst/>
            </a:prstGeom>
            <a:solidFill>
              <a:sysClr val="window" lastClr="FFFFFF"/>
            </a:solidFill>
            <a:ln w="19050" cap="flat" cmpd="sng" algn="ctr">
              <a:solidFill>
                <a:sysClr val="windowText" lastClr="000000"/>
              </a:solidFill>
              <a:prstDash val="solid"/>
            </a:ln>
            <a:effectLst>
              <a:reflection endPos="0" dir="5400000" sy="-100000" algn="bl" rotWithShape="0"/>
            </a:effectLst>
          </p:spPr>
          <p:txBody>
            <a:bodyPr rtlCol="0" anchor="ctr"/>
            <a:lstStyle/>
            <a:p>
              <a:pPr algn="ctr" defTabSz="914400">
                <a:defRPr/>
              </a:pPr>
              <a:r>
                <a:rPr lang="en-US" sz="4000" kern="0" dirty="0">
                  <a:solidFill>
                    <a:prstClr val="black"/>
                  </a:solidFill>
                  <a:latin typeface="Arial" panose="020B0604020202020204" pitchFamily="34" charset="0"/>
                  <a:cs typeface="Arial" panose="020B0604020202020204" pitchFamily="34" charset="0"/>
                </a:rPr>
                <a:t>h</a:t>
              </a:r>
            </a:p>
          </p:txBody>
        </p:sp>
        <p:cxnSp>
          <p:nvCxnSpPr>
            <p:cNvPr id="715" name="Straight Arrow Connector 714">
              <a:extLst>
                <a:ext uri="{FF2B5EF4-FFF2-40B4-BE49-F238E27FC236}">
                  <a16:creationId xmlns:a16="http://schemas.microsoft.com/office/drawing/2014/main" id="{04615578-5073-4684-A715-9C85BD395A01}"/>
                </a:ext>
              </a:extLst>
            </p:cNvPr>
            <p:cNvCxnSpPr>
              <a:cxnSpLocks/>
              <a:stCxn id="701" idx="5"/>
              <a:endCxn id="714" idx="1"/>
            </p:cNvCxnSpPr>
            <p:nvPr/>
          </p:nvCxnSpPr>
          <p:spPr>
            <a:xfrm>
              <a:off x="1068964" y="3735947"/>
              <a:ext cx="173795" cy="255955"/>
            </a:xfrm>
            <a:prstGeom prst="straightConnector1">
              <a:avLst/>
            </a:prstGeom>
            <a:noFill/>
            <a:ln w="19050" cap="flat" cmpd="sng" algn="ctr">
              <a:solidFill>
                <a:sysClr val="windowText" lastClr="000000"/>
              </a:solidFill>
              <a:prstDash val="solid"/>
              <a:headEnd type="none"/>
              <a:tailEnd type="arrow"/>
            </a:ln>
            <a:effectLst/>
          </p:spPr>
        </p:cxnSp>
      </p:grpSp>
      <p:cxnSp>
        <p:nvCxnSpPr>
          <p:cNvPr id="725" name="Straight Connector 724">
            <a:extLst>
              <a:ext uri="{FF2B5EF4-FFF2-40B4-BE49-F238E27FC236}">
                <a16:creationId xmlns:a16="http://schemas.microsoft.com/office/drawing/2014/main" id="{13383891-5BAE-4442-A2EF-963E61C60110}"/>
              </a:ext>
            </a:extLst>
          </p:cNvPr>
          <p:cNvCxnSpPr>
            <a:cxnSpLocks/>
          </p:cNvCxnSpPr>
          <p:nvPr/>
        </p:nvCxnSpPr>
        <p:spPr>
          <a:xfrm>
            <a:off x="23393667" y="26455932"/>
            <a:ext cx="8826589" cy="0"/>
          </a:xfrm>
          <a:prstGeom prst="line">
            <a:avLst/>
          </a:prstGeom>
          <a:ln w="57150">
            <a:solidFill>
              <a:srgbClr val="374978"/>
            </a:solidFill>
          </a:ln>
        </p:spPr>
        <p:style>
          <a:lnRef idx="1">
            <a:schemeClr val="accent1"/>
          </a:lnRef>
          <a:fillRef idx="0">
            <a:schemeClr val="accent1"/>
          </a:fillRef>
          <a:effectRef idx="0">
            <a:schemeClr val="accent1"/>
          </a:effectRef>
          <a:fontRef idx="minor">
            <a:schemeClr val="tx1"/>
          </a:fontRef>
        </p:style>
      </p:cxnSp>
      <p:sp>
        <p:nvSpPr>
          <p:cNvPr id="729" name="Text Placeholder 243">
            <a:extLst>
              <a:ext uri="{FF2B5EF4-FFF2-40B4-BE49-F238E27FC236}">
                <a16:creationId xmlns:a16="http://schemas.microsoft.com/office/drawing/2014/main" id="{33AF46B5-BCBB-4A69-BFBD-A0134B06D0DC}"/>
              </a:ext>
            </a:extLst>
          </p:cNvPr>
          <p:cNvSpPr txBox="1">
            <a:spLocks/>
          </p:cNvSpPr>
          <p:nvPr/>
        </p:nvSpPr>
        <p:spPr>
          <a:xfrm>
            <a:off x="16828159" y="35370729"/>
            <a:ext cx="6442093" cy="7259987"/>
          </a:xfrm>
          <a:prstGeom prst="rect">
            <a:avLst/>
          </a:prstGeom>
        </p:spPr>
        <p:txBody>
          <a:bodyPr wrap="square" lIns="158267" tIns="158267" rIns="158267" bIns="158267">
            <a:spAutoFit/>
          </a:bodyPr>
          <a:lstStyle>
            <a:lvl1pPr marL="0" indent="0" algn="l" defTabSz="3038715" rtl="0" eaLnBrk="1" latinLnBrk="0" hangingPunct="1">
              <a:spcBef>
                <a:spcPct val="20000"/>
              </a:spcBef>
              <a:buFont typeface="Arial" pitchFamily="34" charset="0"/>
              <a:buNone/>
              <a:defRPr sz="2000" kern="1200">
                <a:solidFill>
                  <a:schemeClr val="accent5">
                    <a:lumMod val="50000"/>
                  </a:schemeClr>
                </a:solidFill>
                <a:latin typeface="Times New Roman" panose="02020603050405020304" pitchFamily="18" charset="0"/>
                <a:ea typeface="+mn-ea"/>
                <a:cs typeface="Times New Roman" panose="02020603050405020304" pitchFamily="18" charset="0"/>
              </a:defRPr>
            </a:lvl1pPr>
            <a:lvl2pPr marL="1028732" indent="-395666"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2pPr>
            <a:lvl3pPr marL="1424397" indent="-395666"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3pPr>
            <a:lvl4pPr marL="1859630" indent="-435233"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4pPr>
            <a:lvl5pPr marL="2176163" indent="-316533"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pPr marL="342900" indent="-342900">
              <a:buFont typeface="Arial" panose="020B0604020202020204" pitchFamily="34" charset="0"/>
              <a:buChar char="•"/>
            </a:pPr>
            <a:r>
              <a:rPr lang="en-US" sz="2800" b="1" dirty="0">
                <a:latin typeface="Candara" panose="020E0502030303020204" pitchFamily="34" charset="0"/>
              </a:rPr>
              <a:t>8 </a:t>
            </a:r>
            <a:r>
              <a:rPr lang="en-US" sz="2800" dirty="0" err="1">
                <a:latin typeface="Candara" panose="020E0502030303020204" pitchFamily="34" charset="0"/>
              </a:rPr>
              <a:t>MiBench</a:t>
            </a:r>
            <a:r>
              <a:rPr lang="en-US" sz="2800" dirty="0">
                <a:latin typeface="Candara" panose="020E0502030303020204" pitchFamily="34" charset="0"/>
              </a:rPr>
              <a:t> benchmarks </a:t>
            </a:r>
            <a:br>
              <a:rPr lang="en-US" sz="2800" dirty="0">
                <a:latin typeface="Candara" panose="020E0502030303020204" pitchFamily="34" charset="0"/>
              </a:rPr>
            </a:br>
            <a:r>
              <a:rPr lang="en-US" sz="2800" dirty="0">
                <a:latin typeface="Candara" panose="020E0502030303020204" pitchFamily="34" charset="0"/>
              </a:rPr>
              <a:t>(top performance-critical loops)</a:t>
            </a:r>
          </a:p>
          <a:p>
            <a:pPr marL="342900" indent="-342900">
              <a:buFont typeface="Arial" panose="020B0604020202020204" pitchFamily="34" charset="0"/>
              <a:buChar char="•"/>
            </a:pPr>
            <a:r>
              <a:rPr lang="en-US" sz="2800" dirty="0">
                <a:latin typeface="Candara" panose="020E0502030303020204" pitchFamily="34" charset="0"/>
              </a:rPr>
              <a:t>RAMP modeled using </a:t>
            </a:r>
            <a:r>
              <a:rPr lang="en-US" sz="2800" b="1" dirty="0">
                <a:latin typeface="Candara" panose="020E0502030303020204" pitchFamily="34" charset="0"/>
              </a:rPr>
              <a:t>CCF Compilation &amp; Simulation Framework</a:t>
            </a:r>
            <a:br>
              <a:rPr lang="en-US" sz="2800" b="1" dirty="0">
                <a:latin typeface="Candara" panose="020E0502030303020204" pitchFamily="34" charset="0"/>
              </a:rPr>
            </a:br>
            <a:r>
              <a:rPr lang="en-US" sz="2600" b="1" dirty="0">
                <a:latin typeface="Candara" panose="020E0502030303020204" pitchFamily="34" charset="0"/>
              </a:rPr>
              <a:t>Available at: </a:t>
            </a:r>
            <a:r>
              <a:rPr lang="en-US" sz="2400" b="1" dirty="0">
                <a:latin typeface="Candara" panose="020E0502030303020204" pitchFamily="34" charset="0"/>
              </a:rPr>
              <a:t>https://github.com/cmlasu/ccf</a:t>
            </a:r>
            <a:br>
              <a:rPr lang="en-US" sz="2800" dirty="0">
                <a:latin typeface="Candara" panose="020E0502030303020204" pitchFamily="34" charset="0"/>
              </a:rPr>
            </a:br>
            <a:r>
              <a:rPr lang="en-US" sz="2800" dirty="0">
                <a:latin typeface="Candara" panose="020E0502030303020204" pitchFamily="34" charset="0"/>
              </a:rPr>
              <a:t>(LLVM 4.0 and gem5 as foundation)</a:t>
            </a:r>
          </a:p>
          <a:p>
            <a:pPr marL="673100" lvl="1" indent="-342900">
              <a:buFont typeface="Wingdings" panose="05000000000000000000" pitchFamily="2" charset="2"/>
              <a:buChar char="Ø"/>
            </a:pPr>
            <a:r>
              <a:rPr lang="en-US" sz="2400" dirty="0">
                <a:latin typeface="Candara" panose="020E0502030303020204" pitchFamily="34" charset="0"/>
              </a:rPr>
              <a:t>CGRA modeled as a separate core coupled with ARM Cortex-like core</a:t>
            </a:r>
          </a:p>
          <a:p>
            <a:pPr marL="342900" indent="-342900">
              <a:buFont typeface="Arial" panose="020B0604020202020204" pitchFamily="34" charset="0"/>
              <a:buChar char="•"/>
            </a:pPr>
            <a:r>
              <a:rPr lang="en-US" sz="2800" dirty="0">
                <a:latin typeface="Candara" panose="020E0502030303020204" pitchFamily="34" charset="0"/>
              </a:rPr>
              <a:t>Evaluation over </a:t>
            </a:r>
            <a:r>
              <a:rPr lang="en-US" sz="2800" b="1" dirty="0">
                <a:latin typeface="Candara" panose="020E0502030303020204" pitchFamily="34" charset="0"/>
              </a:rPr>
              <a:t>12 architectural configurations</a:t>
            </a:r>
          </a:p>
          <a:p>
            <a:pPr marL="625475" lvl="1" indent="-342900">
              <a:buFont typeface="Wingdings" panose="05000000000000000000" pitchFamily="2" charset="2"/>
              <a:buChar char="Ø"/>
            </a:pPr>
            <a:r>
              <a:rPr lang="en-US" sz="2500" dirty="0">
                <a:latin typeface="Candara" panose="020E0502030303020204" pitchFamily="34" charset="0"/>
              </a:rPr>
              <a:t>PEs connected in a 2D torus, perform fixed-point computations</a:t>
            </a:r>
          </a:p>
          <a:p>
            <a:pPr marL="625475" lvl="1" indent="-342900">
              <a:buFont typeface="Wingdings" panose="05000000000000000000" pitchFamily="2" charset="2"/>
              <a:buChar char="Ø"/>
            </a:pPr>
            <a:r>
              <a:rPr lang="en-US" sz="2500" dirty="0">
                <a:latin typeface="Candara" panose="020E0502030303020204" pitchFamily="34" charset="0"/>
              </a:rPr>
              <a:t>CGRA accesses 4 kB data memory and 4 kB instruction memory</a:t>
            </a:r>
          </a:p>
          <a:p>
            <a:pPr marL="625475" lvl="1" indent="-342900">
              <a:buFont typeface="Wingdings" panose="05000000000000000000" pitchFamily="2" charset="2"/>
              <a:buChar char="Ø"/>
            </a:pPr>
            <a:r>
              <a:rPr lang="en-US" sz="2500" dirty="0">
                <a:latin typeface="Candara" panose="020E0502030303020204" pitchFamily="34" charset="0"/>
              </a:rPr>
              <a:t>Configurations vary in terms of array size, PE functionality, registers etc.</a:t>
            </a:r>
          </a:p>
        </p:txBody>
      </p:sp>
      <p:sp>
        <p:nvSpPr>
          <p:cNvPr id="731" name="Text Placeholder 238">
            <a:extLst>
              <a:ext uri="{FF2B5EF4-FFF2-40B4-BE49-F238E27FC236}">
                <a16:creationId xmlns:a16="http://schemas.microsoft.com/office/drawing/2014/main" id="{45A51A2C-13A6-4814-864E-53BE33D21D75}"/>
              </a:ext>
            </a:extLst>
          </p:cNvPr>
          <p:cNvSpPr txBox="1">
            <a:spLocks/>
          </p:cNvSpPr>
          <p:nvPr/>
        </p:nvSpPr>
        <p:spPr>
          <a:xfrm>
            <a:off x="23514941" y="26606627"/>
            <a:ext cx="8572154" cy="1457445"/>
          </a:xfrm>
          <a:prstGeom prst="rect">
            <a:avLst/>
          </a:prstGeom>
          <a:noFill/>
        </p:spPr>
        <p:txBody>
          <a:bodyPr wrap="square" lIns="63307" tIns="63307" rIns="63307" bIns="63307" anchor="ctr" anchorCtr="0">
            <a:spAutoFit/>
          </a:bodyPr>
          <a:lstStyle>
            <a:lvl1pPr marL="0" indent="0" algn="ctr" defTabSz="3038715" rtl="0" eaLnBrk="1" latinLnBrk="0" hangingPunct="1">
              <a:spcBef>
                <a:spcPct val="20000"/>
              </a:spcBef>
              <a:buFont typeface="Arial" pitchFamily="34" charset="0"/>
              <a:buNone/>
              <a:defRPr sz="2800" b="1" u="sng" kern="1200" baseline="0">
                <a:solidFill>
                  <a:schemeClr val="accent5">
                    <a:lumMod val="50000"/>
                  </a:schemeClr>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pPr>
              <a:lnSpc>
                <a:spcPct val="90000"/>
              </a:lnSpc>
            </a:pPr>
            <a:r>
              <a:rPr lang="en-US" sz="4800" u="none" dirty="0"/>
              <a:t>RAMP Improves CGRA’s Acceleration Capability by 2.13x</a:t>
            </a:r>
          </a:p>
        </p:txBody>
      </p:sp>
      <p:sp>
        <p:nvSpPr>
          <p:cNvPr id="734" name="Text Placeholder 238">
            <a:extLst>
              <a:ext uri="{FF2B5EF4-FFF2-40B4-BE49-F238E27FC236}">
                <a16:creationId xmlns:a16="http://schemas.microsoft.com/office/drawing/2014/main" id="{47801485-AB9B-422E-9F38-813AFCCAB809}"/>
              </a:ext>
            </a:extLst>
          </p:cNvPr>
          <p:cNvSpPr txBox="1">
            <a:spLocks/>
          </p:cNvSpPr>
          <p:nvPr/>
        </p:nvSpPr>
        <p:spPr>
          <a:xfrm>
            <a:off x="25274578" y="39603616"/>
            <a:ext cx="5873525" cy="958847"/>
          </a:xfrm>
          <a:prstGeom prst="rect">
            <a:avLst/>
          </a:prstGeom>
          <a:noFill/>
        </p:spPr>
        <p:txBody>
          <a:bodyPr wrap="square" lIns="63307" tIns="63307" rIns="63307" bIns="63307" anchor="ctr" anchorCtr="0">
            <a:spAutoFit/>
          </a:bodyPr>
          <a:lstStyle>
            <a:lvl1pPr marL="0" indent="0" algn="ctr" defTabSz="3038715" rtl="0" eaLnBrk="1" latinLnBrk="0" hangingPunct="1">
              <a:spcBef>
                <a:spcPct val="20000"/>
              </a:spcBef>
              <a:buFont typeface="Arial" pitchFamily="34" charset="0"/>
              <a:buNone/>
              <a:defRPr sz="2800" b="1" u="sng" kern="1200" baseline="0">
                <a:solidFill>
                  <a:schemeClr val="accent5">
                    <a:lumMod val="50000"/>
                  </a:schemeClr>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r>
              <a:rPr lang="en-US" sz="5400" u="none" dirty="0"/>
              <a:t>Acknowledgements</a:t>
            </a:r>
          </a:p>
        </p:txBody>
      </p:sp>
      <p:cxnSp>
        <p:nvCxnSpPr>
          <p:cNvPr id="735" name="Straight Connector 734">
            <a:extLst>
              <a:ext uri="{FF2B5EF4-FFF2-40B4-BE49-F238E27FC236}">
                <a16:creationId xmlns:a16="http://schemas.microsoft.com/office/drawing/2014/main" id="{68FAE80E-04FB-4252-808E-2A6C588DF39F}"/>
              </a:ext>
            </a:extLst>
          </p:cNvPr>
          <p:cNvCxnSpPr>
            <a:cxnSpLocks/>
          </p:cNvCxnSpPr>
          <p:nvPr/>
        </p:nvCxnSpPr>
        <p:spPr>
          <a:xfrm>
            <a:off x="23421426" y="39525555"/>
            <a:ext cx="8826589" cy="0"/>
          </a:xfrm>
          <a:prstGeom prst="line">
            <a:avLst/>
          </a:prstGeom>
          <a:ln w="57150">
            <a:solidFill>
              <a:srgbClr val="374978"/>
            </a:solidFill>
          </a:ln>
        </p:spPr>
        <p:style>
          <a:lnRef idx="1">
            <a:schemeClr val="accent1"/>
          </a:lnRef>
          <a:fillRef idx="0">
            <a:schemeClr val="accent1"/>
          </a:fillRef>
          <a:effectRef idx="0">
            <a:schemeClr val="accent1"/>
          </a:effectRef>
          <a:fontRef idx="minor">
            <a:schemeClr val="tx1"/>
          </a:fontRef>
        </p:style>
      </p:cxnSp>
      <p:sp>
        <p:nvSpPr>
          <p:cNvPr id="736" name="Text Placeholder 243">
            <a:extLst>
              <a:ext uri="{FF2B5EF4-FFF2-40B4-BE49-F238E27FC236}">
                <a16:creationId xmlns:a16="http://schemas.microsoft.com/office/drawing/2014/main" id="{3263F3CE-F67F-495D-B66A-11CBF1887B58}"/>
              </a:ext>
            </a:extLst>
          </p:cNvPr>
          <p:cNvSpPr txBox="1">
            <a:spLocks/>
          </p:cNvSpPr>
          <p:nvPr/>
        </p:nvSpPr>
        <p:spPr>
          <a:xfrm>
            <a:off x="23450423" y="40472861"/>
            <a:ext cx="8679483" cy="2043174"/>
          </a:xfrm>
          <a:prstGeom prst="rect">
            <a:avLst/>
          </a:prstGeom>
        </p:spPr>
        <p:txBody>
          <a:bodyPr wrap="square" lIns="158267" tIns="158267" rIns="158267" bIns="158267">
            <a:spAutoFit/>
          </a:bodyPr>
          <a:lstStyle>
            <a:lvl1pPr marL="0" indent="0" algn="l" defTabSz="3038715" rtl="0" eaLnBrk="1" latinLnBrk="0" hangingPunct="1">
              <a:spcBef>
                <a:spcPct val="20000"/>
              </a:spcBef>
              <a:buFont typeface="Arial" pitchFamily="34" charset="0"/>
              <a:buNone/>
              <a:defRPr sz="2000" kern="1200">
                <a:solidFill>
                  <a:schemeClr val="accent5">
                    <a:lumMod val="50000"/>
                  </a:schemeClr>
                </a:solidFill>
                <a:latin typeface="Times New Roman" panose="02020603050405020304" pitchFamily="18" charset="0"/>
                <a:ea typeface="+mn-ea"/>
                <a:cs typeface="Times New Roman" panose="02020603050405020304" pitchFamily="18" charset="0"/>
              </a:defRPr>
            </a:lvl1pPr>
            <a:lvl2pPr marL="1028732" indent="-395666"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2pPr>
            <a:lvl3pPr marL="1424397" indent="-395666"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3pPr>
            <a:lvl4pPr marL="1859630" indent="-435233"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4pPr>
            <a:lvl5pPr marL="2176163" indent="-316533"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pPr algn="just"/>
            <a:r>
              <a:rPr lang="en-US" sz="2800" b="1" dirty="0">
                <a:latin typeface="Candara" panose="020E0502030303020204" pitchFamily="34" charset="0"/>
              </a:rPr>
              <a:t>This work was partially supported by funding from NSF grants CNS 1525855 and CCF 172346 - NSF/Intel joint research center for Computer Assisted Programming for Heterogeneous Architectures (CAPA).</a:t>
            </a:r>
            <a:endParaRPr lang="en-US" sz="2500" dirty="0">
              <a:latin typeface="Candara" panose="020E0502030303020204" pitchFamily="34" charset="0"/>
            </a:endParaRPr>
          </a:p>
        </p:txBody>
      </p:sp>
      <p:sp>
        <p:nvSpPr>
          <p:cNvPr id="737" name="Text Placeholder 243">
            <a:extLst>
              <a:ext uri="{FF2B5EF4-FFF2-40B4-BE49-F238E27FC236}">
                <a16:creationId xmlns:a16="http://schemas.microsoft.com/office/drawing/2014/main" id="{3887E3DC-96B8-4796-B552-86ED8F278CC5}"/>
              </a:ext>
            </a:extLst>
          </p:cNvPr>
          <p:cNvSpPr txBox="1">
            <a:spLocks/>
          </p:cNvSpPr>
          <p:nvPr/>
        </p:nvSpPr>
        <p:spPr>
          <a:xfrm>
            <a:off x="8934864" y="32223642"/>
            <a:ext cx="7286007" cy="3655923"/>
          </a:xfrm>
          <a:prstGeom prst="rect">
            <a:avLst/>
          </a:prstGeom>
        </p:spPr>
        <p:txBody>
          <a:bodyPr wrap="square" lIns="158267" tIns="158267" rIns="158267" bIns="158267">
            <a:spAutoFit/>
          </a:bodyPr>
          <a:lstStyle>
            <a:lvl1pPr marL="0" indent="0" algn="l" defTabSz="3038715" rtl="0" eaLnBrk="1" latinLnBrk="0" hangingPunct="1">
              <a:spcBef>
                <a:spcPct val="20000"/>
              </a:spcBef>
              <a:buFont typeface="Arial" pitchFamily="34" charset="0"/>
              <a:buNone/>
              <a:defRPr sz="2000" kern="1200">
                <a:solidFill>
                  <a:schemeClr val="accent5">
                    <a:lumMod val="50000"/>
                  </a:schemeClr>
                </a:solidFill>
                <a:latin typeface="Times New Roman" panose="02020603050405020304" pitchFamily="18" charset="0"/>
                <a:ea typeface="+mn-ea"/>
                <a:cs typeface="Times New Roman" panose="02020603050405020304" pitchFamily="18" charset="0"/>
              </a:defRPr>
            </a:lvl1pPr>
            <a:lvl2pPr marL="1028732" indent="-395666"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2pPr>
            <a:lvl3pPr marL="1424397" indent="-395666"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3pPr>
            <a:lvl4pPr marL="1859630" indent="-435233"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4pPr>
            <a:lvl5pPr marL="2176163" indent="-316533"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pPr marL="336550" indent="-336550">
              <a:buFontTx/>
              <a:buChar char="-"/>
            </a:pPr>
            <a:r>
              <a:rPr lang="en-US" sz="3600" b="1" dirty="0" err="1">
                <a:latin typeface="Candara" panose="020E0502030303020204" pitchFamily="34" charset="0"/>
              </a:rPr>
              <a:t>MEMMap</a:t>
            </a:r>
            <a:r>
              <a:rPr lang="en-US" sz="3600" b="1" dirty="0">
                <a:latin typeface="Candara" panose="020E0502030303020204" pitchFamily="34" charset="0"/>
              </a:rPr>
              <a:t> </a:t>
            </a:r>
            <a:r>
              <a:rPr lang="en-US" sz="3600" dirty="0">
                <a:latin typeface="Candara" panose="020E0502030303020204" pitchFamily="34" charset="0"/>
              </a:rPr>
              <a:t>[S. Yin al., TVLSI ’16]</a:t>
            </a:r>
            <a:br>
              <a:rPr lang="en-US" sz="3600" dirty="0">
                <a:latin typeface="Candara" panose="020E0502030303020204" pitchFamily="34" charset="0"/>
              </a:rPr>
            </a:br>
            <a:br>
              <a:rPr lang="en-US" dirty="0">
                <a:latin typeface="Candara" panose="020E0502030303020204" pitchFamily="34" charset="0"/>
              </a:rPr>
            </a:br>
            <a:r>
              <a:rPr lang="en-US" sz="3600" b="1" dirty="0">
                <a:solidFill>
                  <a:srgbClr val="FF0000"/>
                </a:solidFill>
                <a:latin typeface="Candara" panose="020E0502030303020204" pitchFamily="34" charset="0"/>
              </a:rPr>
              <a:t>Statically determine the dependencies routed via memory</a:t>
            </a:r>
          </a:p>
          <a:p>
            <a:pPr marL="358775"/>
            <a:r>
              <a:rPr lang="en-US" sz="4400" b="1" dirty="0">
                <a:solidFill>
                  <a:srgbClr val="FF0000"/>
                </a:solidFill>
                <a:latin typeface="Candara" panose="020E0502030303020204" pitchFamily="34" charset="0"/>
              </a:rPr>
              <a:t>≠ </a:t>
            </a:r>
            <a:r>
              <a:rPr lang="en-US" sz="3600" b="1" dirty="0">
                <a:solidFill>
                  <a:srgbClr val="FF0000"/>
                </a:solidFill>
                <a:latin typeface="Candara" panose="020E0502030303020204" pitchFamily="34" charset="0"/>
              </a:rPr>
              <a:t>spill data to memory when required  (unavailability of </a:t>
            </a:r>
            <a:r>
              <a:rPr lang="en-US" sz="3600" b="1" dirty="0" err="1">
                <a:solidFill>
                  <a:srgbClr val="FF0000"/>
                </a:solidFill>
                <a:latin typeface="Candara" panose="020E0502030303020204" pitchFamily="34" charset="0"/>
              </a:rPr>
              <a:t>regs</a:t>
            </a:r>
            <a:r>
              <a:rPr lang="en-US" sz="3600" b="1" dirty="0">
                <a:solidFill>
                  <a:srgbClr val="FF0000"/>
                </a:solidFill>
                <a:latin typeface="Candara" panose="020E0502030303020204" pitchFamily="34" charset="0"/>
              </a:rPr>
              <a:t>)</a:t>
            </a:r>
          </a:p>
        </p:txBody>
      </p:sp>
      <p:sp>
        <p:nvSpPr>
          <p:cNvPr id="499" name="TextBox 498">
            <a:extLst>
              <a:ext uri="{FF2B5EF4-FFF2-40B4-BE49-F238E27FC236}">
                <a16:creationId xmlns:a16="http://schemas.microsoft.com/office/drawing/2014/main" id="{D8D918D8-E798-4431-8F26-18A1D461BB45}"/>
              </a:ext>
            </a:extLst>
          </p:cNvPr>
          <p:cNvSpPr txBox="1"/>
          <p:nvPr/>
        </p:nvSpPr>
        <p:spPr>
          <a:xfrm>
            <a:off x="11540297" y="35774265"/>
            <a:ext cx="1073569" cy="656660"/>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black"/>
                </a:solidFill>
                <a:effectLst/>
                <a:uLnTx/>
                <a:uFillTx/>
                <a:cs typeface="Arial" panose="020B0604020202020204" pitchFamily="34" charset="0"/>
              </a:rPr>
              <a:t>time</a:t>
            </a:r>
          </a:p>
        </p:txBody>
      </p:sp>
      <p:sp>
        <p:nvSpPr>
          <p:cNvPr id="511" name="TextBox 510">
            <a:extLst>
              <a:ext uri="{FF2B5EF4-FFF2-40B4-BE49-F238E27FC236}">
                <a16:creationId xmlns:a16="http://schemas.microsoft.com/office/drawing/2014/main" id="{936AAA03-DF30-4F1D-945D-5526CBE7075C}"/>
              </a:ext>
            </a:extLst>
          </p:cNvPr>
          <p:cNvSpPr txBox="1"/>
          <p:nvPr/>
        </p:nvSpPr>
        <p:spPr>
          <a:xfrm>
            <a:off x="11544712" y="36395324"/>
            <a:ext cx="393056" cy="584775"/>
          </a:xfrm>
          <a:prstGeom prst="rect">
            <a:avLst/>
          </a:prstGeom>
          <a:noFill/>
          <a:ln w="6350">
            <a:noFill/>
          </a:ln>
        </p:spPr>
        <p:txBody>
          <a:bodyPr wrap="non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black"/>
                </a:solidFill>
                <a:effectLst/>
                <a:uLnTx/>
                <a:uFillTx/>
              </a:rPr>
              <a:t>1</a:t>
            </a:r>
          </a:p>
        </p:txBody>
      </p:sp>
      <p:cxnSp>
        <p:nvCxnSpPr>
          <p:cNvPr id="512" name="Straight Arrow Connector 511">
            <a:extLst>
              <a:ext uri="{FF2B5EF4-FFF2-40B4-BE49-F238E27FC236}">
                <a16:creationId xmlns:a16="http://schemas.microsoft.com/office/drawing/2014/main" id="{50DD5850-0EE2-472D-9253-B19CDF023ED3}"/>
              </a:ext>
            </a:extLst>
          </p:cNvPr>
          <p:cNvCxnSpPr>
            <a:cxnSpLocks/>
          </p:cNvCxnSpPr>
          <p:nvPr/>
        </p:nvCxnSpPr>
        <p:spPr>
          <a:xfrm>
            <a:off x="12032047" y="36280660"/>
            <a:ext cx="5861" cy="6086670"/>
          </a:xfrm>
          <a:prstGeom prst="straightConnector1">
            <a:avLst/>
          </a:prstGeom>
          <a:noFill/>
          <a:ln w="19050" cap="flat" cmpd="sng" algn="ctr">
            <a:solidFill>
              <a:sysClr val="windowText" lastClr="000000"/>
            </a:solidFill>
            <a:prstDash val="solid"/>
            <a:miter lim="800000"/>
            <a:tailEnd type="triangle"/>
          </a:ln>
          <a:effectLst/>
        </p:spPr>
      </p:cxnSp>
      <p:sp>
        <p:nvSpPr>
          <p:cNvPr id="513" name="TextBox 512">
            <a:extLst>
              <a:ext uri="{FF2B5EF4-FFF2-40B4-BE49-F238E27FC236}">
                <a16:creationId xmlns:a16="http://schemas.microsoft.com/office/drawing/2014/main" id="{184B18EC-D64B-4183-B54D-7550A1122250}"/>
              </a:ext>
            </a:extLst>
          </p:cNvPr>
          <p:cNvSpPr txBox="1"/>
          <p:nvPr/>
        </p:nvSpPr>
        <p:spPr>
          <a:xfrm>
            <a:off x="11574971" y="37332586"/>
            <a:ext cx="393056" cy="584775"/>
          </a:xfrm>
          <a:prstGeom prst="rect">
            <a:avLst/>
          </a:prstGeom>
          <a:noFill/>
          <a:ln w="6350">
            <a:noFill/>
          </a:ln>
        </p:spPr>
        <p:txBody>
          <a:bodyPr wrap="non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black"/>
                </a:solidFill>
                <a:effectLst/>
                <a:uLnTx/>
                <a:uFillTx/>
              </a:rPr>
              <a:t>2</a:t>
            </a:r>
          </a:p>
        </p:txBody>
      </p:sp>
      <p:sp>
        <p:nvSpPr>
          <p:cNvPr id="514" name="TextBox 513">
            <a:extLst>
              <a:ext uri="{FF2B5EF4-FFF2-40B4-BE49-F238E27FC236}">
                <a16:creationId xmlns:a16="http://schemas.microsoft.com/office/drawing/2014/main" id="{E1622CF1-3764-4C65-88AC-648F7A983924}"/>
              </a:ext>
            </a:extLst>
          </p:cNvPr>
          <p:cNvSpPr txBox="1"/>
          <p:nvPr/>
        </p:nvSpPr>
        <p:spPr>
          <a:xfrm>
            <a:off x="11548531" y="39702517"/>
            <a:ext cx="393056" cy="584775"/>
          </a:xfrm>
          <a:prstGeom prst="rect">
            <a:avLst/>
          </a:prstGeom>
          <a:noFill/>
          <a:ln w="6350">
            <a:noFill/>
          </a:ln>
        </p:spPr>
        <p:txBody>
          <a:bodyPr wrap="non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black"/>
                </a:solidFill>
                <a:effectLst/>
                <a:uLnTx/>
                <a:uFillTx/>
              </a:rPr>
              <a:t>4</a:t>
            </a:r>
          </a:p>
        </p:txBody>
      </p:sp>
      <p:sp>
        <p:nvSpPr>
          <p:cNvPr id="515" name="TextBox 514">
            <a:extLst>
              <a:ext uri="{FF2B5EF4-FFF2-40B4-BE49-F238E27FC236}">
                <a16:creationId xmlns:a16="http://schemas.microsoft.com/office/drawing/2014/main" id="{524DCF56-27E0-4842-A0A4-AF6A01B01B14}"/>
              </a:ext>
            </a:extLst>
          </p:cNvPr>
          <p:cNvSpPr txBox="1"/>
          <p:nvPr/>
        </p:nvSpPr>
        <p:spPr>
          <a:xfrm>
            <a:off x="11573876" y="38486328"/>
            <a:ext cx="393056" cy="584775"/>
          </a:xfrm>
          <a:prstGeom prst="rect">
            <a:avLst/>
          </a:prstGeom>
          <a:noFill/>
          <a:ln>
            <a:noFill/>
          </a:ln>
        </p:spPr>
        <p:txBody>
          <a:bodyPr wrap="non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black"/>
                </a:solidFill>
                <a:effectLst/>
                <a:uLnTx/>
                <a:uFillTx/>
              </a:rPr>
              <a:t>3</a:t>
            </a:r>
          </a:p>
        </p:txBody>
      </p:sp>
      <p:sp>
        <p:nvSpPr>
          <p:cNvPr id="516" name="TextBox 515">
            <a:extLst>
              <a:ext uri="{FF2B5EF4-FFF2-40B4-BE49-F238E27FC236}">
                <a16:creationId xmlns:a16="http://schemas.microsoft.com/office/drawing/2014/main" id="{3533C760-86AA-4AEF-A750-2FF57310666C}"/>
              </a:ext>
            </a:extLst>
          </p:cNvPr>
          <p:cNvSpPr txBox="1"/>
          <p:nvPr/>
        </p:nvSpPr>
        <p:spPr>
          <a:xfrm>
            <a:off x="11543768" y="40639779"/>
            <a:ext cx="393056" cy="584775"/>
          </a:xfrm>
          <a:prstGeom prst="rect">
            <a:avLst/>
          </a:prstGeom>
          <a:noFill/>
          <a:ln w="6350">
            <a:noFill/>
          </a:ln>
        </p:spPr>
        <p:txBody>
          <a:bodyPr wrap="non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black"/>
                </a:solidFill>
                <a:effectLst/>
                <a:uLnTx/>
                <a:uFillTx/>
              </a:rPr>
              <a:t>5</a:t>
            </a:r>
          </a:p>
        </p:txBody>
      </p:sp>
      <p:sp>
        <p:nvSpPr>
          <p:cNvPr id="517" name="TextBox 516">
            <a:extLst>
              <a:ext uri="{FF2B5EF4-FFF2-40B4-BE49-F238E27FC236}">
                <a16:creationId xmlns:a16="http://schemas.microsoft.com/office/drawing/2014/main" id="{4D23AFBA-5FBC-4961-BF43-1C9ED08190C2}"/>
              </a:ext>
            </a:extLst>
          </p:cNvPr>
          <p:cNvSpPr txBox="1"/>
          <p:nvPr/>
        </p:nvSpPr>
        <p:spPr>
          <a:xfrm>
            <a:off x="11553751" y="41685255"/>
            <a:ext cx="393056" cy="584775"/>
          </a:xfrm>
          <a:prstGeom prst="rect">
            <a:avLst/>
          </a:prstGeom>
          <a:noFill/>
          <a:ln w="6350">
            <a:noFill/>
          </a:ln>
        </p:spPr>
        <p:txBody>
          <a:bodyPr wrap="non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black"/>
                </a:solidFill>
                <a:effectLst/>
                <a:uLnTx/>
                <a:uFillTx/>
              </a:rPr>
              <a:t>6</a:t>
            </a:r>
          </a:p>
        </p:txBody>
      </p:sp>
      <p:sp>
        <p:nvSpPr>
          <p:cNvPr id="518" name="Rectangle 517">
            <a:extLst>
              <a:ext uri="{FF2B5EF4-FFF2-40B4-BE49-F238E27FC236}">
                <a16:creationId xmlns:a16="http://schemas.microsoft.com/office/drawing/2014/main" id="{19DABDB1-DD7D-4AE8-BDB1-AB888A3B3577}"/>
              </a:ext>
            </a:extLst>
          </p:cNvPr>
          <p:cNvSpPr/>
          <p:nvPr/>
        </p:nvSpPr>
        <p:spPr>
          <a:xfrm>
            <a:off x="12908281" y="36182909"/>
            <a:ext cx="826008" cy="805054"/>
          </a:xfrm>
          <a:prstGeom prst="rect">
            <a:avLst/>
          </a:prstGeom>
          <a:solidFill>
            <a:sysClr val="window" lastClr="FFFFFF"/>
          </a:solidFill>
          <a:ln w="635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7200" b="0" i="0" u="none" strike="noStrike" kern="0" cap="none" spc="0" normalizeH="0" baseline="0" noProof="0" dirty="0">
              <a:ln>
                <a:noFill/>
              </a:ln>
              <a:solidFill>
                <a:prstClr val="black">
                  <a:lumMod val="85000"/>
                  <a:lumOff val="15000"/>
                </a:prstClr>
              </a:solidFill>
              <a:effectLst/>
              <a:uLnTx/>
              <a:uFillTx/>
            </a:endParaRPr>
          </a:p>
        </p:txBody>
      </p:sp>
      <p:sp>
        <p:nvSpPr>
          <p:cNvPr id="519" name="Rectangle 518">
            <a:extLst>
              <a:ext uri="{FF2B5EF4-FFF2-40B4-BE49-F238E27FC236}">
                <a16:creationId xmlns:a16="http://schemas.microsoft.com/office/drawing/2014/main" id="{5E67F562-DF79-49A2-939F-C548B000E5F7}"/>
              </a:ext>
            </a:extLst>
          </p:cNvPr>
          <p:cNvSpPr/>
          <p:nvPr/>
        </p:nvSpPr>
        <p:spPr>
          <a:xfrm>
            <a:off x="13703304" y="36182912"/>
            <a:ext cx="419262" cy="806020"/>
          </a:xfrm>
          <a:prstGeom prst="rect">
            <a:avLst/>
          </a:prstGeom>
          <a:solidFill>
            <a:srgbClr val="FFEBAB"/>
          </a:solidFill>
          <a:ln w="635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30000" noProof="0" dirty="0">
              <a:ln>
                <a:noFill/>
              </a:ln>
              <a:solidFill>
                <a:prstClr val="black">
                  <a:lumMod val="85000"/>
                  <a:lumOff val="15000"/>
                </a:prstClr>
              </a:solidFill>
              <a:effectLst/>
              <a:uLnTx/>
              <a:uFillTx/>
              <a:cs typeface="Arial" panose="020B0604020202020204" pitchFamily="34" charset="0"/>
            </a:endParaRPr>
          </a:p>
        </p:txBody>
      </p:sp>
      <p:cxnSp>
        <p:nvCxnSpPr>
          <p:cNvPr id="520" name="Straight Arrow Connector 519">
            <a:extLst>
              <a:ext uri="{FF2B5EF4-FFF2-40B4-BE49-F238E27FC236}">
                <a16:creationId xmlns:a16="http://schemas.microsoft.com/office/drawing/2014/main" id="{DF731981-3EC3-4519-97B0-E9DE55548282}"/>
              </a:ext>
            </a:extLst>
          </p:cNvPr>
          <p:cNvCxnSpPr>
            <a:cxnSpLocks/>
            <a:stCxn id="519" idx="3"/>
          </p:cNvCxnSpPr>
          <p:nvPr/>
        </p:nvCxnSpPr>
        <p:spPr>
          <a:xfrm>
            <a:off x="14122566" y="36585922"/>
            <a:ext cx="414134" cy="15635"/>
          </a:xfrm>
          <a:prstGeom prst="straightConnector1">
            <a:avLst/>
          </a:prstGeom>
          <a:solidFill>
            <a:srgbClr val="254793"/>
          </a:solidFill>
          <a:ln w="6350" cap="flat" cmpd="sng" algn="ctr">
            <a:solidFill>
              <a:sysClr val="window" lastClr="FFFFFF">
                <a:lumMod val="50000"/>
              </a:sysClr>
            </a:solidFill>
            <a:prstDash val="solid"/>
            <a:miter lim="800000"/>
            <a:headEnd type="none" w="med" len="med"/>
            <a:tailEnd type="none" w="med" len="med"/>
          </a:ln>
          <a:effectLst/>
        </p:spPr>
      </p:cxnSp>
      <p:sp>
        <p:nvSpPr>
          <p:cNvPr id="521" name="Rectangle 520">
            <a:extLst>
              <a:ext uri="{FF2B5EF4-FFF2-40B4-BE49-F238E27FC236}">
                <a16:creationId xmlns:a16="http://schemas.microsoft.com/office/drawing/2014/main" id="{A5618291-CEE3-4711-A18C-B719D747AF9B}"/>
              </a:ext>
            </a:extLst>
          </p:cNvPr>
          <p:cNvSpPr/>
          <p:nvPr/>
        </p:nvSpPr>
        <p:spPr>
          <a:xfrm>
            <a:off x="14435569" y="36195444"/>
            <a:ext cx="785923" cy="799868"/>
          </a:xfrm>
          <a:prstGeom prst="rect">
            <a:avLst/>
          </a:prstGeom>
          <a:solidFill>
            <a:sysClr val="window" lastClr="FFFFFF"/>
          </a:solidFill>
          <a:ln w="635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7200" b="0" i="0" u="none" strike="noStrike" kern="0" cap="none" spc="0" normalizeH="0" baseline="0" noProof="0" dirty="0">
              <a:ln>
                <a:noFill/>
              </a:ln>
              <a:solidFill>
                <a:prstClr val="black">
                  <a:lumMod val="85000"/>
                  <a:lumOff val="15000"/>
                </a:prstClr>
              </a:solidFill>
              <a:effectLst/>
              <a:uLnTx/>
              <a:uFillTx/>
            </a:endParaRPr>
          </a:p>
        </p:txBody>
      </p:sp>
      <p:sp>
        <p:nvSpPr>
          <p:cNvPr id="522" name="Rectangle 521">
            <a:extLst>
              <a:ext uri="{FF2B5EF4-FFF2-40B4-BE49-F238E27FC236}">
                <a16:creationId xmlns:a16="http://schemas.microsoft.com/office/drawing/2014/main" id="{777B713E-4070-4730-826B-466DA3743326}"/>
              </a:ext>
            </a:extLst>
          </p:cNvPr>
          <p:cNvSpPr/>
          <p:nvPr/>
        </p:nvSpPr>
        <p:spPr>
          <a:xfrm>
            <a:off x="15212679" y="36188355"/>
            <a:ext cx="411367" cy="806108"/>
          </a:xfrm>
          <a:prstGeom prst="rect">
            <a:avLst/>
          </a:prstGeom>
          <a:solidFill>
            <a:srgbClr val="FFEBAB"/>
          </a:solidFill>
          <a:ln w="635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30000" noProof="0" dirty="0">
              <a:ln>
                <a:noFill/>
              </a:ln>
              <a:solidFill>
                <a:prstClr val="black">
                  <a:lumMod val="85000"/>
                  <a:lumOff val="15000"/>
                </a:prstClr>
              </a:solidFill>
              <a:effectLst/>
              <a:uLnTx/>
              <a:uFillTx/>
              <a:cs typeface="Arial" panose="020B0604020202020204" pitchFamily="34" charset="0"/>
            </a:endParaRPr>
          </a:p>
        </p:txBody>
      </p:sp>
      <p:sp>
        <p:nvSpPr>
          <p:cNvPr id="544" name="Rectangle 543">
            <a:extLst>
              <a:ext uri="{FF2B5EF4-FFF2-40B4-BE49-F238E27FC236}">
                <a16:creationId xmlns:a16="http://schemas.microsoft.com/office/drawing/2014/main" id="{128606F9-069A-4FD4-B8D7-360C235CE7B0}"/>
              </a:ext>
            </a:extLst>
          </p:cNvPr>
          <p:cNvSpPr/>
          <p:nvPr/>
        </p:nvSpPr>
        <p:spPr>
          <a:xfrm>
            <a:off x="12883406" y="37300555"/>
            <a:ext cx="829579" cy="792157"/>
          </a:xfrm>
          <a:prstGeom prst="rect">
            <a:avLst/>
          </a:prstGeom>
          <a:solidFill>
            <a:sysClr val="window" lastClr="FFFFFF"/>
          </a:solidFill>
          <a:ln w="635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7200" b="0" i="0" u="none" strike="noStrike" kern="0" cap="none" spc="0" normalizeH="0" baseline="0" noProof="0" dirty="0">
              <a:ln>
                <a:noFill/>
              </a:ln>
              <a:solidFill>
                <a:prstClr val="black">
                  <a:lumMod val="85000"/>
                  <a:lumOff val="15000"/>
                </a:prstClr>
              </a:solidFill>
              <a:effectLst/>
              <a:uLnTx/>
              <a:uFillTx/>
            </a:endParaRPr>
          </a:p>
        </p:txBody>
      </p:sp>
      <p:sp>
        <p:nvSpPr>
          <p:cNvPr id="545" name="Rectangle 544">
            <a:extLst>
              <a:ext uri="{FF2B5EF4-FFF2-40B4-BE49-F238E27FC236}">
                <a16:creationId xmlns:a16="http://schemas.microsoft.com/office/drawing/2014/main" id="{BE2FBBB0-92A3-4441-BC9C-5A6D1A6D794B}"/>
              </a:ext>
            </a:extLst>
          </p:cNvPr>
          <p:cNvSpPr/>
          <p:nvPr/>
        </p:nvSpPr>
        <p:spPr>
          <a:xfrm>
            <a:off x="13689747" y="37298124"/>
            <a:ext cx="449825" cy="794589"/>
          </a:xfrm>
          <a:prstGeom prst="rect">
            <a:avLst/>
          </a:prstGeom>
          <a:solidFill>
            <a:srgbClr val="FFEBAB"/>
          </a:solidFill>
          <a:ln w="635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30000" noProof="0" dirty="0">
              <a:ln>
                <a:noFill/>
              </a:ln>
              <a:solidFill>
                <a:prstClr val="black">
                  <a:lumMod val="85000"/>
                  <a:lumOff val="15000"/>
                </a:prstClr>
              </a:solidFill>
              <a:effectLst/>
              <a:uLnTx/>
              <a:uFillTx/>
              <a:cs typeface="Arial" panose="020B0604020202020204" pitchFamily="34" charset="0"/>
            </a:endParaRPr>
          </a:p>
        </p:txBody>
      </p:sp>
      <p:cxnSp>
        <p:nvCxnSpPr>
          <p:cNvPr id="546" name="Straight Arrow Connector 545">
            <a:extLst>
              <a:ext uri="{FF2B5EF4-FFF2-40B4-BE49-F238E27FC236}">
                <a16:creationId xmlns:a16="http://schemas.microsoft.com/office/drawing/2014/main" id="{01C74A34-9D80-4258-944D-0507F60945C6}"/>
              </a:ext>
            </a:extLst>
          </p:cNvPr>
          <p:cNvCxnSpPr>
            <a:cxnSpLocks/>
            <a:stCxn id="545" idx="3"/>
          </p:cNvCxnSpPr>
          <p:nvPr/>
        </p:nvCxnSpPr>
        <p:spPr>
          <a:xfrm flipV="1">
            <a:off x="14139571" y="37688779"/>
            <a:ext cx="346924" cy="6638"/>
          </a:xfrm>
          <a:prstGeom prst="straightConnector1">
            <a:avLst/>
          </a:prstGeom>
          <a:solidFill>
            <a:srgbClr val="254793"/>
          </a:solidFill>
          <a:ln w="6350" cap="flat" cmpd="sng" algn="ctr">
            <a:solidFill>
              <a:sysClr val="window" lastClr="FFFFFF">
                <a:lumMod val="50000"/>
              </a:sysClr>
            </a:solidFill>
            <a:prstDash val="solid"/>
            <a:miter lim="800000"/>
            <a:headEnd type="none" w="med" len="med"/>
            <a:tailEnd type="none" w="med" len="med"/>
          </a:ln>
          <a:effectLst/>
        </p:spPr>
      </p:cxnSp>
      <p:sp>
        <p:nvSpPr>
          <p:cNvPr id="547" name="Rectangle 546">
            <a:extLst>
              <a:ext uri="{FF2B5EF4-FFF2-40B4-BE49-F238E27FC236}">
                <a16:creationId xmlns:a16="http://schemas.microsoft.com/office/drawing/2014/main" id="{DC7D77B6-42E5-4005-B589-7CD71795FB6E}"/>
              </a:ext>
            </a:extLst>
          </p:cNvPr>
          <p:cNvSpPr/>
          <p:nvPr/>
        </p:nvSpPr>
        <p:spPr>
          <a:xfrm>
            <a:off x="14438369" y="37298126"/>
            <a:ext cx="781116" cy="781308"/>
          </a:xfrm>
          <a:prstGeom prst="rect">
            <a:avLst/>
          </a:prstGeom>
          <a:solidFill>
            <a:sysClr val="window" lastClr="FFFFFF"/>
          </a:solidFill>
          <a:ln w="635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7200" b="0" i="0" u="none" strike="noStrike" kern="0" cap="none" spc="0" normalizeH="0" baseline="0" noProof="0" dirty="0">
              <a:ln>
                <a:noFill/>
              </a:ln>
              <a:solidFill>
                <a:prstClr val="black">
                  <a:lumMod val="85000"/>
                  <a:lumOff val="15000"/>
                </a:prstClr>
              </a:solidFill>
              <a:effectLst/>
              <a:uLnTx/>
              <a:uFillTx/>
            </a:endParaRPr>
          </a:p>
        </p:txBody>
      </p:sp>
      <p:sp>
        <p:nvSpPr>
          <p:cNvPr id="548" name="Rectangle 547">
            <a:extLst>
              <a:ext uri="{FF2B5EF4-FFF2-40B4-BE49-F238E27FC236}">
                <a16:creationId xmlns:a16="http://schemas.microsoft.com/office/drawing/2014/main" id="{24F6F657-189C-4CD6-A20D-31B215C01E16}"/>
              </a:ext>
            </a:extLst>
          </p:cNvPr>
          <p:cNvSpPr/>
          <p:nvPr/>
        </p:nvSpPr>
        <p:spPr>
          <a:xfrm>
            <a:off x="15207908" y="37295213"/>
            <a:ext cx="393673" cy="787341"/>
          </a:xfrm>
          <a:prstGeom prst="rect">
            <a:avLst/>
          </a:prstGeom>
          <a:solidFill>
            <a:srgbClr val="FFEBAB"/>
          </a:solidFill>
          <a:ln w="635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30000" noProof="0" dirty="0">
              <a:ln>
                <a:noFill/>
              </a:ln>
              <a:solidFill>
                <a:prstClr val="black">
                  <a:lumMod val="85000"/>
                  <a:lumOff val="15000"/>
                </a:prstClr>
              </a:solidFill>
              <a:effectLst/>
              <a:uLnTx/>
              <a:uFillTx/>
              <a:cs typeface="Arial" panose="020B0604020202020204" pitchFamily="34" charset="0"/>
            </a:endParaRPr>
          </a:p>
        </p:txBody>
      </p:sp>
      <p:sp>
        <p:nvSpPr>
          <p:cNvPr id="549" name="Rectangle 548">
            <a:extLst>
              <a:ext uri="{FF2B5EF4-FFF2-40B4-BE49-F238E27FC236}">
                <a16:creationId xmlns:a16="http://schemas.microsoft.com/office/drawing/2014/main" id="{A6B17943-B4EF-4B61-BF22-AFFD2768A641}"/>
              </a:ext>
            </a:extLst>
          </p:cNvPr>
          <p:cNvSpPr/>
          <p:nvPr/>
        </p:nvSpPr>
        <p:spPr>
          <a:xfrm>
            <a:off x="12878098" y="38389396"/>
            <a:ext cx="834884" cy="783433"/>
          </a:xfrm>
          <a:prstGeom prst="rect">
            <a:avLst/>
          </a:prstGeom>
          <a:solidFill>
            <a:sysClr val="window" lastClr="FFFFFF"/>
          </a:solidFill>
          <a:ln w="635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7200" b="0" i="0" u="none" strike="noStrike" kern="0" cap="none" spc="0" normalizeH="0" baseline="0" noProof="0" dirty="0">
              <a:ln>
                <a:noFill/>
              </a:ln>
              <a:solidFill>
                <a:prstClr val="black">
                  <a:lumMod val="85000"/>
                  <a:lumOff val="15000"/>
                </a:prstClr>
              </a:solidFill>
              <a:effectLst/>
              <a:uLnTx/>
              <a:uFillTx/>
            </a:endParaRPr>
          </a:p>
        </p:txBody>
      </p:sp>
      <p:sp>
        <p:nvSpPr>
          <p:cNvPr id="550" name="Rectangle 549">
            <a:extLst>
              <a:ext uri="{FF2B5EF4-FFF2-40B4-BE49-F238E27FC236}">
                <a16:creationId xmlns:a16="http://schemas.microsoft.com/office/drawing/2014/main" id="{27D43E9C-3367-4EE7-AD1B-468108AE0BB1}"/>
              </a:ext>
            </a:extLst>
          </p:cNvPr>
          <p:cNvSpPr/>
          <p:nvPr/>
        </p:nvSpPr>
        <p:spPr>
          <a:xfrm>
            <a:off x="13712726" y="38375077"/>
            <a:ext cx="459277" cy="786884"/>
          </a:xfrm>
          <a:prstGeom prst="rect">
            <a:avLst/>
          </a:prstGeom>
          <a:solidFill>
            <a:srgbClr val="FFEBAB"/>
          </a:solidFill>
          <a:ln w="635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30000" noProof="0" dirty="0">
              <a:ln>
                <a:noFill/>
              </a:ln>
              <a:solidFill>
                <a:prstClr val="black">
                  <a:lumMod val="85000"/>
                  <a:lumOff val="15000"/>
                </a:prstClr>
              </a:solidFill>
              <a:effectLst/>
              <a:uLnTx/>
              <a:uFillTx/>
              <a:cs typeface="Arial" panose="020B0604020202020204" pitchFamily="34" charset="0"/>
            </a:endParaRPr>
          </a:p>
        </p:txBody>
      </p:sp>
      <p:sp>
        <p:nvSpPr>
          <p:cNvPr id="552" name="Oval 551">
            <a:extLst>
              <a:ext uri="{FF2B5EF4-FFF2-40B4-BE49-F238E27FC236}">
                <a16:creationId xmlns:a16="http://schemas.microsoft.com/office/drawing/2014/main" id="{5DDEB06D-76DB-485E-A820-2731B8F1B1ED}"/>
              </a:ext>
            </a:extLst>
          </p:cNvPr>
          <p:cNvSpPr/>
          <p:nvPr/>
        </p:nvSpPr>
        <p:spPr>
          <a:xfrm>
            <a:off x="12962939" y="38469251"/>
            <a:ext cx="656848" cy="603874"/>
          </a:xfrm>
          <a:prstGeom prst="ellipse">
            <a:avLst/>
          </a:prstGeom>
          <a:solidFill>
            <a:sysClr val="window" lastClr="FFFFFF"/>
          </a:solidFill>
          <a:ln w="6350" cap="flat" cmpd="sng" algn="ctr">
            <a:solidFill>
              <a:sysClr val="windowText" lastClr="000000"/>
            </a:solidFill>
            <a:prstDash val="solid"/>
            <a:miter lim="800000"/>
          </a:ln>
          <a:effectLst>
            <a:reflection endPos="0" dir="5400000" sy="-100000" algn="bl" rotWithShape="0"/>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lumMod val="85000"/>
                    <a:lumOff val="15000"/>
                  </a:prstClr>
                </a:solidFill>
                <a:effectLst/>
                <a:uLnTx/>
                <a:uFillTx/>
                <a:cs typeface="Arial" panose="020B0604020202020204" pitchFamily="34" charset="0"/>
              </a:rPr>
              <a:t>c</a:t>
            </a:r>
          </a:p>
        </p:txBody>
      </p:sp>
      <p:cxnSp>
        <p:nvCxnSpPr>
          <p:cNvPr id="553" name="Straight Arrow Connector 552">
            <a:extLst>
              <a:ext uri="{FF2B5EF4-FFF2-40B4-BE49-F238E27FC236}">
                <a16:creationId xmlns:a16="http://schemas.microsoft.com/office/drawing/2014/main" id="{4793C127-D8DB-41BA-A79B-3C35FF1DFA8F}"/>
              </a:ext>
            </a:extLst>
          </p:cNvPr>
          <p:cNvCxnSpPr>
            <a:cxnSpLocks/>
            <a:stCxn id="550" idx="3"/>
          </p:cNvCxnSpPr>
          <p:nvPr/>
        </p:nvCxnSpPr>
        <p:spPr>
          <a:xfrm flipV="1">
            <a:off x="14172005" y="38755505"/>
            <a:ext cx="386142" cy="13016"/>
          </a:xfrm>
          <a:prstGeom prst="straightConnector1">
            <a:avLst/>
          </a:prstGeom>
          <a:solidFill>
            <a:srgbClr val="254793"/>
          </a:solidFill>
          <a:ln w="6350" cap="flat" cmpd="sng" algn="ctr">
            <a:solidFill>
              <a:sysClr val="window" lastClr="FFFFFF">
                <a:lumMod val="50000"/>
              </a:sysClr>
            </a:solidFill>
            <a:prstDash val="solid"/>
            <a:miter lim="800000"/>
            <a:headEnd type="none" w="med" len="med"/>
            <a:tailEnd type="none" w="med" len="med"/>
          </a:ln>
          <a:effectLst/>
        </p:spPr>
      </p:cxnSp>
      <p:sp>
        <p:nvSpPr>
          <p:cNvPr id="554" name="Rectangle 553">
            <a:extLst>
              <a:ext uri="{FF2B5EF4-FFF2-40B4-BE49-F238E27FC236}">
                <a16:creationId xmlns:a16="http://schemas.microsoft.com/office/drawing/2014/main" id="{183F8E92-6AAE-43D3-874B-3AD0AD0C4192}"/>
              </a:ext>
            </a:extLst>
          </p:cNvPr>
          <p:cNvSpPr/>
          <p:nvPr/>
        </p:nvSpPr>
        <p:spPr>
          <a:xfrm>
            <a:off x="14447702" y="38386024"/>
            <a:ext cx="771784" cy="774453"/>
          </a:xfrm>
          <a:prstGeom prst="rect">
            <a:avLst/>
          </a:prstGeom>
          <a:solidFill>
            <a:sysClr val="window" lastClr="FFFFFF"/>
          </a:solidFill>
          <a:ln w="635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7200" b="0" i="0" u="none" strike="noStrike" kern="0" cap="none" spc="0" normalizeH="0" baseline="0" noProof="0" dirty="0">
              <a:ln>
                <a:noFill/>
              </a:ln>
              <a:solidFill>
                <a:prstClr val="black">
                  <a:lumMod val="85000"/>
                  <a:lumOff val="15000"/>
                </a:prstClr>
              </a:solidFill>
              <a:effectLst/>
              <a:uLnTx/>
              <a:uFillTx/>
            </a:endParaRPr>
          </a:p>
        </p:txBody>
      </p:sp>
      <p:sp>
        <p:nvSpPr>
          <p:cNvPr id="555" name="Rectangle 554">
            <a:extLst>
              <a:ext uri="{FF2B5EF4-FFF2-40B4-BE49-F238E27FC236}">
                <a16:creationId xmlns:a16="http://schemas.microsoft.com/office/drawing/2014/main" id="{3644FBFE-DB03-443F-8090-F15B2BC425B1}"/>
              </a:ext>
            </a:extLst>
          </p:cNvPr>
          <p:cNvSpPr/>
          <p:nvPr/>
        </p:nvSpPr>
        <p:spPr>
          <a:xfrm>
            <a:off x="15199312" y="38387104"/>
            <a:ext cx="442096" cy="773373"/>
          </a:xfrm>
          <a:prstGeom prst="rect">
            <a:avLst/>
          </a:prstGeom>
          <a:solidFill>
            <a:srgbClr val="FFEBAB"/>
          </a:solidFill>
          <a:ln w="635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30000" noProof="0" dirty="0">
              <a:ln>
                <a:noFill/>
              </a:ln>
              <a:solidFill>
                <a:prstClr val="black">
                  <a:lumMod val="85000"/>
                  <a:lumOff val="15000"/>
                </a:prstClr>
              </a:solidFill>
              <a:effectLst/>
              <a:uLnTx/>
              <a:uFillTx/>
              <a:cs typeface="Arial" panose="020B0604020202020204" pitchFamily="34" charset="0"/>
            </a:endParaRPr>
          </a:p>
        </p:txBody>
      </p:sp>
      <p:sp>
        <p:nvSpPr>
          <p:cNvPr id="556" name="Oval 555">
            <a:extLst>
              <a:ext uri="{FF2B5EF4-FFF2-40B4-BE49-F238E27FC236}">
                <a16:creationId xmlns:a16="http://schemas.microsoft.com/office/drawing/2014/main" id="{48F53F46-6F8E-4C44-A913-B8C9F26587FD}"/>
              </a:ext>
            </a:extLst>
          </p:cNvPr>
          <p:cNvSpPr/>
          <p:nvPr/>
        </p:nvSpPr>
        <p:spPr>
          <a:xfrm>
            <a:off x="14510021" y="38455602"/>
            <a:ext cx="634861" cy="599806"/>
          </a:xfrm>
          <a:prstGeom prst="ellipse">
            <a:avLst/>
          </a:prstGeom>
          <a:solidFill>
            <a:sysClr val="window" lastClr="FFFFFF"/>
          </a:solidFill>
          <a:ln w="6350" cap="flat" cmpd="sng" algn="ctr">
            <a:solidFill>
              <a:sysClr val="windowText" lastClr="000000"/>
            </a:solidFill>
            <a:prstDash val="solid"/>
            <a:miter lim="800000"/>
          </a:ln>
          <a:effectLst>
            <a:reflection endPos="0" dir="5400000" sy="-100000" algn="bl" rotWithShape="0"/>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lumMod val="85000"/>
                    <a:lumOff val="15000"/>
                  </a:prstClr>
                </a:solidFill>
                <a:effectLst/>
                <a:uLnTx/>
                <a:uFillTx/>
                <a:cs typeface="Arial" panose="020B0604020202020204" pitchFamily="34" charset="0"/>
              </a:rPr>
              <a:t>b</a:t>
            </a:r>
          </a:p>
        </p:txBody>
      </p:sp>
      <p:cxnSp>
        <p:nvCxnSpPr>
          <p:cNvPr id="557" name="Straight Arrow Connector 556">
            <a:extLst>
              <a:ext uri="{FF2B5EF4-FFF2-40B4-BE49-F238E27FC236}">
                <a16:creationId xmlns:a16="http://schemas.microsoft.com/office/drawing/2014/main" id="{99C214D2-8931-40E3-AEFF-67E10F40C12F}"/>
              </a:ext>
            </a:extLst>
          </p:cNvPr>
          <p:cNvCxnSpPr>
            <a:cxnSpLocks/>
            <a:stCxn id="564" idx="4"/>
            <a:endCxn id="565" idx="0"/>
          </p:cNvCxnSpPr>
          <p:nvPr/>
        </p:nvCxnSpPr>
        <p:spPr>
          <a:xfrm>
            <a:off x="13282561" y="36884534"/>
            <a:ext cx="6306" cy="520176"/>
          </a:xfrm>
          <a:prstGeom prst="straightConnector1">
            <a:avLst/>
          </a:prstGeom>
          <a:noFill/>
          <a:ln w="12700" cap="flat" cmpd="sng" algn="ctr">
            <a:solidFill>
              <a:sysClr val="windowText" lastClr="000000"/>
            </a:solidFill>
            <a:prstDash val="solid"/>
            <a:miter lim="800000"/>
            <a:tailEnd type="triangle"/>
          </a:ln>
          <a:effectLst/>
        </p:spPr>
      </p:cxnSp>
      <p:sp>
        <p:nvSpPr>
          <p:cNvPr id="558" name="Rectangle 557">
            <a:extLst>
              <a:ext uri="{FF2B5EF4-FFF2-40B4-BE49-F238E27FC236}">
                <a16:creationId xmlns:a16="http://schemas.microsoft.com/office/drawing/2014/main" id="{E963BCD1-7750-47A7-B7BC-4711AED82AC8}"/>
              </a:ext>
            </a:extLst>
          </p:cNvPr>
          <p:cNvSpPr/>
          <p:nvPr/>
        </p:nvSpPr>
        <p:spPr>
          <a:xfrm>
            <a:off x="12875662" y="39539537"/>
            <a:ext cx="833669" cy="783433"/>
          </a:xfrm>
          <a:prstGeom prst="rect">
            <a:avLst/>
          </a:prstGeom>
          <a:solidFill>
            <a:sysClr val="window" lastClr="FFFFFF"/>
          </a:solidFill>
          <a:ln w="635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7200" b="0" i="0" u="none" strike="noStrike" kern="0" cap="none" spc="0" normalizeH="0" baseline="0" noProof="0" dirty="0">
              <a:ln>
                <a:noFill/>
              </a:ln>
              <a:solidFill>
                <a:prstClr val="black">
                  <a:lumMod val="85000"/>
                  <a:lumOff val="15000"/>
                </a:prstClr>
              </a:solidFill>
              <a:effectLst/>
              <a:uLnTx/>
              <a:uFillTx/>
            </a:endParaRPr>
          </a:p>
        </p:txBody>
      </p:sp>
      <p:sp>
        <p:nvSpPr>
          <p:cNvPr id="559" name="Rectangle 558">
            <a:extLst>
              <a:ext uri="{FF2B5EF4-FFF2-40B4-BE49-F238E27FC236}">
                <a16:creationId xmlns:a16="http://schemas.microsoft.com/office/drawing/2014/main" id="{2DAD40D4-2BB5-40EC-8509-3FB8AB6CA44B}"/>
              </a:ext>
            </a:extLst>
          </p:cNvPr>
          <p:cNvSpPr/>
          <p:nvPr/>
        </p:nvSpPr>
        <p:spPr>
          <a:xfrm>
            <a:off x="13698971" y="39539535"/>
            <a:ext cx="429327" cy="783434"/>
          </a:xfrm>
          <a:prstGeom prst="rect">
            <a:avLst/>
          </a:prstGeom>
          <a:solidFill>
            <a:srgbClr val="FFEBAB"/>
          </a:solidFill>
          <a:ln w="635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30000" noProof="0" dirty="0">
              <a:ln>
                <a:noFill/>
              </a:ln>
              <a:solidFill>
                <a:prstClr val="black">
                  <a:lumMod val="85000"/>
                  <a:lumOff val="15000"/>
                </a:prstClr>
              </a:solidFill>
              <a:effectLst/>
              <a:uLnTx/>
              <a:uFillTx/>
              <a:cs typeface="Arial" panose="020B0604020202020204" pitchFamily="34" charset="0"/>
            </a:endParaRPr>
          </a:p>
        </p:txBody>
      </p:sp>
      <p:sp>
        <p:nvSpPr>
          <p:cNvPr id="560" name="Oval 559">
            <a:extLst>
              <a:ext uri="{FF2B5EF4-FFF2-40B4-BE49-F238E27FC236}">
                <a16:creationId xmlns:a16="http://schemas.microsoft.com/office/drawing/2014/main" id="{A73280E6-02CA-4C04-942F-4CD3250B5877}"/>
              </a:ext>
            </a:extLst>
          </p:cNvPr>
          <p:cNvSpPr/>
          <p:nvPr/>
        </p:nvSpPr>
        <p:spPr>
          <a:xfrm>
            <a:off x="12960412" y="39642874"/>
            <a:ext cx="656848" cy="603874"/>
          </a:xfrm>
          <a:prstGeom prst="ellipse">
            <a:avLst/>
          </a:prstGeom>
          <a:solidFill>
            <a:sysClr val="window" lastClr="FFFFFF"/>
          </a:solidFill>
          <a:ln w="6350" cap="flat" cmpd="sng" algn="ctr">
            <a:solidFill>
              <a:sysClr val="windowText" lastClr="000000"/>
            </a:solidFill>
            <a:prstDash val="solid"/>
            <a:miter lim="800000"/>
          </a:ln>
          <a:effectLst>
            <a:reflection endPos="0" dir="5400000" sy="-100000" algn="bl" rotWithShape="0"/>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lumMod val="85000"/>
                    <a:lumOff val="15000"/>
                  </a:prstClr>
                </a:solidFill>
                <a:effectLst/>
                <a:uLnTx/>
                <a:uFillTx/>
                <a:cs typeface="Arial" panose="020B0604020202020204" pitchFamily="34" charset="0"/>
              </a:rPr>
              <a:t>d</a:t>
            </a:r>
          </a:p>
        </p:txBody>
      </p:sp>
      <p:cxnSp>
        <p:nvCxnSpPr>
          <p:cNvPr id="561" name="Straight Arrow Connector 560">
            <a:extLst>
              <a:ext uri="{FF2B5EF4-FFF2-40B4-BE49-F238E27FC236}">
                <a16:creationId xmlns:a16="http://schemas.microsoft.com/office/drawing/2014/main" id="{125B0A1C-AA45-407B-B35F-2A018B4004FB}"/>
              </a:ext>
            </a:extLst>
          </p:cNvPr>
          <p:cNvCxnSpPr>
            <a:cxnSpLocks/>
            <a:stCxn id="559" idx="3"/>
          </p:cNvCxnSpPr>
          <p:nvPr/>
        </p:nvCxnSpPr>
        <p:spPr>
          <a:xfrm>
            <a:off x="14128296" y="39931252"/>
            <a:ext cx="439015" cy="10169"/>
          </a:xfrm>
          <a:prstGeom prst="straightConnector1">
            <a:avLst/>
          </a:prstGeom>
          <a:solidFill>
            <a:srgbClr val="254793"/>
          </a:solidFill>
          <a:ln w="6350" cap="flat" cmpd="sng" algn="ctr">
            <a:solidFill>
              <a:sysClr val="window" lastClr="FFFFFF">
                <a:lumMod val="50000"/>
              </a:sysClr>
            </a:solidFill>
            <a:prstDash val="solid"/>
            <a:miter lim="800000"/>
            <a:headEnd type="none" w="med" len="med"/>
            <a:tailEnd type="none" w="med" len="med"/>
          </a:ln>
          <a:effectLst/>
        </p:spPr>
      </p:cxnSp>
      <p:sp>
        <p:nvSpPr>
          <p:cNvPr id="562" name="Rectangle 561">
            <a:extLst>
              <a:ext uri="{FF2B5EF4-FFF2-40B4-BE49-F238E27FC236}">
                <a16:creationId xmlns:a16="http://schemas.microsoft.com/office/drawing/2014/main" id="{EA4C35C3-A5E9-4335-BE32-48308823F226}"/>
              </a:ext>
            </a:extLst>
          </p:cNvPr>
          <p:cNvSpPr/>
          <p:nvPr/>
        </p:nvSpPr>
        <p:spPr>
          <a:xfrm>
            <a:off x="14458048" y="39508566"/>
            <a:ext cx="790071" cy="788524"/>
          </a:xfrm>
          <a:prstGeom prst="rect">
            <a:avLst/>
          </a:prstGeom>
          <a:solidFill>
            <a:sysClr val="window" lastClr="FFFFFF"/>
          </a:solidFill>
          <a:ln w="635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7200" b="0" i="0" u="none" strike="noStrike" kern="0" cap="none" spc="0" normalizeH="0" baseline="0" noProof="0" dirty="0">
              <a:ln>
                <a:noFill/>
              </a:ln>
              <a:solidFill>
                <a:prstClr val="black">
                  <a:lumMod val="85000"/>
                  <a:lumOff val="15000"/>
                </a:prstClr>
              </a:solidFill>
              <a:effectLst/>
              <a:uLnTx/>
              <a:uFillTx/>
            </a:endParaRPr>
          </a:p>
        </p:txBody>
      </p:sp>
      <p:sp>
        <p:nvSpPr>
          <p:cNvPr id="563" name="Rectangle 562">
            <a:extLst>
              <a:ext uri="{FF2B5EF4-FFF2-40B4-BE49-F238E27FC236}">
                <a16:creationId xmlns:a16="http://schemas.microsoft.com/office/drawing/2014/main" id="{10852BD3-1AC3-4E8F-887D-E06C01E31A2B}"/>
              </a:ext>
            </a:extLst>
          </p:cNvPr>
          <p:cNvSpPr/>
          <p:nvPr/>
        </p:nvSpPr>
        <p:spPr>
          <a:xfrm>
            <a:off x="15238566" y="39513895"/>
            <a:ext cx="461221" cy="799725"/>
          </a:xfrm>
          <a:prstGeom prst="rect">
            <a:avLst/>
          </a:prstGeom>
          <a:solidFill>
            <a:srgbClr val="FFEBAB"/>
          </a:solidFill>
          <a:ln w="635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30000" noProof="0" dirty="0">
              <a:ln>
                <a:noFill/>
              </a:ln>
              <a:solidFill>
                <a:prstClr val="black">
                  <a:lumMod val="85000"/>
                  <a:lumOff val="15000"/>
                </a:prstClr>
              </a:solidFill>
              <a:effectLst/>
              <a:uLnTx/>
              <a:uFillTx/>
              <a:cs typeface="Arial" panose="020B0604020202020204" pitchFamily="34" charset="0"/>
            </a:endParaRPr>
          </a:p>
        </p:txBody>
      </p:sp>
      <p:sp>
        <p:nvSpPr>
          <p:cNvPr id="564" name="Oval 563">
            <a:extLst>
              <a:ext uri="{FF2B5EF4-FFF2-40B4-BE49-F238E27FC236}">
                <a16:creationId xmlns:a16="http://schemas.microsoft.com/office/drawing/2014/main" id="{1F31BED1-786D-4FA7-99F8-872422029228}"/>
              </a:ext>
            </a:extLst>
          </p:cNvPr>
          <p:cNvSpPr/>
          <p:nvPr/>
        </p:nvSpPr>
        <p:spPr>
          <a:xfrm>
            <a:off x="12954137" y="36280660"/>
            <a:ext cx="656848" cy="603874"/>
          </a:xfrm>
          <a:prstGeom prst="ellipse">
            <a:avLst/>
          </a:prstGeom>
          <a:solidFill>
            <a:srgbClr val="E2E3E7"/>
          </a:solidFill>
          <a:ln w="6350" cap="flat" cmpd="sng" algn="ctr">
            <a:solidFill>
              <a:sysClr val="windowText" lastClr="000000"/>
            </a:solidFill>
            <a:prstDash val="solid"/>
            <a:miter lim="800000"/>
          </a:ln>
          <a:effectLst>
            <a:reflection endPos="0" dir="5400000" sy="-100000" algn="bl" rotWithShape="0"/>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prstClr val="black">
                  <a:lumMod val="85000"/>
                  <a:lumOff val="15000"/>
                </a:prstClr>
              </a:solidFill>
              <a:effectLst/>
              <a:uLnTx/>
              <a:uFillTx/>
              <a:cs typeface="Arial" panose="020B0604020202020204" pitchFamily="34" charset="0"/>
            </a:endParaRPr>
          </a:p>
        </p:txBody>
      </p:sp>
      <p:sp>
        <p:nvSpPr>
          <p:cNvPr id="565" name="Oval 564">
            <a:extLst>
              <a:ext uri="{FF2B5EF4-FFF2-40B4-BE49-F238E27FC236}">
                <a16:creationId xmlns:a16="http://schemas.microsoft.com/office/drawing/2014/main" id="{C014EC92-EE9C-4C9B-AA5D-AAFF668A295C}"/>
              </a:ext>
            </a:extLst>
          </p:cNvPr>
          <p:cNvSpPr/>
          <p:nvPr/>
        </p:nvSpPr>
        <p:spPr>
          <a:xfrm>
            <a:off x="12960443" y="37404710"/>
            <a:ext cx="656848" cy="603874"/>
          </a:xfrm>
          <a:prstGeom prst="ellipse">
            <a:avLst/>
          </a:prstGeom>
          <a:solidFill>
            <a:sysClr val="window" lastClr="FFFFFF"/>
          </a:solidFill>
          <a:ln w="6350" cap="flat" cmpd="sng" algn="ctr">
            <a:solidFill>
              <a:sysClr val="windowText" lastClr="000000"/>
            </a:solidFill>
            <a:prstDash val="solid"/>
            <a:miter lim="800000"/>
          </a:ln>
          <a:effectLst>
            <a:reflection endPos="0" dir="5400000" sy="-100000" algn="bl" rotWithShape="0"/>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lumMod val="85000"/>
                    <a:lumOff val="15000"/>
                  </a:prstClr>
                </a:solidFill>
                <a:effectLst/>
                <a:uLnTx/>
                <a:uFillTx/>
                <a:cs typeface="Arial" panose="020B0604020202020204" pitchFamily="34" charset="0"/>
              </a:rPr>
              <a:t>a</a:t>
            </a:r>
          </a:p>
        </p:txBody>
      </p:sp>
      <p:cxnSp>
        <p:nvCxnSpPr>
          <p:cNvPr id="566" name="Straight Arrow Connector 565">
            <a:extLst>
              <a:ext uri="{FF2B5EF4-FFF2-40B4-BE49-F238E27FC236}">
                <a16:creationId xmlns:a16="http://schemas.microsoft.com/office/drawing/2014/main" id="{4C12B1E8-99D1-4C33-9F05-312FC46E5771}"/>
              </a:ext>
            </a:extLst>
          </p:cNvPr>
          <p:cNvCxnSpPr>
            <a:cxnSpLocks/>
            <a:stCxn id="565" idx="4"/>
            <a:endCxn id="552" idx="0"/>
          </p:cNvCxnSpPr>
          <p:nvPr/>
        </p:nvCxnSpPr>
        <p:spPr>
          <a:xfrm>
            <a:off x="13288867" y="38008584"/>
            <a:ext cx="2496" cy="460667"/>
          </a:xfrm>
          <a:prstGeom prst="straightConnector1">
            <a:avLst/>
          </a:prstGeom>
          <a:noFill/>
          <a:ln w="6350" cap="flat" cmpd="sng" algn="ctr">
            <a:solidFill>
              <a:sysClr val="windowText" lastClr="000000"/>
            </a:solidFill>
            <a:prstDash val="solid"/>
            <a:miter lim="800000"/>
            <a:tailEnd type="triangle"/>
          </a:ln>
          <a:effectLst/>
        </p:spPr>
      </p:cxnSp>
      <p:cxnSp>
        <p:nvCxnSpPr>
          <p:cNvPr id="567" name="Straight Arrow Connector 566">
            <a:extLst>
              <a:ext uri="{FF2B5EF4-FFF2-40B4-BE49-F238E27FC236}">
                <a16:creationId xmlns:a16="http://schemas.microsoft.com/office/drawing/2014/main" id="{AE9EA833-97EE-429B-B80B-2F22C61378E4}"/>
              </a:ext>
            </a:extLst>
          </p:cNvPr>
          <p:cNvCxnSpPr>
            <a:cxnSpLocks/>
            <a:stCxn id="565" idx="5"/>
          </p:cNvCxnSpPr>
          <p:nvPr/>
        </p:nvCxnSpPr>
        <p:spPr>
          <a:xfrm>
            <a:off x="13521097" y="37920152"/>
            <a:ext cx="1130022" cy="623288"/>
          </a:xfrm>
          <a:prstGeom prst="straightConnector1">
            <a:avLst/>
          </a:prstGeom>
          <a:noFill/>
          <a:ln w="6350" cap="flat" cmpd="sng" algn="ctr">
            <a:solidFill>
              <a:sysClr val="windowText" lastClr="000000"/>
            </a:solidFill>
            <a:prstDash val="solid"/>
            <a:miter lim="800000"/>
            <a:tailEnd type="triangle"/>
          </a:ln>
          <a:effectLst/>
        </p:spPr>
      </p:cxnSp>
      <p:cxnSp>
        <p:nvCxnSpPr>
          <p:cNvPr id="568" name="Straight Arrow Connector 567">
            <a:extLst>
              <a:ext uri="{FF2B5EF4-FFF2-40B4-BE49-F238E27FC236}">
                <a16:creationId xmlns:a16="http://schemas.microsoft.com/office/drawing/2014/main" id="{983A4566-2286-410F-ACA3-3F0DCC66F3CE}"/>
              </a:ext>
            </a:extLst>
          </p:cNvPr>
          <p:cNvCxnSpPr>
            <a:cxnSpLocks/>
            <a:stCxn id="552" idx="4"/>
            <a:endCxn id="560" idx="0"/>
          </p:cNvCxnSpPr>
          <p:nvPr/>
        </p:nvCxnSpPr>
        <p:spPr>
          <a:xfrm flipH="1">
            <a:off x="13288836" y="39073125"/>
            <a:ext cx="2527" cy="569749"/>
          </a:xfrm>
          <a:prstGeom prst="straightConnector1">
            <a:avLst/>
          </a:prstGeom>
          <a:noFill/>
          <a:ln w="6350" cap="flat" cmpd="sng" algn="ctr">
            <a:solidFill>
              <a:sysClr val="windowText" lastClr="000000"/>
            </a:solidFill>
            <a:prstDash val="solid"/>
            <a:miter lim="800000"/>
            <a:tailEnd type="triangle"/>
          </a:ln>
          <a:effectLst/>
        </p:spPr>
      </p:cxnSp>
      <p:cxnSp>
        <p:nvCxnSpPr>
          <p:cNvPr id="569" name="Straight Arrow Connector 568">
            <a:extLst>
              <a:ext uri="{FF2B5EF4-FFF2-40B4-BE49-F238E27FC236}">
                <a16:creationId xmlns:a16="http://schemas.microsoft.com/office/drawing/2014/main" id="{73F20B2E-E540-4906-B4B3-E685873C18FF}"/>
              </a:ext>
            </a:extLst>
          </p:cNvPr>
          <p:cNvCxnSpPr>
            <a:cxnSpLocks/>
            <a:stCxn id="552" idx="5"/>
            <a:endCxn id="583" idx="0"/>
          </p:cNvCxnSpPr>
          <p:nvPr/>
        </p:nvCxnSpPr>
        <p:spPr>
          <a:xfrm>
            <a:off x="13523594" y="38984690"/>
            <a:ext cx="1324713" cy="655876"/>
          </a:xfrm>
          <a:prstGeom prst="straightConnector1">
            <a:avLst/>
          </a:prstGeom>
          <a:noFill/>
          <a:ln w="6350" cap="flat" cmpd="sng" algn="ctr">
            <a:solidFill>
              <a:sysClr val="windowText" lastClr="000000"/>
            </a:solidFill>
            <a:prstDash val="solid"/>
            <a:miter lim="800000"/>
            <a:tailEnd type="triangle"/>
          </a:ln>
          <a:effectLst/>
        </p:spPr>
      </p:cxnSp>
      <p:sp>
        <p:nvSpPr>
          <p:cNvPr id="570" name="Rectangle 569">
            <a:extLst>
              <a:ext uri="{FF2B5EF4-FFF2-40B4-BE49-F238E27FC236}">
                <a16:creationId xmlns:a16="http://schemas.microsoft.com/office/drawing/2014/main" id="{ABAE9B54-BE5E-4C8A-B53A-B475251761D3}"/>
              </a:ext>
            </a:extLst>
          </p:cNvPr>
          <p:cNvSpPr/>
          <p:nvPr/>
        </p:nvSpPr>
        <p:spPr>
          <a:xfrm>
            <a:off x="12866655" y="40589768"/>
            <a:ext cx="859879" cy="803759"/>
          </a:xfrm>
          <a:prstGeom prst="rect">
            <a:avLst/>
          </a:prstGeom>
          <a:solidFill>
            <a:sysClr val="window" lastClr="FFFFFF"/>
          </a:solidFill>
          <a:ln w="635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7200" b="0" i="0" u="none" strike="noStrike" kern="0" cap="none" spc="0" normalizeH="0" baseline="0" noProof="0" dirty="0">
              <a:ln>
                <a:noFill/>
              </a:ln>
              <a:solidFill>
                <a:prstClr val="black">
                  <a:lumMod val="85000"/>
                  <a:lumOff val="15000"/>
                </a:prstClr>
              </a:solidFill>
              <a:effectLst/>
              <a:uLnTx/>
              <a:uFillTx/>
            </a:endParaRPr>
          </a:p>
        </p:txBody>
      </p:sp>
      <p:sp>
        <p:nvSpPr>
          <p:cNvPr id="571" name="Rectangle 570">
            <a:extLst>
              <a:ext uri="{FF2B5EF4-FFF2-40B4-BE49-F238E27FC236}">
                <a16:creationId xmlns:a16="http://schemas.microsoft.com/office/drawing/2014/main" id="{7E0FB4A1-FA84-480B-A084-BEA0C5927053}"/>
              </a:ext>
            </a:extLst>
          </p:cNvPr>
          <p:cNvSpPr/>
          <p:nvPr/>
        </p:nvSpPr>
        <p:spPr>
          <a:xfrm>
            <a:off x="13687700" y="40586948"/>
            <a:ext cx="451258" cy="806578"/>
          </a:xfrm>
          <a:prstGeom prst="rect">
            <a:avLst/>
          </a:prstGeom>
          <a:solidFill>
            <a:srgbClr val="FFEBAB"/>
          </a:solidFill>
          <a:ln w="635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30000" noProof="0" dirty="0">
              <a:ln>
                <a:noFill/>
              </a:ln>
              <a:solidFill>
                <a:prstClr val="black">
                  <a:lumMod val="85000"/>
                  <a:lumOff val="15000"/>
                </a:prstClr>
              </a:solidFill>
              <a:effectLst/>
              <a:uLnTx/>
              <a:uFillTx/>
              <a:cs typeface="Arial" panose="020B0604020202020204" pitchFamily="34" charset="0"/>
            </a:endParaRPr>
          </a:p>
        </p:txBody>
      </p:sp>
      <p:cxnSp>
        <p:nvCxnSpPr>
          <p:cNvPr id="572" name="Straight Arrow Connector 571">
            <a:extLst>
              <a:ext uri="{FF2B5EF4-FFF2-40B4-BE49-F238E27FC236}">
                <a16:creationId xmlns:a16="http://schemas.microsoft.com/office/drawing/2014/main" id="{FA753B33-DB11-48BD-A724-630E7C81BF78}"/>
              </a:ext>
            </a:extLst>
          </p:cNvPr>
          <p:cNvCxnSpPr>
            <a:cxnSpLocks/>
          </p:cNvCxnSpPr>
          <p:nvPr/>
        </p:nvCxnSpPr>
        <p:spPr>
          <a:xfrm>
            <a:off x="14181865" y="41044947"/>
            <a:ext cx="302659" cy="0"/>
          </a:xfrm>
          <a:prstGeom prst="straightConnector1">
            <a:avLst/>
          </a:prstGeom>
          <a:solidFill>
            <a:srgbClr val="254793"/>
          </a:solidFill>
          <a:ln w="6350" cap="flat" cmpd="sng" algn="ctr">
            <a:solidFill>
              <a:sysClr val="window" lastClr="FFFFFF">
                <a:lumMod val="50000"/>
              </a:sysClr>
            </a:solidFill>
            <a:prstDash val="solid"/>
            <a:miter lim="800000"/>
            <a:headEnd type="none" w="med" len="med"/>
            <a:tailEnd type="none" w="med" len="med"/>
          </a:ln>
          <a:effectLst/>
        </p:spPr>
      </p:cxnSp>
      <p:sp>
        <p:nvSpPr>
          <p:cNvPr id="573" name="Rectangle 572">
            <a:extLst>
              <a:ext uri="{FF2B5EF4-FFF2-40B4-BE49-F238E27FC236}">
                <a16:creationId xmlns:a16="http://schemas.microsoft.com/office/drawing/2014/main" id="{BDDA393B-56B7-4335-8F17-89A82C290635}"/>
              </a:ext>
            </a:extLst>
          </p:cNvPr>
          <p:cNvSpPr/>
          <p:nvPr/>
        </p:nvSpPr>
        <p:spPr>
          <a:xfrm>
            <a:off x="14458046" y="40589771"/>
            <a:ext cx="761191" cy="801005"/>
          </a:xfrm>
          <a:prstGeom prst="rect">
            <a:avLst/>
          </a:prstGeom>
          <a:solidFill>
            <a:sysClr val="window" lastClr="FFFFFF"/>
          </a:solidFill>
          <a:ln w="635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7200" b="0" i="0" u="none" strike="noStrike" kern="0" cap="none" spc="0" normalizeH="0" baseline="0" noProof="0" dirty="0">
              <a:ln>
                <a:noFill/>
              </a:ln>
              <a:solidFill>
                <a:prstClr val="black">
                  <a:lumMod val="85000"/>
                  <a:lumOff val="15000"/>
                </a:prstClr>
              </a:solidFill>
              <a:effectLst/>
              <a:uLnTx/>
              <a:uFillTx/>
            </a:endParaRPr>
          </a:p>
        </p:txBody>
      </p:sp>
      <p:sp>
        <p:nvSpPr>
          <p:cNvPr id="575" name="Rectangle 574">
            <a:extLst>
              <a:ext uri="{FF2B5EF4-FFF2-40B4-BE49-F238E27FC236}">
                <a16:creationId xmlns:a16="http://schemas.microsoft.com/office/drawing/2014/main" id="{ED3E086A-ECC7-44EB-BCC7-790EAF1581ED}"/>
              </a:ext>
            </a:extLst>
          </p:cNvPr>
          <p:cNvSpPr/>
          <p:nvPr/>
        </p:nvSpPr>
        <p:spPr>
          <a:xfrm>
            <a:off x="15214006" y="40584046"/>
            <a:ext cx="427402" cy="793665"/>
          </a:xfrm>
          <a:prstGeom prst="rect">
            <a:avLst/>
          </a:prstGeom>
          <a:solidFill>
            <a:srgbClr val="FFEBAB"/>
          </a:solidFill>
          <a:ln w="635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30000" noProof="0" dirty="0">
              <a:ln>
                <a:noFill/>
              </a:ln>
              <a:solidFill>
                <a:prstClr val="black">
                  <a:lumMod val="85000"/>
                  <a:lumOff val="15000"/>
                </a:prstClr>
              </a:solidFill>
              <a:effectLst/>
              <a:uLnTx/>
              <a:uFillTx/>
              <a:cs typeface="Arial" panose="020B0604020202020204" pitchFamily="34" charset="0"/>
            </a:endParaRPr>
          </a:p>
        </p:txBody>
      </p:sp>
      <p:sp>
        <p:nvSpPr>
          <p:cNvPr id="576" name="Rectangle 575">
            <a:extLst>
              <a:ext uri="{FF2B5EF4-FFF2-40B4-BE49-F238E27FC236}">
                <a16:creationId xmlns:a16="http://schemas.microsoft.com/office/drawing/2014/main" id="{260B2851-649B-475F-AC18-CF106C786F81}"/>
              </a:ext>
            </a:extLst>
          </p:cNvPr>
          <p:cNvSpPr/>
          <p:nvPr/>
        </p:nvSpPr>
        <p:spPr>
          <a:xfrm>
            <a:off x="12883406" y="41623150"/>
            <a:ext cx="829700" cy="684009"/>
          </a:xfrm>
          <a:prstGeom prst="rect">
            <a:avLst/>
          </a:prstGeom>
          <a:solidFill>
            <a:sysClr val="window" lastClr="FFFFFF"/>
          </a:solidFill>
          <a:ln w="635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7200" b="0" i="0" u="none" strike="noStrike" kern="0" cap="none" spc="0" normalizeH="0" baseline="0" noProof="0" dirty="0">
              <a:ln>
                <a:noFill/>
              </a:ln>
              <a:solidFill>
                <a:prstClr val="black">
                  <a:lumMod val="85000"/>
                  <a:lumOff val="15000"/>
                </a:prstClr>
              </a:solidFill>
              <a:effectLst/>
              <a:uLnTx/>
              <a:uFillTx/>
            </a:endParaRPr>
          </a:p>
        </p:txBody>
      </p:sp>
      <p:sp>
        <p:nvSpPr>
          <p:cNvPr id="577" name="Rectangle 576">
            <a:extLst>
              <a:ext uri="{FF2B5EF4-FFF2-40B4-BE49-F238E27FC236}">
                <a16:creationId xmlns:a16="http://schemas.microsoft.com/office/drawing/2014/main" id="{AD3F5F82-2A53-4337-B1CE-AEBED7B8AC57}"/>
              </a:ext>
            </a:extLst>
          </p:cNvPr>
          <p:cNvSpPr/>
          <p:nvPr/>
        </p:nvSpPr>
        <p:spPr>
          <a:xfrm>
            <a:off x="13696871" y="41620536"/>
            <a:ext cx="451789" cy="672632"/>
          </a:xfrm>
          <a:prstGeom prst="rect">
            <a:avLst/>
          </a:prstGeom>
          <a:solidFill>
            <a:srgbClr val="FFEBAB"/>
          </a:solidFill>
          <a:ln w="635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30000" noProof="0" dirty="0">
              <a:ln>
                <a:noFill/>
              </a:ln>
              <a:solidFill>
                <a:prstClr val="black">
                  <a:lumMod val="85000"/>
                  <a:lumOff val="15000"/>
                </a:prstClr>
              </a:solidFill>
              <a:effectLst/>
              <a:uLnTx/>
              <a:uFillTx/>
              <a:cs typeface="Arial" panose="020B0604020202020204" pitchFamily="34" charset="0"/>
            </a:endParaRPr>
          </a:p>
        </p:txBody>
      </p:sp>
      <p:cxnSp>
        <p:nvCxnSpPr>
          <p:cNvPr id="578" name="Straight Arrow Connector 577">
            <a:extLst>
              <a:ext uri="{FF2B5EF4-FFF2-40B4-BE49-F238E27FC236}">
                <a16:creationId xmlns:a16="http://schemas.microsoft.com/office/drawing/2014/main" id="{2DB9643F-D8A7-4C64-8C9A-24D2E1D359DF}"/>
              </a:ext>
            </a:extLst>
          </p:cNvPr>
          <p:cNvCxnSpPr>
            <a:cxnSpLocks/>
          </p:cNvCxnSpPr>
          <p:nvPr/>
        </p:nvCxnSpPr>
        <p:spPr>
          <a:xfrm>
            <a:off x="14175007" y="41927383"/>
            <a:ext cx="302659" cy="0"/>
          </a:xfrm>
          <a:prstGeom prst="straightConnector1">
            <a:avLst/>
          </a:prstGeom>
          <a:solidFill>
            <a:srgbClr val="254793"/>
          </a:solidFill>
          <a:ln w="6350" cap="flat" cmpd="sng" algn="ctr">
            <a:solidFill>
              <a:sysClr val="window" lastClr="FFFFFF">
                <a:lumMod val="50000"/>
              </a:sysClr>
            </a:solidFill>
            <a:prstDash val="solid"/>
            <a:miter lim="800000"/>
            <a:headEnd type="none" w="med" len="med"/>
            <a:tailEnd type="none" w="med" len="med"/>
          </a:ln>
          <a:effectLst/>
        </p:spPr>
      </p:cxnSp>
      <p:sp>
        <p:nvSpPr>
          <p:cNvPr id="579" name="Rectangle 578">
            <a:extLst>
              <a:ext uri="{FF2B5EF4-FFF2-40B4-BE49-F238E27FC236}">
                <a16:creationId xmlns:a16="http://schemas.microsoft.com/office/drawing/2014/main" id="{F027AE2A-3A97-4ED4-B49C-7A33A82046DB}"/>
              </a:ext>
            </a:extLst>
          </p:cNvPr>
          <p:cNvSpPr/>
          <p:nvPr/>
        </p:nvSpPr>
        <p:spPr>
          <a:xfrm>
            <a:off x="15207231" y="41609669"/>
            <a:ext cx="466383" cy="711225"/>
          </a:xfrm>
          <a:prstGeom prst="rect">
            <a:avLst/>
          </a:prstGeom>
          <a:solidFill>
            <a:srgbClr val="FFEBAB"/>
          </a:solidFill>
          <a:ln w="635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30000" noProof="0" dirty="0">
              <a:ln>
                <a:noFill/>
              </a:ln>
              <a:solidFill>
                <a:prstClr val="black">
                  <a:lumMod val="85000"/>
                  <a:lumOff val="15000"/>
                </a:prstClr>
              </a:solidFill>
              <a:effectLst/>
              <a:uLnTx/>
              <a:uFillTx/>
              <a:cs typeface="Arial" panose="020B0604020202020204" pitchFamily="34" charset="0"/>
            </a:endParaRPr>
          </a:p>
        </p:txBody>
      </p:sp>
      <p:sp>
        <p:nvSpPr>
          <p:cNvPr id="580" name="TextBox 579">
            <a:extLst>
              <a:ext uri="{FF2B5EF4-FFF2-40B4-BE49-F238E27FC236}">
                <a16:creationId xmlns:a16="http://schemas.microsoft.com/office/drawing/2014/main" id="{79603B29-18B5-4329-816F-122B21AB79B1}"/>
              </a:ext>
            </a:extLst>
          </p:cNvPr>
          <p:cNvSpPr txBox="1"/>
          <p:nvPr/>
        </p:nvSpPr>
        <p:spPr>
          <a:xfrm>
            <a:off x="13282561" y="35668567"/>
            <a:ext cx="446572" cy="587538"/>
          </a:xfrm>
          <a:prstGeom prst="rect">
            <a:avLst/>
          </a:prstGeom>
          <a:noFill/>
          <a:ln w="6350">
            <a:noFill/>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black">
                    <a:lumMod val="85000"/>
                    <a:lumOff val="15000"/>
                  </a:prstClr>
                </a:solidFill>
                <a:effectLst/>
                <a:uLnTx/>
                <a:uFillTx/>
                <a:cs typeface="Arial" panose="020B0604020202020204" pitchFamily="34" charset="0"/>
              </a:rPr>
              <a:t>i</a:t>
            </a:r>
          </a:p>
        </p:txBody>
      </p:sp>
      <p:cxnSp>
        <p:nvCxnSpPr>
          <p:cNvPr id="581" name="Straight Arrow Connector 580">
            <a:extLst>
              <a:ext uri="{FF2B5EF4-FFF2-40B4-BE49-F238E27FC236}">
                <a16:creationId xmlns:a16="http://schemas.microsoft.com/office/drawing/2014/main" id="{A61957FA-B4BA-4922-BDCD-CDFE885802D3}"/>
              </a:ext>
            </a:extLst>
          </p:cNvPr>
          <p:cNvCxnSpPr>
            <a:cxnSpLocks/>
            <a:stCxn id="584" idx="4"/>
            <a:endCxn id="587" idx="0"/>
          </p:cNvCxnSpPr>
          <p:nvPr/>
        </p:nvCxnSpPr>
        <p:spPr>
          <a:xfrm>
            <a:off x="13279938" y="41321054"/>
            <a:ext cx="0" cy="345104"/>
          </a:xfrm>
          <a:prstGeom prst="straightConnector1">
            <a:avLst/>
          </a:prstGeom>
          <a:noFill/>
          <a:ln w="6350" cap="flat" cmpd="sng" algn="ctr">
            <a:solidFill>
              <a:sysClr val="windowText" lastClr="000000"/>
            </a:solidFill>
            <a:prstDash val="solid"/>
            <a:miter lim="800000"/>
            <a:tailEnd type="triangle"/>
          </a:ln>
          <a:effectLst/>
        </p:spPr>
      </p:cxnSp>
      <p:sp>
        <p:nvSpPr>
          <p:cNvPr id="582" name="Oval 581">
            <a:extLst>
              <a:ext uri="{FF2B5EF4-FFF2-40B4-BE49-F238E27FC236}">
                <a16:creationId xmlns:a16="http://schemas.microsoft.com/office/drawing/2014/main" id="{2C13C047-B9A7-4D66-B578-9D547BEA2A1E}"/>
              </a:ext>
            </a:extLst>
          </p:cNvPr>
          <p:cNvSpPr/>
          <p:nvPr/>
        </p:nvSpPr>
        <p:spPr>
          <a:xfrm>
            <a:off x="15192619" y="39225205"/>
            <a:ext cx="692881" cy="772084"/>
          </a:xfrm>
          <a:prstGeom prst="ellipse">
            <a:avLst/>
          </a:prstGeom>
          <a:blipFill>
            <a:blip r:embed="rId9"/>
            <a:tile tx="0" ty="0" sx="100000" sy="100000" flip="none" algn="tl"/>
          </a:blipFill>
          <a:ln w="19050" cap="flat" cmpd="sng" algn="ctr">
            <a:solidFill>
              <a:sysClr val="windowText" lastClr="000000"/>
            </a:solidFill>
            <a:prstDash val="solid"/>
            <a:miter lim="800000"/>
          </a:ln>
          <a:effectLst>
            <a:reflection endPos="0" dir="5400000" sy="-100000" algn="bl" rotWithShape="0"/>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prstClr val="black"/>
              </a:solidFill>
              <a:effectLst/>
              <a:uLnTx/>
              <a:uFillTx/>
              <a:cs typeface="Arial" panose="020B0604020202020204" pitchFamily="34" charset="0"/>
            </a:endParaRPr>
          </a:p>
        </p:txBody>
      </p:sp>
      <p:sp>
        <p:nvSpPr>
          <p:cNvPr id="583" name="Oval 582">
            <a:extLst>
              <a:ext uri="{FF2B5EF4-FFF2-40B4-BE49-F238E27FC236}">
                <a16:creationId xmlns:a16="http://schemas.microsoft.com/office/drawing/2014/main" id="{39160601-48BA-4892-AF51-4F14DB0F83BB}"/>
              </a:ext>
            </a:extLst>
          </p:cNvPr>
          <p:cNvSpPr/>
          <p:nvPr/>
        </p:nvSpPr>
        <p:spPr>
          <a:xfrm>
            <a:off x="14520270" y="39640566"/>
            <a:ext cx="656074" cy="569046"/>
          </a:xfrm>
          <a:prstGeom prst="ellipse">
            <a:avLst/>
          </a:prstGeom>
          <a:solidFill>
            <a:sysClr val="window" lastClr="FFFFFF"/>
          </a:solidFill>
          <a:ln w="6350" cap="flat" cmpd="sng" algn="ctr">
            <a:solidFill>
              <a:sysClr val="windowText" lastClr="000000"/>
            </a:solidFill>
            <a:prstDash val="solid"/>
            <a:miter lim="800000"/>
          </a:ln>
          <a:effectLst>
            <a:reflection endPos="0" dir="5400000" sy="-100000" algn="bl" rotWithShape="0"/>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lumMod val="85000"/>
                    <a:lumOff val="15000"/>
                  </a:prstClr>
                </a:solidFill>
                <a:effectLst/>
                <a:uLnTx/>
                <a:uFillTx/>
                <a:cs typeface="Arial" panose="020B0604020202020204" pitchFamily="34" charset="0"/>
              </a:rPr>
              <a:t>e</a:t>
            </a:r>
          </a:p>
        </p:txBody>
      </p:sp>
      <p:sp>
        <p:nvSpPr>
          <p:cNvPr id="584" name="Oval 583">
            <a:extLst>
              <a:ext uri="{FF2B5EF4-FFF2-40B4-BE49-F238E27FC236}">
                <a16:creationId xmlns:a16="http://schemas.microsoft.com/office/drawing/2014/main" id="{2B68D8A6-CB6F-45DD-BE02-DBF320121582}"/>
              </a:ext>
            </a:extLst>
          </p:cNvPr>
          <p:cNvSpPr/>
          <p:nvPr/>
        </p:nvSpPr>
        <p:spPr>
          <a:xfrm>
            <a:off x="12951517" y="40717178"/>
            <a:ext cx="656848" cy="603874"/>
          </a:xfrm>
          <a:prstGeom prst="ellipse">
            <a:avLst/>
          </a:prstGeom>
          <a:solidFill>
            <a:sysClr val="window" lastClr="FFFFFF"/>
          </a:solidFill>
          <a:ln w="6350" cap="flat" cmpd="sng" algn="ctr">
            <a:solidFill>
              <a:sysClr val="windowText" lastClr="000000"/>
            </a:solidFill>
            <a:prstDash val="solid"/>
            <a:miter lim="800000"/>
          </a:ln>
          <a:effectLst>
            <a:reflection endPos="0" dir="5400000" sy="-100000" algn="bl" rotWithShape="0"/>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lumMod val="85000"/>
                    <a:lumOff val="15000"/>
                  </a:prstClr>
                </a:solidFill>
                <a:effectLst/>
                <a:uLnTx/>
                <a:uFillTx/>
                <a:cs typeface="Arial" panose="020B0604020202020204" pitchFamily="34" charset="0"/>
              </a:rPr>
              <a:t>f</a:t>
            </a:r>
          </a:p>
        </p:txBody>
      </p:sp>
      <p:cxnSp>
        <p:nvCxnSpPr>
          <p:cNvPr id="585" name="Straight Arrow Connector 584">
            <a:extLst>
              <a:ext uri="{FF2B5EF4-FFF2-40B4-BE49-F238E27FC236}">
                <a16:creationId xmlns:a16="http://schemas.microsoft.com/office/drawing/2014/main" id="{1629A012-8F79-4907-B895-910ED8532614}"/>
              </a:ext>
            </a:extLst>
          </p:cNvPr>
          <p:cNvCxnSpPr>
            <a:cxnSpLocks/>
            <a:stCxn id="560" idx="4"/>
            <a:endCxn id="584" idx="0"/>
          </p:cNvCxnSpPr>
          <p:nvPr/>
        </p:nvCxnSpPr>
        <p:spPr>
          <a:xfrm flipH="1">
            <a:off x="13279940" y="40246748"/>
            <a:ext cx="8895" cy="470430"/>
          </a:xfrm>
          <a:prstGeom prst="straightConnector1">
            <a:avLst/>
          </a:prstGeom>
          <a:noFill/>
          <a:ln w="6350" cap="flat" cmpd="sng" algn="ctr">
            <a:solidFill>
              <a:sysClr val="windowText" lastClr="000000"/>
            </a:solidFill>
            <a:prstDash val="solid"/>
            <a:miter lim="800000"/>
            <a:tailEnd type="triangle"/>
          </a:ln>
          <a:effectLst/>
        </p:spPr>
      </p:cxnSp>
      <p:sp>
        <p:nvSpPr>
          <p:cNvPr id="586" name="Oval 585">
            <a:extLst>
              <a:ext uri="{FF2B5EF4-FFF2-40B4-BE49-F238E27FC236}">
                <a16:creationId xmlns:a16="http://schemas.microsoft.com/office/drawing/2014/main" id="{F5F2DACE-760D-4719-81C2-EA8C354AC144}"/>
              </a:ext>
            </a:extLst>
          </p:cNvPr>
          <p:cNvSpPr/>
          <p:nvPr/>
        </p:nvSpPr>
        <p:spPr>
          <a:xfrm>
            <a:off x="14521223" y="40693016"/>
            <a:ext cx="640377" cy="596808"/>
          </a:xfrm>
          <a:prstGeom prst="ellipse">
            <a:avLst/>
          </a:prstGeom>
          <a:solidFill>
            <a:srgbClr val="E2E3E7"/>
          </a:solidFill>
          <a:ln w="6350" cap="flat" cmpd="sng" algn="ctr">
            <a:solidFill>
              <a:sysClr val="windowText" lastClr="000000"/>
            </a:solidFill>
            <a:prstDash val="solid"/>
            <a:miter lim="800000"/>
          </a:ln>
          <a:effectLst>
            <a:reflection endPos="0" dir="5400000" sy="-100000" algn="bl" rotWithShape="0"/>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4000" b="0" i="0" u="none" strike="noStrike" kern="0" cap="none" spc="0" normalizeH="0" baseline="0" noProof="0" dirty="0">
              <a:ln>
                <a:noFill/>
              </a:ln>
              <a:solidFill>
                <a:prstClr val="black">
                  <a:lumMod val="85000"/>
                  <a:lumOff val="15000"/>
                </a:prstClr>
              </a:solidFill>
              <a:effectLst/>
              <a:uLnTx/>
              <a:uFillTx/>
              <a:cs typeface="Arial" panose="020B0604020202020204" pitchFamily="34" charset="0"/>
            </a:endParaRPr>
          </a:p>
        </p:txBody>
      </p:sp>
      <p:sp>
        <p:nvSpPr>
          <p:cNvPr id="587" name="Oval 586">
            <a:extLst>
              <a:ext uri="{FF2B5EF4-FFF2-40B4-BE49-F238E27FC236}">
                <a16:creationId xmlns:a16="http://schemas.microsoft.com/office/drawing/2014/main" id="{27AE9B8A-D089-47E5-A0F7-6A63B554C7DE}"/>
              </a:ext>
            </a:extLst>
          </p:cNvPr>
          <p:cNvSpPr/>
          <p:nvPr/>
        </p:nvSpPr>
        <p:spPr>
          <a:xfrm>
            <a:off x="12951517" y="41666156"/>
            <a:ext cx="656848" cy="603874"/>
          </a:xfrm>
          <a:prstGeom prst="ellipse">
            <a:avLst/>
          </a:prstGeom>
          <a:solidFill>
            <a:sysClr val="window" lastClr="FFFFFF"/>
          </a:solidFill>
          <a:ln w="6350" cap="flat" cmpd="sng" algn="ctr">
            <a:solidFill>
              <a:sysClr val="windowText" lastClr="000000"/>
            </a:solidFill>
            <a:prstDash val="solid"/>
            <a:miter lim="800000"/>
          </a:ln>
          <a:effectLst>
            <a:reflection endPos="0" dir="5400000" sy="-100000" algn="bl" rotWithShape="0"/>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black">
                    <a:lumMod val="85000"/>
                    <a:lumOff val="15000"/>
                  </a:prstClr>
                </a:solidFill>
                <a:effectLst/>
                <a:uLnTx/>
                <a:uFillTx/>
                <a:cs typeface="Arial" panose="020B0604020202020204" pitchFamily="34" charset="0"/>
              </a:rPr>
              <a:t>g</a:t>
            </a:r>
          </a:p>
        </p:txBody>
      </p:sp>
      <p:sp>
        <p:nvSpPr>
          <p:cNvPr id="588" name="Rectangle 587">
            <a:extLst>
              <a:ext uri="{FF2B5EF4-FFF2-40B4-BE49-F238E27FC236}">
                <a16:creationId xmlns:a16="http://schemas.microsoft.com/office/drawing/2014/main" id="{78A27A89-3C99-455F-81AE-7885F8308164}"/>
              </a:ext>
            </a:extLst>
          </p:cNvPr>
          <p:cNvSpPr/>
          <p:nvPr/>
        </p:nvSpPr>
        <p:spPr>
          <a:xfrm>
            <a:off x="14435044" y="41605093"/>
            <a:ext cx="786446" cy="715801"/>
          </a:xfrm>
          <a:prstGeom prst="rect">
            <a:avLst/>
          </a:prstGeom>
          <a:solidFill>
            <a:sysClr val="window" lastClr="FFFFFF"/>
          </a:solidFill>
          <a:ln w="635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7200" b="0" i="0" u="none" strike="noStrike" kern="0" cap="none" spc="0" normalizeH="0" baseline="0" noProof="0" dirty="0">
              <a:ln>
                <a:noFill/>
              </a:ln>
              <a:solidFill>
                <a:prstClr val="black">
                  <a:lumMod val="85000"/>
                  <a:lumOff val="15000"/>
                </a:prstClr>
              </a:solidFill>
              <a:effectLst/>
              <a:uLnTx/>
              <a:uFillTx/>
            </a:endParaRPr>
          </a:p>
        </p:txBody>
      </p:sp>
      <p:sp>
        <p:nvSpPr>
          <p:cNvPr id="589" name="Oval 588">
            <a:extLst>
              <a:ext uri="{FF2B5EF4-FFF2-40B4-BE49-F238E27FC236}">
                <a16:creationId xmlns:a16="http://schemas.microsoft.com/office/drawing/2014/main" id="{367EFC11-0958-4D9C-934E-EEC88D93492E}"/>
              </a:ext>
            </a:extLst>
          </p:cNvPr>
          <p:cNvSpPr/>
          <p:nvPr/>
        </p:nvSpPr>
        <p:spPr>
          <a:xfrm>
            <a:off x="12131845" y="38460293"/>
            <a:ext cx="640275" cy="691355"/>
          </a:xfrm>
          <a:prstGeom prst="ellipse">
            <a:avLst/>
          </a:prstGeom>
          <a:blipFill>
            <a:blip r:embed="rId9"/>
            <a:tile tx="0" ty="0" sx="100000" sy="100000" flip="none" algn="tl"/>
          </a:blipFill>
          <a:ln w="19050" cap="flat" cmpd="sng" algn="ctr">
            <a:solidFill>
              <a:sysClr val="windowText" lastClr="000000"/>
            </a:solidFill>
            <a:prstDash val="solid"/>
            <a:miter lim="800000"/>
          </a:ln>
          <a:effectLst>
            <a:reflection endPos="0" dir="5400000" sy="-100000" algn="bl" rotWithShape="0"/>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4000" b="1" i="0" u="none" strike="noStrike" kern="0" cap="none" spc="0" normalizeH="0" baseline="0" noProof="0" dirty="0">
              <a:ln>
                <a:noFill/>
              </a:ln>
              <a:solidFill>
                <a:prstClr val="black"/>
              </a:solidFill>
              <a:effectLst/>
              <a:uLnTx/>
              <a:uFillTx/>
              <a:cs typeface="Arial" panose="020B0604020202020204" pitchFamily="34" charset="0"/>
            </a:endParaRPr>
          </a:p>
        </p:txBody>
      </p:sp>
      <p:cxnSp>
        <p:nvCxnSpPr>
          <p:cNvPr id="590" name="Straight Arrow Connector 589">
            <a:extLst>
              <a:ext uri="{FF2B5EF4-FFF2-40B4-BE49-F238E27FC236}">
                <a16:creationId xmlns:a16="http://schemas.microsoft.com/office/drawing/2014/main" id="{2700D212-FDDF-4616-9B81-EDF821DA7FC0}"/>
              </a:ext>
            </a:extLst>
          </p:cNvPr>
          <p:cNvCxnSpPr>
            <a:cxnSpLocks/>
            <a:stCxn id="586" idx="3"/>
            <a:endCxn id="587" idx="7"/>
          </p:cNvCxnSpPr>
          <p:nvPr/>
        </p:nvCxnSpPr>
        <p:spPr>
          <a:xfrm flipH="1">
            <a:off x="13512172" y="41202423"/>
            <a:ext cx="1102832" cy="552168"/>
          </a:xfrm>
          <a:prstGeom prst="straightConnector1">
            <a:avLst/>
          </a:prstGeom>
          <a:noFill/>
          <a:ln w="12700" cap="flat" cmpd="sng" algn="ctr">
            <a:solidFill>
              <a:sysClr val="windowText" lastClr="000000"/>
            </a:solidFill>
            <a:prstDash val="solid"/>
            <a:miter lim="800000"/>
            <a:tailEnd type="triangle"/>
          </a:ln>
          <a:effectLst/>
        </p:spPr>
      </p:cxnSp>
      <p:sp>
        <p:nvSpPr>
          <p:cNvPr id="591" name="TextBox 590">
            <a:extLst>
              <a:ext uri="{FF2B5EF4-FFF2-40B4-BE49-F238E27FC236}">
                <a16:creationId xmlns:a16="http://schemas.microsoft.com/office/drawing/2014/main" id="{6ADEA5E6-8BBE-4C74-92F5-2DF8419911B8}"/>
              </a:ext>
            </a:extLst>
          </p:cNvPr>
          <p:cNvSpPr txBox="1"/>
          <p:nvPr/>
        </p:nvSpPr>
        <p:spPr>
          <a:xfrm>
            <a:off x="13087857" y="36206980"/>
            <a:ext cx="524275" cy="725782"/>
          </a:xfrm>
          <a:prstGeom prst="rect">
            <a:avLst/>
          </a:prstGeom>
          <a:noFill/>
          <a:ln w="6350">
            <a:noFill/>
          </a:ln>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a:noFill/>
                </a:ln>
                <a:solidFill>
                  <a:prstClr val="black">
                    <a:lumMod val="85000"/>
                    <a:lumOff val="15000"/>
                  </a:prstClr>
                </a:solidFill>
                <a:effectLst/>
                <a:uLnTx/>
                <a:uFillTx/>
                <a:cs typeface="Arial" panose="020B0604020202020204" pitchFamily="34" charset="0"/>
              </a:rPr>
              <a:t>l</a:t>
            </a:r>
            <a:r>
              <a:rPr kumimoji="0" lang="en-US" sz="3600" b="1" i="0" u="none" strike="noStrike" kern="0" cap="none" spc="0" normalizeH="0" baseline="-25000" noProof="0" dirty="0" err="1">
                <a:ln>
                  <a:noFill/>
                </a:ln>
                <a:solidFill>
                  <a:prstClr val="black">
                    <a:lumMod val="85000"/>
                    <a:lumOff val="15000"/>
                  </a:prstClr>
                </a:solidFill>
                <a:effectLst/>
                <a:uLnTx/>
                <a:uFillTx/>
                <a:cs typeface="Arial" panose="020B0604020202020204" pitchFamily="34" charset="0"/>
              </a:rPr>
              <a:t>b</a:t>
            </a:r>
            <a:endParaRPr kumimoji="0" lang="en-US" sz="3600" b="1" i="0" u="none" strike="noStrike" kern="0" cap="none" spc="0" normalizeH="0" baseline="-25000" noProof="0" dirty="0">
              <a:ln>
                <a:noFill/>
              </a:ln>
              <a:solidFill>
                <a:prstClr val="black">
                  <a:lumMod val="85000"/>
                  <a:lumOff val="15000"/>
                </a:prstClr>
              </a:solidFill>
              <a:effectLst/>
              <a:uLnTx/>
              <a:uFillTx/>
              <a:cs typeface="Arial" panose="020B0604020202020204" pitchFamily="34" charset="0"/>
            </a:endParaRPr>
          </a:p>
        </p:txBody>
      </p:sp>
      <p:sp>
        <p:nvSpPr>
          <p:cNvPr id="592" name="TextBox 591">
            <a:extLst>
              <a:ext uri="{FF2B5EF4-FFF2-40B4-BE49-F238E27FC236}">
                <a16:creationId xmlns:a16="http://schemas.microsoft.com/office/drawing/2014/main" id="{C78ECEF2-B957-47E0-87CA-46BA13AFA6AD}"/>
              </a:ext>
            </a:extLst>
          </p:cNvPr>
          <p:cNvSpPr txBox="1"/>
          <p:nvPr/>
        </p:nvSpPr>
        <p:spPr>
          <a:xfrm>
            <a:off x="14633734" y="40670341"/>
            <a:ext cx="509771" cy="725782"/>
          </a:xfrm>
          <a:prstGeom prst="rect">
            <a:avLst/>
          </a:prstGeom>
          <a:noFill/>
          <a:ln w="6350">
            <a:noFill/>
          </a:ln>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black">
                    <a:lumMod val="85000"/>
                    <a:lumOff val="15000"/>
                  </a:prstClr>
                </a:solidFill>
                <a:effectLst/>
                <a:uLnTx/>
                <a:uFillTx/>
                <a:cs typeface="Arial" panose="020B0604020202020204" pitchFamily="34" charset="0"/>
              </a:rPr>
              <a:t>l</a:t>
            </a:r>
            <a:r>
              <a:rPr kumimoji="0" lang="en-US" sz="3600" b="1" i="0" u="none" strike="noStrike" kern="0" cap="none" spc="0" normalizeH="0" baseline="-25000" noProof="0" dirty="0">
                <a:ln>
                  <a:noFill/>
                </a:ln>
                <a:solidFill>
                  <a:prstClr val="black">
                    <a:lumMod val="85000"/>
                    <a:lumOff val="15000"/>
                  </a:prstClr>
                </a:solidFill>
                <a:effectLst/>
                <a:uLnTx/>
                <a:uFillTx/>
                <a:cs typeface="Arial" panose="020B0604020202020204" pitchFamily="34" charset="0"/>
              </a:rPr>
              <a:t>a</a:t>
            </a:r>
          </a:p>
        </p:txBody>
      </p:sp>
      <p:grpSp>
        <p:nvGrpSpPr>
          <p:cNvPr id="593" name="Group 592">
            <a:extLst>
              <a:ext uri="{FF2B5EF4-FFF2-40B4-BE49-F238E27FC236}">
                <a16:creationId xmlns:a16="http://schemas.microsoft.com/office/drawing/2014/main" id="{A48A7E72-E8D4-41B5-80FE-0147C8D0401F}"/>
              </a:ext>
            </a:extLst>
          </p:cNvPr>
          <p:cNvGrpSpPr/>
          <p:nvPr/>
        </p:nvGrpSpPr>
        <p:grpSpPr>
          <a:xfrm>
            <a:off x="12184337" y="37715256"/>
            <a:ext cx="3707154" cy="2257490"/>
            <a:chOff x="3256528" y="2765182"/>
            <a:chExt cx="1982980" cy="1291980"/>
          </a:xfrm>
        </p:grpSpPr>
        <p:cxnSp>
          <p:nvCxnSpPr>
            <p:cNvPr id="594" name="Straight Arrow Connector 593">
              <a:extLst>
                <a:ext uri="{FF2B5EF4-FFF2-40B4-BE49-F238E27FC236}">
                  <a16:creationId xmlns:a16="http://schemas.microsoft.com/office/drawing/2014/main" id="{731F380A-8011-4679-A8C8-2E91A654F097}"/>
                </a:ext>
              </a:extLst>
            </p:cNvPr>
            <p:cNvCxnSpPr>
              <a:cxnSpLocks/>
              <a:stCxn id="565" idx="3"/>
              <a:endCxn id="589" idx="7"/>
            </p:cNvCxnSpPr>
            <p:nvPr/>
          </p:nvCxnSpPr>
          <p:spPr>
            <a:xfrm flipH="1">
              <a:off x="3520781" y="2893346"/>
              <a:ext cx="202345" cy="367073"/>
            </a:xfrm>
            <a:prstGeom prst="straightConnector1">
              <a:avLst/>
            </a:prstGeom>
            <a:noFill/>
            <a:ln w="28575" cap="flat" cmpd="sng" algn="ctr">
              <a:solidFill>
                <a:sysClr val="windowText" lastClr="000000"/>
              </a:solidFill>
              <a:prstDash val="solid"/>
              <a:miter lim="800000"/>
              <a:tailEnd type="triangle"/>
            </a:ln>
            <a:effectLst/>
          </p:spPr>
        </p:cxnSp>
        <p:cxnSp>
          <p:nvCxnSpPr>
            <p:cNvPr id="595" name="Straight Arrow Connector 594">
              <a:extLst>
                <a:ext uri="{FF2B5EF4-FFF2-40B4-BE49-F238E27FC236}">
                  <a16:creationId xmlns:a16="http://schemas.microsoft.com/office/drawing/2014/main" id="{A27FE933-3F14-4B83-8A8F-A03B9869E78E}"/>
                </a:ext>
              </a:extLst>
            </p:cNvPr>
            <p:cNvCxnSpPr>
              <a:cxnSpLocks/>
              <a:stCxn id="556" idx="5"/>
              <a:endCxn id="582" idx="1"/>
            </p:cNvCxnSpPr>
            <p:nvPr/>
          </p:nvCxnSpPr>
          <p:spPr>
            <a:xfrm>
              <a:off x="4790410" y="3492793"/>
              <a:ext cx="129544" cy="212158"/>
            </a:xfrm>
            <a:prstGeom prst="straightConnector1">
              <a:avLst/>
            </a:prstGeom>
            <a:noFill/>
            <a:ln w="28575" cap="flat" cmpd="sng" algn="ctr">
              <a:solidFill>
                <a:sysClr val="windowText" lastClr="000000"/>
              </a:solidFill>
              <a:prstDash val="solid"/>
              <a:miter lim="800000"/>
              <a:tailEnd type="triangle"/>
            </a:ln>
            <a:effectLst/>
          </p:spPr>
        </p:cxnSp>
        <p:sp>
          <p:nvSpPr>
            <p:cNvPr id="596" name="TextBox 595">
              <a:extLst>
                <a:ext uri="{FF2B5EF4-FFF2-40B4-BE49-F238E27FC236}">
                  <a16:creationId xmlns:a16="http://schemas.microsoft.com/office/drawing/2014/main" id="{DCE9D8FB-74E9-47A9-A3B2-12AF20082B59}"/>
                </a:ext>
              </a:extLst>
            </p:cNvPr>
            <p:cNvSpPr txBox="1"/>
            <p:nvPr/>
          </p:nvSpPr>
          <p:spPr>
            <a:xfrm>
              <a:off x="3347358" y="2765182"/>
              <a:ext cx="290410" cy="534049"/>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a:ln>
                    <a:noFill/>
                  </a:ln>
                  <a:solidFill>
                    <a:srgbClr val="FF0000"/>
                  </a:solidFill>
                  <a:effectLst/>
                  <a:uLnTx/>
                  <a:uFillTx/>
                </a:rPr>
                <a:t>?</a:t>
              </a:r>
            </a:p>
          </p:txBody>
        </p:sp>
        <p:sp>
          <p:nvSpPr>
            <p:cNvPr id="597" name="TextBox 596">
              <a:extLst>
                <a:ext uri="{FF2B5EF4-FFF2-40B4-BE49-F238E27FC236}">
                  <a16:creationId xmlns:a16="http://schemas.microsoft.com/office/drawing/2014/main" id="{D9563283-F39B-449B-9628-B4414674781C}"/>
                </a:ext>
              </a:extLst>
            </p:cNvPr>
            <p:cNvSpPr txBox="1"/>
            <p:nvPr/>
          </p:nvSpPr>
          <p:spPr>
            <a:xfrm>
              <a:off x="3256528" y="3160320"/>
              <a:ext cx="337651" cy="454930"/>
            </a:xfrm>
            <a:prstGeom prst="rect">
              <a:avLst/>
            </a:prstGeom>
            <a:noFill/>
            <a:ln w="6350">
              <a:noFill/>
            </a:ln>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err="1">
                  <a:ln>
                    <a:noFill/>
                  </a:ln>
                  <a:solidFill>
                    <a:prstClr val="black">
                      <a:lumMod val="85000"/>
                      <a:lumOff val="15000"/>
                    </a:prstClr>
                  </a:solidFill>
                  <a:effectLst/>
                  <a:uLnTx/>
                  <a:uFillTx/>
                  <a:cs typeface="Arial" panose="020B0604020202020204" pitchFamily="34" charset="0"/>
                </a:rPr>
                <a:t>s</a:t>
              </a:r>
              <a:r>
                <a:rPr kumimoji="0" lang="en-US" sz="4000" b="1" i="0" u="none" strike="noStrike" kern="0" cap="none" spc="0" normalizeH="0" baseline="-25000" noProof="0" dirty="0" err="1">
                  <a:ln>
                    <a:noFill/>
                  </a:ln>
                  <a:solidFill>
                    <a:prstClr val="black">
                      <a:lumMod val="85000"/>
                      <a:lumOff val="15000"/>
                    </a:prstClr>
                  </a:solidFill>
                  <a:effectLst/>
                  <a:uLnTx/>
                  <a:uFillTx/>
                  <a:cs typeface="Arial" panose="020B0604020202020204" pitchFamily="34" charset="0"/>
                </a:rPr>
                <a:t>a</a:t>
              </a:r>
              <a:endParaRPr kumimoji="0" lang="en-US" sz="4000" b="1" i="0" u="none" strike="noStrike" kern="0" cap="none" spc="0" normalizeH="0" baseline="-25000" noProof="0" dirty="0">
                <a:ln>
                  <a:noFill/>
                </a:ln>
                <a:solidFill>
                  <a:prstClr val="black">
                    <a:lumMod val="85000"/>
                    <a:lumOff val="15000"/>
                  </a:prstClr>
                </a:solidFill>
                <a:effectLst/>
                <a:uLnTx/>
                <a:uFillTx/>
                <a:cs typeface="Arial" panose="020B0604020202020204" pitchFamily="34" charset="0"/>
              </a:endParaRPr>
            </a:p>
          </p:txBody>
        </p:sp>
        <p:sp>
          <p:nvSpPr>
            <p:cNvPr id="598" name="Rectangle 597">
              <a:extLst>
                <a:ext uri="{FF2B5EF4-FFF2-40B4-BE49-F238E27FC236}">
                  <a16:creationId xmlns:a16="http://schemas.microsoft.com/office/drawing/2014/main" id="{D178627B-41D6-4B99-94D8-943A6D9094C4}"/>
                </a:ext>
              </a:extLst>
            </p:cNvPr>
            <p:cNvSpPr/>
            <p:nvPr/>
          </p:nvSpPr>
          <p:spPr>
            <a:xfrm>
              <a:off x="4893130" y="3602232"/>
              <a:ext cx="346378" cy="454930"/>
            </a:xfrm>
            <a:prstGeom prst="rect">
              <a:avLst/>
            </a:prstGeom>
          </p:spPr>
          <p:txBody>
            <a:bodyPr wrap="non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err="1">
                  <a:ln>
                    <a:noFill/>
                  </a:ln>
                  <a:solidFill>
                    <a:prstClr val="black"/>
                  </a:solidFill>
                  <a:effectLst/>
                  <a:uLnTx/>
                  <a:uFillTx/>
                  <a:cs typeface="Arial" panose="020B0604020202020204" pitchFamily="34" charset="0"/>
                </a:rPr>
                <a:t>s</a:t>
              </a:r>
              <a:r>
                <a:rPr kumimoji="0" lang="en-US" sz="4000" b="1" i="0" u="none" strike="noStrike" kern="0" cap="none" spc="0" normalizeH="0" baseline="-25000" noProof="0" dirty="0" err="1">
                  <a:ln>
                    <a:noFill/>
                  </a:ln>
                  <a:solidFill>
                    <a:prstClr val="black"/>
                  </a:solidFill>
                  <a:effectLst/>
                  <a:uLnTx/>
                  <a:uFillTx/>
                  <a:cs typeface="Arial" panose="020B0604020202020204" pitchFamily="34" charset="0"/>
                </a:rPr>
                <a:t>b</a:t>
              </a:r>
              <a:endParaRPr kumimoji="0" lang="en-US" sz="4000" b="1" i="0" u="none" strike="noStrike" kern="0" cap="none" spc="0" normalizeH="0" baseline="-25000" noProof="0" dirty="0">
                <a:ln>
                  <a:noFill/>
                </a:ln>
                <a:solidFill>
                  <a:prstClr val="black"/>
                </a:solidFill>
                <a:effectLst/>
                <a:uLnTx/>
                <a:uFillTx/>
                <a:cs typeface="Arial" panose="020B0604020202020204" pitchFamily="34" charset="0"/>
              </a:endParaRPr>
            </a:p>
          </p:txBody>
        </p:sp>
      </p:grpSp>
      <p:cxnSp>
        <p:nvCxnSpPr>
          <p:cNvPr id="599" name="Straight Arrow Connector 598">
            <a:extLst>
              <a:ext uri="{FF2B5EF4-FFF2-40B4-BE49-F238E27FC236}">
                <a16:creationId xmlns:a16="http://schemas.microsoft.com/office/drawing/2014/main" id="{0A31E17E-69EE-4FFB-B0E0-48B60E7BAD91}"/>
              </a:ext>
            </a:extLst>
          </p:cNvPr>
          <p:cNvCxnSpPr>
            <a:cxnSpLocks/>
            <a:stCxn id="164" idx="5"/>
            <a:endCxn id="166" idx="1"/>
          </p:cNvCxnSpPr>
          <p:nvPr/>
        </p:nvCxnSpPr>
        <p:spPr>
          <a:xfrm>
            <a:off x="6172078" y="27930500"/>
            <a:ext cx="536077" cy="651277"/>
          </a:xfrm>
          <a:prstGeom prst="straightConnector1">
            <a:avLst/>
          </a:prstGeom>
          <a:noFill/>
          <a:ln w="6350" cap="flat" cmpd="sng" algn="ctr">
            <a:solidFill>
              <a:sysClr val="windowText" lastClr="000000"/>
            </a:solidFill>
            <a:prstDash val="solid"/>
            <a:miter lim="800000"/>
            <a:tailEnd type="triangle"/>
          </a:ln>
          <a:effectLst/>
        </p:spPr>
      </p:cxnSp>
      <p:sp>
        <p:nvSpPr>
          <p:cNvPr id="600" name="TextBox 599">
            <a:extLst>
              <a:ext uri="{FF2B5EF4-FFF2-40B4-BE49-F238E27FC236}">
                <a16:creationId xmlns:a16="http://schemas.microsoft.com/office/drawing/2014/main" id="{1C7AE519-3183-4843-A770-A36BF7BC84BF}"/>
              </a:ext>
            </a:extLst>
          </p:cNvPr>
          <p:cNvSpPr txBox="1"/>
          <p:nvPr/>
        </p:nvSpPr>
        <p:spPr>
          <a:xfrm>
            <a:off x="15586404" y="38566105"/>
            <a:ext cx="542918" cy="933149"/>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a:ln>
                  <a:noFill/>
                </a:ln>
                <a:solidFill>
                  <a:srgbClr val="FF0000"/>
                </a:solidFill>
                <a:effectLst/>
                <a:uLnTx/>
                <a:uFillTx/>
              </a:rPr>
              <a:t>?</a:t>
            </a:r>
          </a:p>
        </p:txBody>
      </p:sp>
      <p:cxnSp>
        <p:nvCxnSpPr>
          <p:cNvPr id="601" name="Straight Arrow Connector 600">
            <a:extLst>
              <a:ext uri="{FF2B5EF4-FFF2-40B4-BE49-F238E27FC236}">
                <a16:creationId xmlns:a16="http://schemas.microsoft.com/office/drawing/2014/main" id="{67A1D400-7326-4FA6-8AB4-8F8C21C1EEF6}"/>
              </a:ext>
            </a:extLst>
          </p:cNvPr>
          <p:cNvCxnSpPr>
            <a:cxnSpLocks/>
          </p:cNvCxnSpPr>
          <p:nvPr/>
        </p:nvCxnSpPr>
        <p:spPr>
          <a:xfrm flipH="1">
            <a:off x="6895668" y="28064954"/>
            <a:ext cx="2183" cy="459554"/>
          </a:xfrm>
          <a:prstGeom prst="straightConnector1">
            <a:avLst/>
          </a:prstGeom>
          <a:noFill/>
          <a:ln w="6350" cap="flat" cmpd="sng" algn="ctr">
            <a:solidFill>
              <a:sysClr val="windowText" lastClr="000000"/>
            </a:solidFill>
            <a:prstDash val="solid"/>
            <a:miter lim="800000"/>
            <a:tailEnd type="triangle"/>
          </a:ln>
          <a:effectLst/>
        </p:spPr>
      </p:cxnSp>
    </p:spTree>
    <p:extLst>
      <p:ext uri="{BB962C8B-B14F-4D97-AF65-F5344CB8AC3E}">
        <p14:creationId xmlns:p14="http://schemas.microsoft.com/office/powerpoint/2010/main" val="374208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theme/_rels/themeOverride1.xml.rels><?xml version="1.0" encoding="UTF-8" standalone="yes"?>
<Relationships xmlns="http://schemas.openxmlformats.org/package/2006/relationships"><Relationship Id="rId1" Type="http://schemas.openxmlformats.org/officeDocument/2006/relationships/image" Target="../media/image16.jpeg"/></Relationships>
</file>

<file path=ppt/theme/theme1.xml><?xml version="1.0" encoding="utf-8"?>
<a:theme xmlns:a="http://schemas.openxmlformats.org/drawingml/2006/main" name="PosterPresentations.com-100CMx140CM">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Override>
</file>

<file path=docProps/app.xml><?xml version="1.0" encoding="utf-8"?>
<Properties xmlns="http://schemas.openxmlformats.org/officeDocument/2006/extended-properties" xmlns:vt="http://schemas.openxmlformats.org/officeDocument/2006/docPropsVTypes">
  <Template>PosterPresentations.com-100CMx140CM</Template>
  <TotalTime>4471</TotalTime>
  <Words>686</Words>
  <Application>Microsoft Office PowerPoint</Application>
  <PresentationFormat>Custom</PresentationFormat>
  <Paragraphs>285</Paragraphs>
  <Slides>1</Slides>
  <Notes>1</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1</vt:i4>
      </vt:variant>
    </vt:vector>
  </HeadingPairs>
  <TitlesOfParts>
    <vt:vector size="12" baseType="lpstr">
      <vt:lpstr>Arial</vt:lpstr>
      <vt:lpstr>Calibri</vt:lpstr>
      <vt:lpstr>Candara</vt:lpstr>
      <vt:lpstr>Courier New</vt:lpstr>
      <vt:lpstr>Gill Sans MT</vt:lpstr>
      <vt:lpstr>Times New Roman</vt:lpstr>
      <vt:lpstr>Trebuchet MS</vt:lpstr>
      <vt:lpstr>Wingdings</vt:lpstr>
      <vt:lpstr>PosterPresentations.com-100CMx140CM</vt:lpstr>
      <vt:lpstr>Classic - Wide Center</vt:lpstr>
      <vt:lpstr>Image</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Shail Dave</cp:lastModifiedBy>
  <cp:revision>381</cp:revision>
  <dcterms:created xsi:type="dcterms:W3CDTF">2012-02-10T00:21:22Z</dcterms:created>
  <dcterms:modified xsi:type="dcterms:W3CDTF">2018-07-11T02:17:19Z</dcterms:modified>
</cp:coreProperties>
</file>