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293" r:id="rId3"/>
    <p:sldId id="317" r:id="rId4"/>
    <p:sldId id="325" r:id="rId5"/>
    <p:sldId id="324" r:id="rId6"/>
    <p:sldId id="275" r:id="rId7"/>
    <p:sldId id="280" r:id="rId8"/>
    <p:sldId id="307" r:id="rId9"/>
    <p:sldId id="311" r:id="rId10"/>
    <p:sldId id="276" r:id="rId11"/>
    <p:sldId id="309" r:id="rId12"/>
    <p:sldId id="331" r:id="rId13"/>
    <p:sldId id="330" r:id="rId14"/>
    <p:sldId id="281" r:id="rId15"/>
    <p:sldId id="303" r:id="rId16"/>
    <p:sldId id="285" r:id="rId17"/>
    <p:sldId id="287" r:id="rId18"/>
    <p:sldId id="302" r:id="rId19"/>
    <p:sldId id="298" r:id="rId20"/>
    <p:sldId id="333" r:id="rId21"/>
    <p:sldId id="332" r:id="rId22"/>
    <p:sldId id="321" r:id="rId23"/>
    <p:sldId id="310" r:id="rId24"/>
    <p:sldId id="328" r:id="rId25"/>
    <p:sldId id="279" r:id="rId26"/>
    <p:sldId id="262" r:id="rId27"/>
    <p:sldId id="305" r:id="rId28"/>
    <p:sldId id="308" r:id="rId29"/>
    <p:sldId id="268" r:id="rId30"/>
    <p:sldId id="263" r:id="rId31"/>
    <p:sldId id="315" r:id="rId32"/>
    <p:sldId id="290" r:id="rId33"/>
    <p:sldId id="277" r:id="rId34"/>
    <p:sldId id="265" r:id="rId35"/>
    <p:sldId id="266" r:id="rId36"/>
    <p:sldId id="273" r:id="rId37"/>
    <p:sldId id="322" r:id="rId38"/>
    <p:sldId id="283" r:id="rId39"/>
    <p:sldId id="284" r:id="rId40"/>
    <p:sldId id="267" r:id="rId41"/>
    <p:sldId id="269" r:id="rId42"/>
    <p:sldId id="294" r:id="rId43"/>
    <p:sldId id="301" r:id="rId44"/>
    <p:sldId id="304" r:id="rId45"/>
    <p:sldId id="306" r:id="rId46"/>
    <p:sldId id="278" r:id="rId47"/>
    <p:sldId id="291" r:id="rId48"/>
    <p:sldId id="282" r:id="rId49"/>
    <p:sldId id="319" r:id="rId5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FE2A8568-FB1F-4EC0-AF69-8BED9D93087D}" type="datetimeFigureOut">
              <a:rPr lang="en-US" smtClean="0"/>
              <a:t>4/28/2017</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5DC6A1BF-F280-4F1C-B0A8-8C982CAB1414}" type="slidenum">
              <a:rPr lang="en-US" smtClean="0"/>
              <a:t>‹#›</a:t>
            </a:fld>
            <a:endParaRPr lang="en-US"/>
          </a:p>
        </p:txBody>
      </p:sp>
    </p:spTree>
    <p:extLst>
      <p:ext uri="{BB962C8B-B14F-4D97-AF65-F5344CB8AC3E}">
        <p14:creationId xmlns:p14="http://schemas.microsoft.com/office/powerpoint/2010/main" val="270073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EC8CA45D-AEF9-442E-8400-94FF1A418659}" type="datetimeFigureOut">
              <a:rPr lang="en-US" smtClean="0"/>
              <a:t>4/28/2017</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B14AB458-0214-4B2B-9683-88C55F9473DC}" type="slidenum">
              <a:rPr lang="en-US" smtClean="0"/>
              <a:t>‹#›</a:t>
            </a:fld>
            <a:endParaRPr lang="en-US"/>
          </a:p>
        </p:txBody>
      </p:sp>
    </p:spTree>
    <p:extLst>
      <p:ext uri="{BB962C8B-B14F-4D97-AF65-F5344CB8AC3E}">
        <p14:creationId xmlns:p14="http://schemas.microsoft.com/office/powerpoint/2010/main" val="182891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D3B599-7892-4355-A36F-03C9EB10986E}"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13BE2-6802-4797-8BE3-47633910DC51}"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EE53B-0BB8-4659-A080-702DEEAC2267}"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7FF99B-25D9-4BEB-8B3E-D63BE27DD237}"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E3247-AF88-4A10-810A-923976E5A5C7}" type="datetime1">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BE877-F74F-4A7F-A02C-679DF7AFBF97}" type="datetime1">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30B66-CCFE-45A2-85F1-F69DCD331FE9}" type="datetime1">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5A75A-0D09-4917-AD9A-AF6B7C4A9160}" type="datetime1">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23E3F-5983-495A-BDB2-5CE41501A8E3}" type="datetime1">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736D2-19B9-4D28-88E0-EC3F0486DD21}" type="datetime1">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3AC0B-4012-4D4C-AC45-7358F3E46773}" type="datetime1">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E9737-C548-4A07-BB93-ED2E65C9111F}" type="datetime1">
              <a:rPr lang="en-US" smtClean="0"/>
              <a:t>4/28/2017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i_lNe4Y8yKQ&amp;feature=youtu.b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bobdylan.com/us/songs/tweedle-dee-tweedle-dum" TargetMode="External"/><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Irlpvtwu1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124200"/>
          </a:xfrm>
        </p:spPr>
        <p:txBody>
          <a:bodyPr>
            <a:normAutofit fontScale="90000"/>
          </a:bodyPr>
          <a:lstStyle/>
          <a:p>
            <a:r>
              <a:rPr lang="en-US" sz="2900" b="1" dirty="0" smtClean="0"/>
              <a:t/>
            </a:r>
            <a:br>
              <a:rPr lang="en-US" sz="2900" b="1" dirty="0" smtClean="0"/>
            </a:br>
            <a:r>
              <a:rPr lang="en-US" sz="3100" b="1" u="sng" dirty="0" smtClean="0"/>
              <a:t>Alice’s Adventures in Wonderland</a:t>
            </a:r>
            <a:r>
              <a:rPr lang="en-US" sz="3100" b="1" dirty="0" smtClean="0"/>
              <a:t> </a:t>
            </a:r>
            <a:br>
              <a:rPr lang="en-US" sz="3100" b="1" dirty="0" smtClean="0"/>
            </a:br>
            <a:r>
              <a:rPr lang="en-US" sz="3100" b="1" dirty="0" smtClean="0"/>
              <a:t>and </a:t>
            </a:r>
            <a:r>
              <a:rPr lang="en-US" sz="3100" b="1" u="sng" dirty="0" smtClean="0"/>
              <a:t>Through the Looking Glass</a:t>
            </a:r>
            <a:r>
              <a:rPr lang="en-US" sz="3100" b="1" dirty="0" smtClean="0"/>
              <a:t> </a:t>
            </a:r>
            <a:br>
              <a:rPr lang="en-US" sz="3100" b="1" dirty="0" smtClean="0"/>
            </a:br>
            <a:r>
              <a:rPr lang="en-US" sz="3100" b="1" dirty="0" smtClean="0"/>
              <a:t>by Lewis Carroll</a:t>
            </a:r>
            <a:br>
              <a:rPr lang="en-US" sz="3100" b="1" dirty="0" smtClean="0"/>
            </a:br>
            <a:r>
              <a:rPr lang="en-US" sz="3100" b="1" dirty="0" smtClean="0"/>
              <a:t>illustrated by John Tenniel</a:t>
            </a:r>
            <a:r>
              <a:rPr lang="en-US" sz="2900" b="1" dirty="0" smtClean="0"/>
              <a:t/>
            </a:r>
            <a:br>
              <a:rPr lang="en-US" sz="2900" b="1" dirty="0" smtClean="0"/>
            </a:br>
            <a:r>
              <a:rPr lang="en-US" sz="2900" b="1" dirty="0" smtClean="0"/>
              <a:t/>
            </a:r>
            <a:br>
              <a:rPr lang="en-US" sz="2900" b="1" dirty="0" smtClean="0"/>
            </a:br>
            <a:endParaRPr lang="en-US" sz="3200" b="1" dirty="0"/>
          </a:p>
        </p:txBody>
      </p:sp>
      <p:sp>
        <p:nvSpPr>
          <p:cNvPr id="3" name="Subtitle 2"/>
          <p:cNvSpPr>
            <a:spLocks noGrp="1"/>
          </p:cNvSpPr>
          <p:nvPr>
            <p:ph type="subTitle" idx="1"/>
          </p:nvPr>
        </p:nvSpPr>
        <p:spPr>
          <a:xfrm>
            <a:off x="1371600" y="5029200"/>
            <a:ext cx="6400800" cy="609600"/>
          </a:xfrm>
        </p:spPr>
        <p:txBody>
          <a:bodyPr>
            <a:normAutofit fontScale="92500" lnSpcReduction="10000"/>
          </a:bodyPr>
          <a:lstStyle/>
          <a:p>
            <a:r>
              <a:rPr lang="en-US" sz="1800" b="1" dirty="0" smtClean="0"/>
              <a:t>By Don Nilsen and</a:t>
            </a:r>
          </a:p>
          <a:p>
            <a:r>
              <a:rPr lang="en-US" sz="1800" b="1" dirty="0" smtClean="0"/>
              <a:t>Alleen Nilsen</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4432" y="2590800"/>
            <a:ext cx="1555136" cy="2011363"/>
          </a:xfrm>
          <a:prstGeom prst="rect">
            <a:avLst/>
          </a:prstGeom>
        </p:spPr>
      </p:pic>
    </p:spTree>
    <p:extLst>
      <p:ext uri="{BB962C8B-B14F-4D97-AF65-F5344CB8AC3E}">
        <p14:creationId xmlns:p14="http://schemas.microsoft.com/office/powerpoint/2010/main" val="836296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 Speech Pathologist’s Perspective:</a:t>
            </a:r>
            <a:endParaRPr lang="en-US" sz="3600" b="1" dirty="0"/>
          </a:p>
        </p:txBody>
      </p:sp>
      <p:sp>
        <p:nvSpPr>
          <p:cNvPr id="3" name="Content Placeholder 2"/>
          <p:cNvSpPr>
            <a:spLocks noGrp="1"/>
          </p:cNvSpPr>
          <p:nvPr>
            <p:ph idx="1"/>
          </p:nvPr>
        </p:nvSpPr>
        <p:spPr/>
        <p:txBody>
          <a:bodyPr>
            <a:normAutofit/>
          </a:bodyPr>
          <a:lstStyle/>
          <a:p>
            <a:pPr marL="0" indent="0">
              <a:buNone/>
            </a:pPr>
            <a:r>
              <a:rPr lang="en-US" sz="2400" b="1" dirty="0" smtClean="0"/>
              <a:t>Joseph Agius, a Speech Language Pathologist, pointed out that Lewis Carroll stuttered and so he surrounded himself with children who made him feel more at ease.  </a:t>
            </a:r>
          </a:p>
          <a:p>
            <a:pPr marL="0" indent="0">
              <a:buNone/>
            </a:pPr>
            <a:endParaRPr lang="en-US" sz="2400" b="1" dirty="0"/>
          </a:p>
          <a:p>
            <a:pPr marL="0" indent="0">
              <a:buNone/>
            </a:pPr>
            <a:r>
              <a:rPr lang="en-US" sz="2400" b="1" dirty="0" smtClean="0"/>
              <a:t>He especially enjoyed the company of a particular child named Alice.</a:t>
            </a:r>
          </a:p>
          <a:p>
            <a:pPr marL="0" indent="0">
              <a:buNone/>
            </a:pPr>
            <a:endParaRPr lang="en-US" sz="2400" b="1" dirty="0"/>
          </a:p>
          <a:p>
            <a:pPr marL="0" indent="0">
              <a:buNone/>
            </a:pPr>
            <a:r>
              <a:rPr lang="en-US" sz="2400" b="1" dirty="0" smtClean="0"/>
              <a:t>If Lewis Carrol had not stuttered and if Lewis Carroll had not met Alice Liddell, </a:t>
            </a:r>
            <a:r>
              <a:rPr lang="en-US" sz="2400" b="1" u="sng" dirty="0" smtClean="0"/>
              <a:t>Alice’s Adventures in Wonderland</a:t>
            </a:r>
            <a:r>
              <a:rPr lang="en-US" sz="2400" b="1" dirty="0" smtClean="0"/>
              <a:t> may never have been written.</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758252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Black Holes, Stars and the Cheshire Cat’s Smile: </a:t>
            </a:r>
            <a:br>
              <a:rPr lang="en-US" sz="2800" b="1" dirty="0" smtClean="0"/>
            </a:br>
            <a:r>
              <a:rPr lang="en-US" sz="2800" b="1" dirty="0" smtClean="0"/>
              <a:t>An Astronomer’s Perspective</a:t>
            </a:r>
            <a:endParaRPr lang="en-US" sz="2800" b="1" dirty="0"/>
          </a:p>
        </p:txBody>
      </p:sp>
      <p:sp>
        <p:nvSpPr>
          <p:cNvPr id="3" name="Content Placeholder 2"/>
          <p:cNvSpPr>
            <a:spLocks noGrp="1"/>
          </p:cNvSpPr>
          <p:nvPr>
            <p:ph sz="half" idx="1"/>
          </p:nvPr>
        </p:nvSpPr>
        <p:spPr>
          <a:xfrm>
            <a:off x="457200" y="1600200"/>
            <a:ext cx="3429000" cy="4525963"/>
          </a:xfrm>
        </p:spPr>
        <p:txBody>
          <a:bodyPr>
            <a:normAutofit/>
          </a:bodyPr>
          <a:lstStyle/>
          <a:p>
            <a:pPr marL="0" indent="0">
              <a:buNone/>
            </a:pPr>
            <a:r>
              <a:rPr lang="en-US" sz="1800" b="1" dirty="0" smtClean="0"/>
              <a:t>Per Aannestad, an astronomer at ASU, cites an article by John Archibald Wheeler .</a:t>
            </a:r>
          </a:p>
          <a:p>
            <a:pPr marL="0" indent="0">
              <a:buNone/>
            </a:pPr>
            <a:endParaRPr lang="en-US" sz="1800" b="1" dirty="0"/>
          </a:p>
          <a:p>
            <a:pPr marL="0" indent="0">
              <a:buNone/>
            </a:pPr>
            <a:r>
              <a:rPr lang="en-US" sz="1800" b="1" dirty="0" smtClean="0"/>
              <a:t>Wheeler stated that when a star collapses to a black hole, there remains behind only the gravitational  attraction of a disembodied mass.  </a:t>
            </a:r>
          </a:p>
          <a:p>
            <a:pPr marL="0" indent="0">
              <a:buNone/>
            </a:pPr>
            <a:endParaRPr lang="en-US" sz="1800" b="1" dirty="0"/>
          </a:p>
          <a:p>
            <a:pPr marL="0" indent="0">
              <a:buNone/>
            </a:pPr>
            <a:r>
              <a:rPr lang="en-US" sz="1800" b="1" dirty="0" smtClean="0"/>
              <a:t>This attraction of a disembodied mass is compared to the smile on the face of Lewis Carroll’s Cheshire cat that remains after the cat is no longer there.</a:t>
            </a:r>
          </a:p>
          <a:p>
            <a:pPr marL="0" indent="0">
              <a:buNone/>
            </a:pPr>
            <a:endParaRPr lang="en-US" sz="1800" b="1" dirty="0"/>
          </a:p>
          <a:p>
            <a:pPr marL="0" indent="0">
              <a:buNone/>
            </a:pPr>
            <a:endParaRPr lang="en-US" sz="1800" b="1" dirty="0" smtClean="0"/>
          </a:p>
          <a:p>
            <a:pPr marL="0" indent="0">
              <a:buNone/>
            </a:pPr>
            <a:endParaRPr lang="en-US" sz="1800" b="1" dirty="0"/>
          </a:p>
          <a:p>
            <a:pPr marL="0" indent="0">
              <a:buNone/>
            </a:pPr>
            <a:endParaRPr lang="en-US" sz="1800" b="1" dirty="0"/>
          </a:p>
        </p:txBody>
      </p:sp>
      <p:sp>
        <p:nvSpPr>
          <p:cNvPr id="5" name="Content Placeholder 4"/>
          <p:cNvSpPr>
            <a:spLocks noGrp="1"/>
          </p:cNvSpPr>
          <p:nvPr>
            <p:ph sz="half" idx="2"/>
          </p:nvPr>
        </p:nvSpPr>
        <p:spPr>
          <a:xfrm>
            <a:off x="4180791" y="1600200"/>
            <a:ext cx="4506009" cy="4525963"/>
          </a:xfrm>
        </p:spPr>
        <p:txBody>
          <a:bodyPr>
            <a:normAutofit/>
          </a:bodyPr>
          <a:lstStyle/>
          <a:p>
            <a:pPr marL="0" indent="0">
              <a:buNone/>
            </a:pPr>
            <a:r>
              <a:rPr lang="en-US" sz="1800" b="1" dirty="0" smtClean="0"/>
              <a:t>Black Hole Cheshire Cat by Donna Wolke:</a:t>
            </a:r>
            <a:endParaRPr lang="en-US" sz="1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985995" y="1556996"/>
            <a:ext cx="2362200" cy="3972608"/>
          </a:xfrm>
          <a:prstGeom prst="rect">
            <a:avLst/>
          </a:prstGeom>
        </p:spPr>
      </p:pic>
      <p:sp>
        <p:nvSpPr>
          <p:cNvPr id="6" name="TextBox 5"/>
          <p:cNvSpPr txBox="1"/>
          <p:nvPr/>
        </p:nvSpPr>
        <p:spPr>
          <a:xfrm>
            <a:off x="4343400" y="4724400"/>
            <a:ext cx="3452274" cy="461665"/>
          </a:xfrm>
          <a:prstGeom prst="rect">
            <a:avLst/>
          </a:prstGeom>
          <a:noFill/>
        </p:spPr>
        <p:txBody>
          <a:bodyPr wrap="square" rtlCol="0">
            <a:spAutoFit/>
          </a:bodyPr>
          <a:lstStyle/>
          <a:p>
            <a:r>
              <a:rPr lang="en-US" sz="2400" b="1" dirty="0" err="1" smtClean="0"/>
              <a:t>Curiouser</a:t>
            </a:r>
            <a:r>
              <a:rPr lang="en-US" sz="2400" b="1" dirty="0" smtClean="0"/>
              <a:t> and </a:t>
            </a:r>
            <a:r>
              <a:rPr lang="en-US" sz="2400" b="1" dirty="0" err="1" smtClean="0"/>
              <a:t>curiouser</a:t>
            </a:r>
            <a:r>
              <a:rPr lang="en-US" sz="2400" b="1" dirty="0" smtClean="0"/>
              <a:t>!</a:t>
            </a:r>
            <a:endParaRPr lang="en-US" sz="2400" b="1"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896188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u="sng" dirty="0" smtClean="0"/>
              <a:t>Still Alice</a:t>
            </a:r>
            <a:r>
              <a:rPr lang="en-US" b="1" dirty="0" smtClean="0"/>
              <a:t>: The Book and the Movie</a:t>
            </a:r>
            <a:endParaRPr lang="en-US" b="1" u="sng"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1600200"/>
            <a:ext cx="3331108" cy="4525963"/>
          </a:xfrm>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2" name="Content Placeholder 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0" y="1752600"/>
            <a:ext cx="2838930" cy="4525963"/>
          </a:xfrm>
        </p:spPr>
      </p:pic>
    </p:spTree>
    <p:extLst>
      <p:ext uri="{BB962C8B-B14F-4D97-AF65-F5344CB8AC3E}">
        <p14:creationId xmlns:p14="http://schemas.microsoft.com/office/powerpoint/2010/main" val="2478756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u="sng" dirty="0" smtClean="0"/>
              <a:t>Still Alice</a:t>
            </a:r>
            <a:r>
              <a:rPr lang="en-US" b="1" dirty="0" smtClean="0"/>
              <a:t>, the Movie</a:t>
            </a:r>
            <a:endParaRPr lang="en-US" b="1" dirty="0"/>
          </a:p>
        </p:txBody>
      </p:sp>
      <p:sp>
        <p:nvSpPr>
          <p:cNvPr id="7" name="Content Placeholder 6"/>
          <p:cNvSpPr>
            <a:spLocks noGrp="1"/>
          </p:cNvSpPr>
          <p:nvPr>
            <p:ph idx="1"/>
          </p:nvPr>
        </p:nvSpPr>
        <p:spPr/>
        <p:txBody>
          <a:bodyPr>
            <a:normAutofit/>
          </a:bodyPr>
          <a:lstStyle/>
          <a:p>
            <a:pPr marL="0" indent="0">
              <a:buNone/>
            </a:pPr>
            <a:r>
              <a:rPr lang="en-US" sz="2200" b="1" u="sng" dirty="0" smtClean="0"/>
              <a:t>Still Alice</a:t>
            </a:r>
            <a:r>
              <a:rPr lang="en-US" sz="2200" b="1" dirty="0" smtClean="0"/>
              <a:t> earned Julianne Moore an academy award.  </a:t>
            </a:r>
          </a:p>
          <a:p>
            <a:pPr marL="0" indent="0">
              <a:buNone/>
            </a:pPr>
            <a:endParaRPr lang="en-US" sz="2200" b="1" dirty="0"/>
          </a:p>
          <a:p>
            <a:pPr marL="0" indent="0">
              <a:buNone/>
            </a:pPr>
            <a:r>
              <a:rPr lang="en-US" sz="2200" b="1" dirty="0" smtClean="0"/>
              <a:t>The loss of control and mental confusion in the movie is very much like the loss of control and mental confusion of </a:t>
            </a:r>
            <a:r>
              <a:rPr lang="en-US" sz="2200" b="1" u="sng" dirty="0" smtClean="0"/>
              <a:t>Alice in Wonderland</a:t>
            </a:r>
            <a:r>
              <a:rPr lang="en-US" sz="2200" b="1" dirty="0" smtClean="0"/>
              <a:t>, and that of the drug-related pop culture allusions of the 1960s and 1970s. </a:t>
            </a:r>
          </a:p>
          <a:p>
            <a:pPr marL="0" indent="0">
              <a:buNone/>
            </a:pPr>
            <a:endParaRPr lang="en-US" sz="2200" b="1" dirty="0"/>
          </a:p>
          <a:p>
            <a:pPr marL="0" indent="0">
              <a:buNone/>
            </a:pPr>
            <a:r>
              <a:rPr lang="en-US" sz="2200" b="1" dirty="0" smtClean="0"/>
              <a:t>However, the tone is different, because people engaging in drug use are seeking new feelings and experiences, while in </a:t>
            </a:r>
            <a:r>
              <a:rPr lang="en-US" sz="2200" b="1" u="sng" dirty="0" smtClean="0"/>
              <a:t>Still Alice</a:t>
            </a:r>
            <a:r>
              <a:rPr lang="en-US" sz="2200" b="1" dirty="0" smtClean="0"/>
              <a:t>, the character is a professor of linguistics at Columbia University who is diagnosed with Alzheimer’s disease, and is doing all that she can to combat the complications of the condition.</a:t>
            </a:r>
            <a:endParaRPr lang="en-US" sz="22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859986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b="1" dirty="0"/>
          </a:p>
        </p:txBody>
      </p:sp>
      <p:sp>
        <p:nvSpPr>
          <p:cNvPr id="3" name="Content Placeholder 2"/>
          <p:cNvSpPr>
            <a:spLocks noGrp="1"/>
          </p:cNvSpPr>
          <p:nvPr>
            <p:ph idx="1"/>
          </p:nvPr>
        </p:nvSpPr>
        <p:spPr/>
        <p:txBody>
          <a:bodyPr>
            <a:normAutofit/>
          </a:bodyPr>
          <a:lstStyle/>
          <a:p>
            <a:pPr marL="0" lvl="0" indent="0">
              <a:buNone/>
            </a:pPr>
            <a:endParaRPr lang="en-US" sz="1800" b="1" u="sng" dirty="0" smtClean="0">
              <a:solidFill>
                <a:prstClr val="black"/>
              </a:solidFill>
            </a:endParaRPr>
          </a:p>
          <a:p>
            <a:pPr marL="0" lvl="0" indent="0">
              <a:buNone/>
            </a:pPr>
            <a:endParaRPr lang="en-US" sz="1800" b="1" u="sng" dirty="0">
              <a:solidFill>
                <a:prstClr val="black"/>
              </a:solidFill>
            </a:endParaRPr>
          </a:p>
          <a:p>
            <a:pPr marL="0" lvl="0" indent="0">
              <a:buNone/>
            </a:pPr>
            <a:endParaRPr lang="en-US" sz="1800" b="1" u="sng" dirty="0" smtClean="0">
              <a:solidFill>
                <a:prstClr val="black"/>
              </a:solidFill>
            </a:endParaRPr>
          </a:p>
          <a:p>
            <a:pPr marL="0" lvl="0" indent="0">
              <a:buNone/>
            </a:pPr>
            <a:endParaRPr lang="en-US" sz="1800" b="1" u="sng" dirty="0">
              <a:solidFill>
                <a:prstClr val="black"/>
              </a:solidFill>
            </a:endParaRPr>
          </a:p>
          <a:p>
            <a:pPr marL="0" lvl="0" indent="0">
              <a:buNone/>
            </a:pPr>
            <a:r>
              <a:rPr lang="en-US" sz="1800" b="1" u="sng" dirty="0" smtClean="0">
                <a:solidFill>
                  <a:prstClr val="black"/>
                </a:solidFill>
              </a:rPr>
              <a:t>Alice </a:t>
            </a:r>
            <a:r>
              <a:rPr lang="en-US" sz="1800" b="1" u="sng" dirty="0">
                <a:solidFill>
                  <a:prstClr val="black"/>
                </a:solidFill>
              </a:rPr>
              <a:t>in Wonderland</a:t>
            </a:r>
            <a:r>
              <a:rPr lang="en-US" sz="1800" b="1" dirty="0">
                <a:solidFill>
                  <a:prstClr val="black"/>
                </a:solidFill>
              </a:rPr>
              <a:t> References in </a:t>
            </a:r>
            <a:r>
              <a:rPr lang="en-US" sz="1800" b="1" u="sng" dirty="0">
                <a:solidFill>
                  <a:prstClr val="black"/>
                </a:solidFill>
              </a:rPr>
              <a:t>The Matrix:</a:t>
            </a:r>
          </a:p>
          <a:p>
            <a:pPr marL="0" lvl="0" indent="0">
              <a:buNone/>
            </a:pPr>
            <a:r>
              <a:rPr lang="en-US" sz="1800" b="1" u="sng" dirty="0">
                <a:solidFill>
                  <a:prstClr val="black"/>
                </a:solidFill>
                <a:hlinkClick r:id="rId2"/>
              </a:rPr>
              <a:t>https://www.youtube.com/watch?v=i_lNe4Y8yKQ&amp;feature=youtu.be</a:t>
            </a:r>
            <a:r>
              <a:rPr lang="en-US" sz="1800" b="1" u="sng" dirty="0">
                <a:solidFill>
                  <a:prstClr val="black"/>
                </a:solidFill>
              </a:rPr>
              <a:t> </a:t>
            </a:r>
          </a:p>
          <a:p>
            <a:pPr marL="0" lvl="0" indent="0">
              <a:buNone/>
            </a:pPr>
            <a:endParaRPr lang="en-US" sz="1800" b="1" dirty="0">
              <a:solidFill>
                <a:prstClr val="black"/>
              </a:solidFill>
            </a:endParaRPr>
          </a:p>
          <a:p>
            <a:pPr marL="0" indent="0">
              <a:buNone/>
            </a:pPr>
            <a:endParaRPr lang="en-US" sz="1800" b="1" dirty="0" smtClean="0"/>
          </a:p>
          <a:p>
            <a:pPr marL="0" indent="0">
              <a:buNone/>
            </a:pPr>
            <a:endParaRPr lang="en-US" sz="1800" b="1" dirty="0"/>
          </a:p>
          <a:p>
            <a:pPr marL="0" indent="0">
              <a:buNone/>
            </a:pPr>
            <a:endParaRPr lang="en-US" sz="1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843158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Other </a:t>
            </a:r>
            <a:r>
              <a:rPr lang="en-US" b="1" dirty="0" err="1" smtClean="0"/>
              <a:t>Alices</a:t>
            </a:r>
            <a:r>
              <a:rPr lang="en-US" b="1" dirty="0" smtClean="0"/>
              <a:t>: Alice Cooper &amp;</a:t>
            </a:r>
            <a:br>
              <a:rPr lang="en-US" b="1" dirty="0" smtClean="0"/>
            </a:br>
            <a:r>
              <a:rPr lang="en-US" b="1" dirty="0" smtClean="0"/>
              <a:t>Arlo Guthrie’s </a:t>
            </a:r>
            <a:r>
              <a:rPr lang="en-US" b="1" u="sng" dirty="0" smtClean="0"/>
              <a:t>Alice’s Restaurant</a:t>
            </a:r>
            <a:endParaRPr lang="en-US" b="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00200" y="1828800"/>
            <a:ext cx="2692400" cy="40386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3399" y="1828800"/>
            <a:ext cx="2676181" cy="4038600"/>
          </a:xfrm>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45502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t>The Matrix</a:t>
            </a:r>
            <a:r>
              <a:rPr lang="en-US" sz="3600" b="1" dirty="0" smtClean="0"/>
              <a:t> is filled with Alice allusions</a:t>
            </a:r>
            <a:endParaRPr lang="en-US" sz="3600" b="1" u="sng" dirty="0"/>
          </a:p>
        </p:txBody>
      </p:sp>
      <p:sp>
        <p:nvSpPr>
          <p:cNvPr id="3" name="Content Placeholder 2"/>
          <p:cNvSpPr>
            <a:spLocks noGrp="1"/>
          </p:cNvSpPr>
          <p:nvPr>
            <p:ph idx="1"/>
          </p:nvPr>
        </p:nvSpPr>
        <p:spPr/>
        <p:txBody>
          <a:bodyPr>
            <a:normAutofit/>
          </a:bodyPr>
          <a:lstStyle/>
          <a:p>
            <a:pPr marL="0" indent="0">
              <a:buNone/>
            </a:pPr>
            <a:r>
              <a:rPr lang="en-US" sz="2400" b="1" dirty="0" smtClean="0"/>
              <a:t>MORPHEUS:  I imagine that right now, you’re feeling a bit like Alice.  Hmmm?  Tumbling down the rabbit hole?</a:t>
            </a:r>
          </a:p>
          <a:p>
            <a:pPr marL="0" indent="0">
              <a:buNone/>
            </a:pPr>
            <a:endParaRPr lang="en-US" sz="2400" b="1" dirty="0"/>
          </a:p>
          <a:p>
            <a:pPr marL="0" indent="0">
              <a:buNone/>
            </a:pPr>
            <a:r>
              <a:rPr lang="en-US" sz="2400" b="1" dirty="0" smtClean="0"/>
              <a:t>NEO: You could say that.</a:t>
            </a:r>
          </a:p>
          <a:p>
            <a:pPr marL="0" indent="0">
              <a:buNone/>
            </a:pPr>
            <a:endParaRPr lang="en-US" sz="2400" b="1" dirty="0"/>
          </a:p>
          <a:p>
            <a:pPr marL="0" indent="0">
              <a:buNone/>
            </a:pPr>
            <a:r>
              <a:rPr lang="en-US" sz="2400" b="1" dirty="0" smtClean="0"/>
              <a:t>MORPHEUS: You take the blue pill, the story ends.  You wake up in your bed and believe whatever you want to believe.  You take the red pill, you stay in wonderland, and I show you how deep the rabbit hole goes.</a:t>
            </a:r>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490112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3" name="Content Placeholder 2"/>
          <p:cNvSpPr>
            <a:spLocks noGrp="1"/>
          </p:cNvSpPr>
          <p:nvPr>
            <p:ph idx="4294967295"/>
          </p:nvPr>
        </p:nvSpPr>
        <p:spPr>
          <a:xfrm>
            <a:off x="762000" y="381000"/>
            <a:ext cx="7467600" cy="5745163"/>
          </a:xfrm>
        </p:spPr>
        <p:txBody>
          <a:bodyPr>
            <a:normAutofit fontScale="92500"/>
          </a:bodyPr>
          <a:lstStyle/>
          <a:p>
            <a:pPr marL="0" indent="0">
              <a:buNone/>
            </a:pPr>
            <a:endParaRPr lang="en-US" b="1" dirty="0" smtClean="0"/>
          </a:p>
          <a:p>
            <a:pPr marL="0" indent="0">
              <a:buNone/>
            </a:pPr>
            <a:r>
              <a:rPr lang="en-US" sz="4000" b="1" dirty="0" smtClean="0"/>
              <a:t>Jasper </a:t>
            </a:r>
            <a:r>
              <a:rPr lang="en-US" sz="4000" b="1" dirty="0" err="1" smtClean="0"/>
              <a:t>Fforde’s</a:t>
            </a:r>
            <a:r>
              <a:rPr lang="en-US" sz="4000" b="1" dirty="0" smtClean="0"/>
              <a:t>  </a:t>
            </a:r>
            <a:r>
              <a:rPr lang="en-US" sz="4000" b="1" u="sng" dirty="0" smtClean="0"/>
              <a:t>Thursday Next—Literary Detective</a:t>
            </a:r>
            <a:r>
              <a:rPr lang="en-US" sz="4000" b="1" dirty="0" smtClean="0"/>
              <a:t> series makes several allusions to the Alice books. </a:t>
            </a:r>
          </a:p>
          <a:p>
            <a:pPr marL="0" indent="0">
              <a:buNone/>
            </a:pPr>
            <a:endParaRPr lang="en-US" sz="4000" b="1" dirty="0"/>
          </a:p>
          <a:p>
            <a:pPr marL="0" indent="0">
              <a:buNone/>
            </a:pPr>
            <a:r>
              <a:rPr lang="en-US" sz="4000" b="1" dirty="0" smtClean="0"/>
              <a:t>For example, the Bellman, from Carroll’s “Hunting of the </a:t>
            </a:r>
            <a:r>
              <a:rPr lang="en-US" sz="4000" b="1" dirty="0" err="1" smtClean="0"/>
              <a:t>Snark</a:t>
            </a:r>
            <a:r>
              <a:rPr lang="en-US" sz="4000" b="1" dirty="0" smtClean="0"/>
              <a:t>” is a major character, while The Cheshire Cat is the head librarian.</a:t>
            </a:r>
            <a:endParaRPr lang="en-US" sz="4000" b="1" dirty="0"/>
          </a:p>
        </p:txBody>
      </p:sp>
    </p:spTree>
    <p:extLst>
      <p:ext uri="{BB962C8B-B14F-4D97-AF65-F5344CB8AC3E}">
        <p14:creationId xmlns:p14="http://schemas.microsoft.com/office/powerpoint/2010/main" val="91834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Here’s the #3 Book on the </a:t>
            </a:r>
            <a:r>
              <a:rPr lang="en-US" sz="2800" b="1" u="sng" dirty="0" smtClean="0"/>
              <a:t>New York Times</a:t>
            </a:r>
            <a:r>
              <a:rPr lang="en-US" sz="2800" b="1" dirty="0" smtClean="0"/>
              <a:t> </a:t>
            </a:r>
            <a:br>
              <a:rPr lang="en-US" sz="2800" b="1" dirty="0" smtClean="0"/>
            </a:br>
            <a:r>
              <a:rPr lang="en-US" sz="2800" b="1" dirty="0" smtClean="0"/>
              <a:t>August 14, 2015 Best Seller List of Non Fiction</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524000"/>
            <a:ext cx="3002191" cy="4525963"/>
          </a:xfrm>
        </p:spPr>
      </p:pic>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101482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Alice and her Friends</a:t>
            </a:r>
            <a:br>
              <a:rPr lang="en-US" b="1" dirty="0" smtClean="0"/>
            </a:br>
            <a:r>
              <a:rPr lang="en-US" b="1" dirty="0" smtClean="0"/>
              <a:t>in Central Park, New York</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216" y="1600200"/>
            <a:ext cx="6799568" cy="4525963"/>
          </a:xfrm>
        </p:spPr>
      </p:pic>
    </p:spTree>
    <p:extLst>
      <p:ext uri="{BB962C8B-B14F-4D97-AF65-F5344CB8AC3E}">
        <p14:creationId xmlns:p14="http://schemas.microsoft.com/office/powerpoint/2010/main" val="240233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Here is just a part of ASU’s </a:t>
            </a:r>
            <a:br>
              <a:rPr lang="en-US" sz="3200" b="1" dirty="0" smtClean="0"/>
            </a:br>
            <a:r>
              <a:rPr lang="en-US" sz="3200" b="1" u="sng" dirty="0" smtClean="0"/>
              <a:t>Alice in Wonderland</a:t>
            </a:r>
            <a:r>
              <a:rPr lang="en-US" sz="3200" b="1" dirty="0" smtClean="0"/>
              <a:t> Special Collections</a:t>
            </a:r>
            <a:endParaRPr lang="en-US" sz="32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67100" y="1376413"/>
            <a:ext cx="2057400" cy="27432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2000" y="3429000"/>
            <a:ext cx="2336800" cy="175260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114800"/>
            <a:ext cx="2743200" cy="2057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448050"/>
            <a:ext cx="2692400" cy="20193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184649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err="1" smtClean="0"/>
              <a:t>Shrooms</a:t>
            </a:r>
            <a:r>
              <a:rPr lang="en-US" b="1" dirty="0" smtClean="0"/>
              <a:t> in </a:t>
            </a:r>
            <a:r>
              <a:rPr lang="en-US" b="1" smtClean="0"/>
              <a:t>Downtown Tempe</a:t>
            </a:r>
            <a:endParaRPr lang="en-US" b="1"/>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286000"/>
            <a:ext cx="4038600" cy="3028950"/>
          </a:xfrm>
        </p:spPr>
      </p:pic>
      <p:sp>
        <p:nvSpPr>
          <p:cNvPr id="7" name="Content Placeholder 6"/>
          <p:cNvSpPr>
            <a:spLocks noGrp="1"/>
          </p:cNvSpPr>
          <p:nvPr>
            <p:ph sz="half" idx="2"/>
          </p:nvPr>
        </p:nvSpPr>
        <p:spPr/>
        <p:txBody>
          <a:bodyPr>
            <a:noAutofit/>
          </a:bodyPr>
          <a:lstStyle/>
          <a:p>
            <a:pPr marL="0" indent="0">
              <a:buNone/>
            </a:pPr>
            <a:r>
              <a:rPr lang="en-US" sz="2400" b="1" dirty="0" smtClean="0"/>
              <a:t>The mushrooms in </a:t>
            </a:r>
            <a:r>
              <a:rPr lang="en-US" sz="2400" b="1" u="sng" dirty="0" smtClean="0"/>
              <a:t>Alice in Wonderland</a:t>
            </a:r>
            <a:r>
              <a:rPr lang="en-US" sz="2400" b="1" dirty="0" smtClean="0"/>
              <a:t> are psychedelic.</a:t>
            </a:r>
          </a:p>
          <a:p>
            <a:pPr marL="0" indent="0">
              <a:buNone/>
            </a:pPr>
            <a:endParaRPr lang="en-US" sz="1200" b="1" dirty="0"/>
          </a:p>
          <a:p>
            <a:pPr marL="0" indent="0">
              <a:buNone/>
            </a:pPr>
            <a:r>
              <a:rPr lang="en-US" sz="2400" b="1" dirty="0" smtClean="0"/>
              <a:t>The </a:t>
            </a:r>
            <a:r>
              <a:rPr lang="en-US" sz="2400" b="1" dirty="0" err="1" smtClean="0"/>
              <a:t>Caterpiller</a:t>
            </a:r>
            <a:r>
              <a:rPr lang="en-US" sz="2400" b="1" dirty="0" smtClean="0"/>
              <a:t> is sitting on top of one of these mushrooms while he’s smoking a Hookah.</a:t>
            </a:r>
          </a:p>
          <a:p>
            <a:pPr marL="0" indent="0">
              <a:buNone/>
            </a:pPr>
            <a:endParaRPr lang="en-US" sz="1200" b="1" dirty="0"/>
          </a:p>
          <a:p>
            <a:pPr marL="0" indent="0">
              <a:buNone/>
            </a:pPr>
            <a:r>
              <a:rPr lang="en-US" sz="2400" b="1" dirty="0" smtClean="0"/>
              <a:t>This is one of the reasons that in the 1960s and 70s the Alice books were adopted by the drug culture.</a:t>
            </a:r>
            <a:endParaRPr lang="en-US" sz="24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956613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White Rabbits in Downtown </a:t>
            </a:r>
            <a:r>
              <a:rPr lang="en-US" sz="3200" b="1" dirty="0" smtClean="0"/>
              <a:t>Tempe, Arizona</a:t>
            </a:r>
            <a:endParaRPr lang="en-US" sz="32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76400"/>
            <a:ext cx="4038600" cy="302895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0264" y="1600200"/>
            <a:ext cx="3394472" cy="4525963"/>
          </a:xfrm>
        </p:spPr>
      </p:pic>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859241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White Rabbit </a:t>
            </a:r>
            <a:r>
              <a:rPr lang="en-US" sz="3200" b="1" dirty="0" smtClean="0"/>
              <a:t>References</a:t>
            </a:r>
            <a:br>
              <a:rPr lang="en-US" sz="3200" b="1" dirty="0" smtClean="0"/>
            </a:br>
            <a:r>
              <a:rPr lang="en-US" sz="3200" b="1" dirty="0" smtClean="0"/>
              <a:t>at the ASU Emeritus College Symposium</a:t>
            </a:r>
            <a:endParaRPr lang="en-US" sz="32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0600" y="1524000"/>
            <a:ext cx="3499363" cy="4525963"/>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524000"/>
            <a:ext cx="3394472" cy="4525963"/>
          </a:xfrm>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929741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3200" b="1" dirty="0" smtClean="0"/>
              <a:t>The Royal Ballet in London is now featuring </a:t>
            </a:r>
            <a:r>
              <a:rPr lang="en-US" sz="3200" b="1" u="sng" dirty="0" smtClean="0"/>
              <a:t>Alice in Wonderland.</a:t>
            </a:r>
            <a:r>
              <a:rPr lang="en-US" sz="3200" b="1" dirty="0" smtClean="0"/>
              <a:t>  This scene is </a:t>
            </a:r>
            <a:r>
              <a:rPr lang="en-US" sz="3200" b="1" u="sng" dirty="0" smtClean="0"/>
              <a:t/>
            </a:r>
            <a:br>
              <a:rPr lang="en-US" sz="3200" b="1" u="sng" dirty="0" smtClean="0"/>
            </a:br>
            <a:r>
              <a:rPr lang="en-US" sz="3200" b="1" dirty="0" smtClean="0"/>
              <a:t>“Alice and the Knave of Hearts.”</a:t>
            </a:r>
            <a:endParaRPr lang="en-US" sz="32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752600"/>
            <a:ext cx="6730241" cy="4495800"/>
          </a:xfrm>
        </p:spPr>
      </p:pic>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609600" y="4114800"/>
            <a:ext cx="8077200" cy="338554"/>
          </a:xfrm>
          <a:prstGeom prst="rect">
            <a:avLst/>
          </a:prstGeom>
          <a:noFill/>
        </p:spPr>
        <p:txBody>
          <a:bodyPr wrap="square" rtlCol="0">
            <a:spAutoFit/>
          </a:bodyPr>
          <a:lstStyle/>
          <a:p>
            <a:endParaRPr lang="en-US" sz="1600" b="1" dirty="0"/>
          </a:p>
        </p:txBody>
      </p:sp>
    </p:spTree>
    <p:extLst>
      <p:ext uri="{BB962C8B-B14F-4D97-AF65-F5344CB8AC3E}">
        <p14:creationId xmlns:p14="http://schemas.microsoft.com/office/powerpoint/2010/main" val="1059535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Lincoln Center, New York:</a:t>
            </a:r>
            <a:br>
              <a:rPr lang="en-US" b="1" dirty="0" smtClean="0"/>
            </a:br>
            <a:r>
              <a:rPr lang="en-US" b="1" dirty="0" smtClean="0"/>
              <a:t>“Allice’s Adventures in Wonderland”</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752600"/>
            <a:ext cx="5057993" cy="3886200"/>
          </a:xfrm>
        </p:spPr>
      </p:pic>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476948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Peter and Alice</a:t>
            </a:r>
            <a:r>
              <a:rPr lang="en-US" b="1" dirty="0" smtClean="0"/>
              <a:t>: a Current London Play Starring Judi Dench as Alice</a:t>
            </a:r>
            <a:endParaRPr lang="en-US" b="1" u="sng"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77326" y="1600200"/>
            <a:ext cx="3198347" cy="4525963"/>
          </a:xfrm>
        </p:spPr>
      </p:pic>
      <p:sp>
        <p:nvSpPr>
          <p:cNvPr id="3" name="Content Placeholder 2"/>
          <p:cNvSpPr>
            <a:spLocks noGrp="1"/>
          </p:cNvSpPr>
          <p:nvPr>
            <p:ph sz="half" idx="2"/>
          </p:nvPr>
        </p:nvSpPr>
        <p:spPr/>
        <p:txBody>
          <a:bodyPr>
            <a:normAutofit fontScale="92500" lnSpcReduction="10000"/>
          </a:bodyPr>
          <a:lstStyle/>
          <a:p>
            <a:pPr marL="0" indent="0">
              <a:buNone/>
            </a:pPr>
            <a:r>
              <a:rPr lang="en-US" b="1" dirty="0" smtClean="0"/>
              <a:t>This play compares and contrasts Lewis Carroll’s relationships with young girls and J. M. Barrie’s relationships with young boys, and how these relationships influenced the writing of </a:t>
            </a:r>
            <a:r>
              <a:rPr lang="en-US" b="1" u="sng" dirty="0" smtClean="0"/>
              <a:t>Peter Pan</a:t>
            </a:r>
            <a:r>
              <a:rPr lang="en-US" b="1" dirty="0" smtClean="0"/>
              <a:t> and </a:t>
            </a:r>
            <a:r>
              <a:rPr lang="en-US" b="1" u="sng" dirty="0" smtClean="0"/>
              <a:t>Alice in Wonderland</a:t>
            </a:r>
            <a:r>
              <a:rPr lang="en-US" b="1" dirty="0" smtClean="0"/>
              <a:t>--and in turn, how the books influenced the children’s adult lives. </a:t>
            </a:r>
          </a:p>
          <a:p>
            <a:pPr marL="0" indent="0">
              <a:buNone/>
            </a:pPr>
            <a:endParaRPr lang="en-US" sz="1800" b="1" dirty="0"/>
          </a:p>
          <a:p>
            <a:pPr marL="0" indent="0">
              <a:buNone/>
            </a:pPr>
            <a:endParaRPr lang="en-US" sz="18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466157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Alice: “Drink Me”</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6560" y="1600200"/>
            <a:ext cx="3179879" cy="4525963"/>
          </a:xfrm>
        </p:spPr>
      </p:pic>
      <p:sp>
        <p:nvSpPr>
          <p:cNvPr id="3" name="Content Placeholder 2"/>
          <p:cNvSpPr>
            <a:spLocks noGrp="1"/>
          </p:cNvSpPr>
          <p:nvPr>
            <p:ph sz="half" idx="2"/>
          </p:nvPr>
        </p:nvSpPr>
        <p:spPr>
          <a:xfrm>
            <a:off x="4038600" y="1143000"/>
            <a:ext cx="4648200" cy="4983163"/>
          </a:xfrm>
        </p:spPr>
        <p:txBody>
          <a:bodyPr>
            <a:noAutofit/>
          </a:bodyPr>
          <a:lstStyle/>
          <a:p>
            <a:pPr marL="0" indent="0">
              <a:buNone/>
            </a:pPr>
            <a:r>
              <a:rPr lang="en-US" sz="2200" b="1" dirty="0" smtClean="0"/>
              <a:t>Jefferson Airplane: “The White Rabbit”: </a:t>
            </a:r>
          </a:p>
          <a:p>
            <a:pPr marL="0" indent="0">
              <a:buNone/>
            </a:pPr>
            <a:endParaRPr lang="en-US" sz="2200" b="1" dirty="0"/>
          </a:p>
          <a:p>
            <a:pPr marL="0" indent="0">
              <a:buNone/>
            </a:pPr>
            <a:r>
              <a:rPr lang="en-US" sz="2200" b="1" dirty="0" smtClean="0"/>
              <a:t>This is part of why hippies in the 1960s associated Alice with drugs.   </a:t>
            </a:r>
          </a:p>
          <a:p>
            <a:pPr marL="0" indent="0">
              <a:buNone/>
            </a:pPr>
            <a:endParaRPr lang="en-US" sz="2200" b="1" dirty="0"/>
          </a:p>
          <a:p>
            <a:pPr marL="0" indent="0">
              <a:buNone/>
            </a:pPr>
            <a:r>
              <a:rPr lang="en-US" sz="2200" b="1" dirty="0" smtClean="0"/>
              <a:t>The song that advised listeners to “Go ask Alice when she’s 10 feet tall” also inspired the title for </a:t>
            </a:r>
            <a:r>
              <a:rPr lang="en-US" sz="2200" b="1" u="sng" dirty="0" smtClean="0"/>
              <a:t>Go Ask Alice</a:t>
            </a:r>
            <a:r>
              <a:rPr lang="en-US" sz="2200" b="1" dirty="0" smtClean="0"/>
              <a:t>, a famous 1971 teen book by Beatrice Sparks.   And of course the drawing of the  caterpillar, smoking a hookah while sitting on top of a mushroom,  also helped the idea.</a:t>
            </a:r>
            <a:endParaRPr lang="en-US" sz="22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856126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p:spPr>
        <p:txBody>
          <a:bodyPr>
            <a:normAutofit/>
          </a:bodyPr>
          <a:lstStyle/>
          <a:p>
            <a:r>
              <a:rPr lang="en-US" sz="3600" b="1" dirty="0" smtClean="0"/>
              <a:t>Lewis Carroll Was a Master at Parody</a:t>
            </a:r>
            <a:endParaRPr lang="en-US" sz="36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4" name="Content Placeholder 3"/>
          <p:cNvSpPr>
            <a:spLocks noGrp="1"/>
          </p:cNvSpPr>
          <p:nvPr>
            <p:ph sz="half" idx="4294967295"/>
          </p:nvPr>
        </p:nvSpPr>
        <p:spPr>
          <a:xfrm>
            <a:off x="0" y="1524000"/>
            <a:ext cx="8915400" cy="4602163"/>
          </a:xfrm>
        </p:spPr>
        <p:txBody>
          <a:bodyPr>
            <a:normAutofit/>
          </a:bodyPr>
          <a:lstStyle/>
          <a:p>
            <a:pPr marL="0" indent="0">
              <a:buNone/>
            </a:pPr>
            <a:r>
              <a:rPr lang="en-US" sz="2000" b="1" dirty="0" smtClean="0"/>
              <a:t>G. W. Langford’s poem not only preached at parents, but threatened them with a reminder of the high mortality rate of young children:  It went:</a:t>
            </a:r>
          </a:p>
          <a:p>
            <a:pPr marL="0" indent="0">
              <a:buNone/>
            </a:pPr>
            <a:endParaRPr lang="en-US" sz="2000" b="1" dirty="0"/>
          </a:p>
          <a:p>
            <a:pPr marL="0" indent="0" algn="ctr">
              <a:buNone/>
            </a:pPr>
            <a:r>
              <a:rPr lang="en-US" sz="2000" b="1" dirty="0" smtClean="0"/>
              <a:t>Speak gently to the little child?</a:t>
            </a:r>
          </a:p>
          <a:p>
            <a:pPr marL="0" indent="0" algn="ctr">
              <a:buNone/>
            </a:pPr>
            <a:r>
              <a:rPr lang="en-US" sz="2000" b="1" dirty="0" smtClean="0"/>
              <a:t>Its love be sure to gain;</a:t>
            </a:r>
          </a:p>
          <a:p>
            <a:pPr marL="0" indent="0" algn="ctr">
              <a:buNone/>
            </a:pPr>
            <a:r>
              <a:rPr lang="en-US" sz="2000" b="1" dirty="0" smtClean="0"/>
              <a:t>Teach it in accents soft and mild;</a:t>
            </a:r>
          </a:p>
          <a:p>
            <a:pPr marL="0" indent="0" algn="ctr">
              <a:buNone/>
            </a:pPr>
            <a:r>
              <a:rPr lang="en-US" sz="2000" b="1" dirty="0" smtClean="0"/>
              <a:t>It may not long remain.</a:t>
            </a:r>
          </a:p>
          <a:p>
            <a:pPr marL="0" indent="0">
              <a:buNone/>
            </a:pPr>
            <a:r>
              <a:rPr lang="en-US" sz="2000" b="1" dirty="0" smtClean="0"/>
              <a:t>Lewis Carroll’s parody went:</a:t>
            </a:r>
          </a:p>
          <a:p>
            <a:pPr marL="0" indent="0" algn="ctr">
              <a:buNone/>
            </a:pPr>
            <a:r>
              <a:rPr lang="en-US" sz="2000" b="1" dirty="0"/>
              <a:t>	</a:t>
            </a:r>
            <a:r>
              <a:rPr lang="en-US" sz="2000" b="1" dirty="0" smtClean="0"/>
              <a:t>Speak roughly to your little boy.</a:t>
            </a:r>
          </a:p>
          <a:p>
            <a:pPr marL="0" indent="0" algn="ctr">
              <a:buNone/>
            </a:pPr>
            <a:r>
              <a:rPr lang="en-US" sz="2000" b="1" dirty="0" smtClean="0"/>
              <a:t>And beat him when he sneezes.</a:t>
            </a:r>
          </a:p>
          <a:p>
            <a:pPr marL="0" indent="0" algn="ctr">
              <a:buNone/>
            </a:pPr>
            <a:r>
              <a:rPr lang="en-US" sz="2000" b="1" dirty="0" smtClean="0"/>
              <a:t>He only does it to annoy</a:t>
            </a:r>
          </a:p>
          <a:p>
            <a:pPr marL="0" indent="0" algn="ctr">
              <a:buNone/>
            </a:pPr>
            <a:r>
              <a:rPr lang="en-US" sz="2000" b="1" dirty="0" smtClean="0"/>
              <a:t>Because he knows it teases.  </a:t>
            </a:r>
            <a:endParaRPr lang="en-US" sz="2000" b="1" dirty="0"/>
          </a:p>
        </p:txBody>
      </p:sp>
    </p:spTree>
    <p:extLst>
      <p:ext uri="{BB962C8B-B14F-4D97-AF65-F5344CB8AC3E}">
        <p14:creationId xmlns:p14="http://schemas.microsoft.com/office/powerpoint/2010/main" val="957044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99" y="0"/>
            <a:ext cx="8229600" cy="914400"/>
          </a:xfrm>
        </p:spPr>
        <p:txBody>
          <a:bodyPr>
            <a:normAutofit/>
          </a:bodyPr>
          <a:lstStyle/>
          <a:p>
            <a:r>
              <a:rPr lang="en-US" b="1" dirty="0" smtClean="0"/>
              <a:t>Teasing Father William </a:t>
            </a:r>
            <a:endParaRPr lang="en-US" b="1" dirty="0"/>
          </a:p>
        </p:txBody>
      </p:sp>
      <p:sp>
        <p:nvSpPr>
          <p:cNvPr id="4" name="Content Placeholder 3"/>
          <p:cNvSpPr>
            <a:spLocks noGrp="1"/>
          </p:cNvSpPr>
          <p:nvPr>
            <p:ph sz="half" idx="1"/>
          </p:nvPr>
        </p:nvSpPr>
        <p:spPr>
          <a:xfrm>
            <a:off x="457200" y="990600"/>
            <a:ext cx="4038600" cy="5135563"/>
          </a:xfrm>
        </p:spPr>
        <p:txBody>
          <a:bodyPr>
            <a:noAutofit/>
          </a:bodyPr>
          <a:lstStyle/>
          <a:p>
            <a:pPr marL="346075" indent="-346075">
              <a:buNone/>
            </a:pPr>
            <a:r>
              <a:rPr lang="en-US" sz="2000" b="1" dirty="0" smtClean="0"/>
              <a:t>“You are old, Father William,” the young man said,</a:t>
            </a:r>
          </a:p>
          <a:p>
            <a:pPr marL="346075" indent="-346075">
              <a:buNone/>
            </a:pPr>
            <a:r>
              <a:rPr lang="en-US" sz="2000" b="1" dirty="0" smtClean="0"/>
              <a:t>And your hair has become very white;</a:t>
            </a:r>
          </a:p>
          <a:p>
            <a:pPr marL="461963" indent="-461963">
              <a:buNone/>
            </a:pPr>
            <a:r>
              <a:rPr lang="en-US" sz="2000" b="1" dirty="0" smtClean="0"/>
              <a:t>And yet you incessantly stand on your head—</a:t>
            </a:r>
          </a:p>
          <a:p>
            <a:pPr marL="0" indent="0">
              <a:buNone/>
            </a:pPr>
            <a:r>
              <a:rPr lang="en-US" sz="2000" b="1" dirty="0" smtClean="0"/>
              <a:t>Do you think, at your age, it is right?</a:t>
            </a:r>
          </a:p>
          <a:p>
            <a:pPr marL="0" indent="0">
              <a:buNone/>
            </a:pPr>
            <a:endParaRPr lang="en-US" sz="2000" b="1" dirty="0"/>
          </a:p>
          <a:p>
            <a:pPr marL="461963" indent="-461963">
              <a:buNone/>
            </a:pPr>
            <a:r>
              <a:rPr lang="en-US" sz="2000" b="1" dirty="0" smtClean="0"/>
              <a:t>“You are old,” said the youth, “As I mentioned before,</a:t>
            </a:r>
          </a:p>
          <a:p>
            <a:pPr marL="461963" indent="-461963">
              <a:buNone/>
            </a:pPr>
            <a:r>
              <a:rPr lang="en-US" sz="2000" b="1" dirty="0" smtClean="0"/>
              <a:t>And have grown most uncommonly fat;</a:t>
            </a:r>
          </a:p>
          <a:p>
            <a:pPr marL="461963" indent="-461963">
              <a:buNone/>
            </a:pPr>
            <a:r>
              <a:rPr lang="en-US" sz="2000" b="1" dirty="0" smtClean="0"/>
              <a:t>Yet you turned a back-somersault in at the door—</a:t>
            </a:r>
          </a:p>
          <a:p>
            <a:pPr marL="0" indent="0">
              <a:buNone/>
            </a:pPr>
            <a:r>
              <a:rPr lang="en-US" sz="2000" b="1" dirty="0" smtClean="0"/>
              <a:t>Pray, what is the reason for that?”</a:t>
            </a:r>
            <a:endParaRPr lang="en-US" sz="2000" b="1"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24540" y="1600200"/>
            <a:ext cx="2519420" cy="19050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730" y="2996300"/>
            <a:ext cx="2165870" cy="16518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4063869"/>
            <a:ext cx="2694432" cy="2041874"/>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437577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Gryphon, Mock Turtle and Alice</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9200" y="1600200"/>
            <a:ext cx="3774599" cy="4525963"/>
          </a:xfrm>
        </p:spPr>
      </p:pic>
      <p:sp>
        <p:nvSpPr>
          <p:cNvPr id="3" name="Content Placeholder 2"/>
          <p:cNvSpPr>
            <a:spLocks noGrp="1"/>
          </p:cNvSpPr>
          <p:nvPr>
            <p:ph sz="half" idx="2"/>
          </p:nvPr>
        </p:nvSpPr>
        <p:spPr/>
        <p:txBody>
          <a:bodyPr>
            <a:noAutofit/>
          </a:bodyPr>
          <a:lstStyle/>
          <a:p>
            <a:pPr marL="346075" indent="-346075">
              <a:buNone/>
            </a:pPr>
            <a:r>
              <a:rPr lang="en-US" sz="2400" b="1" dirty="0" smtClean="0"/>
              <a:t>GRYPHON:  Hello.  Who are you?</a:t>
            </a:r>
          </a:p>
          <a:p>
            <a:pPr marL="0" indent="0">
              <a:buNone/>
            </a:pPr>
            <a:endParaRPr lang="en-US" sz="1200" b="1" dirty="0" smtClean="0"/>
          </a:p>
          <a:p>
            <a:pPr marL="0" indent="0">
              <a:buNone/>
            </a:pPr>
            <a:r>
              <a:rPr lang="en-US" sz="2400" b="1" dirty="0" smtClean="0"/>
              <a:t>ALICE: Alice</a:t>
            </a:r>
          </a:p>
          <a:p>
            <a:pPr marL="0" indent="0">
              <a:buNone/>
            </a:pPr>
            <a:endParaRPr lang="en-US" sz="1200" b="1" dirty="0" smtClean="0"/>
          </a:p>
          <a:p>
            <a:pPr marL="346075" indent="-346075">
              <a:buNone/>
            </a:pPr>
            <a:r>
              <a:rPr lang="en-US" sz="2400" b="1" dirty="0" smtClean="0"/>
              <a:t>GRYPHON: Alice…a charming misnomer.</a:t>
            </a:r>
          </a:p>
          <a:p>
            <a:pPr marL="0" indent="0">
              <a:buNone/>
            </a:pPr>
            <a:endParaRPr lang="en-US" sz="1200" b="1" dirty="0" smtClean="0"/>
          </a:p>
          <a:p>
            <a:pPr marL="0" indent="0">
              <a:buNone/>
            </a:pPr>
            <a:r>
              <a:rPr lang="en-US" sz="2400" b="1" dirty="0" smtClean="0"/>
              <a:t>ALICE:  And who are you?</a:t>
            </a:r>
          </a:p>
          <a:p>
            <a:pPr marL="0" indent="0">
              <a:buNone/>
            </a:pPr>
            <a:endParaRPr lang="en-US" sz="1200" b="1" dirty="0" smtClean="0"/>
          </a:p>
          <a:p>
            <a:pPr marL="346075" indent="-346075">
              <a:buNone/>
            </a:pPr>
            <a:r>
              <a:rPr lang="en-US" sz="2400" b="1" dirty="0" smtClean="0"/>
              <a:t>GRYPHON: a Griffin!  Part eagle, part lion—the best of each, I always say!</a:t>
            </a:r>
            <a:endParaRPr lang="en-US" sz="24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301822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ASU Library’s </a:t>
            </a:r>
            <a:r>
              <a:rPr lang="en-US" sz="2800" b="1" u="sng" dirty="0" smtClean="0"/>
              <a:t>Alice in Wonderland</a:t>
            </a:r>
            <a:r>
              <a:rPr lang="en-US" sz="2800" b="1" dirty="0" smtClean="0"/>
              <a:t> Collection contains: :</a:t>
            </a:r>
            <a:endParaRPr lang="en-US" sz="2800" b="1" dirty="0"/>
          </a:p>
        </p:txBody>
      </p:sp>
      <p:sp>
        <p:nvSpPr>
          <p:cNvPr id="3" name="Content Placeholder 2"/>
          <p:cNvSpPr>
            <a:spLocks noGrp="1"/>
          </p:cNvSpPr>
          <p:nvPr>
            <p:ph idx="1"/>
          </p:nvPr>
        </p:nvSpPr>
        <p:spPr/>
        <p:txBody>
          <a:bodyPr/>
          <a:lstStyle/>
          <a:p>
            <a:r>
              <a:rPr lang="en-US" b="1" dirty="0" smtClean="0"/>
              <a:t>Pop-up books</a:t>
            </a:r>
          </a:p>
          <a:p>
            <a:r>
              <a:rPr lang="en-US" b="1" dirty="0" smtClean="0"/>
              <a:t>Latin versions</a:t>
            </a:r>
          </a:p>
          <a:p>
            <a:r>
              <a:rPr lang="en-US" b="1" dirty="0" smtClean="0"/>
              <a:t>Scene changers</a:t>
            </a:r>
          </a:p>
          <a:p>
            <a:r>
              <a:rPr lang="en-US" b="1" dirty="0" smtClean="0"/>
              <a:t>Fine Art interpretations</a:t>
            </a:r>
          </a:p>
          <a:p>
            <a:r>
              <a:rPr lang="en-US" b="1" dirty="0" smtClean="0"/>
              <a:t>Alice in Wonderland in movies</a:t>
            </a:r>
          </a:p>
          <a:p>
            <a:r>
              <a:rPr lang="en-US" b="1" dirty="0" smtClean="0"/>
              <a:t>Children’s Theatre</a:t>
            </a:r>
          </a:p>
          <a:p>
            <a:r>
              <a:rPr lang="en-US" b="1" dirty="0" smtClean="0"/>
              <a:t>The original artwork by Lewis Carroll</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583219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Humpty Dumpty and Alice</a:t>
            </a:r>
            <a:br>
              <a:rPr lang="en-US" b="1" dirty="0" smtClean="0"/>
            </a:br>
            <a:r>
              <a:rPr lang="en-US" b="1" dirty="0" smtClean="0"/>
              <a:t>and the Alice Band</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1752600"/>
            <a:ext cx="3581400" cy="2686050"/>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752600"/>
            <a:ext cx="4038600" cy="2691348"/>
          </a:xfrm>
        </p:spPr>
      </p:pic>
      <p:sp>
        <p:nvSpPr>
          <p:cNvPr id="6" name="TextBox 5"/>
          <p:cNvSpPr txBox="1"/>
          <p:nvPr/>
        </p:nvSpPr>
        <p:spPr>
          <a:xfrm>
            <a:off x="533401" y="4419600"/>
            <a:ext cx="8229599" cy="2215991"/>
          </a:xfrm>
          <a:prstGeom prst="rect">
            <a:avLst/>
          </a:prstGeom>
          <a:noFill/>
        </p:spPr>
        <p:txBody>
          <a:bodyPr wrap="square" rtlCol="0">
            <a:spAutoFit/>
          </a:bodyPr>
          <a:lstStyle/>
          <a:p>
            <a:pPr marL="225425"/>
            <a:r>
              <a:rPr lang="en-US" sz="2400" b="1" dirty="0" smtClean="0"/>
              <a:t>The “Alice Band” originated around 1865, just after the publication of Tenniel’s drawings.  Today it is becoming fashionable for men with long hair.  We heard that in England it is still called an “Alice Band,” while in the U. S. it is more likely to be called a “Man Band.”</a:t>
            </a:r>
          </a:p>
          <a:p>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115210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sz="4000" b="1" dirty="0" smtClean="0"/>
              <a:t>Humpty Dumpty</a:t>
            </a:r>
            <a:r>
              <a:rPr lang="en-US" sz="3200" b="1" dirty="0" smtClean="0"/>
              <a:t/>
            </a:r>
            <a:br>
              <a:rPr lang="en-US" sz="3200" b="1" dirty="0" smtClean="0"/>
            </a:br>
            <a:r>
              <a:rPr lang="en-US" sz="2400" b="1" dirty="0" smtClean="0"/>
              <a:t>While not creating Humpty Dumpty, Carroll made him famous.  </a:t>
            </a:r>
            <a:endParaRPr lang="en-US" sz="2400" b="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2400" b="1" dirty="0" smtClean="0"/>
              <a:t>Humpty Dumpty sat on a wall.</a:t>
            </a:r>
          </a:p>
          <a:p>
            <a:pPr marL="0" indent="0">
              <a:buNone/>
            </a:pPr>
            <a:r>
              <a:rPr lang="en-US" sz="2400" b="1" dirty="0" smtClean="0"/>
              <a:t>Humpty Dumpty had a great fall.</a:t>
            </a:r>
          </a:p>
          <a:p>
            <a:pPr marL="0" indent="0">
              <a:buNone/>
            </a:pPr>
            <a:r>
              <a:rPr lang="en-US" sz="2400" b="1" dirty="0" smtClean="0"/>
              <a:t>All the king’s horses</a:t>
            </a:r>
          </a:p>
          <a:p>
            <a:pPr marL="0" indent="0">
              <a:buNone/>
            </a:pPr>
            <a:r>
              <a:rPr lang="en-US" sz="2400" b="1" dirty="0" smtClean="0"/>
              <a:t>And all the king’s men</a:t>
            </a:r>
          </a:p>
          <a:p>
            <a:pPr marL="0" indent="0">
              <a:buNone/>
            </a:pPr>
            <a:r>
              <a:rPr lang="en-US" sz="2400" b="1" dirty="0" smtClean="0"/>
              <a:t>Couldn’t put Humpty Dumpty</a:t>
            </a:r>
          </a:p>
          <a:p>
            <a:pPr marL="0" indent="0">
              <a:buNone/>
            </a:pPr>
            <a:r>
              <a:rPr lang="en-US" sz="2400" b="1" dirty="0" smtClean="0"/>
              <a:t>Together again.</a:t>
            </a:r>
          </a:p>
          <a:p>
            <a:pPr marL="0" indent="0">
              <a:buNone/>
            </a:pPr>
            <a:endParaRPr lang="en-US" sz="2000" b="1" dirty="0"/>
          </a:p>
          <a:p>
            <a:pPr marL="0" indent="0">
              <a:buNone/>
            </a:pPr>
            <a:r>
              <a:rPr lang="en-US" b="1" dirty="0" smtClean="0"/>
              <a:t>Hayden Library has over 100 listings in its card catalogue that include the phrase, “All the Kings’ Men.”  </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4544" y="1600200"/>
            <a:ext cx="2965911" cy="4525963"/>
          </a:xfrm>
        </p:spPr>
      </p:pic>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996692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smtClean="0"/>
              <a:t>This site could help someone define the differences between  content words and function words as illustrated in “Jabberwocky”</a:t>
            </a:r>
            <a:endParaRPr lang="en-US" sz="2400" b="1"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z="1800" b="1" dirty="0" smtClean="0"/>
              <a:t>CONTENT WORDS: Nouns, Verbs, Adjectives </a:t>
            </a:r>
            <a:r>
              <a:rPr lang="en-US" sz="1800" b="1" smtClean="0"/>
              <a:t>and Adverbs </a:t>
            </a:r>
            <a:r>
              <a:rPr lang="en-US" sz="1800" b="1" smtClean="0">
                <a:sym typeface="Wingdings" panose="05000000000000000000" pitchFamily="2" charset="2"/>
              </a:rPr>
              <a:t>  </a:t>
            </a:r>
            <a:r>
              <a:rPr lang="en-US" sz="1800" b="1" dirty="0" smtClean="0"/>
              <a:t>NONSENSE WORDS</a:t>
            </a:r>
          </a:p>
          <a:p>
            <a:pPr marL="0" indent="0">
              <a:buNone/>
            </a:pPr>
            <a:r>
              <a:rPr lang="en-US" sz="1800" b="1" dirty="0" smtClean="0"/>
              <a:t>FUNCTION WORDS: Articles, Conjunctions, Auxiliary Verbs, Prepositions, Pronouns</a:t>
            </a:r>
          </a:p>
          <a:p>
            <a:pPr marL="0" indent="0">
              <a:buNone/>
            </a:pPr>
            <a:r>
              <a:rPr lang="en-US" sz="1800" b="1" dirty="0">
                <a:sym typeface="Wingdings" panose="05000000000000000000" pitchFamily="2" charset="2"/>
              </a:rPr>
              <a:t>	</a:t>
            </a:r>
            <a:r>
              <a:rPr lang="en-US" sz="1800" b="1" dirty="0" smtClean="0">
                <a:sym typeface="Wingdings" panose="05000000000000000000" pitchFamily="2" charset="2"/>
              </a:rPr>
              <a:t>  REAL WORDS</a:t>
            </a:r>
            <a:endParaRPr lang="en-US" sz="1800" b="1" dirty="0" smtClean="0"/>
          </a:p>
          <a:p>
            <a:pPr marL="0" indent="0">
              <a:buNone/>
            </a:pPr>
            <a:endParaRPr lang="en-US" sz="1800" b="1" dirty="0"/>
          </a:p>
          <a:p>
            <a:pPr marL="0" indent="0">
              <a:buNone/>
            </a:pPr>
            <a:r>
              <a:rPr lang="en-US" sz="2000" b="1" dirty="0" err="1" smtClean="0"/>
              <a:t>‘Twas</a:t>
            </a:r>
            <a:r>
              <a:rPr lang="en-US" sz="2000" b="1" dirty="0" smtClean="0"/>
              <a:t> </a:t>
            </a:r>
            <a:r>
              <a:rPr lang="en-US" sz="2000" b="1" dirty="0" err="1" smtClean="0"/>
              <a:t>brillig</a:t>
            </a:r>
            <a:r>
              <a:rPr lang="en-US" sz="2000" b="1" dirty="0" smtClean="0"/>
              <a:t>, and the </a:t>
            </a:r>
            <a:r>
              <a:rPr lang="en-US" sz="2000" b="1" dirty="0" err="1" smtClean="0"/>
              <a:t>slithy</a:t>
            </a:r>
            <a:r>
              <a:rPr lang="en-US" sz="2000" b="1" dirty="0" smtClean="0"/>
              <a:t> </a:t>
            </a:r>
            <a:r>
              <a:rPr lang="en-US" sz="2000" b="1" dirty="0" err="1" smtClean="0"/>
              <a:t>toves</a:t>
            </a:r>
            <a:endParaRPr lang="en-US" sz="2000" b="1" dirty="0" smtClean="0"/>
          </a:p>
          <a:p>
            <a:pPr marL="0" indent="0">
              <a:buNone/>
            </a:pPr>
            <a:r>
              <a:rPr lang="en-US" sz="2000" b="1" dirty="0" smtClean="0"/>
              <a:t>Did gyre and </a:t>
            </a:r>
            <a:r>
              <a:rPr lang="en-US" sz="2000" b="1" dirty="0" err="1" smtClean="0"/>
              <a:t>gimble</a:t>
            </a:r>
            <a:r>
              <a:rPr lang="en-US" sz="2000" b="1" dirty="0" smtClean="0"/>
              <a:t> in the </a:t>
            </a:r>
            <a:r>
              <a:rPr lang="en-US" sz="2000" b="1" dirty="0" err="1" smtClean="0"/>
              <a:t>wabe</a:t>
            </a:r>
            <a:r>
              <a:rPr lang="en-US" sz="2000" b="1" dirty="0" smtClean="0"/>
              <a:t>:</a:t>
            </a:r>
          </a:p>
          <a:p>
            <a:pPr marL="0" indent="0">
              <a:buNone/>
            </a:pPr>
            <a:r>
              <a:rPr lang="en-US" sz="2000" b="1" dirty="0" smtClean="0"/>
              <a:t>All </a:t>
            </a:r>
            <a:r>
              <a:rPr lang="en-US" sz="2000" b="1" dirty="0" err="1" smtClean="0"/>
              <a:t>mimsy</a:t>
            </a:r>
            <a:r>
              <a:rPr lang="en-US" sz="2000" b="1" dirty="0" smtClean="0"/>
              <a:t> were the </a:t>
            </a:r>
            <a:r>
              <a:rPr lang="en-US" sz="2000" b="1" dirty="0" err="1" smtClean="0"/>
              <a:t>borogoves</a:t>
            </a:r>
            <a:r>
              <a:rPr lang="en-US" sz="2000" b="1" dirty="0" smtClean="0"/>
              <a:t>,</a:t>
            </a:r>
          </a:p>
          <a:p>
            <a:pPr marL="0" indent="0">
              <a:buNone/>
            </a:pPr>
            <a:r>
              <a:rPr lang="en-US" sz="2000" b="1" dirty="0" smtClean="0"/>
              <a:t>And the </a:t>
            </a:r>
            <a:r>
              <a:rPr lang="en-US" sz="2000" b="1" dirty="0" err="1" smtClean="0"/>
              <a:t>mome</a:t>
            </a:r>
            <a:r>
              <a:rPr lang="en-US" sz="2000" b="1" dirty="0" smtClean="0"/>
              <a:t> </a:t>
            </a:r>
            <a:r>
              <a:rPr lang="en-US" sz="2000" b="1" dirty="0" err="1" smtClean="0"/>
              <a:t>raths</a:t>
            </a:r>
            <a:r>
              <a:rPr lang="en-US" sz="2000" b="1" dirty="0" smtClean="0"/>
              <a:t> </a:t>
            </a:r>
            <a:r>
              <a:rPr lang="en-US" sz="2000" b="1" dirty="0" err="1" smtClean="0"/>
              <a:t>outgabe</a:t>
            </a:r>
            <a:endParaRPr lang="en-US" sz="2000" b="1" dirty="0" smtClean="0"/>
          </a:p>
          <a:p>
            <a:pPr marL="0" indent="0">
              <a:buNone/>
            </a:pPr>
            <a:endParaRPr lang="en-US" sz="2000" b="1" dirty="0"/>
          </a:p>
          <a:p>
            <a:pPr marL="0" indent="0">
              <a:buNone/>
            </a:pPr>
            <a:r>
              <a:rPr lang="en-US" sz="2000" b="1" dirty="0" smtClean="0"/>
              <a:t>Beware the Jabberwock, my son!</a:t>
            </a:r>
          </a:p>
          <a:p>
            <a:pPr marL="0" indent="0">
              <a:buNone/>
            </a:pPr>
            <a:r>
              <a:rPr lang="en-US" sz="2000" b="1" dirty="0" smtClean="0"/>
              <a:t>The jaws that bite, the claws that catch!</a:t>
            </a:r>
          </a:p>
          <a:p>
            <a:pPr marL="0" indent="0">
              <a:buNone/>
            </a:pPr>
            <a:r>
              <a:rPr lang="en-US" sz="2000" b="1" dirty="0" smtClean="0"/>
              <a:t>Beware the </a:t>
            </a:r>
            <a:r>
              <a:rPr lang="en-US" sz="2000" b="1" dirty="0" err="1" smtClean="0"/>
              <a:t>Jubjub</a:t>
            </a:r>
            <a:r>
              <a:rPr lang="en-US" sz="2000" b="1" dirty="0" smtClean="0"/>
              <a:t> bird, and shun</a:t>
            </a:r>
          </a:p>
          <a:p>
            <a:pPr marL="0" indent="0">
              <a:buNone/>
            </a:pPr>
            <a:r>
              <a:rPr lang="en-US" sz="2000" b="1" dirty="0" smtClean="0"/>
              <a:t>The </a:t>
            </a:r>
            <a:r>
              <a:rPr lang="en-US" sz="2000" b="1" dirty="0" err="1" smtClean="0"/>
              <a:t>frumious</a:t>
            </a:r>
            <a:r>
              <a:rPr lang="en-US" sz="2000" b="1" dirty="0" smtClean="0"/>
              <a:t> Bandersnatch?</a:t>
            </a:r>
          </a:p>
        </p:txBody>
      </p:sp>
      <p:pic>
        <p:nvPicPr>
          <p:cNvPr id="4"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684645"/>
            <a:ext cx="1906583" cy="28622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574" y="2743200"/>
            <a:ext cx="1811179" cy="2803704"/>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940085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392362"/>
          </a:xfrm>
        </p:spPr>
        <p:txBody>
          <a:bodyPr>
            <a:normAutofit/>
          </a:bodyPr>
          <a:lstStyle/>
          <a:p>
            <a:r>
              <a:rPr lang="en-US" sz="2400" b="1" dirty="0" smtClean="0"/>
              <a:t>The  man who sent us this picture of the Jabberwock Inn in Monterey, California, invited us to meet him there for “a good jabber.”  We mentioned this in one of our senior citizen classes, and a woman said that when she was a teenager, the adults complained that her generation talked “only </a:t>
            </a:r>
            <a:r>
              <a:rPr lang="en-US" sz="2400" b="1" dirty="0" err="1" smtClean="0"/>
              <a:t>jabberwock</a:t>
            </a:r>
            <a:r>
              <a:rPr lang="en-US" sz="2400" b="1" dirty="0" smtClean="0"/>
              <a:t> and jive.”  She was surprised to learn where they got the term. </a:t>
            </a:r>
            <a:endParaRPr lang="en-US" sz="2400"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331" y="2819400"/>
            <a:ext cx="7562885" cy="3146659"/>
          </a:xfrm>
        </p:spPr>
      </p:pic>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787829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King and Queen of Hearts</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6755" y="1600200"/>
            <a:ext cx="3179489" cy="4525963"/>
          </a:xfrm>
        </p:spPr>
      </p:pic>
      <p:sp>
        <p:nvSpPr>
          <p:cNvPr id="3" name="Content Placeholder 2"/>
          <p:cNvSpPr>
            <a:spLocks noGrp="1"/>
          </p:cNvSpPr>
          <p:nvPr>
            <p:ph sz="half" idx="2"/>
          </p:nvPr>
        </p:nvSpPr>
        <p:spPr>
          <a:xfrm>
            <a:off x="4343400" y="1600200"/>
            <a:ext cx="4343400" cy="4525963"/>
          </a:xfrm>
        </p:spPr>
        <p:txBody>
          <a:bodyPr>
            <a:normAutofit lnSpcReduction="10000"/>
          </a:bodyPr>
          <a:lstStyle/>
          <a:p>
            <a:pPr marL="0" indent="0">
              <a:buNone/>
            </a:pPr>
            <a:r>
              <a:rPr lang="en-US" sz="2400" b="1" dirty="0" smtClean="0"/>
              <a:t>Lewis Carroll may be partially responsible for the reputation of today’s lawyers and courts, because of the way he made fun of the Royal Court, e.g. </a:t>
            </a:r>
          </a:p>
          <a:p>
            <a:pPr marL="0" indent="0">
              <a:buNone/>
            </a:pPr>
            <a:endParaRPr lang="en-US" sz="1600" b="1" dirty="0" smtClean="0"/>
          </a:p>
          <a:p>
            <a:pPr marL="0" indent="0">
              <a:buNone/>
            </a:pPr>
            <a:r>
              <a:rPr lang="en-US" sz="2400" b="1" dirty="0" smtClean="0"/>
              <a:t>“Verdict first; Evidence second.”</a:t>
            </a:r>
          </a:p>
          <a:p>
            <a:pPr marL="0" indent="0">
              <a:buNone/>
            </a:pPr>
            <a:endParaRPr lang="en-US" sz="2400" b="1" dirty="0" smtClean="0"/>
          </a:p>
          <a:p>
            <a:pPr marL="0" indent="0">
              <a:buNone/>
            </a:pPr>
            <a:r>
              <a:rPr lang="en-US" sz="2400" b="1" dirty="0" smtClean="0"/>
              <a:t>“Don’t be nervous, or I’ll have you executed on the spot.”</a:t>
            </a:r>
            <a:endParaRPr lang="en-US" sz="2400" b="1" dirty="0"/>
          </a:p>
          <a:p>
            <a:pPr marL="0" indent="0">
              <a:buNone/>
            </a:pPr>
            <a:endParaRPr lang="en-US" sz="1600" b="1" dirty="0" smtClean="0"/>
          </a:p>
          <a:p>
            <a:pPr marL="0" indent="0">
              <a:buNone/>
            </a:pPr>
            <a:r>
              <a:rPr lang="en-US" sz="2400" b="1" dirty="0" smtClean="0"/>
              <a:t>“Off with their heads.”</a:t>
            </a:r>
          </a:p>
          <a:p>
            <a:pPr marL="0" indent="0">
              <a:buNone/>
            </a:pPr>
            <a:endParaRPr lang="en-US" sz="1800" b="1" dirty="0"/>
          </a:p>
          <a:p>
            <a:pPr marL="0" indent="0" algn="r">
              <a:buNone/>
            </a:pPr>
            <a:endParaRPr lang="en-US" sz="1800" b="1" u="sng"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4147985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Mad Hatter:  Hatters in the 1800s suffered from mercury poisoning because they kept contaminated pins in their mouths. </a:t>
            </a:r>
            <a:endParaRPr lang="en-US" sz="2800"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7714" y="1600200"/>
            <a:ext cx="3217572" cy="4525963"/>
          </a:xfrm>
        </p:spPr>
      </p:pic>
      <p:sp>
        <p:nvSpPr>
          <p:cNvPr id="7" name="Content Placeholder 6"/>
          <p:cNvSpPr>
            <a:spLocks noGrp="1"/>
          </p:cNvSpPr>
          <p:nvPr>
            <p:ph sz="half" idx="2"/>
          </p:nvPr>
        </p:nvSpPr>
        <p:spPr/>
        <p:txBody>
          <a:bodyPr/>
          <a:lstStyle/>
          <a:p>
            <a:endParaRPr lang="en-US" dirty="0" smtClean="0"/>
          </a:p>
          <a:p>
            <a:endParaRPr lang="en-US" dirty="0" smtClean="0"/>
          </a:p>
          <a:p>
            <a:endParaRPr lang="en-US" dirty="0" smtClean="0"/>
          </a:p>
          <a:p>
            <a:pPr marL="0" indent="0">
              <a:buNone/>
            </a:pPr>
            <a:r>
              <a:rPr lang="en-US" b="1" dirty="0" smtClean="0"/>
              <a:t>A smart woman responded, “Oh, no.   The Hatter is much too kind and likable.  Donald Trump has to be the Red Queen.” </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sp>
        <p:nvSpPr>
          <p:cNvPr id="6" name="Text Placeholder 5"/>
          <p:cNvSpPr>
            <a:spLocks noGrp="1"/>
          </p:cNvSpPr>
          <p:nvPr>
            <p:ph type="body" sz="quarter" idx="4294967295"/>
          </p:nvPr>
        </p:nvSpPr>
        <p:spPr>
          <a:xfrm>
            <a:off x="4114801" y="1600200"/>
            <a:ext cx="5029200" cy="1219200"/>
          </a:xfrm>
        </p:spPr>
        <p:txBody>
          <a:bodyPr>
            <a:normAutofit fontScale="55000" lnSpcReduction="20000"/>
          </a:bodyPr>
          <a:lstStyle/>
          <a:p>
            <a:pPr marL="0" indent="0">
              <a:buNone/>
            </a:pPr>
            <a:r>
              <a:rPr lang="en-US" sz="5000" b="1" dirty="0" smtClean="0"/>
              <a:t>In our query note, we asked if someone hadn’t yet referred to Donald Trump as a Mad Hatter.</a:t>
            </a:r>
            <a:endParaRPr lang="en-US" sz="5000" b="1" dirty="0"/>
          </a:p>
        </p:txBody>
      </p:sp>
    </p:spTree>
    <p:extLst>
      <p:ext uri="{BB962C8B-B14F-4D97-AF65-F5344CB8AC3E}">
        <p14:creationId xmlns:p14="http://schemas.microsoft.com/office/powerpoint/2010/main" val="3950895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Mad Hatter’s Tea Party</a:t>
            </a:r>
            <a:br>
              <a:rPr lang="en-US" b="1" dirty="0" smtClean="0"/>
            </a:br>
            <a:r>
              <a:rPr lang="en-US" b="1" dirty="0" smtClean="0"/>
              <a:t>and New </a:t>
            </a:r>
            <a:r>
              <a:rPr lang="en-US" b="1" smtClean="0"/>
              <a:t>York Tea Party</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51601"/>
            <a:ext cx="4038600" cy="242316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038600" cy="3028950"/>
          </a:xfrm>
        </p:spPr>
      </p:pic>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752504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Walt Disney World’s Spinning Tea Cups</a:t>
            </a:r>
            <a:endParaRPr lang="en-US" b="1"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4766" y="1524000"/>
            <a:ext cx="5706334" cy="4267200"/>
          </a:xfrm>
        </p:spPr>
      </p:pic>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011183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Tea Parties</a:t>
            </a:r>
            <a:endParaRPr lang="en-US"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7832" y="1676400"/>
            <a:ext cx="3431768" cy="228600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0" y="1676400"/>
            <a:ext cx="4038600" cy="227171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886200"/>
            <a:ext cx="3581400" cy="202225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680760"/>
            <a:ext cx="1946509" cy="2433136"/>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8"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5800" y="3680759"/>
            <a:ext cx="2133600" cy="2844801"/>
          </a:xfrm>
          <a:prstGeom prst="rect">
            <a:avLst/>
          </a:prstGeom>
        </p:spPr>
      </p:pic>
    </p:spTree>
    <p:extLst>
      <p:ext uri="{BB962C8B-B14F-4D97-AF65-F5344CB8AC3E}">
        <p14:creationId xmlns:p14="http://schemas.microsoft.com/office/powerpoint/2010/main" val="485081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March Hare</a:t>
            </a:r>
            <a:endParaRPr lang="en-US" b="1" dirty="0"/>
          </a:p>
        </p:txBody>
      </p:sp>
      <p:sp>
        <p:nvSpPr>
          <p:cNvPr id="6" name="Text Placeholder 5"/>
          <p:cNvSpPr>
            <a:spLocks noGrp="1"/>
          </p:cNvSpPr>
          <p:nvPr>
            <p:ph type="body" idx="1"/>
          </p:nvPr>
        </p:nvSpPr>
        <p:spPr/>
        <p:txBody>
          <a:bodyPr>
            <a:normAutofit fontScale="92500" lnSpcReduction="20000"/>
          </a:bodyPr>
          <a:lstStyle/>
          <a:p>
            <a:r>
              <a:rPr lang="en-US" dirty="0" smtClean="0"/>
              <a:t>Spring is the rutting season for rabbits.</a:t>
            </a:r>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17459" y="2174875"/>
            <a:ext cx="2919670" cy="3951288"/>
          </a:xfrm>
        </p:spPr>
      </p:pic>
      <p:sp>
        <p:nvSpPr>
          <p:cNvPr id="7" name="Text Placeholder 6"/>
          <p:cNvSpPr>
            <a:spLocks noGrp="1"/>
          </p:cNvSpPr>
          <p:nvPr>
            <p:ph type="body" sz="quarter" idx="3"/>
          </p:nvPr>
        </p:nvSpPr>
        <p:spPr/>
        <p:txBody>
          <a:bodyPr>
            <a:normAutofit fontScale="92500" lnSpcReduction="20000"/>
          </a:bodyPr>
          <a:lstStyle/>
          <a:p>
            <a:r>
              <a:rPr lang="en-US" dirty="0" smtClean="0"/>
              <a:t>So the March Hare is to be excused for his rudeness.</a:t>
            </a:r>
            <a:endParaRPr lang="en-US" dirty="0"/>
          </a:p>
        </p:txBody>
      </p:sp>
      <p:sp>
        <p:nvSpPr>
          <p:cNvPr id="3" name="Content Placeholder 2"/>
          <p:cNvSpPr>
            <a:spLocks noGrp="1"/>
          </p:cNvSpPr>
          <p:nvPr>
            <p:ph sz="quarter" idx="4"/>
          </p:nvPr>
        </p:nvSpPr>
        <p:spPr/>
        <p:txBody>
          <a:bodyPr>
            <a:normAutofit/>
          </a:bodyPr>
          <a:lstStyle/>
          <a:p>
            <a:pPr marL="0" indent="0">
              <a:buNone/>
            </a:pPr>
            <a:r>
              <a:rPr lang="en-US" b="1" dirty="0" smtClean="0"/>
              <a:t>MARCH HARE: Then you should say what you mean.</a:t>
            </a:r>
          </a:p>
          <a:p>
            <a:pPr marL="0" indent="0">
              <a:buNone/>
            </a:pPr>
            <a:r>
              <a:rPr lang="en-US" b="1" dirty="0" smtClean="0"/>
              <a:t>ALICE: I do…, at least I mean what I say, that’s the same thing, you know.</a:t>
            </a:r>
          </a:p>
          <a:p>
            <a:pPr marL="0" indent="0">
              <a:buNone/>
            </a:pPr>
            <a:r>
              <a:rPr lang="en-US" b="1" dirty="0" smtClean="0"/>
              <a:t>MARCH HARE:  Not the same thing a bit!  Why, you might just as well say that “I see what I eat” is the same thing as “I eat what I see!”</a:t>
            </a:r>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07191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304800"/>
            <a:ext cx="4385072" cy="5846763"/>
          </a:xfrm>
        </p:spPr>
      </p:pic>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703442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Mock Turtle, Gryphon, and Alice</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6684" y="1600200"/>
            <a:ext cx="3779632" cy="4525963"/>
          </a:xfrm>
        </p:spPr>
      </p:pic>
      <p:sp>
        <p:nvSpPr>
          <p:cNvPr id="3" name="Content Placeholder 2"/>
          <p:cNvSpPr>
            <a:spLocks noGrp="1"/>
          </p:cNvSpPr>
          <p:nvPr>
            <p:ph sz="half" idx="2"/>
          </p:nvPr>
        </p:nvSpPr>
        <p:spPr/>
        <p:txBody>
          <a:bodyPr>
            <a:normAutofit/>
          </a:bodyPr>
          <a:lstStyle/>
          <a:p>
            <a:pPr marL="0" indent="0">
              <a:buNone/>
            </a:pPr>
            <a:r>
              <a:rPr lang="en-US" b="1" dirty="0" smtClean="0"/>
              <a:t>The Mock Turtle  first took “Reeling and Writhing”. </a:t>
            </a:r>
          </a:p>
          <a:p>
            <a:pPr marL="0" indent="0">
              <a:buNone/>
            </a:pPr>
            <a:endParaRPr lang="en-US" b="1" dirty="0" smtClean="0"/>
          </a:p>
          <a:p>
            <a:pPr marL="0" indent="0">
              <a:buNone/>
            </a:pPr>
            <a:r>
              <a:rPr lang="en-US" b="1" dirty="0" smtClean="0"/>
              <a:t>And then came the Classical Master, who was an old crab.  He taught “Laughing </a:t>
            </a:r>
            <a:r>
              <a:rPr lang="en-US" b="1" smtClean="0"/>
              <a:t>and Grief.” </a:t>
            </a:r>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252582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Mouse’s Tale/Tail</a:t>
            </a:r>
            <a:endParaRPr lang="en-US" b="1"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4800" y="1524001"/>
            <a:ext cx="2133600" cy="1417461"/>
          </a:xfrm>
        </p:spPr>
      </p:pic>
      <p:sp>
        <p:nvSpPr>
          <p:cNvPr id="3" name="Content Placeholder 2"/>
          <p:cNvSpPr>
            <a:spLocks noGrp="1"/>
          </p:cNvSpPr>
          <p:nvPr>
            <p:ph sz="half" idx="2"/>
          </p:nvPr>
        </p:nvSpPr>
        <p:spPr>
          <a:xfrm>
            <a:off x="381000" y="2971800"/>
            <a:ext cx="8305800" cy="3154363"/>
          </a:xfrm>
        </p:spPr>
        <p:txBody>
          <a:bodyPr>
            <a:normAutofit/>
          </a:bodyPr>
          <a:lstStyle/>
          <a:p>
            <a:pPr marL="0" indent="0">
              <a:buNone/>
            </a:pPr>
            <a:r>
              <a:rPr lang="en-US" sz="2400" b="1" dirty="0" smtClean="0"/>
              <a:t>MOUSE:  Mine is a long and a sad tale.</a:t>
            </a:r>
          </a:p>
          <a:p>
            <a:pPr marL="0" indent="0">
              <a:buNone/>
            </a:pPr>
            <a:endParaRPr lang="en-US" sz="2400" b="1" dirty="0" smtClean="0"/>
          </a:p>
          <a:p>
            <a:pPr marL="0" indent="0">
              <a:buNone/>
            </a:pPr>
            <a:r>
              <a:rPr lang="en-US" sz="2400" b="1" dirty="0" smtClean="0"/>
              <a:t>ALICE: It is a long tail, certainly, but why do you call it sad?</a:t>
            </a:r>
          </a:p>
          <a:p>
            <a:pPr marL="0" indent="0">
              <a:buNone/>
            </a:pPr>
            <a:endParaRPr lang="en-US" sz="2400" b="1" dirty="0" smtClean="0"/>
          </a:p>
          <a:p>
            <a:pPr marL="0" indent="0">
              <a:buNone/>
            </a:pPr>
            <a:r>
              <a:rPr lang="en-US" sz="2400" b="1" dirty="0" smtClean="0"/>
              <a:t>And she kept on puzzling about it while the mouse was speaking, so that her idea of the tale was something like this:</a:t>
            </a:r>
            <a:endParaRPr lang="en-US" sz="24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7486148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smtClean="0"/>
              <a:t>The Mouse’s Tale</a:t>
            </a:r>
            <a:br>
              <a:rPr lang="en-US" b="1" dirty="0" smtClean="0"/>
            </a:br>
            <a:r>
              <a:rPr lang="en-US" b="1" dirty="0" smtClean="0"/>
              <a:t>Original and Salvador Dali’s</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348706"/>
            <a:ext cx="4038600" cy="302895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48706"/>
            <a:ext cx="4038600" cy="3028950"/>
          </a:xfrm>
        </p:spPr>
      </p:pic>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4457847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800" b="1" dirty="0" smtClean="0"/>
              <a:t>Puns and Linguistic Parodies in </a:t>
            </a:r>
            <a:r>
              <a:rPr lang="en-US" sz="2800" b="1" u="sng" dirty="0" smtClean="0"/>
              <a:t>Alice in Wonderland</a:t>
            </a:r>
            <a:endParaRPr lang="en-US" sz="2800" b="1" dirty="0"/>
          </a:p>
        </p:txBody>
      </p:sp>
      <p:sp>
        <p:nvSpPr>
          <p:cNvPr id="9" name="Content Placeholder 8"/>
          <p:cNvSpPr>
            <a:spLocks noGrp="1"/>
          </p:cNvSpPr>
          <p:nvPr>
            <p:ph idx="1"/>
          </p:nvPr>
        </p:nvSpPr>
        <p:spPr>
          <a:xfrm>
            <a:off x="457200" y="1066800"/>
            <a:ext cx="8229600" cy="4906963"/>
          </a:xfrm>
        </p:spPr>
        <p:txBody>
          <a:bodyPr>
            <a:noAutofit/>
          </a:bodyPr>
          <a:lstStyle/>
          <a:p>
            <a:pPr marL="0" indent="0">
              <a:buNone/>
            </a:pPr>
            <a:r>
              <a:rPr lang="en-US" sz="2400" b="1" dirty="0" smtClean="0"/>
              <a:t>Reading and Writing </a:t>
            </a:r>
            <a:r>
              <a:rPr lang="en-US" sz="2400" b="1" dirty="0" smtClean="0">
                <a:sym typeface="Wingdings" panose="05000000000000000000" pitchFamily="2" charset="2"/>
              </a:rPr>
              <a:t> Reeling and Writhing</a:t>
            </a:r>
          </a:p>
          <a:p>
            <a:pPr marL="0" indent="0">
              <a:buNone/>
            </a:pPr>
            <a:r>
              <a:rPr lang="en-US" sz="2400" b="1" dirty="0" smtClean="0">
                <a:sym typeface="Wingdings" panose="05000000000000000000" pitchFamily="2" charset="2"/>
              </a:rPr>
              <a:t>Latin and Greek  Laughing and Grief</a:t>
            </a:r>
            <a:endParaRPr lang="en-US" sz="2400" b="1" dirty="0" smtClean="0"/>
          </a:p>
          <a:p>
            <a:pPr marL="0" indent="0">
              <a:buNone/>
            </a:pPr>
            <a:endParaRPr lang="en-US" sz="1200" b="1" dirty="0"/>
          </a:p>
          <a:p>
            <a:pPr marL="0" indent="0">
              <a:buNone/>
            </a:pPr>
            <a:r>
              <a:rPr lang="en-US" sz="2400" b="1" dirty="0" smtClean="0"/>
              <a:t>Addition, Subtraction, Multiplication, and Division </a:t>
            </a:r>
            <a:r>
              <a:rPr lang="en-US" sz="2400" b="1" dirty="0" smtClean="0">
                <a:sym typeface="Wingdings" panose="05000000000000000000" pitchFamily="2" charset="2"/>
              </a:rPr>
              <a:t></a:t>
            </a:r>
          </a:p>
          <a:p>
            <a:pPr marL="0" indent="0">
              <a:buNone/>
            </a:pPr>
            <a:r>
              <a:rPr lang="en-US" sz="2400" b="1" dirty="0" smtClean="0">
                <a:sym typeface="Wingdings" panose="05000000000000000000" pitchFamily="2" charset="2"/>
              </a:rPr>
              <a:t>Ambition, Distraction, </a:t>
            </a:r>
            <a:r>
              <a:rPr lang="en-US" sz="2400" b="1" dirty="0" err="1" smtClean="0">
                <a:sym typeface="Wingdings" panose="05000000000000000000" pitchFamily="2" charset="2"/>
              </a:rPr>
              <a:t>Uglification</a:t>
            </a:r>
            <a:r>
              <a:rPr lang="en-US" sz="2400" b="1" dirty="0" smtClean="0">
                <a:sym typeface="Wingdings" panose="05000000000000000000" pitchFamily="2" charset="2"/>
              </a:rPr>
              <a:t> and Derision</a:t>
            </a:r>
          </a:p>
          <a:p>
            <a:pPr marL="0" indent="0">
              <a:buNone/>
            </a:pPr>
            <a:endParaRPr lang="en-US" sz="1200" b="1" dirty="0">
              <a:sym typeface="Wingdings" panose="05000000000000000000" pitchFamily="2" charset="2"/>
            </a:endParaRPr>
          </a:p>
          <a:p>
            <a:pPr marL="0" indent="0">
              <a:buNone/>
            </a:pPr>
            <a:r>
              <a:rPr lang="en-US" sz="2400" b="1" dirty="0" smtClean="0">
                <a:sym typeface="Wingdings" panose="05000000000000000000" pitchFamily="2" charset="2"/>
              </a:rPr>
              <a:t>Drawing, Sketching and Painting in Oils </a:t>
            </a:r>
          </a:p>
          <a:p>
            <a:pPr marL="0" indent="0">
              <a:buNone/>
            </a:pPr>
            <a:r>
              <a:rPr lang="en-US" sz="2400" b="1" dirty="0" smtClean="0">
                <a:sym typeface="Wingdings" panose="05000000000000000000" pitchFamily="2" charset="2"/>
              </a:rPr>
              <a:t>Drawling, Stretching, and Fainting in Coils</a:t>
            </a:r>
          </a:p>
          <a:p>
            <a:pPr marL="0" indent="0">
              <a:buNone/>
            </a:pPr>
            <a:endParaRPr lang="en-US" sz="1200" b="1" dirty="0">
              <a:sym typeface="Wingdings" panose="05000000000000000000" pitchFamily="2" charset="2"/>
            </a:endParaRPr>
          </a:p>
          <a:p>
            <a:pPr marL="0" indent="0">
              <a:buNone/>
            </a:pPr>
            <a:r>
              <a:rPr lang="en-US" sz="2400" b="1" dirty="0" smtClean="0">
                <a:sym typeface="Wingdings" panose="05000000000000000000" pitchFamily="2" charset="2"/>
              </a:rPr>
              <a:t>Take care of the pence, and the pounds will take care of themselves </a:t>
            </a:r>
          </a:p>
          <a:p>
            <a:pPr marL="0" indent="0">
              <a:buNone/>
            </a:pPr>
            <a:r>
              <a:rPr lang="en-US" sz="2400" b="1" dirty="0" smtClean="0">
                <a:sym typeface="Wingdings" panose="05000000000000000000" pitchFamily="2" charset="2"/>
              </a:rPr>
              <a:t>Take care of the sense, and the sounds will take care of themselves</a:t>
            </a:r>
            <a:endParaRPr lang="en-US" sz="24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925359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Lewis Carroll was a master at parodying poems of his day:</a:t>
            </a:r>
            <a:endParaRPr lang="en-US" b="1" dirty="0"/>
          </a:p>
        </p:txBody>
      </p:sp>
      <p:sp>
        <p:nvSpPr>
          <p:cNvPr id="3" name="Content Placeholder 2"/>
          <p:cNvSpPr>
            <a:spLocks noGrp="1"/>
          </p:cNvSpPr>
          <p:nvPr>
            <p:ph idx="1"/>
          </p:nvPr>
        </p:nvSpPr>
        <p:spPr/>
        <p:txBody>
          <a:bodyPr/>
          <a:lstStyle/>
          <a:p>
            <a:r>
              <a:rPr lang="en-US" b="1" dirty="0" smtClean="0"/>
              <a:t>Twinkle, twinkle, Little Star, How I wonder where you are </a:t>
            </a:r>
            <a:r>
              <a:rPr lang="en-US" b="1" dirty="0" smtClean="0">
                <a:sym typeface="Wingdings" panose="05000000000000000000" pitchFamily="2" charset="2"/>
              </a:rPr>
              <a:t> Twinkle, twinkle, Little Bat, how I wonder where you’re at.</a:t>
            </a:r>
          </a:p>
          <a:p>
            <a:endParaRPr lang="en-US" b="1" dirty="0">
              <a:sym typeface="Wingdings" panose="05000000000000000000" pitchFamily="2" charset="2"/>
            </a:endParaRPr>
          </a:p>
          <a:p>
            <a:r>
              <a:rPr lang="en-US" b="1" dirty="0" smtClean="0">
                <a:sym typeface="Wingdings" panose="05000000000000000000" pitchFamily="2" charset="2"/>
              </a:rPr>
              <a:t>With most of his parodies, Carroll was protesting the didacticism and the sentimentality imposed on Victorian children by their parents.</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438373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Isaac Watts’ original is about bees and their industriousness , </a:t>
            </a:r>
            <a:br>
              <a:rPr lang="en-US" sz="2400" b="1" dirty="0" smtClean="0"/>
            </a:br>
            <a:r>
              <a:rPr lang="en-US" sz="2400" b="1" dirty="0" smtClean="0"/>
              <a:t>while Lewis Carroll’s Parody is about crocodiles</a:t>
            </a:r>
            <a:endParaRPr lang="en-US" sz="24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
        <p:nvSpPr>
          <p:cNvPr id="4" name="Content Placeholder 3"/>
          <p:cNvSpPr>
            <a:spLocks noGrp="1"/>
          </p:cNvSpPr>
          <p:nvPr>
            <p:ph idx="4294967295"/>
          </p:nvPr>
        </p:nvSpPr>
        <p:spPr>
          <a:xfrm>
            <a:off x="0" y="1676400"/>
            <a:ext cx="8229600" cy="4449763"/>
          </a:xfrm>
        </p:spPr>
        <p:txBody>
          <a:bodyPr>
            <a:normAutofit/>
          </a:bodyPr>
          <a:lstStyle/>
          <a:p>
            <a:pPr marL="0" indent="0">
              <a:buNone/>
            </a:pPr>
            <a:r>
              <a:rPr lang="en-US" sz="2400" b="1" dirty="0" smtClean="0"/>
              <a:t>Isaac Watts’ original:</a:t>
            </a:r>
          </a:p>
          <a:p>
            <a:pPr marL="0" indent="0" algn="ctr">
              <a:buNone/>
            </a:pPr>
            <a:r>
              <a:rPr lang="en-US" sz="2400" b="1" dirty="0" smtClean="0"/>
              <a:t>How doth the little busy bee</a:t>
            </a:r>
          </a:p>
          <a:p>
            <a:pPr marL="0" indent="0" algn="ctr">
              <a:buNone/>
            </a:pPr>
            <a:r>
              <a:rPr lang="en-US" sz="2400" b="1" dirty="0" smtClean="0"/>
              <a:t>Improve each shining hour</a:t>
            </a:r>
          </a:p>
          <a:p>
            <a:pPr marL="0" indent="0" algn="ctr">
              <a:buNone/>
            </a:pPr>
            <a:r>
              <a:rPr lang="en-US" sz="2400" b="1" dirty="0" smtClean="0"/>
              <a:t>And gather honey all the day</a:t>
            </a:r>
          </a:p>
          <a:p>
            <a:pPr marL="0" indent="0" algn="ctr">
              <a:buNone/>
            </a:pPr>
            <a:r>
              <a:rPr lang="en-US" sz="2400" b="1" dirty="0" smtClean="0"/>
              <a:t>From every opening flower!</a:t>
            </a:r>
          </a:p>
          <a:p>
            <a:pPr marL="0" indent="0">
              <a:buNone/>
            </a:pPr>
            <a:r>
              <a:rPr lang="en-US" sz="2400" b="1" dirty="0" smtClean="0"/>
              <a:t>Lewis Carroll’s parody:</a:t>
            </a:r>
          </a:p>
          <a:p>
            <a:pPr marL="0" indent="0" algn="ctr">
              <a:buNone/>
            </a:pPr>
            <a:r>
              <a:rPr lang="en-US" sz="2400" b="1" dirty="0" smtClean="0"/>
              <a:t>How doth the little crocodile</a:t>
            </a:r>
          </a:p>
          <a:p>
            <a:pPr marL="0" indent="0" algn="ctr">
              <a:buNone/>
            </a:pPr>
            <a:r>
              <a:rPr lang="en-US" sz="2400" b="1" dirty="0" smtClean="0"/>
              <a:t>Improve his shining tail</a:t>
            </a:r>
          </a:p>
          <a:p>
            <a:pPr marL="0" indent="0" algn="ctr">
              <a:buNone/>
            </a:pPr>
            <a:r>
              <a:rPr lang="en-US" sz="2400" b="1" dirty="0" smtClean="0"/>
              <a:t>And pour the waters of the Nile</a:t>
            </a:r>
          </a:p>
          <a:p>
            <a:pPr marL="0" indent="0" algn="ctr">
              <a:buNone/>
            </a:pPr>
            <a:r>
              <a:rPr lang="en-US" sz="2400" b="1" dirty="0" smtClean="0"/>
              <a:t>On every golden scale!</a:t>
            </a:r>
          </a:p>
          <a:p>
            <a:pPr marL="0" indent="0" algn="ctr">
              <a:buNone/>
            </a:pPr>
            <a:endParaRPr lang="en-US" sz="2400" b="1" dirty="0" smtClean="0"/>
          </a:p>
          <a:p>
            <a:pPr marL="0" indent="0" algn="ctr">
              <a:buNone/>
            </a:pPr>
            <a:endParaRPr lang="en-US" sz="2400" b="1" dirty="0" smtClean="0"/>
          </a:p>
        </p:txBody>
      </p:sp>
    </p:spTree>
    <p:extLst>
      <p:ext uri="{BB962C8B-B14F-4D97-AF65-F5344CB8AC3E}">
        <p14:creationId xmlns:p14="http://schemas.microsoft.com/office/powerpoint/2010/main" val="3510507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800" b="1" dirty="0" err="1" smtClean="0"/>
              <a:t>Tweedledum</a:t>
            </a:r>
            <a:r>
              <a:rPr lang="en-US" sz="2800" b="1" dirty="0" smtClean="0"/>
              <a:t> and </a:t>
            </a:r>
            <a:r>
              <a:rPr lang="en-US" sz="2800" b="1" dirty="0" err="1" smtClean="0"/>
              <a:t>Tweedledee</a:t>
            </a:r>
            <a:r>
              <a:rPr lang="en-US" sz="2800" b="1" dirty="0" smtClean="0"/>
              <a:t/>
            </a:r>
            <a:br>
              <a:rPr lang="en-US" sz="2800" b="1" dirty="0" smtClean="0"/>
            </a:br>
            <a:r>
              <a:rPr lang="en-US" sz="2800" b="1" dirty="0" smtClean="0"/>
              <a:t>and Bob Dylan’s “</a:t>
            </a:r>
            <a:r>
              <a:rPr lang="en-US" sz="2800" b="1" dirty="0" err="1" smtClean="0"/>
              <a:t>Tweedle</a:t>
            </a:r>
            <a:r>
              <a:rPr lang="en-US" sz="2800" b="1" dirty="0" smtClean="0"/>
              <a:t> Dee &amp; </a:t>
            </a:r>
            <a:r>
              <a:rPr lang="en-US" sz="2800" b="1" dirty="0" err="1" smtClean="0"/>
              <a:t>Tweedle</a:t>
            </a:r>
            <a:r>
              <a:rPr lang="en-US" sz="2800" b="1" dirty="0" smtClean="0"/>
              <a:t> Dum”</a:t>
            </a:r>
            <a:endParaRPr lang="en-US" sz="2800" b="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6498" y="1676400"/>
            <a:ext cx="4370317" cy="3505200"/>
          </a:xfrm>
        </p:spPr>
      </p:pic>
      <p:sp>
        <p:nvSpPr>
          <p:cNvPr id="3" name="Content Placeholder 2"/>
          <p:cNvSpPr>
            <a:spLocks noGrp="1"/>
          </p:cNvSpPr>
          <p:nvPr>
            <p:ph sz="half" idx="2"/>
          </p:nvPr>
        </p:nvSpPr>
        <p:spPr/>
        <p:txBody>
          <a:bodyPr/>
          <a:lstStyle/>
          <a:p>
            <a:pPr marL="0" indent="0">
              <a:buNone/>
            </a:pPr>
            <a:endParaRPr lang="en-US" b="1" dirty="0" smtClean="0"/>
          </a:p>
          <a:p>
            <a:pPr marL="0" indent="0">
              <a:buNone/>
            </a:pPr>
            <a:endParaRPr lang="en-US" b="1"/>
          </a:p>
          <a:p>
            <a:pPr marL="0" indent="0">
              <a:buNone/>
            </a:pPr>
            <a:r>
              <a:rPr lang="en-US" b="1" smtClean="0"/>
              <a:t>Who </a:t>
            </a:r>
            <a:r>
              <a:rPr lang="en-US" b="1" dirty="0" smtClean="0"/>
              <a:t>hasn’t thought of Tweedledum and </a:t>
            </a:r>
            <a:r>
              <a:rPr lang="en-US" b="1" dirty="0" err="1" smtClean="0"/>
              <a:t>Tweedledee</a:t>
            </a:r>
            <a:r>
              <a:rPr lang="en-US" b="1" dirty="0" smtClean="0"/>
              <a:t> as we listen to the presidential  debates?</a:t>
            </a:r>
            <a:endParaRPr lang="en-US"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46</a:t>
            </a:fld>
            <a:endParaRPr lang="en-US"/>
          </a:p>
        </p:txBody>
      </p:sp>
      <p:sp>
        <p:nvSpPr>
          <p:cNvPr id="9" name="TextBox 8"/>
          <p:cNvSpPr txBox="1"/>
          <p:nvPr/>
        </p:nvSpPr>
        <p:spPr>
          <a:xfrm>
            <a:off x="1600200" y="5410200"/>
            <a:ext cx="6427529" cy="369332"/>
          </a:xfrm>
          <a:prstGeom prst="rect">
            <a:avLst/>
          </a:prstGeom>
          <a:noFill/>
        </p:spPr>
        <p:txBody>
          <a:bodyPr wrap="none" rtlCol="0">
            <a:spAutoFit/>
          </a:bodyPr>
          <a:lstStyle/>
          <a:p>
            <a:r>
              <a:rPr lang="en-US" b="1" dirty="0">
                <a:hlinkClick r:id="rId3"/>
              </a:rPr>
              <a:t>http://</a:t>
            </a:r>
            <a:r>
              <a:rPr lang="en-US" b="1" dirty="0" smtClean="0">
                <a:hlinkClick r:id="rId3"/>
              </a:rPr>
              <a:t>www.bobdylan.com/us/songs/tweedle-dee-tweedle-dum</a:t>
            </a:r>
            <a:r>
              <a:rPr lang="en-US" b="1" dirty="0" smtClean="0"/>
              <a:t> </a:t>
            </a:r>
            <a:endParaRPr lang="en-US" b="1" dirty="0"/>
          </a:p>
        </p:txBody>
      </p:sp>
    </p:spTree>
    <p:extLst>
      <p:ext uri="{BB962C8B-B14F-4D97-AF65-F5344CB8AC3E}">
        <p14:creationId xmlns:p14="http://schemas.microsoft.com/office/powerpoint/2010/main" val="2222802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4600" y="228600"/>
            <a:ext cx="3581400" cy="2992583"/>
          </a:xfrm>
        </p:spPr>
      </p:pic>
      <p:sp>
        <p:nvSpPr>
          <p:cNvPr id="4" name="Content Placeholder 3"/>
          <p:cNvSpPr>
            <a:spLocks noGrp="1"/>
          </p:cNvSpPr>
          <p:nvPr>
            <p:ph sz="half" idx="2"/>
          </p:nvPr>
        </p:nvSpPr>
        <p:spPr>
          <a:xfrm>
            <a:off x="457200" y="3581400"/>
            <a:ext cx="8229600" cy="2544763"/>
          </a:xfrm>
        </p:spPr>
        <p:txBody>
          <a:bodyPr>
            <a:normAutofit lnSpcReduction="10000"/>
          </a:bodyPr>
          <a:lstStyle/>
          <a:p>
            <a:pPr marL="0" indent="0">
              <a:buNone/>
            </a:pPr>
            <a:r>
              <a:rPr lang="en-US" sz="1800" b="1" dirty="0" smtClean="0"/>
              <a:t>WHITE QUEEN:  Can you do addition?  What’s one and one and one and one and one and one and one and one and one and one?</a:t>
            </a:r>
          </a:p>
          <a:p>
            <a:pPr marL="0" indent="0">
              <a:buNone/>
            </a:pPr>
            <a:r>
              <a:rPr lang="en-US" sz="1800" b="1" dirty="0" smtClean="0"/>
              <a:t>ALICE: I don’t know.  I lost count.</a:t>
            </a:r>
          </a:p>
          <a:p>
            <a:pPr marL="0" indent="0">
              <a:buNone/>
            </a:pPr>
            <a:endParaRPr lang="en-US" sz="1800" b="1" dirty="0"/>
          </a:p>
          <a:p>
            <a:pPr marL="0" indent="0">
              <a:buNone/>
            </a:pPr>
            <a:r>
              <a:rPr lang="en-US" sz="1800" b="1" dirty="0" smtClean="0"/>
              <a:t>ALICE: One can’t believe impossible things.</a:t>
            </a:r>
          </a:p>
          <a:p>
            <a:pPr marL="0" indent="0">
              <a:buNone/>
            </a:pPr>
            <a:r>
              <a:rPr lang="en-US" sz="1800" b="1" dirty="0" smtClean="0"/>
              <a:t>WHITE QUEEN:  When I was younger, I always did it for half an hour a day.  Why, sometimes I’ve believed as many as six impossible things before breakfast.</a:t>
            </a:r>
          </a:p>
          <a:p>
            <a:pPr marL="0" indent="0" algn="r">
              <a:buNone/>
            </a:pPr>
            <a:r>
              <a:rPr lang="en-US" sz="1800" b="1" u="sng" dirty="0" smtClean="0"/>
              <a:t>Through the Looking Glass</a:t>
            </a:r>
            <a:endParaRPr lang="en-US" sz="1800" b="1" u="sng" dirty="0"/>
          </a:p>
        </p:txBody>
      </p:sp>
      <p:sp>
        <p:nvSpPr>
          <p:cNvPr id="8" name="TextBox 7"/>
          <p:cNvSpPr txBox="1"/>
          <p:nvPr/>
        </p:nvSpPr>
        <p:spPr>
          <a:xfrm>
            <a:off x="3352800" y="838200"/>
            <a:ext cx="184731" cy="369332"/>
          </a:xfrm>
          <a:prstGeom prst="rect">
            <a:avLst/>
          </a:prstGeom>
          <a:noFill/>
        </p:spPr>
        <p:txBody>
          <a:bodyPr wrap="none" rtlCol="0">
            <a:spAutoFit/>
          </a:bodyPr>
          <a:lstStyle/>
          <a:p>
            <a:endParaRPr lang="en-US"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172816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325562"/>
          </a:xfrm>
        </p:spPr>
        <p:txBody>
          <a:bodyPr/>
          <a:lstStyle/>
          <a:p>
            <a:r>
              <a:rPr lang="en-US" sz="1800" b="1" dirty="0" smtClean="0"/>
              <a:t>Tim Burton’s </a:t>
            </a:r>
            <a:r>
              <a:rPr lang="en-US" sz="1800" b="1" u="sng" dirty="0" smtClean="0"/>
              <a:t>Alice in Wonderland</a:t>
            </a:r>
            <a:r>
              <a:rPr lang="en-US" sz="1800" b="1" dirty="0" smtClean="0"/>
              <a:t>: Johnny Depp as the Mad Hatter,</a:t>
            </a:r>
            <a:br>
              <a:rPr lang="en-US" sz="1800" b="1" dirty="0" smtClean="0"/>
            </a:br>
            <a:r>
              <a:rPr lang="en-US" sz="1800" b="1" dirty="0" smtClean="0"/>
              <a:t>Mia </a:t>
            </a:r>
            <a:r>
              <a:rPr lang="en-US" sz="1800" b="1" dirty="0" err="1" smtClean="0"/>
              <a:t>Wasikowska</a:t>
            </a:r>
            <a:r>
              <a:rPr lang="en-US" sz="1800" b="1" dirty="0" smtClean="0"/>
              <a:t> as Alice, and Helena Bonham Carter as the Red Queen. </a:t>
            </a:r>
            <a:endParaRPr lang="en-US" sz="1800"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7458" y="1600200"/>
            <a:ext cx="3058083" cy="452596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38600" y="1600200"/>
            <a:ext cx="4038600" cy="1879636"/>
          </a:xfrm>
        </p:spPr>
      </p:pic>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0987365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The Sesquicentennial of Lewis Carroll’s </a:t>
            </a:r>
            <a:r>
              <a:rPr lang="en-US" b="1" u="sng" dirty="0" smtClean="0"/>
              <a:t>Alice in Wonderland</a:t>
            </a:r>
            <a:endParaRPr lang="en-US" b="1" dirty="0"/>
          </a:p>
        </p:txBody>
      </p:sp>
      <p:sp>
        <p:nvSpPr>
          <p:cNvPr id="7" name="Content Placeholder 6"/>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sz="2000" b="1" dirty="0" smtClean="0"/>
          </a:p>
          <a:p>
            <a:pPr marL="0" indent="0">
              <a:buNone/>
            </a:pPr>
            <a:r>
              <a:rPr lang="en-US" sz="2000" b="1" dirty="0" smtClean="0"/>
              <a:t>Lewis </a:t>
            </a:r>
            <a:r>
              <a:rPr lang="en-US" sz="2000" b="1" dirty="0" smtClean="0"/>
              <a:t>Carroll’s Biography as It Relates to </a:t>
            </a:r>
            <a:r>
              <a:rPr lang="en-US" sz="2000" b="1" u="sng" dirty="0" smtClean="0"/>
              <a:t>Alice in Wonderland</a:t>
            </a:r>
            <a:r>
              <a:rPr lang="en-US" sz="2000" b="1" dirty="0" smtClean="0"/>
              <a:t>:</a:t>
            </a:r>
          </a:p>
          <a:p>
            <a:pPr marL="0" indent="0">
              <a:buNone/>
            </a:pPr>
            <a:r>
              <a:rPr lang="en-US" sz="2000" b="1" dirty="0">
                <a:hlinkClick r:id="rId2"/>
              </a:rPr>
              <a:t>https://</a:t>
            </a:r>
            <a:r>
              <a:rPr lang="en-US" sz="2000" b="1" dirty="0" smtClean="0">
                <a:hlinkClick r:id="rId2"/>
              </a:rPr>
              <a:t>www.youtube.com/watch?v=Irlpvtwu1Rs</a:t>
            </a:r>
            <a:r>
              <a:rPr lang="en-US" sz="2000" b="1" dirty="0" smtClean="0"/>
              <a:t> </a:t>
            </a:r>
          </a:p>
          <a:p>
            <a:pPr marL="0" indent="0">
              <a:buNone/>
            </a:pPr>
            <a:endParaRPr lang="en-US" sz="20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3303155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ASU Emeritus College Symposium</a:t>
            </a:r>
            <a:endParaRPr lang="en-US" b="1"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9264" y="1600200"/>
            <a:ext cx="3394472" cy="4525963"/>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0264" y="1600200"/>
            <a:ext cx="3394472" cy="4525963"/>
          </a:xfrm>
        </p:spPr>
      </p:pic>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42896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List of Contributors to </a:t>
            </a:r>
            <a:br>
              <a:rPr lang="en-US" b="1" dirty="0" smtClean="0"/>
            </a:br>
            <a:r>
              <a:rPr lang="en-US" b="1" smtClean="0"/>
              <a:t>This Material</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1800" b="1" dirty="0" smtClean="0"/>
              <a:t>Per Aannestad		Joseph Agius		Carolynn Bramlett	</a:t>
            </a:r>
          </a:p>
          <a:p>
            <a:pPr marL="0" indent="0">
              <a:buNone/>
            </a:pPr>
            <a:r>
              <a:rPr lang="en-US" sz="1800" b="1" dirty="0" smtClean="0"/>
              <a:t>Patricia Brick		Fraser Brown		Linda Coleman      	</a:t>
            </a:r>
          </a:p>
          <a:p>
            <a:pPr marL="0" indent="0">
              <a:buNone/>
            </a:pPr>
            <a:r>
              <a:rPr lang="en-US" sz="1800" b="1" dirty="0" smtClean="0"/>
              <a:t>Bernie DeKoven		Stephanie DeLusé		Henk Maarten de Jongste</a:t>
            </a:r>
          </a:p>
          <a:p>
            <a:pPr marL="0" indent="0">
              <a:buNone/>
            </a:pPr>
            <a:r>
              <a:rPr lang="en-US" sz="1800" b="1" dirty="0" smtClean="0"/>
              <a:t>Winifred Doane 		Jennifer Duvernay		Anastasiya Fiadotava</a:t>
            </a:r>
          </a:p>
          <a:p>
            <a:pPr marL="0" indent="0">
              <a:buNone/>
            </a:pPr>
            <a:r>
              <a:rPr lang="en-US" sz="1800" b="1" dirty="0" smtClean="0"/>
              <a:t>Bruce Findlay		Tony </a:t>
            </a:r>
            <a:r>
              <a:rPr lang="en-US" sz="1800" b="1" dirty="0" err="1" smtClean="0"/>
              <a:t>Forabosco</a:t>
            </a:r>
            <a:r>
              <a:rPr lang="en-US" sz="1800" b="1" dirty="0" smtClean="0"/>
              <a:t>	             Danuta Furszpaniak</a:t>
            </a:r>
          </a:p>
          <a:p>
            <a:pPr marL="0" indent="0">
              <a:buNone/>
            </a:pPr>
            <a:r>
              <a:rPr lang="en-US" sz="1800" b="1" dirty="0" smtClean="0"/>
              <a:t>Elizabeth Giudicessi	Barbara Grapstein		Ellen Johnson	</a:t>
            </a:r>
          </a:p>
          <a:p>
            <a:pPr marL="0" indent="0">
              <a:buNone/>
            </a:pPr>
            <a:r>
              <a:rPr lang="en-US" sz="1800" b="1" dirty="0" smtClean="0"/>
              <a:t>Sally Kitch		Katherine Krzys</a:t>
            </a:r>
            <a:r>
              <a:rPr lang="en-US" sz="1800" b="1" dirty="0"/>
              <a:t>	</a:t>
            </a:r>
            <a:r>
              <a:rPr lang="en-US" sz="1800" b="1" dirty="0" smtClean="0"/>
              <a:t>	Kristen Larue	</a:t>
            </a:r>
          </a:p>
          <a:p>
            <a:pPr marL="0" indent="0">
              <a:buNone/>
            </a:pPr>
            <a:r>
              <a:rPr lang="en-US" sz="1800" b="1" dirty="0" smtClean="0"/>
              <a:t>Mary Laws		Beth Lessard		Neal Lester	</a:t>
            </a:r>
          </a:p>
          <a:p>
            <a:pPr marL="0" indent="0">
              <a:buNone/>
            </a:pPr>
            <a:r>
              <a:rPr lang="en-US" sz="1800" b="1" dirty="0" smtClean="0"/>
              <a:t>Donna Lillian		</a:t>
            </a:r>
            <a:r>
              <a:rPr lang="en-US" sz="1800" b="1" dirty="0" err="1" smtClean="0"/>
              <a:t>Mariann</a:t>
            </a:r>
            <a:r>
              <a:rPr lang="en-US" sz="1800" b="1" dirty="0" smtClean="0"/>
              <a:t> Martin		Kyle McMullan</a:t>
            </a:r>
            <a:endParaRPr lang="en-US" sz="1800" b="1" dirty="0"/>
          </a:p>
          <a:p>
            <a:pPr marL="0" indent="0">
              <a:buNone/>
            </a:pPr>
            <a:r>
              <a:rPr lang="en-US" sz="1800" b="1" dirty="0" smtClean="0"/>
              <a:t>Michael Meany		Wendell Pace		Daryl Peebles	</a:t>
            </a:r>
            <a:endParaRPr lang="en-US" sz="1800" b="1" dirty="0"/>
          </a:p>
          <a:p>
            <a:pPr marL="0" indent="0">
              <a:buNone/>
            </a:pPr>
            <a:r>
              <a:rPr lang="en-US" sz="1800" b="1" dirty="0" smtClean="0"/>
              <a:t>Jae Pierce-Baba		Don </a:t>
            </a:r>
            <a:r>
              <a:rPr lang="en-US" sz="1800" b="1" dirty="0" err="1" smtClean="0"/>
              <a:t>Presnell</a:t>
            </a:r>
            <a:r>
              <a:rPr lang="en-US" sz="1800" b="1" dirty="0" smtClean="0"/>
              <a:t>	</a:t>
            </a:r>
            <a:r>
              <a:rPr lang="en-US" sz="1800" b="1" dirty="0"/>
              <a:t>	</a:t>
            </a:r>
            <a:r>
              <a:rPr lang="en-US" sz="1800" b="1" dirty="0" smtClean="0"/>
              <a:t>Alice Sheppard	</a:t>
            </a:r>
          </a:p>
          <a:p>
            <a:pPr marL="0" indent="0">
              <a:buNone/>
            </a:pPr>
            <a:r>
              <a:rPr lang="en-US" sz="1800" b="1" dirty="0" smtClean="0"/>
              <a:t>R. F. Shangraw		Mary Swaty	</a:t>
            </a:r>
            <a:r>
              <a:rPr lang="en-US" sz="1800" b="1" dirty="0"/>
              <a:t>	</a:t>
            </a:r>
            <a:r>
              <a:rPr lang="en-US" sz="1800" b="1" dirty="0" smtClean="0"/>
              <a:t>Breezy Taggart	</a:t>
            </a:r>
          </a:p>
          <a:p>
            <a:pPr marL="0" indent="0">
              <a:buNone/>
            </a:pPr>
            <a:r>
              <a:rPr lang="en-US" sz="1800" b="1" dirty="0" smtClean="0"/>
              <a:t>Joann Tongret		William Verdini		Heather </a:t>
            </a:r>
            <a:r>
              <a:rPr lang="en-US" sz="1800" b="1" dirty="0" err="1" smtClean="0"/>
              <a:t>Wincel</a:t>
            </a:r>
            <a:endParaRPr lang="en-US" sz="1800" b="1" dirty="0"/>
          </a:p>
          <a:p>
            <a:pPr marL="0" indent="0">
              <a:buNone/>
            </a:pPr>
            <a:r>
              <a:rPr lang="en-US" sz="1800" b="1" dirty="0" smtClean="0"/>
              <a:t>Marilyn </a:t>
            </a:r>
            <a:r>
              <a:rPr lang="en-US" sz="1800" b="1" dirty="0" err="1" smtClean="0"/>
              <a:t>Wurzberger</a:t>
            </a:r>
            <a:r>
              <a:rPr lang="en-US" sz="1800" b="1" dirty="0"/>
              <a:t>	</a:t>
            </a:r>
            <a:endParaRPr lang="en-US" sz="1800" b="1" dirty="0" smtClean="0"/>
          </a:p>
          <a:p>
            <a:pPr marL="0" indent="0">
              <a:buNone/>
            </a:pPr>
            <a:endParaRPr lang="en-US" sz="1800" b="1" dirty="0" smtClean="0"/>
          </a:p>
          <a:p>
            <a:pPr marL="0" indent="0">
              <a:buNone/>
            </a:pPr>
            <a:endParaRPr lang="en-US" sz="1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551095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Here’s</a:t>
            </a:r>
            <a:r>
              <a:rPr lang="en-US" dirty="0" smtClean="0"/>
              <a:t> </a:t>
            </a:r>
            <a:r>
              <a:rPr lang="en-US" b="1" dirty="0" smtClean="0"/>
              <a:t>A recent cartoon from the </a:t>
            </a:r>
            <a:r>
              <a:rPr lang="en-US" b="1" i="1" dirty="0" smtClean="0"/>
              <a:t>Boston Herald.</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447800"/>
            <a:ext cx="67436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21813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630362"/>
          </a:xfrm>
        </p:spPr>
        <p:txBody>
          <a:bodyPr>
            <a:normAutofit fontScale="90000"/>
          </a:bodyPr>
          <a:lstStyle/>
          <a:p>
            <a:r>
              <a:rPr lang="en-US" sz="3200" b="1" u="sng" dirty="0" smtClean="0"/>
              <a:t>Alice in Wonderland</a:t>
            </a:r>
            <a:r>
              <a:rPr lang="en-US" sz="3200" b="1" dirty="0" smtClean="0"/>
              <a:t> revolves around a deck of cards, while </a:t>
            </a:r>
            <a:r>
              <a:rPr lang="en-US" sz="3200" b="1" u="sng" dirty="0" smtClean="0"/>
              <a:t>Through the Looking Glass</a:t>
            </a:r>
            <a:r>
              <a:rPr lang="en-US" sz="3200" b="1" dirty="0" smtClean="0"/>
              <a:t> is based on Chess.  Today, several video games are based on the </a:t>
            </a:r>
            <a:r>
              <a:rPr lang="en-US" sz="3200" b="1" i="1" dirty="0" smtClean="0"/>
              <a:t>Alice </a:t>
            </a:r>
            <a:r>
              <a:rPr lang="en-US" sz="3200" b="1" dirty="0" smtClean="0"/>
              <a:t>books.</a:t>
            </a:r>
            <a:endParaRPr lang="en-US" sz="3200" b="1" u="sng"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1905000"/>
            <a:ext cx="3410262" cy="4114800"/>
          </a:xfrm>
        </p:spPr>
      </p:pic>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133600"/>
            <a:ext cx="914400" cy="1295400"/>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799" y="2133600"/>
            <a:ext cx="2436369" cy="36576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6409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Contemporary Authors Love Alice</a:t>
            </a:r>
            <a:endParaRPr lang="en-US" b="1"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4474" y="1600200"/>
            <a:ext cx="2984051" cy="4525963"/>
          </a:xfrm>
        </p:spPr>
      </p:pic>
      <p:sp>
        <p:nvSpPr>
          <p:cNvPr id="5" name="Content Placeholder 4"/>
          <p:cNvSpPr>
            <a:spLocks noGrp="1"/>
          </p:cNvSpPr>
          <p:nvPr>
            <p:ph sz="half" idx="2"/>
          </p:nvPr>
        </p:nvSpPr>
        <p:spPr>
          <a:xfrm>
            <a:off x="4495800" y="1676400"/>
            <a:ext cx="4191000" cy="4449763"/>
          </a:xfrm>
        </p:spPr>
        <p:txBody>
          <a:bodyPr>
            <a:normAutofit fontScale="92500" lnSpcReduction="20000"/>
          </a:bodyPr>
          <a:lstStyle/>
          <a:p>
            <a:pPr marL="0" indent="0">
              <a:buNone/>
            </a:pPr>
            <a:endParaRPr lang="en-US" sz="2400" b="1" dirty="0"/>
          </a:p>
          <a:p>
            <a:r>
              <a:rPr lang="en-US" b="1" dirty="0" smtClean="0"/>
              <a:t>For example, fairly new books include Lois McMaster </a:t>
            </a:r>
            <a:r>
              <a:rPr lang="en-US" b="1" dirty="0" err="1" smtClean="0"/>
              <a:t>Bujold’s</a:t>
            </a:r>
            <a:r>
              <a:rPr lang="en-US" b="1" dirty="0" smtClean="0"/>
              <a:t>  </a:t>
            </a:r>
            <a:r>
              <a:rPr lang="en-US" b="1" u="sng" dirty="0" smtClean="0"/>
              <a:t>Gentleman </a:t>
            </a:r>
            <a:r>
              <a:rPr lang="en-US" b="1" u="sng" dirty="0" err="1" smtClean="0"/>
              <a:t>Jole</a:t>
            </a:r>
            <a:r>
              <a:rPr lang="en-US" b="1" u="sng" dirty="0" smtClean="0"/>
              <a:t> and the Red Queen</a:t>
            </a:r>
            <a:r>
              <a:rPr lang="en-US" b="1" dirty="0" smtClean="0"/>
              <a:t> and </a:t>
            </a:r>
            <a:r>
              <a:rPr lang="en-US" b="1" dirty="0" err="1" smtClean="0"/>
              <a:t>Ngaio</a:t>
            </a:r>
            <a:r>
              <a:rPr lang="en-US" b="1" dirty="0" smtClean="0"/>
              <a:t> Marsh’s  </a:t>
            </a:r>
            <a:r>
              <a:rPr lang="en-US" b="1" u="sng" dirty="0" smtClean="0"/>
              <a:t>Off With His Head</a:t>
            </a:r>
            <a:r>
              <a:rPr lang="en-US" b="1" dirty="0" smtClean="0"/>
              <a:t>.</a:t>
            </a:r>
          </a:p>
          <a:p>
            <a:endParaRPr lang="en-US" b="1" dirty="0" smtClean="0"/>
          </a:p>
          <a:p>
            <a:r>
              <a:rPr lang="en-US" b="1" dirty="0" smtClean="0"/>
              <a:t>Douglas Adams’ </a:t>
            </a:r>
            <a:r>
              <a:rPr lang="en-US" b="1" u="sng" dirty="0" smtClean="0"/>
              <a:t>The Restaurant at the End of the Universe </a:t>
            </a:r>
            <a:r>
              <a:rPr lang="en-US" b="1" dirty="0" smtClean="0"/>
              <a:t> has several allusions to </a:t>
            </a:r>
            <a:r>
              <a:rPr lang="en-US" b="1" u="sng" dirty="0" smtClean="0"/>
              <a:t>Alice</a:t>
            </a:r>
            <a:r>
              <a:rPr lang="en-US" b="1" dirty="0" smtClean="0"/>
              <a:t>.</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11675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1983</Words>
  <Application>Microsoft Office PowerPoint</Application>
  <PresentationFormat>On-screen Show (4:3)</PresentationFormat>
  <Paragraphs>282</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Office Theme</vt:lpstr>
      <vt:lpstr> Alice’s Adventures in Wonderland  and Through the Looking Glass  by Lewis Carroll illustrated by John Tenniel  </vt:lpstr>
      <vt:lpstr>Here is just a part of ASU’s  Alice in Wonderland Special Collections</vt:lpstr>
      <vt:lpstr>ASU Library’s Alice in Wonderland Collection contains: :</vt:lpstr>
      <vt:lpstr>PowerPoint Presentation</vt:lpstr>
      <vt:lpstr>ASU Emeritus College Symposium</vt:lpstr>
      <vt:lpstr>List of Contributors to  This Material</vt:lpstr>
      <vt:lpstr> Here’s A recent cartoon from the Boston Herald.</vt:lpstr>
      <vt:lpstr>Alice in Wonderland revolves around a deck of cards, while Through the Looking Glass is based on Chess.  Today, several video games are based on the Alice books.</vt:lpstr>
      <vt:lpstr>Contemporary Authors Love Alice</vt:lpstr>
      <vt:lpstr>A Speech Pathologist’s Perspective:</vt:lpstr>
      <vt:lpstr>Black Holes, Stars and the Cheshire Cat’s Smile:  An Astronomer’s Perspective</vt:lpstr>
      <vt:lpstr>Still Alice: The Book and the Movie</vt:lpstr>
      <vt:lpstr>Still Alice, the Movie</vt:lpstr>
      <vt:lpstr>PowerPoint Presentation</vt:lpstr>
      <vt:lpstr>Other Alices: Alice Cooper &amp; Arlo Guthrie’s Alice’s Restaurant</vt:lpstr>
      <vt:lpstr>The Matrix is filled with Alice allusions</vt:lpstr>
      <vt:lpstr>PowerPoint Presentation</vt:lpstr>
      <vt:lpstr>Here’s the #3 Book on the New York Times  August 14, 2015 Best Seller List of Non Fiction</vt:lpstr>
      <vt:lpstr>Alice and her Friends in Central Park, New York</vt:lpstr>
      <vt:lpstr>Shrooms in Downtown Tempe</vt:lpstr>
      <vt:lpstr>White Rabbits in Downtown Tempe, Arizona</vt:lpstr>
      <vt:lpstr>White Rabbit References at the ASU Emeritus College Symposium</vt:lpstr>
      <vt:lpstr>The Royal Ballet in London is now featuring Alice in Wonderland.  This scene is  “Alice and the Knave of Hearts.”</vt:lpstr>
      <vt:lpstr>Lincoln Center, New York: “Allice’s Adventures in Wonderland”</vt:lpstr>
      <vt:lpstr>Peter and Alice: a Current London Play Starring Judi Dench as Alice</vt:lpstr>
      <vt:lpstr>Alice: “Drink Me”</vt:lpstr>
      <vt:lpstr>Lewis Carroll Was a Master at Parody</vt:lpstr>
      <vt:lpstr>Teasing Father William </vt:lpstr>
      <vt:lpstr>Gryphon, Mock Turtle and Alice</vt:lpstr>
      <vt:lpstr>Humpty Dumpty and Alice and the Alice Band</vt:lpstr>
      <vt:lpstr>Humpty Dumpty While not creating Humpty Dumpty, Carroll made him famous.  </vt:lpstr>
      <vt:lpstr>This site could help someone define the differences between  content words and function words as illustrated in “Jabberwocky”</vt:lpstr>
      <vt:lpstr>The  man who sent us this picture of the Jabberwock Inn in Monterey, California, invited us to meet him there for “a good jabber.”  We mentioned this in one of our senior citizen classes, and a woman said that when she was a teenager, the adults complained that her generation talked “only jabberwock and jive.”  She was surprised to learn where they got the term. </vt:lpstr>
      <vt:lpstr>King and Queen of Hearts</vt:lpstr>
      <vt:lpstr>Mad Hatter:  Hatters in the 1800s suffered from mercury poisoning because they kept contaminated pins in their mouths. </vt:lpstr>
      <vt:lpstr>Mad Hatter’s Tea Party and New York Tea Party</vt:lpstr>
      <vt:lpstr>Walt Disney World’s Spinning Tea Cups</vt:lpstr>
      <vt:lpstr>Other Tea Parties</vt:lpstr>
      <vt:lpstr>March Hare</vt:lpstr>
      <vt:lpstr>Mock Turtle, Gryphon, and Alice</vt:lpstr>
      <vt:lpstr>The Mouse’s Tale/Tail</vt:lpstr>
      <vt:lpstr>The Mouse’s Tale Original and Salvador Dali’s</vt:lpstr>
      <vt:lpstr>Puns and Linguistic Parodies in Alice in Wonderland</vt:lpstr>
      <vt:lpstr>Lewis Carroll was a master at parodying poems of his day:</vt:lpstr>
      <vt:lpstr>Isaac Watts’ original is about bees and their industriousness ,  while Lewis Carroll’s Parody is about crocodiles</vt:lpstr>
      <vt:lpstr>Tweedledum and Tweedledee and Bob Dylan’s “Tweedle Dee &amp; Tweedle Dum”</vt:lpstr>
      <vt:lpstr>PowerPoint Presentation</vt:lpstr>
      <vt:lpstr>Tim Burton’s Alice in Wonderland: Johnny Depp as the Mad Hatter, Mia Wasikowska as Alice, and Helena Bonham Carter as the Red Queen. </vt:lpstr>
      <vt:lpstr>The Sesquicentennial of Lewis Carroll’s Alice in Wonderland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Alice’s Adventures in Wonderland by Lewis Carroll Drawings by Jon Tenniel</dc:title>
  <dc:creator>Don</dc:creator>
  <cp:lastModifiedBy>Don Nilsen</cp:lastModifiedBy>
  <cp:revision>201</cp:revision>
  <cp:lastPrinted>2015-10-22T19:11:04Z</cp:lastPrinted>
  <dcterms:created xsi:type="dcterms:W3CDTF">2006-08-16T00:00:00Z</dcterms:created>
  <dcterms:modified xsi:type="dcterms:W3CDTF">2017-04-28T19:31:43Z</dcterms:modified>
</cp:coreProperties>
</file>