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83" r:id="rId12"/>
    <p:sldId id="263" r:id="rId13"/>
    <p:sldId id="264" r:id="rId14"/>
    <p:sldId id="265" r:id="rId15"/>
    <p:sldId id="266" r:id="rId16"/>
    <p:sldId id="267" r:id="rId17"/>
    <p:sldId id="268" r:id="rId18"/>
    <p:sldId id="284" r:id="rId19"/>
    <p:sldId id="269" r:id="rId20"/>
    <p:sldId id="270" r:id="rId21"/>
    <p:sldId id="273" r:id="rId22"/>
    <p:sldId id="274" r:id="rId23"/>
    <p:sldId id="279" r:id="rId24"/>
    <p:sldId id="275" r:id="rId25"/>
    <p:sldId id="276" r:id="rId26"/>
    <p:sldId id="280" r:id="rId27"/>
    <p:sldId id="285" r:id="rId28"/>
    <p:sldId id="271" r:id="rId29"/>
    <p:sldId id="278" r:id="rId30"/>
    <p:sldId id="272" r:id="rId3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History of the </a:t>
            </a:r>
            <a:br>
              <a:rPr lang="en-US" sz="3200" b="1" dirty="0" smtClean="0"/>
            </a:br>
            <a:r>
              <a:rPr lang="en-US" sz="3200" b="1" dirty="0" smtClean="0"/>
              <a:t>International Society for Humor Studies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2514600" cy="1524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By Don L. F. Nilsen, and</a:t>
            </a:r>
          </a:p>
          <a:p>
            <a:r>
              <a:rPr lang="en-US" sz="2000" b="1" dirty="0" smtClean="0"/>
              <a:t>Alleen Pace Nilsen</a:t>
            </a:r>
            <a:endParaRPr lang="en-US" sz="2000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94777"/>
            <a:ext cx="3505201" cy="44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1984: The Theme of Our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Conference was “Contemporary Humor”</a:t>
            </a:r>
            <a:br>
              <a:rPr lang="en-US" sz="2000" b="1" dirty="0" smtClean="0"/>
            </a:br>
            <a:r>
              <a:rPr lang="en-US" sz="2000" b="1" dirty="0" smtClean="0"/>
              <a:t>We received a Gift from the House of Humor and Satire in Gabrovo, Bulgaria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72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Miss Peach: An Original Mel Lazarus Drawing: Presented to the </a:t>
            </a:r>
            <a:r>
              <a:rPr lang="en-US" sz="2800" b="1" dirty="0" err="1" smtClean="0"/>
              <a:t>Nilsens</a:t>
            </a:r>
            <a:r>
              <a:rPr lang="en-US" sz="2800" b="1" dirty="0" smtClean="0"/>
              <a:t> at an ISHS Conference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1436" y="2104364"/>
            <a:ext cx="4033309" cy="3024982"/>
          </a:xfrm>
        </p:spPr>
      </p:pic>
    </p:spTree>
    <p:extLst>
      <p:ext uri="{BB962C8B-B14F-4D97-AF65-F5344CB8AC3E}">
        <p14:creationId xmlns:p14="http://schemas.microsoft.com/office/powerpoint/2010/main" val="224234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1985: Here is a News Story and a </a:t>
            </a:r>
            <a:br>
              <a:rPr lang="en-US" b="1" dirty="0" smtClean="0"/>
            </a:br>
            <a:r>
              <a:rPr lang="en-US" b="1" dirty="0" smtClean="0"/>
              <a:t>1985 WHIM Flyer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950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1986: We were featured on the A.S.U. directory front cover.</a:t>
            </a:r>
            <a:br>
              <a:rPr lang="en-US" sz="2400" b="1" dirty="0" smtClean="0"/>
            </a:br>
            <a:r>
              <a:rPr lang="en-US" sz="2400" b="1" dirty="0" smtClean="0"/>
              <a:t>The theme of our fourth WHIM conference was </a:t>
            </a:r>
            <a:br>
              <a:rPr lang="en-US" sz="2400" b="1" dirty="0" smtClean="0"/>
            </a:br>
            <a:r>
              <a:rPr lang="en-US" sz="2400" b="1" dirty="0" smtClean="0"/>
              <a:t>“Humor across the Disciplines.”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79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1986: Sydney Harris Drew a WHIM Cartoon in the </a:t>
            </a:r>
            <a:r>
              <a:rPr lang="en-US" sz="2000" b="1" u="sng" dirty="0" smtClean="0"/>
              <a:t>Wall Street Journal</a:t>
            </a:r>
            <a:br>
              <a:rPr lang="en-US" sz="2000" b="1" u="sng" dirty="0" smtClean="0"/>
            </a:br>
            <a:r>
              <a:rPr lang="en-US" sz="2000" b="1" dirty="0" smtClean="0"/>
              <a:t>and James Boren drew a “whimsical” cartoon of a “humor professor.”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356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1986: The theme of our fifth WHIM conference was “American Humor.”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Gene Valentine, who did all of our WHIMSY covers used the Statue-of-Liberty Symbolism to Reinforce the Conference Theme.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022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1987: Alleen and Don Nilsen were invited to the House of Humor and Satire in Gabrovo, Bulgaria.  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6"/>
            <a:ext cx="2437015" cy="182713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2514600" cy="1885303"/>
          </a:xfrm>
        </p:spPr>
      </p:pic>
      <p:sp>
        <p:nvSpPr>
          <p:cNvPr id="7" name="TextBox 6"/>
          <p:cNvSpPr txBox="1"/>
          <p:nvPr/>
        </p:nvSpPr>
        <p:spPr>
          <a:xfrm>
            <a:off x="3429000" y="2362200"/>
            <a:ext cx="5361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Here are two Gabrovo icons.  The first is for a half cup of coffee.  </a:t>
            </a:r>
          </a:p>
          <a:p>
            <a:endParaRPr lang="en-US" b="1" dirty="0" smtClean="0"/>
          </a:p>
          <a:p>
            <a:r>
              <a:rPr lang="en-US" b="1" dirty="0" smtClean="0"/>
              <a:t>The second cup is for someone with a mustache.  The coins one show a cat with no tail.  </a:t>
            </a:r>
          </a:p>
          <a:p>
            <a:endParaRPr lang="en-US" b="1" dirty="0"/>
          </a:p>
          <a:p>
            <a:r>
              <a:rPr lang="en-US" b="1" dirty="0" smtClean="0"/>
              <a:t>Two of these icons stress the “stinginess” of Gabrovo citizens.  </a:t>
            </a:r>
          </a:p>
          <a:p>
            <a:endParaRPr lang="en-US" b="1" dirty="0"/>
          </a:p>
          <a:p>
            <a:r>
              <a:rPr lang="en-US" b="1" dirty="0" smtClean="0"/>
              <a:t>The reason the cat has no tail is so when it comes into the house the owner can close the door sooner.</a:t>
            </a:r>
          </a:p>
          <a:p>
            <a:endParaRPr lang="en-US" b="1" dirty="0"/>
          </a:p>
          <a:p>
            <a:r>
              <a:rPr lang="en-US" b="1" dirty="0" smtClean="0"/>
              <a:t>The Statue of </a:t>
            </a:r>
            <a:r>
              <a:rPr lang="en-US" b="1" dirty="0" err="1" smtClean="0"/>
              <a:t>Racho</a:t>
            </a:r>
            <a:r>
              <a:rPr lang="en-US" b="1" dirty="0" smtClean="0"/>
              <a:t> </a:t>
            </a:r>
            <a:r>
              <a:rPr lang="en-US" b="1" dirty="0" err="1" smtClean="0"/>
              <a:t>Kabacho</a:t>
            </a:r>
            <a:r>
              <a:rPr lang="en-US" b="1" dirty="0" smtClean="0"/>
              <a:t>, the founder of Gabrovo is in the middle of the river, because the land is cheaper there.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1987: Alleen Nilsen got in trouble for talking about </a:t>
            </a:r>
            <a:br>
              <a:rPr lang="en-US" sz="2000" b="1" dirty="0" smtClean="0"/>
            </a:br>
            <a:r>
              <a:rPr lang="en-US" sz="2000" b="1" dirty="0" smtClean="0"/>
              <a:t>Evan </a:t>
            </a:r>
            <a:r>
              <a:rPr lang="en-US" sz="2000" b="1" dirty="0" err="1" smtClean="0"/>
              <a:t>Mecham</a:t>
            </a:r>
            <a:r>
              <a:rPr lang="en-US" sz="2000" b="1" dirty="0" smtClean="0"/>
              <a:t>, Arizona’s soon-to-be-impeached governor.  </a:t>
            </a:r>
            <a:br>
              <a:rPr lang="en-US" sz="2000" b="1" dirty="0" smtClean="0"/>
            </a:br>
            <a:r>
              <a:rPr lang="en-US" sz="2000" b="1" dirty="0" smtClean="0"/>
              <a:t>The theme of the sixth WHIM conference was “International Humor” 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977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1987: A Soviet Delegation came </a:t>
            </a:r>
            <a:br>
              <a:rPr lang="en-US" sz="2700" b="1" dirty="0" smtClean="0"/>
            </a:br>
            <a:r>
              <a:rPr lang="en-US" sz="2700" b="1" dirty="0" smtClean="0"/>
              <a:t>to the WHIM conference in Tempe, Arizona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They thought they were coming to “Tampa” instead of “Tempe,” and were surprised to see American desert instead of American water.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When they visited Arizona’s “Rawhide City,” they dressed up as American Cowboys.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They had their picture taken with the frontier bar maid.</a:t>
            </a:r>
            <a:endParaRPr lang="en-U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12" y="1600200"/>
            <a:ext cx="3580376" cy="4525963"/>
          </a:xfrm>
        </p:spPr>
      </p:pic>
    </p:spTree>
    <p:extLst>
      <p:ext uri="{BB962C8B-B14F-4D97-AF65-F5344CB8AC3E}">
        <p14:creationId xmlns:p14="http://schemas.microsoft.com/office/powerpoint/2010/main" val="3695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1987: Representatives from Russia’s </a:t>
            </a:r>
            <a:r>
              <a:rPr lang="en-US" sz="2800" b="1" u="sng" dirty="0" smtClean="0"/>
              <a:t>Pravda</a:t>
            </a:r>
            <a:r>
              <a:rPr lang="en-US" sz="2800" b="1" dirty="0" smtClean="0"/>
              <a:t> and </a:t>
            </a:r>
            <a:r>
              <a:rPr lang="en-US" sz="2800" b="1" u="sng" dirty="0" err="1" smtClean="0"/>
              <a:t>Krokodil</a:t>
            </a:r>
            <a:r>
              <a:rPr lang="en-US" sz="2800" b="1" dirty="0" smtClean="0"/>
              <a:t> Attended Our Sixth WHIM Conference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Therefore, America’s C.I.A. also had to attend.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The first day they wore suits.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The second day they wore Hawaiian shirts.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The third day, Paul Krasner asked them to stand up so that we could give them a round of applause.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467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International Humor Conferences Before and During the WHIM Conferences </a:t>
            </a:r>
            <a:br>
              <a:rPr lang="en-US" sz="2000" b="1" dirty="0" smtClean="0"/>
            </a:br>
            <a:r>
              <a:rPr lang="en-US" sz="2000" b="1" dirty="0" smtClean="0"/>
              <a:t>(WHIM: World Humor and Irony Membership)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Tony Chapman and Hugh Foote convened an International Humor Conference in Cardiff, Wales.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Harvey </a:t>
            </a:r>
            <a:r>
              <a:rPr lang="en-US" sz="1800" b="1" dirty="0" err="1" smtClean="0"/>
              <a:t>Mindess</a:t>
            </a:r>
            <a:r>
              <a:rPr lang="en-US" sz="1800" b="1" dirty="0" smtClean="0"/>
              <a:t> and Joy </a:t>
            </a:r>
            <a:r>
              <a:rPr lang="en-US" sz="1800" b="1" dirty="0" err="1" smtClean="0"/>
              <a:t>Turek</a:t>
            </a:r>
            <a:r>
              <a:rPr lang="en-US" sz="1800" b="1" dirty="0" smtClean="0"/>
              <a:t> convened an International Humor Conference in Los Angeles, California.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Amy Carrell convened a humor seminar in Edmond, Oklahoma.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Ann Marie </a:t>
            </a:r>
            <a:r>
              <a:rPr lang="en-US" sz="1800" b="1" dirty="0" err="1" smtClean="0"/>
              <a:t>Guilmette</a:t>
            </a:r>
            <a:r>
              <a:rPr lang="en-US" sz="1800" b="1" dirty="0" smtClean="0"/>
              <a:t> convened an international  humor conference in St. </a:t>
            </a:r>
            <a:r>
              <a:rPr lang="en-US" sz="1800" b="1" dirty="0" err="1" smtClean="0"/>
              <a:t>Catherines</a:t>
            </a:r>
            <a:r>
              <a:rPr lang="en-US" sz="1800" b="1" dirty="0" smtClean="0"/>
              <a:t>, Ontario, Canada.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Salvatore Attardo convened an international humor conference in Youngstown, Ohio.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Desmond </a:t>
            </a:r>
            <a:r>
              <a:rPr lang="en-US" sz="1800" b="1" dirty="0" err="1"/>
              <a:t>MacHale</a:t>
            </a:r>
            <a:r>
              <a:rPr lang="en-US" sz="1800" b="1" dirty="0"/>
              <a:t> convened an international humor conference in Cork, Ireland.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Larry </a:t>
            </a:r>
            <a:r>
              <a:rPr lang="en-US" sz="1800" b="1" dirty="0" smtClean="0"/>
              <a:t>Mintz, Rufus Browning and </a:t>
            </a:r>
            <a:r>
              <a:rPr lang="en-US" sz="1800" b="1" dirty="0"/>
              <a:t>Herb Cummings convened an International Humor Conference in Washington, D.C.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Judith Stora Sander and Nelly Feuerhahn have convened CORHUM humor conferences </a:t>
            </a:r>
            <a:r>
              <a:rPr lang="en-US" sz="1800" b="1" dirty="0" smtClean="0"/>
              <a:t>throughout </a:t>
            </a:r>
            <a:r>
              <a:rPr lang="en-US" sz="1800" b="1" dirty="0"/>
              <a:t>France.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5286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1988: The WHIM Conference Moved to Purdue University, where Victor Raskin and Shaun Hughes were the Conveners.</a:t>
            </a:r>
            <a:br>
              <a:rPr lang="en-US" sz="2800" b="1" dirty="0" smtClean="0"/>
            </a:br>
            <a:r>
              <a:rPr lang="en-US" sz="2800" b="1" dirty="0" smtClean="0"/>
              <a:t>1989: </a:t>
            </a:r>
            <a:r>
              <a:rPr lang="en-US" sz="2800" b="1" smtClean="0"/>
              <a:t>We went overseas—to </a:t>
            </a:r>
            <a:r>
              <a:rPr lang="en-US" sz="2800" b="1" dirty="0" err="1" smtClean="0"/>
              <a:t>Laie</a:t>
            </a:r>
            <a:r>
              <a:rPr lang="en-US" sz="2800" b="1" dirty="0" smtClean="0"/>
              <a:t>, Hawaii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Here we decided to start going international, so…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1989 in </a:t>
            </a:r>
            <a:r>
              <a:rPr lang="en-US" sz="1800" b="1" dirty="0" err="1" smtClean="0"/>
              <a:t>Laie</a:t>
            </a:r>
            <a:r>
              <a:rPr lang="en-US" sz="1800" b="1" dirty="0" smtClean="0"/>
              <a:t>, Hawaii (Margaret Baker &amp; Jesse Crisler)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It was here that we decided to change our name to ISHS: International Society for Humor Studies, because the other name was “too whimsical.”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Because more than half of our membership were U.S., we also decided to alternate between U.S. and non-U.S. venues.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58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1990: in Sheffield, England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Here are some Nilsen pictures from the 1990 ISHS conference in Sheffield, England.</a:t>
            </a:r>
            <a:endParaRPr lang="en-US" b="1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36878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1993: in Luxembourg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Here are some Nilsen pictures from the </a:t>
            </a:r>
            <a:r>
              <a:rPr lang="en-US" b="1" dirty="0" smtClean="0"/>
              <a:t>1993 </a:t>
            </a:r>
            <a:r>
              <a:rPr lang="en-US" b="1" dirty="0"/>
              <a:t>ISHS conference in </a:t>
            </a:r>
            <a:r>
              <a:rPr lang="en-US" b="1" dirty="0" smtClean="0"/>
              <a:t>Luxembourg.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357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1994: Ithaca, New York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Here </a:t>
            </a:r>
            <a:r>
              <a:rPr lang="en-US" b="1" dirty="0" smtClean="0"/>
              <a:t>is an embroidery given to the </a:t>
            </a:r>
            <a:r>
              <a:rPr lang="en-US" b="1" dirty="0" err="1" smtClean="0"/>
              <a:t>Nilsens</a:t>
            </a:r>
            <a:r>
              <a:rPr lang="en-US" b="1" dirty="0" smtClean="0"/>
              <a:t> at </a:t>
            </a:r>
            <a:r>
              <a:rPr lang="en-US" b="1" dirty="0"/>
              <a:t>the </a:t>
            </a:r>
            <a:r>
              <a:rPr lang="en-US" b="1" dirty="0" smtClean="0"/>
              <a:t>1994 </a:t>
            </a:r>
            <a:r>
              <a:rPr lang="en-US" b="1" dirty="0"/>
              <a:t>ISHS conference in </a:t>
            </a:r>
            <a:r>
              <a:rPr lang="en-US" b="1" dirty="0" smtClean="0"/>
              <a:t>Ithaca, New York.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271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1998: Bergen, Norway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Here is </a:t>
            </a:r>
            <a:r>
              <a:rPr lang="en-US" b="1" dirty="0" smtClean="0"/>
              <a:t>a Norwegian troll bought by the </a:t>
            </a:r>
            <a:r>
              <a:rPr lang="en-US" b="1" dirty="0" err="1"/>
              <a:t>Nilsens</a:t>
            </a:r>
            <a:r>
              <a:rPr lang="en-US" b="1" dirty="0"/>
              <a:t> at the </a:t>
            </a:r>
            <a:r>
              <a:rPr lang="en-US" b="1" dirty="0" smtClean="0"/>
              <a:t>1998 </a:t>
            </a:r>
            <a:r>
              <a:rPr lang="en-US" b="1" dirty="0"/>
              <a:t>ISHS conference in </a:t>
            </a:r>
            <a:r>
              <a:rPr lang="en-US" b="1" dirty="0" smtClean="0"/>
              <a:t>Bergen, Norway.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107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1999: Oakland, California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Here are some Nilsen pictures from the </a:t>
            </a:r>
            <a:r>
              <a:rPr lang="en-US" b="1" dirty="0" smtClean="0"/>
              <a:t>1999 </a:t>
            </a:r>
            <a:r>
              <a:rPr lang="en-US" b="1" dirty="0"/>
              <a:t>ISHS conference in </a:t>
            </a:r>
            <a:r>
              <a:rPr lang="en-US" b="1" dirty="0" smtClean="0"/>
              <a:t>Oakland, California.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203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2000: Osaka, Japan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Here are some Nilsen pictures from the </a:t>
            </a:r>
            <a:r>
              <a:rPr lang="en-US" b="1" dirty="0" smtClean="0"/>
              <a:t>2000 </a:t>
            </a:r>
            <a:r>
              <a:rPr lang="en-US" b="1" dirty="0"/>
              <a:t>ISHS conference in </a:t>
            </a:r>
            <a:r>
              <a:rPr lang="en-US" b="1" dirty="0" smtClean="0"/>
              <a:t>Osaka, Japan.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662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2012 in </a:t>
            </a:r>
            <a:r>
              <a:rPr lang="en-US" b="1" dirty="0" err="1" smtClean="0"/>
              <a:t>Kraków</a:t>
            </a:r>
            <a:r>
              <a:rPr lang="en-US" b="1" dirty="0" smtClean="0"/>
              <a:t>, Poland</a:t>
            </a:r>
            <a:br>
              <a:rPr lang="en-US" b="1" dirty="0" smtClean="0"/>
            </a:br>
            <a:r>
              <a:rPr lang="en-US" b="1" dirty="0" err="1" smtClean="0"/>
              <a:t>Uniwersytet</a:t>
            </a:r>
            <a:r>
              <a:rPr lang="en-US" b="1" dirty="0" smtClean="0"/>
              <a:t> </a:t>
            </a:r>
            <a:r>
              <a:rPr lang="en-US" b="1" dirty="0" err="1" smtClean="0"/>
              <a:t>Jagiellonski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Documents\PowerPoints\ISHS-AATH Photos\2013 ishs\ISHS in Krak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97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57200"/>
            <a:ext cx="39624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1990 </a:t>
            </a:r>
            <a:r>
              <a:rPr lang="en-US" sz="1800" b="1" dirty="0"/>
              <a:t>in Sheffield, England (Mark Glazer)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1991 in St. </a:t>
            </a:r>
            <a:r>
              <a:rPr lang="en-US" sz="1800" b="1" dirty="0" err="1"/>
              <a:t>Catharines</a:t>
            </a:r>
            <a:r>
              <a:rPr lang="en-US" sz="1800" b="1" dirty="0"/>
              <a:t>, Canada (Ann-Marie </a:t>
            </a:r>
            <a:r>
              <a:rPr lang="en-US" sz="1800" b="1" dirty="0" err="1"/>
              <a:t>Guilmette</a:t>
            </a:r>
            <a:r>
              <a:rPr lang="en-US" sz="1800" b="1" dirty="0"/>
              <a:t>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1992 in Paris, France (Judith Stora-Sandor &amp; Nelly Feuerhahn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1993 in Luxembourg (Larry Sherman)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1994 in Ithaca, New York (Mary Ann Rishel)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1995 in Birmingham, England (George Paton)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114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1996 in Sydney, Australia (Jessica Milner Davis &amp; John McCallum)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1997 in Edmond, Oklahoma (Amy Carrell)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1998 in Bergen, Norway (Sven Svebak)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1999 in Oakland, California (Martin Lampert)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</a:p>
          <a:p>
            <a:pPr marL="0" indent="0">
              <a:buNone/>
            </a:pPr>
            <a:r>
              <a:rPr lang="en-US" sz="1800" b="1" dirty="0" smtClean="0"/>
              <a:t>2000 in Osaka, Japan (Hiroshi Inoue &amp; Goh Abe)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2001 in College Park, Maryland (Larry Mintz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6880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41148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2002 in Forli, Italy (Delia </a:t>
            </a:r>
            <a:r>
              <a:rPr lang="en-US" sz="1800" b="1" dirty="0" err="1" smtClean="0"/>
              <a:t>Chiaro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2003 in Chicago, Illinois (Judith Kaplan-</a:t>
            </a:r>
            <a:r>
              <a:rPr lang="en-US" sz="1800" b="1" dirty="0" err="1" smtClean="0"/>
              <a:t>Weinger</a:t>
            </a:r>
            <a:r>
              <a:rPr lang="en-US" sz="1800" b="1" dirty="0" smtClean="0"/>
              <a:t> &amp; Richard Hallett)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2004 in Dijon, France (Lorene </a:t>
            </a:r>
            <a:r>
              <a:rPr lang="en-US" sz="1800" b="1" dirty="0" err="1" smtClean="0"/>
              <a:t>Birden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2005 in Youngstown, Ohio (Salvatore Attardo)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2006 in Copenhagen, Denmark (Martin </a:t>
            </a:r>
            <a:r>
              <a:rPr lang="en-US" sz="1800" b="1" dirty="0" err="1" smtClean="0"/>
              <a:t>Führ</a:t>
            </a:r>
            <a:r>
              <a:rPr lang="en-US" sz="1800" b="1" dirty="0" smtClean="0"/>
              <a:t>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2007 in Newport, Rhode Island (Margaret Mathias)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2008 in </a:t>
            </a:r>
            <a:r>
              <a:rPr lang="en-US" sz="1800" b="1" dirty="0" err="1" smtClean="0"/>
              <a:t>Alcalá</a:t>
            </a:r>
            <a:r>
              <a:rPr lang="en-US" sz="1800" b="1" dirty="0" smtClean="0"/>
              <a:t> de Henares, Spain (Juan Garcia </a:t>
            </a:r>
            <a:r>
              <a:rPr lang="en-US" sz="1800" b="1" dirty="0" err="1" smtClean="0"/>
              <a:t>Cerrada</a:t>
            </a:r>
            <a:r>
              <a:rPr lang="en-US" sz="1800" b="1" dirty="0" smtClean="0"/>
              <a:t>, Carmen Valero-</a:t>
            </a:r>
            <a:r>
              <a:rPr lang="en-US" sz="1800" b="1" dirty="0" err="1" smtClean="0"/>
              <a:t>Garces</a:t>
            </a:r>
            <a:r>
              <a:rPr lang="en-US" sz="1800" b="1" dirty="0" smtClean="0"/>
              <a:t> &amp; </a:t>
            </a:r>
            <a:r>
              <a:rPr lang="en-US" sz="1800" b="1" dirty="0" err="1" smtClean="0"/>
              <a:t>Begona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Carbelo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Baquero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2009 Long Beach, California (Amy Bippus)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2010 Hong Kong (Xiaodong Yue)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2011 Boston, Massachusetts (Patrice Oppliger)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2012 </a:t>
            </a:r>
            <a:r>
              <a:rPr lang="en-US" sz="1800" b="1" dirty="0" err="1" smtClean="0"/>
              <a:t>Kraków</a:t>
            </a:r>
            <a:r>
              <a:rPr lang="en-US" sz="1800" b="1" dirty="0" smtClean="0"/>
              <a:t>, Poland (Wladyslaw Chlopicki)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2013 Williamsburg, Virginia (Larry Ventis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0422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Larry Mintz </a:t>
            </a:r>
            <a:r>
              <a:rPr lang="en-US" b="1" smtClean="0"/>
              <a:t>convened another </a:t>
            </a:r>
            <a:r>
              <a:rPr lang="en-US" b="1" dirty="0" smtClean="0"/>
              <a:t>International Humor Conference in Washington, D.C.  Art Buchwald, </a:t>
            </a:r>
            <a:r>
              <a:rPr lang="en-US" b="1" dirty="0"/>
              <a:t>Mark </a:t>
            </a:r>
            <a:r>
              <a:rPr lang="en-US" b="1" dirty="0" smtClean="0"/>
              <a:t>Russell, Jeff </a:t>
            </a:r>
            <a:r>
              <a:rPr lang="en-US" b="1" dirty="0" err="1" smtClean="0"/>
              <a:t>McNelly</a:t>
            </a:r>
            <a:r>
              <a:rPr lang="en-US" b="1" dirty="0" smtClean="0"/>
              <a:t> and Bob </a:t>
            </a:r>
            <a:r>
              <a:rPr lang="en-US" b="1" dirty="0" err="1" smtClean="0"/>
              <a:t>Orben</a:t>
            </a:r>
            <a:r>
              <a:rPr lang="en-US" b="1" dirty="0" smtClean="0"/>
              <a:t> were on the panel.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Library of Congress convened a Seminar of Humor Scholars in Washington, D.C.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Avner</a:t>
            </a:r>
            <a:r>
              <a:rPr lang="en-US" b="1" dirty="0"/>
              <a:t> </a:t>
            </a:r>
            <a:r>
              <a:rPr lang="en-US" b="1" dirty="0" err="1"/>
              <a:t>Ziv</a:t>
            </a:r>
            <a:r>
              <a:rPr lang="en-US" b="1" dirty="0"/>
              <a:t> convened a number of international humor conferences in Tel Aviv, Israel.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85800"/>
            <a:ext cx="4114800" cy="5440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Christian </a:t>
            </a:r>
            <a:r>
              <a:rPr lang="en-US" b="1" dirty="0" err="1"/>
              <a:t>Hempleman</a:t>
            </a:r>
            <a:r>
              <a:rPr lang="en-US" b="1" dirty="0"/>
              <a:t> and Owen Lynch convened a number of humor conferences in Dallas, Texas.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Association of Applied and Therapeutic Humor (AATH) convened a number of international humor conferences.</a:t>
            </a:r>
          </a:p>
          <a:p>
            <a:pPr marL="0" indent="0">
              <a:buNone/>
            </a:pPr>
            <a:endParaRPr lang="en-US" b="1" dirty="0"/>
          </a:p>
          <a:p>
            <a:pPr marL="0" marR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ea typeface="Times New Roman"/>
                <a:cs typeface="Times New Roman"/>
              </a:rPr>
              <a:t>Willibald Ruch has convened 16 international humor summer schools in different countries, including England, Estonia, Finland, Germany, Northern Ireland, Russia, Scotland, Spain</a:t>
            </a:r>
            <a:r>
              <a:rPr lang="en-US" b="1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en-US" b="1" smtClean="0">
                <a:solidFill>
                  <a:srgbClr val="000000"/>
                </a:solidFill>
                <a:ea typeface="Times New Roman"/>
                <a:cs typeface="Times New Roman"/>
              </a:rPr>
              <a:t>and </a:t>
            </a:r>
            <a:r>
              <a:rPr lang="en-US" b="1">
                <a:solidFill>
                  <a:srgbClr val="000000"/>
                </a:solidFill>
                <a:ea typeface="Times New Roman"/>
                <a:cs typeface="Times New Roman"/>
              </a:rPr>
              <a:t>Switzerland.</a:t>
            </a:r>
            <a:endParaRPr lang="en-US" sz="2000">
              <a:latin typeface="Times New Roman"/>
              <a:ea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15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2014 in Utrecht, The Netherlands (Sibe Doosje)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2015 in Oakland, California (Martin Lampert)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2016 in Dublin, Ireland (Eric </a:t>
            </a:r>
            <a:r>
              <a:rPr lang="en-US" sz="1800" b="1" dirty="0" err="1" smtClean="0"/>
              <a:t>Weitz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4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Two Newspaper Articles about </a:t>
            </a:r>
            <a:r>
              <a:rPr lang="en-US" sz="2400" b="1" smtClean="0"/>
              <a:t>Scholars at Humor </a:t>
            </a:r>
            <a:r>
              <a:rPr lang="en-US" sz="2400" b="1" dirty="0" smtClean="0"/>
              <a:t>Conferences</a:t>
            </a:r>
            <a:br>
              <a:rPr lang="en-US" sz="2400" b="1" dirty="0" smtClean="0"/>
            </a:br>
            <a:r>
              <a:rPr lang="en-US" sz="2400" b="1" dirty="0" smtClean="0"/>
              <a:t>Note The Two Snoozing Academics on the left.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1" y="1600200"/>
            <a:ext cx="2997457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38" y="1600200"/>
            <a:ext cx="3397523" cy="4525963"/>
          </a:xfrm>
        </p:spPr>
      </p:pic>
    </p:spTree>
    <p:extLst>
      <p:ext uri="{BB962C8B-B14F-4D97-AF65-F5344CB8AC3E}">
        <p14:creationId xmlns:p14="http://schemas.microsoft.com/office/powerpoint/2010/main" val="1590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1981: Art Buchwald Comes to the A.S.U. Campus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In 1981, Art Buchwald came to the ASU Campus.</a:t>
            </a:r>
          </a:p>
          <a:p>
            <a:endParaRPr lang="en-US" sz="1800" b="1" dirty="0"/>
          </a:p>
          <a:p>
            <a:r>
              <a:rPr lang="en-US" sz="1800" b="1" dirty="0" smtClean="0"/>
              <a:t>He said that Humor Conferences are difficult because the audience will expect to be kept in stitches during the entire conference.</a:t>
            </a:r>
          </a:p>
          <a:p>
            <a:endParaRPr lang="en-US" sz="1800" b="1" dirty="0"/>
          </a:p>
          <a:p>
            <a:r>
              <a:rPr lang="en-US" sz="1800" b="1" dirty="0" smtClean="0"/>
              <a:t>Since we can’t (and shouldn’t) do this, we decided to make our conferences scholarly.</a:t>
            </a:r>
          </a:p>
          <a:p>
            <a:endParaRPr lang="en-US" sz="1800" b="1" dirty="0"/>
          </a:p>
          <a:p>
            <a:r>
              <a:rPr lang="en-US" sz="1800" b="1" dirty="0" smtClean="0"/>
              <a:t>And tried to laugh as little as possible.</a:t>
            </a:r>
            <a:endParaRPr lang="en-US" sz="1800" b="1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41924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1982 Flyer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This is a flyer to establish the dates of our conference: April 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Every Year.</a:t>
            </a:r>
          </a:p>
          <a:p>
            <a:endParaRPr lang="en-US" b="1" dirty="0"/>
          </a:p>
          <a:p>
            <a:r>
              <a:rPr lang="en-US" b="1" dirty="0" smtClean="0"/>
              <a:t>We kept this tradition for seven years,</a:t>
            </a:r>
          </a:p>
          <a:p>
            <a:endParaRPr lang="en-US" b="1" dirty="0"/>
          </a:p>
          <a:p>
            <a:r>
              <a:rPr lang="en-US" b="1" dirty="0" smtClean="0"/>
              <a:t>Six years at Arizona State University, and one year at Purdue University.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038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1982: Two Early News Stories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68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1983: The Proceedings of the 1982 WHIM Conference</a:t>
            </a:r>
            <a:br>
              <a:rPr lang="en-US" sz="2000" b="1" dirty="0" smtClean="0"/>
            </a:br>
            <a:r>
              <a:rPr lang="en-US" sz="2000" b="1" dirty="0" smtClean="0"/>
              <a:t>The Theme of this Conference was “Linguistic Humor and Language Play”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We named ourselves WHIM—World Humor and Irony Membership.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We called our proceedings WHIMSY—</a:t>
            </a:r>
            <a:r>
              <a:rPr lang="en-US" sz="1800" b="1" u="sng" dirty="0" smtClean="0"/>
              <a:t>World Humor and Irony Membership Serial Yearbook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Rather than publishing “abstracts,” we published “concretes,” excerpting the most insightful comments from each paper.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These “concretes” were about three pages single spaced in length.</a:t>
            </a:r>
            <a:endParaRPr lang="en-U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205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1983: Larry Wilde MC-</a:t>
            </a:r>
            <a:r>
              <a:rPr lang="en-US" sz="2400" b="1" dirty="0" err="1" smtClean="0"/>
              <a:t>ed</a:t>
            </a:r>
            <a:r>
              <a:rPr lang="en-US" sz="2400" b="1" dirty="0" smtClean="0"/>
              <a:t> the 1983 Joke Telling Competition</a:t>
            </a:r>
            <a:br>
              <a:rPr lang="en-US" sz="2400" b="1" dirty="0" smtClean="0"/>
            </a:br>
            <a:r>
              <a:rPr lang="en-US" sz="2400" b="1" dirty="0" smtClean="0"/>
              <a:t>1984: The second WHIMSY proceedings were published.</a:t>
            </a:r>
            <a:br>
              <a:rPr lang="en-US" sz="2400" b="1" dirty="0" smtClean="0"/>
            </a:br>
            <a:r>
              <a:rPr lang="en-US" sz="2400" b="1" dirty="0" smtClean="0"/>
              <a:t>The theme was “Humor and Metaphor”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377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1298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History of the  International Society for Humor Studies</vt:lpstr>
      <vt:lpstr>International Humor Conferences Before and During the WHIM Conferences  (WHIM: World Humor and Irony Membership)</vt:lpstr>
      <vt:lpstr>PowerPoint Presentation</vt:lpstr>
      <vt:lpstr>Two Newspaper Articles about Scholars at Humor Conferences Note The Two Snoozing Academics on the left.</vt:lpstr>
      <vt:lpstr>1981: Art Buchwald Comes to the A.S.U. Campus</vt:lpstr>
      <vt:lpstr>1982 Flyer</vt:lpstr>
      <vt:lpstr>1982: Two Early News Stories</vt:lpstr>
      <vt:lpstr>1983: The Proceedings of the 1982 WHIM Conference The Theme of this Conference was “Linguistic Humor and Language Play”</vt:lpstr>
      <vt:lpstr>1983: Larry Wilde MC-ed the 1983 Joke Telling Competition 1984: The second WHIMSY proceedings were published. The theme was “Humor and Metaphor”</vt:lpstr>
      <vt:lpstr>1984: The Theme of Our 3rd Conference was “Contemporary Humor” We received a Gift from the House of Humor and Satire in Gabrovo, Bulgaria</vt:lpstr>
      <vt:lpstr>Miss Peach: An Original Mel Lazarus Drawing: Presented to the Nilsens at an ISHS Conference</vt:lpstr>
      <vt:lpstr>1985: Here is a News Story and a  1985 WHIM Flyer</vt:lpstr>
      <vt:lpstr>1986: We were featured on the A.S.U. directory front cover. The theme of our fourth WHIM conference was  “Humor across the Disciplines.”</vt:lpstr>
      <vt:lpstr>1986: Sydney Harris Drew a WHIM Cartoon in the Wall Street Journal and James Boren drew a “whimsical” cartoon of a “humor professor.”</vt:lpstr>
      <vt:lpstr>1986: The theme of our fifth WHIM conference was “American Humor.”</vt:lpstr>
      <vt:lpstr>1987: Alleen and Don Nilsen were invited to the House of Humor and Satire in Gabrovo, Bulgaria.  </vt:lpstr>
      <vt:lpstr>1987: Alleen Nilsen got in trouble for talking about  Evan Mecham, Arizona’s soon-to-be-impeached governor.   The theme of the sixth WHIM conference was “International Humor” </vt:lpstr>
      <vt:lpstr>1987: A Soviet Delegation came  to the WHIM conference in Tempe, Arizona </vt:lpstr>
      <vt:lpstr>1987: Representatives from Russia’s Pravda and Krokodil Attended Our Sixth WHIM Conference</vt:lpstr>
      <vt:lpstr>1988: The WHIM Conference Moved to Purdue University, where Victor Raskin and Shaun Hughes were the Conveners. 1989: We went overseas—to Laie, Hawaii</vt:lpstr>
      <vt:lpstr>1990: in Sheffield, England</vt:lpstr>
      <vt:lpstr>1993: in Luxembourg</vt:lpstr>
      <vt:lpstr>1994: Ithaca, New York</vt:lpstr>
      <vt:lpstr>1998: Bergen, Norway</vt:lpstr>
      <vt:lpstr>1999: Oakland, California</vt:lpstr>
      <vt:lpstr>2000: Osaka, Japan</vt:lpstr>
      <vt:lpstr>2012 in Kraków, Poland Uniwersytet Jagiellonski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 International Society for Humor Studies</dc:title>
  <dc:creator>Don</dc:creator>
  <cp:lastModifiedBy>Don Nilsen</cp:lastModifiedBy>
  <cp:revision>44</cp:revision>
  <cp:lastPrinted>2016-01-18T14:49:46Z</cp:lastPrinted>
  <dcterms:created xsi:type="dcterms:W3CDTF">2006-08-16T00:00:00Z</dcterms:created>
  <dcterms:modified xsi:type="dcterms:W3CDTF">2016-01-19T17:47:46Z</dcterms:modified>
</cp:coreProperties>
</file>