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handoutMasterIdLst>
    <p:handoutMasterId r:id="rId53"/>
  </p:handoutMasterIdLst>
  <p:sldIdLst>
    <p:sldId id="256" r:id="rId2"/>
    <p:sldId id="325" r:id="rId3"/>
    <p:sldId id="257" r:id="rId4"/>
    <p:sldId id="317" r:id="rId5"/>
    <p:sldId id="318" r:id="rId6"/>
    <p:sldId id="305" r:id="rId7"/>
    <p:sldId id="307" r:id="rId8"/>
    <p:sldId id="303" r:id="rId9"/>
    <p:sldId id="306" r:id="rId10"/>
    <p:sldId id="304" r:id="rId11"/>
    <p:sldId id="314" r:id="rId12"/>
    <p:sldId id="290" r:id="rId13"/>
    <p:sldId id="308" r:id="rId14"/>
    <p:sldId id="291" r:id="rId15"/>
    <p:sldId id="259" r:id="rId16"/>
    <p:sldId id="261" r:id="rId17"/>
    <p:sldId id="287" r:id="rId18"/>
    <p:sldId id="323" r:id="rId19"/>
    <p:sldId id="262" r:id="rId20"/>
    <p:sldId id="312" r:id="rId21"/>
    <p:sldId id="315" r:id="rId22"/>
    <p:sldId id="265" r:id="rId23"/>
    <p:sldId id="266" r:id="rId24"/>
    <p:sldId id="326" r:id="rId25"/>
    <p:sldId id="311" r:id="rId26"/>
    <p:sldId id="267" r:id="rId27"/>
    <p:sldId id="268" r:id="rId28"/>
    <p:sldId id="321" r:id="rId29"/>
    <p:sldId id="270" r:id="rId30"/>
    <p:sldId id="269" r:id="rId31"/>
    <p:sldId id="271" r:id="rId32"/>
    <p:sldId id="272" r:id="rId33"/>
    <p:sldId id="310" r:id="rId34"/>
    <p:sldId id="273" r:id="rId35"/>
    <p:sldId id="327" r:id="rId36"/>
    <p:sldId id="288" r:id="rId37"/>
    <p:sldId id="275" r:id="rId38"/>
    <p:sldId id="319" r:id="rId39"/>
    <p:sldId id="277" r:id="rId40"/>
    <p:sldId id="302" r:id="rId41"/>
    <p:sldId id="320" r:id="rId42"/>
    <p:sldId id="324" r:id="rId43"/>
    <p:sldId id="274" r:id="rId44"/>
    <p:sldId id="289" r:id="rId45"/>
    <p:sldId id="328" r:id="rId46"/>
    <p:sldId id="322" r:id="rId47"/>
    <p:sldId id="280" r:id="rId48"/>
    <p:sldId id="281" r:id="rId49"/>
    <p:sldId id="283" r:id="rId50"/>
    <p:sldId id="284" r:id="rId51"/>
    <p:sldId id="260" r:id="rId52"/>
  </p:sldIdLst>
  <p:sldSz cx="9144000" cy="6858000" type="screen4x3"/>
  <p:notesSz cx="7053263" cy="93091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4" d="100"/>
          <a:sy n="104" d="100"/>
        </p:scale>
        <p:origin x="-90" y="-24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10086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56414" cy="465455"/>
          </a:xfrm>
          <a:prstGeom prst="rect">
            <a:avLst/>
          </a:prstGeom>
        </p:spPr>
        <p:txBody>
          <a:bodyPr vert="horz" lIns="93497" tIns="46749" rIns="93497" bIns="4674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95217" y="0"/>
            <a:ext cx="3056414" cy="465455"/>
          </a:xfrm>
          <a:prstGeom prst="rect">
            <a:avLst/>
          </a:prstGeom>
        </p:spPr>
        <p:txBody>
          <a:bodyPr vert="horz" lIns="93497" tIns="46749" rIns="93497" bIns="46749" rtlCol="0"/>
          <a:lstStyle>
            <a:lvl1pPr algn="r">
              <a:defRPr sz="1200"/>
            </a:lvl1pPr>
          </a:lstStyle>
          <a:p>
            <a:fld id="{CF3A19E1-63B6-4E74-AD6D-B18BD649A5D9}" type="datetimeFigureOut">
              <a:rPr lang="en-US" smtClean="0"/>
              <a:t>8/14/2016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42029"/>
            <a:ext cx="3056414" cy="465455"/>
          </a:xfrm>
          <a:prstGeom prst="rect">
            <a:avLst/>
          </a:prstGeom>
        </p:spPr>
        <p:txBody>
          <a:bodyPr vert="horz" lIns="93497" tIns="46749" rIns="93497" bIns="4674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95217" y="8842029"/>
            <a:ext cx="3056414" cy="465455"/>
          </a:xfrm>
          <a:prstGeom prst="rect">
            <a:avLst/>
          </a:prstGeom>
        </p:spPr>
        <p:txBody>
          <a:bodyPr vert="horz" lIns="93497" tIns="46749" rIns="93497" bIns="46749" rtlCol="0" anchor="b"/>
          <a:lstStyle>
            <a:lvl1pPr algn="r">
              <a:defRPr sz="1200"/>
            </a:lvl1pPr>
          </a:lstStyle>
          <a:p>
            <a:fld id="{F26736EB-773F-4DAF-9EBC-2B9777966A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938079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8/14/2016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8/14/2016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8/14/2016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8/14/2016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8/14/2016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8/14/2016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8/14/2016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37.jpg"/><Relationship Id="rId4" Type="http://schemas.openxmlformats.org/officeDocument/2006/relationships/image" Target="../media/image36.jpg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g"/><Relationship Id="rId1" Type="http://schemas.openxmlformats.org/officeDocument/2006/relationships/slideLayout" Target="../slideLayouts/slideLayout4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4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g"/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4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g"/><Relationship Id="rId2" Type="http://schemas.openxmlformats.org/officeDocument/2006/relationships/image" Target="../media/image46.jpg"/><Relationship Id="rId1" Type="http://schemas.openxmlformats.org/officeDocument/2006/relationships/slideLayout" Target="../slideLayouts/slideLayout4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g"/><Relationship Id="rId2" Type="http://schemas.openxmlformats.org/officeDocument/2006/relationships/image" Target="../media/image49.jp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jp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g"/><Relationship Id="rId2" Type="http://schemas.openxmlformats.org/officeDocument/2006/relationships/image" Target="../media/image52.jpg"/><Relationship Id="rId1" Type="http://schemas.openxmlformats.org/officeDocument/2006/relationships/slideLayout" Target="../slideLayouts/slideLayout4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jp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jpg"/><Relationship Id="rId2" Type="http://schemas.openxmlformats.org/officeDocument/2006/relationships/image" Target="../media/image55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8.jpg"/><Relationship Id="rId4" Type="http://schemas.openxmlformats.org/officeDocument/2006/relationships/image" Target="../media/image57.jp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jpg"/><Relationship Id="rId2" Type="http://schemas.openxmlformats.org/officeDocument/2006/relationships/image" Target="../media/image59.jpg"/><Relationship Id="rId1" Type="http://schemas.openxmlformats.org/officeDocument/2006/relationships/slideLayout" Target="../slideLayouts/slideLayout4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jp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jpg"/><Relationship Id="rId2" Type="http://schemas.openxmlformats.org/officeDocument/2006/relationships/image" Target="../media/image62.jpg"/><Relationship Id="rId1" Type="http://schemas.openxmlformats.org/officeDocument/2006/relationships/slideLayout" Target="../slideLayouts/slideLayout4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jpe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jpg"/><Relationship Id="rId2" Type="http://schemas.openxmlformats.org/officeDocument/2006/relationships/image" Target="../media/image65.jpg"/><Relationship Id="rId1" Type="http://schemas.openxmlformats.org/officeDocument/2006/relationships/slideLayout" Target="../slideLayouts/slideLayout4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jpg"/><Relationship Id="rId2" Type="http://schemas.openxmlformats.org/officeDocument/2006/relationships/image" Target="../media/image67.jp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jpg"/><Relationship Id="rId2" Type="http://schemas.openxmlformats.org/officeDocument/2006/relationships/image" Target="../media/image69.jpg"/><Relationship Id="rId1" Type="http://schemas.openxmlformats.org/officeDocument/2006/relationships/slideLayout" Target="../slideLayouts/slideLayout4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304801"/>
            <a:ext cx="7772400" cy="1143000"/>
          </a:xfrm>
        </p:spPr>
        <p:txBody>
          <a:bodyPr>
            <a:normAutofit fontScale="90000"/>
          </a:bodyPr>
          <a:lstStyle/>
          <a:p>
            <a:r>
              <a:rPr lang="en-US" b="1" dirty="0" smtClean="0"/>
              <a:t>Star Trek: An Alphabetical Listing of Characters and Races</a:t>
            </a:r>
            <a:endParaRPr lang="en-US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5562600"/>
            <a:ext cx="6400800" cy="533400"/>
          </a:xfrm>
        </p:spPr>
        <p:txBody>
          <a:bodyPr>
            <a:normAutofit/>
          </a:bodyPr>
          <a:lstStyle/>
          <a:p>
            <a:r>
              <a:rPr lang="en-US" sz="1800" b="1" dirty="0" smtClean="0"/>
              <a:t>by Don &amp; Alleen Nilsen</a:t>
            </a:r>
            <a:endParaRPr lang="en-US" sz="1800" b="1" dirty="0"/>
          </a:p>
        </p:txBody>
      </p:sp>
      <p:pic>
        <p:nvPicPr>
          <p:cNvPr id="4" name="Content Placeholder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5024" y="1523999"/>
            <a:ext cx="1857375" cy="3962400"/>
          </a:xfrm>
          <a:prstGeom prst="rect">
            <a:avLst/>
          </a:prstGeom>
        </p:spPr>
      </p:pic>
      <p:pic>
        <p:nvPicPr>
          <p:cNvPr id="6" name="Content Placeholder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52899" y="1523998"/>
            <a:ext cx="3962401" cy="3962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17151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u="sng" dirty="0" smtClean="0"/>
              <a:t>Star Trek</a:t>
            </a:r>
            <a:r>
              <a:rPr lang="en-US" b="1" dirty="0" smtClean="0"/>
              <a:t> Prequel Movies</a:t>
            </a:r>
            <a:endParaRPr lang="en-US" b="1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1800" b="1" u="sng" dirty="0" smtClean="0"/>
              <a:t>Star Trek</a:t>
            </a:r>
            <a:r>
              <a:rPr lang="en-US" sz="1800" b="1" dirty="0" smtClean="0"/>
              <a:t>: 2009</a:t>
            </a:r>
          </a:p>
          <a:p>
            <a:pPr marL="0" indent="0">
              <a:buNone/>
            </a:pPr>
            <a:endParaRPr lang="en-US" sz="1800" b="1" u="sng" dirty="0"/>
          </a:p>
          <a:p>
            <a:pPr marL="0" indent="0">
              <a:buNone/>
            </a:pPr>
            <a:r>
              <a:rPr lang="en-US" sz="1800" b="1" u="sng" dirty="0" smtClean="0"/>
              <a:t>Into Darkness</a:t>
            </a:r>
            <a:r>
              <a:rPr lang="en-US" sz="1800" b="1" dirty="0" smtClean="0"/>
              <a:t>: 2013</a:t>
            </a:r>
          </a:p>
          <a:p>
            <a:pPr marL="0" indent="0">
              <a:buNone/>
            </a:pPr>
            <a:endParaRPr lang="en-US" sz="1800" b="1" dirty="0"/>
          </a:p>
          <a:p>
            <a:pPr marL="0" indent="0">
              <a:buNone/>
            </a:pPr>
            <a:r>
              <a:rPr lang="en-US" sz="1800" b="1" u="sng" dirty="0" smtClean="0"/>
              <a:t>Beyond</a:t>
            </a:r>
            <a:r>
              <a:rPr lang="en-US" sz="1800" b="1" dirty="0" smtClean="0"/>
              <a:t>: 2016</a:t>
            </a:r>
            <a:endParaRPr lang="en-US" sz="1800" b="1" u="sng" dirty="0"/>
          </a:p>
        </p:txBody>
      </p:sp>
    </p:spTree>
    <p:extLst>
      <p:ext uri="{BB962C8B-B14F-4D97-AF65-F5344CB8AC3E}">
        <p14:creationId xmlns:p14="http://schemas.microsoft.com/office/powerpoint/2010/main" val="4279457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err="1" smtClean="0"/>
              <a:t>Andorians</a:t>
            </a:r>
            <a:r>
              <a:rPr lang="en-US" b="1" dirty="0" smtClean="0"/>
              <a:t/>
            </a:r>
            <a:br>
              <a:rPr lang="en-US" b="1" dirty="0" smtClean="0"/>
            </a:br>
            <a:r>
              <a:rPr lang="en-US" sz="3100" b="1" dirty="0" err="1" smtClean="0"/>
              <a:t>Andorians</a:t>
            </a:r>
            <a:r>
              <a:rPr lang="en-US" sz="3100" b="1" dirty="0" smtClean="0"/>
              <a:t> have antennas, blue skin, and white hair.</a:t>
            </a:r>
            <a:endParaRPr lang="en-US" sz="3100" b="1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843881"/>
            <a:ext cx="4038600" cy="4038600"/>
          </a:xfrm>
        </p:spPr>
      </p:pic>
      <p:pic>
        <p:nvPicPr>
          <p:cNvPr id="8" name="Content Placeholder 7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5800" y="2286000"/>
            <a:ext cx="4514850" cy="3611880"/>
          </a:xfrm>
        </p:spPr>
      </p:pic>
    </p:spTree>
    <p:extLst>
      <p:ext uri="{BB962C8B-B14F-4D97-AF65-F5344CB8AC3E}">
        <p14:creationId xmlns:p14="http://schemas.microsoft.com/office/powerpoint/2010/main" val="8458880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/>
              <a:t>(Cy)Borgs</a:t>
            </a:r>
            <a:br>
              <a:rPr lang="en-US" b="1" dirty="0" smtClean="0"/>
            </a:br>
            <a:r>
              <a:rPr lang="en-US" sz="3600" b="1" dirty="0" smtClean="0"/>
              <a:t>(Cy)Borgs are part machine and part human.  </a:t>
            </a:r>
            <a:br>
              <a:rPr lang="en-US" sz="3600" b="1" dirty="0" smtClean="0"/>
            </a:br>
            <a:r>
              <a:rPr lang="en-US" sz="3600" b="1" dirty="0" smtClean="0"/>
              <a:t>They have a “hive” mentality.</a:t>
            </a:r>
            <a:endParaRPr lang="en-US" sz="3600" b="1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3048000"/>
            <a:ext cx="2911834" cy="2659475"/>
          </a:xfrm>
        </p:spPr>
      </p:pic>
      <p:pic>
        <p:nvPicPr>
          <p:cNvPr id="7" name="Content Placeholder 6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2800" y="2743200"/>
            <a:ext cx="5257800" cy="2957512"/>
          </a:xfrm>
        </p:spPr>
      </p:pic>
    </p:spTree>
    <p:extLst>
      <p:ext uri="{BB962C8B-B14F-4D97-AF65-F5344CB8AC3E}">
        <p14:creationId xmlns:p14="http://schemas.microsoft.com/office/powerpoint/2010/main" val="26142459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/>
              <a:t>(Cy)Borg Queen</a:t>
            </a:r>
            <a:br>
              <a:rPr lang="en-US" b="1" dirty="0" smtClean="0"/>
            </a:br>
            <a:r>
              <a:rPr lang="en-US" b="1" dirty="0" smtClean="0"/>
              <a:t>Susanna Thompson</a:t>
            </a:r>
            <a:endParaRPr lang="en-US" b="1" dirty="0"/>
          </a:p>
        </p:txBody>
      </p:sp>
      <p:pic>
        <p:nvPicPr>
          <p:cNvPr id="3" name="Content Placeholder 2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4919" y="1600200"/>
            <a:ext cx="6074162" cy="4525963"/>
          </a:xfrm>
        </p:spPr>
      </p:pic>
    </p:spTree>
    <p:extLst>
      <p:ext uri="{BB962C8B-B14F-4D97-AF65-F5344CB8AC3E}">
        <p14:creationId xmlns:p14="http://schemas.microsoft.com/office/powerpoint/2010/main" val="24338489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err="1" smtClean="0"/>
              <a:t>Cardassians</a:t>
            </a:r>
            <a:r>
              <a:rPr lang="en-US" b="1" dirty="0" smtClean="0"/>
              <a:t/>
            </a:r>
            <a:br>
              <a:rPr lang="en-US" b="1" dirty="0" smtClean="0"/>
            </a:br>
            <a:r>
              <a:rPr lang="en-US" sz="3100" b="1" dirty="0" err="1" smtClean="0"/>
              <a:t>Cardassians</a:t>
            </a:r>
            <a:r>
              <a:rPr lang="en-US" sz="3100" b="1" dirty="0" smtClean="0"/>
              <a:t> believe in expansion of the Federation.</a:t>
            </a:r>
            <a:endParaRPr lang="en-US" sz="3100" b="1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1600" y="2362200"/>
            <a:ext cx="2857500" cy="2800350"/>
          </a:xfrm>
        </p:spPr>
      </p:pic>
      <p:pic>
        <p:nvPicPr>
          <p:cNvPr id="6" name="Content Placeholder 5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4400" y="2362200"/>
            <a:ext cx="3124200" cy="2933700"/>
          </a:xfrm>
        </p:spPr>
      </p:pic>
    </p:spTree>
    <p:extLst>
      <p:ext uri="{BB962C8B-B14F-4D97-AF65-F5344CB8AC3E}">
        <p14:creationId xmlns:p14="http://schemas.microsoft.com/office/powerpoint/2010/main" val="27507868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/>
              <a:t/>
            </a:r>
            <a:br>
              <a:rPr lang="en-US" b="1" dirty="0" smtClean="0"/>
            </a:br>
            <a:r>
              <a:rPr lang="en-US" b="1" dirty="0" smtClean="0"/>
              <a:t>Pavel Chekov</a:t>
            </a:r>
            <a:br>
              <a:rPr lang="en-US" b="1" dirty="0" smtClean="0"/>
            </a:br>
            <a:r>
              <a:rPr lang="en-US" sz="2700" b="1" dirty="0" smtClean="0"/>
              <a:t>Anton </a:t>
            </a:r>
            <a:r>
              <a:rPr lang="en-US" sz="2700" b="1" dirty="0" err="1" smtClean="0"/>
              <a:t>Yelchin</a:t>
            </a:r>
            <a:r>
              <a:rPr lang="en-US" sz="2700" b="1" dirty="0" smtClean="0"/>
              <a:t> &amp; Walter Koenig</a:t>
            </a:r>
            <a:br>
              <a:rPr lang="en-US" sz="2700" b="1" dirty="0" smtClean="0"/>
            </a:br>
            <a:r>
              <a:rPr lang="en-US" sz="2700" b="1" dirty="0" smtClean="0"/>
              <a:t>Chief Engineer of the Starship Enterprise</a:t>
            </a:r>
            <a:r>
              <a:rPr lang="en-US" b="1" dirty="0" smtClean="0"/>
              <a:t/>
            </a:r>
            <a:br>
              <a:rPr lang="en-US" b="1" dirty="0" smtClean="0"/>
            </a:br>
            <a:endParaRPr lang="en-US" b="1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2348706"/>
            <a:ext cx="4038600" cy="3028950"/>
          </a:xfrm>
        </p:spPr>
      </p:pic>
      <p:pic>
        <p:nvPicPr>
          <p:cNvPr id="6" name="Content Placeholder 5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58846" y="1600200"/>
            <a:ext cx="3017308" cy="4525963"/>
          </a:xfrm>
        </p:spPr>
      </p:pic>
    </p:spTree>
    <p:extLst>
      <p:ext uri="{BB962C8B-B14F-4D97-AF65-F5344CB8AC3E}">
        <p14:creationId xmlns:p14="http://schemas.microsoft.com/office/powerpoint/2010/main" val="17491270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/>
              <a:t>Beverly Crusher</a:t>
            </a:r>
            <a:r>
              <a:rPr lang="en-US" sz="3600" b="1" dirty="0" smtClean="0"/>
              <a:t/>
            </a:r>
            <a:br>
              <a:rPr lang="en-US" sz="3600" b="1" dirty="0" smtClean="0"/>
            </a:br>
            <a:r>
              <a:rPr lang="en-US" sz="3600" b="1" dirty="0" smtClean="0"/>
              <a:t>Gates McFadden, Chief Medical Officer of the Starship Enterprise</a:t>
            </a:r>
            <a:endParaRPr lang="en-US" sz="3600" b="1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5159" y="1600200"/>
            <a:ext cx="3062681" cy="4525963"/>
          </a:xfrm>
        </p:spPr>
      </p:pic>
      <p:pic>
        <p:nvPicPr>
          <p:cNvPr id="7" name="Content Placeholder 7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8600" y="2514600"/>
            <a:ext cx="4736768" cy="3618890"/>
          </a:xfrm>
        </p:spPr>
      </p:pic>
    </p:spTree>
    <p:extLst>
      <p:ext uri="{BB962C8B-B14F-4D97-AF65-F5344CB8AC3E}">
        <p14:creationId xmlns:p14="http://schemas.microsoft.com/office/powerpoint/2010/main" val="35387469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/>
              <a:t>Data</a:t>
            </a:r>
            <a:br>
              <a:rPr lang="en-US" b="1" dirty="0" smtClean="0"/>
            </a:br>
            <a:r>
              <a:rPr lang="en-US" sz="3100" b="1" dirty="0" smtClean="0"/>
              <a:t>Brent </a:t>
            </a:r>
            <a:r>
              <a:rPr lang="en-US" sz="3100" b="1" dirty="0" err="1" smtClean="0"/>
              <a:t>Spiner</a:t>
            </a:r>
            <a:r>
              <a:rPr lang="en-US" sz="3100" b="1" dirty="0" smtClean="0"/>
              <a:t/>
            </a:r>
            <a:br>
              <a:rPr lang="en-US" sz="3100" b="1" dirty="0" smtClean="0"/>
            </a:br>
            <a:r>
              <a:rPr lang="en-US" sz="3100" b="1" dirty="0" smtClean="0"/>
              <a:t>Helmsman of the Starship Enterprise</a:t>
            </a:r>
            <a:endParaRPr lang="en-US" sz="3100" b="1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3000" y="3124200"/>
            <a:ext cx="3423027" cy="2600325"/>
          </a:xfrm>
        </p:spPr>
      </p:pic>
      <p:pic>
        <p:nvPicPr>
          <p:cNvPr id="6" name="Content Placeholder 5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" y="1905000"/>
            <a:ext cx="4038600" cy="3832182"/>
          </a:xfrm>
        </p:spPr>
      </p:pic>
    </p:spTree>
    <p:extLst>
      <p:ext uri="{BB962C8B-B14F-4D97-AF65-F5344CB8AC3E}">
        <p14:creationId xmlns:p14="http://schemas.microsoft.com/office/powerpoint/2010/main" val="27638529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Gul </a:t>
            </a:r>
            <a:r>
              <a:rPr lang="en-US" b="1" dirty="0" err="1" smtClean="0"/>
              <a:t>Dukak</a:t>
            </a:r>
            <a:r>
              <a:rPr lang="en-US" b="1" dirty="0" smtClean="0"/>
              <a:t> (A </a:t>
            </a:r>
            <a:r>
              <a:rPr lang="en-US" b="1" dirty="0" err="1" smtClean="0"/>
              <a:t>Cardassian</a:t>
            </a:r>
            <a:r>
              <a:rPr lang="en-US" b="1" dirty="0" smtClean="0"/>
              <a:t>)</a:t>
            </a:r>
            <a:endParaRPr lang="en-US" b="1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3066" y="1447800"/>
            <a:ext cx="5791200" cy="4343400"/>
          </a:xfrm>
        </p:spPr>
      </p:pic>
    </p:spTree>
    <p:extLst>
      <p:ext uri="{BB962C8B-B14F-4D97-AF65-F5344CB8AC3E}">
        <p14:creationId xmlns:p14="http://schemas.microsoft.com/office/powerpoint/2010/main" val="13558464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err="1" smtClean="0"/>
              <a:t>Ferengi</a:t>
            </a:r>
            <a:r>
              <a:rPr lang="en-US" b="1" dirty="0" smtClean="0"/>
              <a:t/>
            </a:r>
            <a:br>
              <a:rPr lang="en-US" b="1" dirty="0" smtClean="0"/>
            </a:br>
            <a:r>
              <a:rPr lang="en-US" b="1" dirty="0" smtClean="0"/>
              <a:t>Armin </a:t>
            </a:r>
            <a:r>
              <a:rPr lang="en-US" b="1" dirty="0" err="1" smtClean="0"/>
              <a:t>Shimerman</a:t>
            </a:r>
            <a:endParaRPr lang="en-US" b="1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1207" y="1600200"/>
            <a:ext cx="5496393" cy="4191000"/>
          </a:xfrm>
        </p:spPr>
      </p:pic>
    </p:spTree>
    <p:extLst>
      <p:ext uri="{BB962C8B-B14F-4D97-AF65-F5344CB8AC3E}">
        <p14:creationId xmlns:p14="http://schemas.microsoft.com/office/powerpoint/2010/main" val="33387518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The Humor of </a:t>
            </a:r>
            <a:r>
              <a:rPr lang="en-US" b="1" u="sng" dirty="0" smtClean="0"/>
              <a:t>Star Trek</a:t>
            </a:r>
            <a:r>
              <a:rPr lang="en-US" b="1" dirty="0" smtClean="0"/>
              <a:t> Images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47800"/>
            <a:ext cx="8229600" cy="4678363"/>
          </a:xfrm>
        </p:spPr>
        <p:txBody>
          <a:bodyPr>
            <a:normAutofit fontScale="62500" lnSpcReduction="20000"/>
          </a:bodyPr>
          <a:lstStyle/>
          <a:p>
            <a:pPr marL="0" indent="0">
              <a:buNone/>
            </a:pPr>
            <a:r>
              <a:rPr lang="en-US" sz="2600" b="1" dirty="0" smtClean="0"/>
              <a:t>Incongruity and Incongruity-Resolution is one of the most recurring themes in humor theory.</a:t>
            </a:r>
          </a:p>
          <a:p>
            <a:pPr marL="0" indent="0">
              <a:buNone/>
            </a:pPr>
            <a:endParaRPr lang="en-US" sz="2600" b="1" dirty="0" smtClean="0"/>
          </a:p>
          <a:p>
            <a:pPr marL="0" indent="0">
              <a:buNone/>
            </a:pPr>
            <a:r>
              <a:rPr lang="en-US" sz="2600" b="1" dirty="0" smtClean="0"/>
              <a:t>All of the Alien species in </a:t>
            </a:r>
            <a:r>
              <a:rPr lang="en-US" sz="2600" b="1" u="sng" dirty="0" smtClean="0"/>
              <a:t>Star Trek</a:t>
            </a:r>
            <a:r>
              <a:rPr lang="en-US" sz="2600" b="1" dirty="0" smtClean="0"/>
              <a:t> are almost human, but not quite.  They might have antlers, or pig snouts, or furrowed foreheads, or big brains, or they might even be part human and part machine.  </a:t>
            </a:r>
          </a:p>
          <a:p>
            <a:pPr marL="0" indent="0">
              <a:buNone/>
            </a:pPr>
            <a:endParaRPr lang="en-US" sz="2600" b="1" dirty="0"/>
          </a:p>
          <a:p>
            <a:pPr marL="0" indent="0">
              <a:buNone/>
            </a:pPr>
            <a:r>
              <a:rPr lang="en-US" sz="2600" b="1" dirty="0" smtClean="0"/>
              <a:t>And they might be green, or blue with white hair, or have other deviations from human appearances.</a:t>
            </a:r>
          </a:p>
          <a:p>
            <a:pPr marL="0" indent="0">
              <a:buNone/>
            </a:pPr>
            <a:endParaRPr lang="en-US" sz="2600" b="1" dirty="0"/>
          </a:p>
          <a:p>
            <a:pPr marL="0" indent="0">
              <a:buNone/>
            </a:pPr>
            <a:r>
              <a:rPr lang="en-US" sz="2600" b="1" dirty="0" smtClean="0"/>
              <a:t>And the behaviors of Aliens, like their appearances, are both human and non human.</a:t>
            </a:r>
          </a:p>
          <a:p>
            <a:pPr marL="0" indent="0">
              <a:buNone/>
            </a:pPr>
            <a:endParaRPr lang="en-US" sz="2600" b="1" dirty="0"/>
          </a:p>
          <a:p>
            <a:pPr marL="0" indent="0">
              <a:buNone/>
            </a:pPr>
            <a:r>
              <a:rPr lang="en-US" sz="2600" b="1" dirty="0" smtClean="0"/>
              <a:t>They are incongruous (non-human), but their incongruity is close enough to being human that we can easily identify with them.</a:t>
            </a:r>
          </a:p>
          <a:p>
            <a:pPr marL="0" indent="0">
              <a:buNone/>
            </a:pPr>
            <a:endParaRPr lang="en-US" sz="2600" b="1" dirty="0"/>
          </a:p>
          <a:p>
            <a:pPr marL="0" indent="0">
              <a:buNone/>
            </a:pPr>
            <a:r>
              <a:rPr lang="en-US" sz="2600" b="1" u="sng" dirty="0" smtClean="0"/>
              <a:t>Star Trek</a:t>
            </a:r>
            <a:r>
              <a:rPr lang="en-US" sz="2600" b="1" dirty="0" smtClean="0"/>
              <a:t> Aliens are like “funny” humans.</a:t>
            </a:r>
          </a:p>
          <a:p>
            <a:pPr marL="0" indent="0">
              <a:buNone/>
            </a:pPr>
            <a:endParaRPr lang="en-US" sz="2600" b="1" u="sng" dirty="0"/>
          </a:p>
          <a:p>
            <a:pPr marL="0" indent="0">
              <a:buNone/>
            </a:pPr>
            <a:r>
              <a:rPr lang="en-US" sz="2600" b="1" dirty="0" smtClean="0"/>
              <a:t>But their “funniness” should not hide the fact that they can be super-logical, super-objective, super-sexual or super-dangerous.  Even these hyperbolic attributes  can be a bit humorous.</a:t>
            </a:r>
          </a:p>
          <a:p>
            <a:pPr marL="0" indent="0">
              <a:buNone/>
            </a:pPr>
            <a:endParaRPr lang="en-US" sz="1800" b="1" dirty="0"/>
          </a:p>
          <a:p>
            <a:pPr marL="0" indent="0">
              <a:buNone/>
            </a:pPr>
            <a:r>
              <a:rPr lang="en-US" sz="1800" b="1" dirty="0" smtClean="0"/>
              <a:t> </a:t>
            </a:r>
            <a:endParaRPr lang="en-US" sz="1800" b="1" dirty="0"/>
          </a:p>
        </p:txBody>
      </p:sp>
    </p:spTree>
    <p:extLst>
      <p:ext uri="{BB962C8B-B14F-4D97-AF65-F5344CB8AC3E}">
        <p14:creationId xmlns:p14="http://schemas.microsoft.com/office/powerpoint/2010/main" val="22190096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/>
              <a:t>Jayla</a:t>
            </a:r>
            <a:br>
              <a:rPr lang="en-US" b="1" dirty="0" smtClean="0"/>
            </a:br>
            <a:r>
              <a:rPr lang="en-US" b="1" dirty="0" smtClean="0"/>
              <a:t>Sofia Boutella</a:t>
            </a:r>
            <a:endParaRPr lang="en-US" b="1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9200" y="1828800"/>
            <a:ext cx="6754091" cy="3962400"/>
          </a:xfrm>
        </p:spPr>
      </p:pic>
    </p:spTree>
    <p:extLst>
      <p:ext uri="{BB962C8B-B14F-4D97-AF65-F5344CB8AC3E}">
        <p14:creationId xmlns:p14="http://schemas.microsoft.com/office/powerpoint/2010/main" val="5151731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err="1" smtClean="0"/>
              <a:t>Keenser</a:t>
            </a:r>
            <a:r>
              <a:rPr lang="en-US" b="1" dirty="0" smtClean="0"/>
              <a:t/>
            </a:r>
            <a:br>
              <a:rPr lang="en-US" b="1" dirty="0" smtClean="0"/>
            </a:br>
            <a:r>
              <a:rPr lang="en-US" b="1" smtClean="0"/>
              <a:t>Deep Roy</a:t>
            </a:r>
            <a:endParaRPr lang="en-US" b="1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4600" y="1600200"/>
            <a:ext cx="4619625" cy="4308037"/>
          </a:xfrm>
        </p:spPr>
      </p:pic>
    </p:spTree>
    <p:extLst>
      <p:ext uri="{BB962C8B-B14F-4D97-AF65-F5344CB8AC3E}">
        <p14:creationId xmlns:p14="http://schemas.microsoft.com/office/powerpoint/2010/main" val="29302745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b="1" dirty="0" smtClean="0"/>
              <a:t>Khan</a:t>
            </a:r>
            <a:br>
              <a:rPr lang="en-US" sz="3200" b="1" dirty="0" smtClean="0"/>
            </a:br>
            <a:r>
              <a:rPr lang="en-US" sz="3200" b="1" dirty="0" smtClean="0"/>
              <a:t>Ricardo </a:t>
            </a:r>
            <a:r>
              <a:rPr lang="en-US" sz="3200" b="1" dirty="0" err="1" smtClean="0"/>
              <a:t>Montalban</a:t>
            </a:r>
            <a:r>
              <a:rPr lang="en-US" sz="3200" b="1" dirty="0" smtClean="0"/>
              <a:t> &amp; Benedict Cumberbatch</a:t>
            </a:r>
            <a:endParaRPr lang="en-US" sz="3200" b="1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804" y="2971800"/>
            <a:ext cx="4860696" cy="3143250"/>
          </a:xfrm>
        </p:spPr>
      </p:pic>
      <p:pic>
        <p:nvPicPr>
          <p:cNvPr id="6" name="Content Placeholder 5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77165" y="1600200"/>
            <a:ext cx="2980669" cy="4525963"/>
          </a:xfrm>
        </p:spPr>
      </p:pic>
    </p:spTree>
    <p:extLst>
      <p:ext uri="{BB962C8B-B14F-4D97-AF65-F5344CB8AC3E}">
        <p14:creationId xmlns:p14="http://schemas.microsoft.com/office/powerpoint/2010/main" val="6417301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/>
              <a:t>James T. Kirk</a:t>
            </a:r>
            <a:br>
              <a:rPr lang="en-US" b="1" dirty="0" smtClean="0"/>
            </a:br>
            <a:r>
              <a:rPr lang="en-US" b="1" dirty="0" smtClean="0"/>
              <a:t>William Shatner &amp; Chris Pine</a:t>
            </a:r>
            <a:br>
              <a:rPr lang="en-US" b="1" dirty="0" smtClean="0"/>
            </a:br>
            <a:r>
              <a:rPr lang="en-US" b="1" dirty="0" smtClean="0"/>
              <a:t>Captain of the Starship Enterprise </a:t>
            </a:r>
            <a:endParaRPr lang="en-US" b="1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9600" y="3527252"/>
            <a:ext cx="4038600" cy="2692400"/>
          </a:xfr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1996440"/>
            <a:ext cx="4953000" cy="20794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43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/>
              <a:t>Klingons</a:t>
            </a:r>
            <a:br>
              <a:rPr lang="en-US" b="1" dirty="0" smtClean="0"/>
            </a:br>
            <a:r>
              <a:rPr lang="en-US" b="1" dirty="0" smtClean="0"/>
              <a:t>The Klingons are </a:t>
            </a:r>
            <a:r>
              <a:rPr lang="en-US" b="1" smtClean="0"/>
              <a:t>belligerent warriors.</a:t>
            </a:r>
            <a:endParaRPr lang="en-US" b="1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2346073"/>
            <a:ext cx="4038600" cy="3034217"/>
          </a:xfrm>
        </p:spPr>
      </p:pic>
      <p:pic>
        <p:nvPicPr>
          <p:cNvPr id="6" name="Content Placeholder 5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3500" y="2339181"/>
            <a:ext cx="3048000" cy="3048000"/>
          </a:xfrm>
        </p:spPr>
      </p:pic>
    </p:spTree>
    <p:extLst>
      <p:ext uri="{BB962C8B-B14F-4D97-AF65-F5344CB8AC3E}">
        <p14:creationId xmlns:p14="http://schemas.microsoft.com/office/powerpoint/2010/main" val="23636832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/>
              <a:t>Krall</a:t>
            </a:r>
            <a:br>
              <a:rPr lang="en-US" b="1" dirty="0" smtClean="0"/>
            </a:br>
            <a:r>
              <a:rPr lang="en-US" sz="2000" b="1" dirty="0" smtClean="0"/>
              <a:t>Idris Elba</a:t>
            </a:r>
            <a:br>
              <a:rPr lang="en-US" sz="2000" b="1" dirty="0" smtClean="0"/>
            </a:br>
            <a:r>
              <a:rPr lang="en-US" sz="2000" b="1" dirty="0" smtClean="0"/>
              <a:t>Krall was the captain of the Starship Franklin.  When it crashed into a planet, Krall and his crew felt that they were abandoned by the Federation.</a:t>
            </a:r>
            <a:r>
              <a:rPr lang="en-US" b="1" dirty="0" smtClean="0"/>
              <a:t> </a:t>
            </a:r>
            <a:endParaRPr lang="en-US" b="1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600" y="1905000"/>
            <a:ext cx="7010400" cy="3505200"/>
          </a:xfrm>
        </p:spPr>
      </p:pic>
    </p:spTree>
    <p:extLst>
      <p:ext uri="{BB962C8B-B14F-4D97-AF65-F5344CB8AC3E}">
        <p14:creationId xmlns:p14="http://schemas.microsoft.com/office/powerpoint/2010/main" val="2069981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err="1" smtClean="0"/>
              <a:t>Geordi</a:t>
            </a:r>
            <a:r>
              <a:rPr lang="en-US" b="1" dirty="0" smtClean="0"/>
              <a:t> La Forge</a:t>
            </a:r>
            <a:br>
              <a:rPr lang="en-US" b="1" dirty="0" smtClean="0"/>
            </a:br>
            <a:r>
              <a:rPr lang="en-US" sz="2700" b="1" dirty="0" err="1" smtClean="0"/>
              <a:t>LeVar</a:t>
            </a:r>
            <a:r>
              <a:rPr lang="en-US" sz="2700" b="1" dirty="0" smtClean="0"/>
              <a:t> Burton, Chief Engineer of the Starship </a:t>
            </a:r>
            <a:r>
              <a:rPr lang="en-US" sz="2700" b="1" dirty="0" smtClean="0"/>
              <a:t>Enterprise</a:t>
            </a:r>
            <a:br>
              <a:rPr lang="en-US" sz="2700" b="1" dirty="0" smtClean="0"/>
            </a:br>
            <a:r>
              <a:rPr lang="en-US" sz="2700" b="1" dirty="0" err="1" smtClean="0"/>
              <a:t>Geordi</a:t>
            </a:r>
            <a:r>
              <a:rPr lang="en-US" sz="2700" b="1" dirty="0" smtClean="0"/>
              <a:t> is blind so he must wear special “glasses.”</a:t>
            </a:r>
            <a:endParaRPr lang="en-US" sz="2700" b="1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1090" y="1600200"/>
            <a:ext cx="5921820" cy="4525963"/>
          </a:xfrm>
        </p:spPr>
      </p:pic>
    </p:spTree>
    <p:extLst>
      <p:ext uri="{BB962C8B-B14F-4D97-AF65-F5344CB8AC3E}">
        <p14:creationId xmlns:p14="http://schemas.microsoft.com/office/powerpoint/2010/main" val="26213949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/>
              <a:t>Leonard McCoy (Bones)</a:t>
            </a:r>
            <a:br>
              <a:rPr lang="en-US" b="1" dirty="0" smtClean="0"/>
            </a:br>
            <a:r>
              <a:rPr lang="en-US" sz="2700" b="1" dirty="0" err="1" smtClean="0"/>
              <a:t>DeForest</a:t>
            </a:r>
            <a:r>
              <a:rPr lang="en-US" sz="2700" b="1" dirty="0" smtClean="0"/>
              <a:t> Kelley &amp; Karl Urban</a:t>
            </a:r>
            <a:br>
              <a:rPr lang="en-US" sz="2700" b="1" dirty="0" smtClean="0"/>
            </a:br>
            <a:r>
              <a:rPr lang="en-US" sz="2700" b="1" dirty="0" smtClean="0"/>
              <a:t>Chief Medical Officer of the Starship Enterprise</a:t>
            </a:r>
            <a:r>
              <a:rPr lang="en-US" b="1" dirty="0" smtClean="0"/>
              <a:t> </a:t>
            </a:r>
            <a:endParaRPr lang="en-US" b="1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6304" y="1905000"/>
            <a:ext cx="3989495" cy="3965168"/>
          </a:xfr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5799" y="1905000"/>
            <a:ext cx="3576067" cy="396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54754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err="1" smtClean="0"/>
              <a:t>Orions</a:t>
            </a:r>
            <a:r>
              <a:rPr lang="en-US" b="1" dirty="0" smtClean="0"/>
              <a:t/>
            </a:r>
            <a:br>
              <a:rPr lang="en-US" b="1" dirty="0" smtClean="0"/>
            </a:br>
            <a:r>
              <a:rPr lang="en-US" sz="2000" b="1" dirty="0" smtClean="0"/>
              <a:t>The green-skinned Orion humanoid women seem to be slaves, </a:t>
            </a:r>
            <a:br>
              <a:rPr lang="en-US" sz="2000" b="1" dirty="0" smtClean="0"/>
            </a:br>
            <a:r>
              <a:rPr lang="en-US" sz="2000" b="1" dirty="0" smtClean="0"/>
              <a:t>but in truth, their dancing </a:t>
            </a:r>
            <a:r>
              <a:rPr lang="en-US" sz="2000" b="1" dirty="0" err="1" smtClean="0"/>
              <a:t>girations</a:t>
            </a:r>
            <a:r>
              <a:rPr lang="en-US" sz="2000" b="1" dirty="0" smtClean="0"/>
              <a:t> have a powerful influence over human males.</a:t>
            </a:r>
            <a:endParaRPr lang="en-US" sz="2000" b="1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922" y="1600200"/>
            <a:ext cx="8046156" cy="4525963"/>
          </a:xfrm>
        </p:spPr>
      </p:pic>
    </p:spTree>
    <p:extLst>
      <p:ext uri="{BB962C8B-B14F-4D97-AF65-F5344CB8AC3E}">
        <p14:creationId xmlns:p14="http://schemas.microsoft.com/office/powerpoint/2010/main" val="24738493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/>
              <a:t>Captain John Luc Picard</a:t>
            </a:r>
            <a:br>
              <a:rPr lang="en-US" b="1" dirty="0" smtClean="0"/>
            </a:br>
            <a:r>
              <a:rPr lang="en-US" b="1" dirty="0" smtClean="0"/>
              <a:t>Patrick Stewart</a:t>
            </a:r>
            <a:endParaRPr lang="en-US" b="1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7400" y="1600200"/>
            <a:ext cx="5638800" cy="4304284"/>
          </a:xfrm>
        </p:spPr>
      </p:pic>
    </p:spTree>
    <p:extLst>
      <p:ext uri="{BB962C8B-B14F-4D97-AF65-F5344CB8AC3E}">
        <p14:creationId xmlns:p14="http://schemas.microsoft.com/office/powerpoint/2010/main" val="15372342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/>
              <a:t>Five Alien Races:</a:t>
            </a:r>
            <a:br>
              <a:rPr lang="en-US" b="1" dirty="0" smtClean="0"/>
            </a:br>
            <a:r>
              <a:rPr lang="en-US" b="1" dirty="0" smtClean="0"/>
              <a:t>Can you name them?</a:t>
            </a:r>
            <a:endParaRPr lang="en-US" b="1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2133600"/>
            <a:ext cx="5029200" cy="2828925"/>
          </a:xfrm>
        </p:spPr>
      </p:pic>
      <p:pic>
        <p:nvPicPr>
          <p:cNvPr id="5" name="Content Placeholder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8800" y="2133600"/>
            <a:ext cx="2819400" cy="27558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47314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Captain John Luc Picard’s Crew</a:t>
            </a:r>
            <a:endParaRPr lang="en-US" b="1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5452" y="1581939"/>
            <a:ext cx="2970748" cy="2228061"/>
          </a:xfrm>
        </p:spPr>
      </p:pic>
      <p:pic>
        <p:nvPicPr>
          <p:cNvPr id="6" name="Content Placeholder 5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800" y="3810000"/>
            <a:ext cx="2791577" cy="2395779"/>
          </a:xfr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83152" y="1581939"/>
            <a:ext cx="4041648" cy="1860817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86200" y="3476284"/>
            <a:ext cx="4267200" cy="27572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60970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/>
              <a:t>Q</a:t>
            </a:r>
            <a:br>
              <a:rPr lang="en-US" b="1" dirty="0" smtClean="0"/>
            </a:br>
            <a:r>
              <a:rPr lang="en-US" b="1" dirty="0" smtClean="0"/>
              <a:t>John </a:t>
            </a:r>
            <a:r>
              <a:rPr lang="en-US" b="1" dirty="0" err="1" smtClean="0"/>
              <a:t>DeLancie</a:t>
            </a:r>
            <a:endParaRPr lang="en-US" b="1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1600200"/>
            <a:ext cx="8382000" cy="4191000"/>
          </a:xfrm>
        </p:spPr>
      </p:pic>
    </p:spTree>
    <p:extLst>
      <p:ext uri="{BB962C8B-B14F-4D97-AF65-F5344CB8AC3E}">
        <p14:creationId xmlns:p14="http://schemas.microsoft.com/office/powerpoint/2010/main" val="6188601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/>
              <a:t>Quark</a:t>
            </a:r>
            <a:br>
              <a:rPr lang="en-US" b="1" dirty="0" smtClean="0"/>
            </a:br>
            <a:r>
              <a:rPr lang="en-US" b="1" dirty="0" smtClean="0"/>
              <a:t>Armin </a:t>
            </a:r>
            <a:r>
              <a:rPr lang="en-US" b="1" dirty="0" err="1" smtClean="0"/>
              <a:t>Shimerman</a:t>
            </a:r>
            <a:endParaRPr lang="en-US" b="1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4379" y="1600200"/>
            <a:ext cx="7015242" cy="4525963"/>
          </a:xfrm>
        </p:spPr>
      </p:pic>
    </p:spTree>
    <p:extLst>
      <p:ext uri="{BB962C8B-B14F-4D97-AF65-F5344CB8AC3E}">
        <p14:creationId xmlns:p14="http://schemas.microsoft.com/office/powerpoint/2010/main" val="21749218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/>
              <a:t>William Riker</a:t>
            </a:r>
            <a:r>
              <a:rPr lang="en-US" sz="3100" b="1" dirty="0" smtClean="0"/>
              <a:t/>
            </a:r>
            <a:br>
              <a:rPr lang="en-US" sz="3100" b="1" dirty="0" smtClean="0"/>
            </a:br>
            <a:r>
              <a:rPr lang="en-US" sz="3100" b="1" dirty="0" smtClean="0"/>
              <a:t>Jonathan </a:t>
            </a:r>
            <a:r>
              <a:rPr lang="en-US" sz="3100" b="1" dirty="0" err="1" smtClean="0"/>
              <a:t>Frakes</a:t>
            </a:r>
            <a:r>
              <a:rPr lang="en-US" sz="3100" b="1" dirty="0" smtClean="0"/>
              <a:t> 1</a:t>
            </a:r>
            <a:r>
              <a:rPr lang="en-US" sz="3100" b="1" baseline="30000" dirty="0" smtClean="0"/>
              <a:t>st</a:t>
            </a:r>
            <a:r>
              <a:rPr lang="en-US" sz="3100" b="1" dirty="0" smtClean="0"/>
              <a:t> Officer of the Starship Enterprise</a:t>
            </a:r>
            <a:endParaRPr lang="en-US" sz="3100" b="1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6287" y="1600200"/>
            <a:ext cx="6051426" cy="4525963"/>
          </a:xfrm>
        </p:spPr>
      </p:pic>
    </p:spTree>
    <p:extLst>
      <p:ext uri="{BB962C8B-B14F-4D97-AF65-F5344CB8AC3E}">
        <p14:creationId xmlns:p14="http://schemas.microsoft.com/office/powerpoint/2010/main" val="3566802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err="1" smtClean="0"/>
              <a:t>Romulans</a:t>
            </a:r>
            <a:r>
              <a:rPr lang="en-US" b="1" dirty="0" smtClean="0"/>
              <a:t/>
            </a:r>
            <a:br>
              <a:rPr lang="en-US" b="1" dirty="0" smtClean="0"/>
            </a:br>
            <a:r>
              <a:rPr lang="en-US" sz="2000" b="1" dirty="0" smtClean="0"/>
              <a:t>The </a:t>
            </a:r>
            <a:r>
              <a:rPr lang="en-US" sz="2000" b="1" dirty="0" err="1" smtClean="0"/>
              <a:t>Romulans</a:t>
            </a:r>
            <a:r>
              <a:rPr lang="en-US" sz="2000" b="1" dirty="0" smtClean="0"/>
              <a:t> are a splinter group that broke off from the Vulcans.  Unlike the other Vulcans, the </a:t>
            </a:r>
            <a:r>
              <a:rPr lang="en-US" sz="2000" b="1" dirty="0" err="1" smtClean="0"/>
              <a:t>Romulans</a:t>
            </a:r>
            <a:r>
              <a:rPr lang="en-US" sz="2000" b="1" dirty="0" smtClean="0"/>
              <a:t> refuse to suppress their emotions.  </a:t>
            </a:r>
            <a:endParaRPr lang="en-US" sz="2000" b="1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1752600"/>
            <a:ext cx="2667000" cy="4004603"/>
          </a:xfrm>
        </p:spPr>
      </p:pic>
      <p:pic>
        <p:nvPicPr>
          <p:cNvPr id="6" name="Content Placeholder 5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9000" y="2286000"/>
            <a:ext cx="4572000" cy="3429000"/>
          </a:xfrm>
        </p:spPr>
      </p:pic>
    </p:spTree>
    <p:extLst>
      <p:ext uri="{BB962C8B-B14F-4D97-AF65-F5344CB8AC3E}">
        <p14:creationId xmlns:p14="http://schemas.microsoft.com/office/powerpoint/2010/main" val="31728275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err="1" smtClean="0"/>
              <a:t>Romulans</a:t>
            </a:r>
            <a:r>
              <a:rPr lang="en-US" b="1" dirty="0" smtClean="0"/>
              <a:t> with Helmets</a:t>
            </a:r>
            <a:br>
              <a:rPr lang="en-US" b="1" dirty="0" smtClean="0"/>
            </a:br>
            <a:r>
              <a:rPr lang="en-US" sz="3100" b="1" dirty="0" smtClean="0"/>
              <a:t>They are from the “Roman Republic” in Outer Space</a:t>
            </a:r>
            <a:endParaRPr lang="en-US" sz="3100" b="1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1200" y="1524000"/>
            <a:ext cx="5524500" cy="4474845"/>
          </a:xfrm>
        </p:spPr>
      </p:pic>
    </p:spTree>
    <p:extLst>
      <p:ext uri="{BB962C8B-B14F-4D97-AF65-F5344CB8AC3E}">
        <p14:creationId xmlns:p14="http://schemas.microsoft.com/office/powerpoint/2010/main" val="29089400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err="1" smtClean="0"/>
              <a:t>Saavik</a:t>
            </a:r>
            <a:r>
              <a:rPr lang="en-US" b="1" dirty="0" smtClean="0"/>
              <a:t> (a Vulcan)</a:t>
            </a:r>
            <a:br>
              <a:rPr lang="en-US" b="1" dirty="0" smtClean="0"/>
            </a:br>
            <a:r>
              <a:rPr lang="en-US" b="1" dirty="0" smtClean="0"/>
              <a:t>Kirstie </a:t>
            </a:r>
            <a:r>
              <a:rPr lang="en-US" b="1" dirty="0" err="1" smtClean="0"/>
              <a:t>Alllie</a:t>
            </a:r>
            <a:r>
              <a:rPr lang="en-US" b="1" dirty="0" smtClean="0"/>
              <a:t> &amp; Robin Curtis)</a:t>
            </a:r>
            <a:endParaRPr lang="en-US" b="1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2600" y="1600200"/>
            <a:ext cx="2827691" cy="4525963"/>
          </a:xfrm>
        </p:spPr>
      </p:pic>
      <p:pic>
        <p:nvPicPr>
          <p:cNvPr id="4" name="Content Placeholder 3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1600200"/>
            <a:ext cx="3596640" cy="4495800"/>
          </a:xfrm>
        </p:spPr>
      </p:pic>
    </p:spTree>
    <p:extLst>
      <p:ext uri="{BB962C8B-B14F-4D97-AF65-F5344CB8AC3E}">
        <p14:creationId xmlns:p14="http://schemas.microsoft.com/office/powerpoint/2010/main" val="31146838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/>
              <a:t>Scotty (Montgomery Scott)</a:t>
            </a:r>
            <a:br>
              <a:rPr lang="en-US" b="1" dirty="0" smtClean="0"/>
            </a:br>
            <a:r>
              <a:rPr lang="en-US" sz="3100" b="1" dirty="0" smtClean="0"/>
              <a:t>James </a:t>
            </a:r>
            <a:r>
              <a:rPr lang="en-US" sz="3100" b="1" dirty="0" err="1" smtClean="0"/>
              <a:t>Doohan</a:t>
            </a:r>
            <a:r>
              <a:rPr lang="en-US" sz="3100" b="1" dirty="0" smtClean="0"/>
              <a:t> &amp; Simon </a:t>
            </a:r>
            <a:r>
              <a:rPr lang="en-US" sz="3100" b="1" dirty="0" err="1" smtClean="0"/>
              <a:t>Pegg</a:t>
            </a:r>
            <a:r>
              <a:rPr lang="en-US" sz="3100" b="1" dirty="0" smtClean="0"/>
              <a:t/>
            </a:r>
            <a:br>
              <a:rPr lang="en-US" sz="3100" b="1" dirty="0" smtClean="0"/>
            </a:br>
            <a:r>
              <a:rPr lang="en-US" sz="3100" b="1" dirty="0" smtClean="0"/>
              <a:t>Chief Engineer of the Starship Enterprise</a:t>
            </a:r>
            <a:r>
              <a:rPr lang="en-US" b="1" dirty="0" smtClean="0"/>
              <a:t> </a:t>
            </a:r>
            <a:endParaRPr lang="en-US" b="1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2090476"/>
            <a:ext cx="2895600" cy="3653099"/>
          </a:xfrm>
        </p:spPr>
      </p:pic>
      <p:pic>
        <p:nvPicPr>
          <p:cNvPr id="8" name="Content Placeholder 7"/>
          <p:cNvPicPr>
            <a:picLocks noGrp="1" noChangeAspect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1399" y="2895600"/>
            <a:ext cx="5037667" cy="2833687"/>
          </a:xfrm>
        </p:spPr>
      </p:pic>
    </p:spTree>
    <p:extLst>
      <p:ext uri="{BB962C8B-B14F-4D97-AF65-F5344CB8AC3E}">
        <p14:creationId xmlns:p14="http://schemas.microsoft.com/office/powerpoint/2010/main" val="8997049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Seven of Nine</a:t>
            </a:r>
            <a:endParaRPr lang="en-US" b="1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2038" y="1600200"/>
            <a:ext cx="3799923" cy="4525963"/>
          </a:xfrm>
        </p:spPr>
      </p:pic>
    </p:spTree>
    <p:extLst>
      <p:ext uri="{BB962C8B-B14F-4D97-AF65-F5344CB8AC3E}">
        <p14:creationId xmlns:p14="http://schemas.microsoft.com/office/powerpoint/2010/main" val="35647000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smtClean="0"/>
              <a:t>Spock</a:t>
            </a:r>
            <a:r>
              <a:rPr lang="en-US" b="1" dirty="0" smtClean="0"/>
              <a:t/>
            </a:r>
            <a:br>
              <a:rPr lang="en-US" b="1" dirty="0" smtClean="0"/>
            </a:br>
            <a:r>
              <a:rPr lang="en-US" b="1" dirty="0" smtClean="0"/>
              <a:t>Leonard </a:t>
            </a:r>
            <a:r>
              <a:rPr lang="en-US" b="1" dirty="0" err="1" smtClean="0"/>
              <a:t>Nemoy</a:t>
            </a:r>
            <a:r>
              <a:rPr lang="en-US" b="1" dirty="0" smtClean="0"/>
              <a:t> </a:t>
            </a:r>
            <a:r>
              <a:rPr lang="en-US" b="1" dirty="0"/>
              <a:t>&amp; </a:t>
            </a:r>
            <a:r>
              <a:rPr lang="en-US" b="1" dirty="0" smtClean="0"/>
              <a:t>Zachary </a:t>
            </a:r>
            <a:r>
              <a:rPr lang="en-US" b="1" dirty="0"/>
              <a:t>Quinto 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800" y="2438400"/>
            <a:ext cx="3657600" cy="2743200"/>
          </a:xfrm>
        </p:spPr>
      </p:pic>
      <p:pic>
        <p:nvPicPr>
          <p:cNvPr id="6" name="Content Placeholder 5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4400" y="2438400"/>
            <a:ext cx="3657600" cy="2743200"/>
          </a:xfrm>
        </p:spPr>
      </p:pic>
    </p:spTree>
    <p:extLst>
      <p:ext uri="{BB962C8B-B14F-4D97-AF65-F5344CB8AC3E}">
        <p14:creationId xmlns:p14="http://schemas.microsoft.com/office/powerpoint/2010/main" val="22583492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457200"/>
            <a:ext cx="8153400" cy="5668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Space, the final frontier.  These are the voyages of the Starship Enterprise.  </a:t>
            </a:r>
          </a:p>
          <a:p>
            <a:pPr marL="0" indent="0">
              <a:buNone/>
            </a:pP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Its five-year mission: </a:t>
            </a:r>
          </a:p>
          <a:p>
            <a:pPr marL="0" indent="0">
              <a:buNone/>
            </a:pP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To explore strange new worlds,</a:t>
            </a:r>
          </a:p>
          <a:p>
            <a:pPr marL="0" indent="0">
              <a:buNone/>
            </a:pP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To seek out new life and new civilization,</a:t>
            </a:r>
          </a:p>
          <a:p>
            <a:pPr marL="0" indent="0">
              <a:buNone/>
            </a:pP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To boldly go where no man has gone before.</a:t>
            </a: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264404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b="1" dirty="0"/>
          </a:p>
        </p:txBody>
      </p:sp>
      <p:pic>
        <p:nvPicPr>
          <p:cNvPr id="4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5018" y="348076"/>
            <a:ext cx="4383981" cy="5778088"/>
          </a:xfrm>
        </p:spPr>
      </p:pic>
      <p:sp>
        <p:nvSpPr>
          <p:cNvPr id="5" name="TextBox 4"/>
          <p:cNvSpPr txBox="1"/>
          <p:nvPr/>
        </p:nvSpPr>
        <p:spPr>
          <a:xfrm>
            <a:off x="7239000" y="4876800"/>
            <a:ext cx="80044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600" dirty="0" smtClean="0"/>
              <a:t>.</a:t>
            </a:r>
            <a:endParaRPr lang="en-US" sz="9600" dirty="0"/>
          </a:p>
        </p:txBody>
      </p:sp>
    </p:spTree>
    <p:extLst>
      <p:ext uri="{BB962C8B-B14F-4D97-AF65-F5344CB8AC3E}">
        <p14:creationId xmlns:p14="http://schemas.microsoft.com/office/powerpoint/2010/main" val="17754713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Shin Hand Sign</a:t>
            </a:r>
            <a:endParaRPr lang="en-US" b="1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600" y="1676400"/>
            <a:ext cx="3142211" cy="4267200"/>
          </a:xfrm>
        </p:spPr>
      </p:pic>
      <p:pic>
        <p:nvPicPr>
          <p:cNvPr id="3" name="Content Placeholder 2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1000" y="1676400"/>
            <a:ext cx="4355184" cy="4267200"/>
          </a:xfrm>
        </p:spPr>
      </p:pic>
    </p:spTree>
    <p:extLst>
      <p:ext uri="{BB962C8B-B14F-4D97-AF65-F5344CB8AC3E}">
        <p14:creationId xmlns:p14="http://schemas.microsoft.com/office/powerpoint/2010/main" val="14386094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/>
              <a:t>Species 8472</a:t>
            </a:r>
            <a:br>
              <a:rPr lang="en-US" b="1" dirty="0" smtClean="0"/>
            </a:br>
            <a:r>
              <a:rPr lang="en-US" sz="2000" b="1" dirty="0" smtClean="0"/>
              <a:t>Species 8472 communicate telepathically.  The Borgs want to assimilate them, </a:t>
            </a:r>
            <a:br>
              <a:rPr lang="en-US" sz="2000" b="1" dirty="0" smtClean="0"/>
            </a:br>
            <a:r>
              <a:rPr lang="en-US" sz="2000" b="1" dirty="0" smtClean="0"/>
              <a:t>but they are immune to the Borg’s attempts to do so.</a:t>
            </a:r>
            <a:endParaRPr lang="en-US" sz="2000" b="1" dirty="0"/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922" y="1600200"/>
            <a:ext cx="8046156" cy="4525963"/>
          </a:xfrm>
        </p:spPr>
      </p:pic>
    </p:spTree>
    <p:extLst>
      <p:ext uri="{BB962C8B-B14F-4D97-AF65-F5344CB8AC3E}">
        <p14:creationId xmlns:p14="http://schemas.microsoft.com/office/powerpoint/2010/main" val="36588147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/>
              <a:t>Star Ships: </a:t>
            </a:r>
            <a:r>
              <a:rPr lang="en-US" b="1" dirty="0" err="1" smtClean="0"/>
              <a:t>Romulan</a:t>
            </a:r>
            <a:r>
              <a:rPr lang="en-US" b="1" dirty="0" smtClean="0"/>
              <a:t>, Klingon, Vulcan</a:t>
            </a:r>
            <a:br>
              <a:rPr lang="en-US" b="1" dirty="0" smtClean="0"/>
            </a:br>
            <a:r>
              <a:rPr lang="en-US" b="1" dirty="0" smtClean="0"/>
              <a:t>&amp; the Starship Enterprise</a:t>
            </a:r>
            <a:endParaRPr lang="en-US" b="1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600" y="1345438"/>
            <a:ext cx="3017520" cy="2517743"/>
          </a:xfrm>
        </p:spPr>
      </p:pic>
      <p:pic>
        <p:nvPicPr>
          <p:cNvPr id="6" name="Content Placeholder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40357" y="3863181"/>
            <a:ext cx="3994043" cy="224024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86375" y="1437354"/>
            <a:ext cx="3248025" cy="242887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9200" y="3962400"/>
            <a:ext cx="3268884" cy="21410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48094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err="1" smtClean="0"/>
              <a:t>Hikaru</a:t>
            </a:r>
            <a:r>
              <a:rPr lang="en-US" b="1" dirty="0" smtClean="0"/>
              <a:t> Sulu </a:t>
            </a:r>
            <a:br>
              <a:rPr lang="en-US" b="1" dirty="0" smtClean="0"/>
            </a:br>
            <a:r>
              <a:rPr lang="en-US" sz="3100" b="1" dirty="0" smtClean="0"/>
              <a:t>George Takei &amp; John Cho</a:t>
            </a:r>
            <a:br>
              <a:rPr lang="en-US" sz="3100" b="1" dirty="0" smtClean="0"/>
            </a:br>
            <a:r>
              <a:rPr lang="en-US" sz="3100" b="1" dirty="0" smtClean="0"/>
              <a:t>Helmsman of the Starship Enterprise</a:t>
            </a:r>
            <a:endParaRPr lang="en-US" sz="3100" b="1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1600" y="2133600"/>
            <a:ext cx="4262034" cy="3352800"/>
          </a:xfrm>
        </p:spPr>
      </p:pic>
      <p:pic>
        <p:nvPicPr>
          <p:cNvPr id="8" name="Content Placeholder 7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8800" y="2133600"/>
            <a:ext cx="2246376" cy="3352800"/>
          </a:xfrm>
        </p:spPr>
      </p:pic>
    </p:spTree>
    <p:extLst>
      <p:ext uri="{BB962C8B-B14F-4D97-AF65-F5344CB8AC3E}">
        <p14:creationId xmlns:p14="http://schemas.microsoft.com/office/powerpoint/2010/main" val="31316079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err="1" smtClean="0"/>
              <a:t>Tellarites</a:t>
            </a:r>
            <a:r>
              <a:rPr lang="en-US" b="1" dirty="0" smtClean="0"/>
              <a:t/>
            </a:r>
            <a:br>
              <a:rPr lang="en-US" b="1" dirty="0" smtClean="0"/>
            </a:br>
            <a:r>
              <a:rPr lang="en-US" sz="2200" b="1" dirty="0" smtClean="0"/>
              <a:t>The </a:t>
            </a:r>
            <a:r>
              <a:rPr lang="en-US" sz="2200" b="1" dirty="0" err="1" smtClean="0"/>
              <a:t>Tellarites</a:t>
            </a:r>
            <a:r>
              <a:rPr lang="en-US" sz="2200" b="1" dirty="0" smtClean="0"/>
              <a:t> are pig-snouted </a:t>
            </a:r>
            <a:r>
              <a:rPr lang="en-US" sz="2200" b="1" dirty="0" smtClean="0"/>
              <a:t>and are </a:t>
            </a:r>
            <a:r>
              <a:rPr lang="en-US" sz="2200" b="1" dirty="0" smtClean="0"/>
              <a:t>very argumentative (pig headed)</a:t>
            </a:r>
            <a:endParaRPr lang="en-US" sz="2200" b="1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0" y="1600200"/>
            <a:ext cx="5286375" cy="4225564"/>
          </a:xfrm>
        </p:spPr>
      </p:pic>
    </p:spTree>
    <p:extLst>
      <p:ext uri="{BB962C8B-B14F-4D97-AF65-F5344CB8AC3E}">
        <p14:creationId xmlns:p14="http://schemas.microsoft.com/office/powerpoint/2010/main" val="32174112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/>
              <a:t>Tribbles</a:t>
            </a:r>
            <a:br>
              <a:rPr lang="en-US" b="1" dirty="0" smtClean="0"/>
            </a:br>
            <a:r>
              <a:rPr lang="en-US" b="1" dirty="0" err="1" smtClean="0"/>
              <a:t>Tribbles</a:t>
            </a:r>
            <a:r>
              <a:rPr lang="en-US" b="1" dirty="0" smtClean="0"/>
              <a:t> are fun, but there are too many of them.</a:t>
            </a:r>
            <a:endParaRPr lang="en-US" b="1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2376752"/>
            <a:ext cx="4038600" cy="2972858"/>
          </a:xfrm>
        </p:spPr>
      </p:pic>
      <p:pic>
        <p:nvPicPr>
          <p:cNvPr id="8" name="Content Placeholder 7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200" y="2350542"/>
            <a:ext cx="4038600" cy="3025278"/>
          </a:xfrm>
        </p:spPr>
      </p:pic>
    </p:spTree>
    <p:extLst>
      <p:ext uri="{BB962C8B-B14F-4D97-AF65-F5344CB8AC3E}">
        <p14:creationId xmlns:p14="http://schemas.microsoft.com/office/powerpoint/2010/main" val="3212619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/>
              <a:t/>
            </a:r>
            <a:br>
              <a:rPr lang="en-US" b="1" dirty="0" smtClean="0"/>
            </a:br>
            <a:r>
              <a:rPr lang="en-US" b="1" dirty="0" smtClean="0"/>
              <a:t>Deanna </a:t>
            </a:r>
            <a:r>
              <a:rPr lang="en-US" b="1" dirty="0" err="1" smtClean="0"/>
              <a:t>Troi</a:t>
            </a:r>
            <a:r>
              <a:rPr lang="en-US" b="1" dirty="0" smtClean="0"/>
              <a:t/>
            </a:r>
            <a:br>
              <a:rPr lang="en-US" b="1" dirty="0" smtClean="0"/>
            </a:br>
            <a:r>
              <a:rPr lang="en-US" sz="2700" b="1" dirty="0" smtClean="0"/>
              <a:t>Marina </a:t>
            </a:r>
            <a:r>
              <a:rPr lang="en-US" sz="2700" b="1" dirty="0" err="1" smtClean="0"/>
              <a:t>Sirtis</a:t>
            </a:r>
            <a:r>
              <a:rPr lang="en-US" sz="2700" b="1" dirty="0"/>
              <a:t/>
            </a:r>
            <a:br>
              <a:rPr lang="en-US" sz="2700" b="1" dirty="0"/>
            </a:br>
            <a:r>
              <a:rPr lang="en-US" sz="2700" b="1" dirty="0"/>
              <a:t>Communications &amp; Counselor of the Starship Enterprise</a:t>
            </a:r>
            <a:r>
              <a:rPr lang="en-US" b="1" dirty="0" smtClean="0"/>
              <a:t/>
            </a:r>
            <a:br>
              <a:rPr lang="en-US" b="1" dirty="0" smtClean="0"/>
            </a:br>
            <a:endParaRPr lang="en-US" b="1" dirty="0"/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0200" y="1828800"/>
            <a:ext cx="5804211" cy="3886200"/>
          </a:xfrm>
        </p:spPr>
      </p:pic>
    </p:spTree>
    <p:extLst>
      <p:ext uri="{BB962C8B-B14F-4D97-AF65-F5344CB8AC3E}">
        <p14:creationId xmlns:p14="http://schemas.microsoft.com/office/powerpoint/2010/main" val="20960499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err="1" smtClean="0"/>
              <a:t>Nyota</a:t>
            </a:r>
            <a:r>
              <a:rPr lang="en-US" b="1" dirty="0" smtClean="0"/>
              <a:t> </a:t>
            </a:r>
            <a:r>
              <a:rPr lang="en-US" b="1" dirty="0" err="1" smtClean="0"/>
              <a:t>Uhura</a:t>
            </a:r>
            <a:r>
              <a:rPr lang="en-US" b="1" dirty="0" smtClean="0"/>
              <a:t/>
            </a:r>
            <a:br>
              <a:rPr lang="en-US" b="1" dirty="0" smtClean="0"/>
            </a:br>
            <a:r>
              <a:rPr lang="en-US" sz="2700" b="1" dirty="0" smtClean="0"/>
              <a:t>Michelle Nichols &amp; Zoe Saldana</a:t>
            </a:r>
            <a:br>
              <a:rPr lang="en-US" sz="2700" b="1" dirty="0" smtClean="0"/>
            </a:br>
            <a:r>
              <a:rPr lang="en-US" sz="2700" b="1" dirty="0" smtClean="0"/>
              <a:t>Communications &amp; Counselor of the Starship Enterprise</a:t>
            </a:r>
            <a:endParaRPr lang="en-US" sz="2700" b="1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1676400"/>
            <a:ext cx="4038600" cy="3028950"/>
          </a:xfrm>
        </p:spPr>
      </p:pic>
      <p:pic>
        <p:nvPicPr>
          <p:cNvPr id="4" name="Content Placeholder 3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200" y="1676400"/>
            <a:ext cx="2942121" cy="4525963"/>
          </a:xfrm>
        </p:spPr>
      </p:pic>
    </p:spTree>
    <p:extLst>
      <p:ext uri="{BB962C8B-B14F-4D97-AF65-F5344CB8AC3E}">
        <p14:creationId xmlns:p14="http://schemas.microsoft.com/office/powerpoint/2010/main" val="2760458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/>
              <a:t>Vulcans</a:t>
            </a:r>
            <a:br>
              <a:rPr lang="en-US" b="1" dirty="0" smtClean="0"/>
            </a:br>
            <a:r>
              <a:rPr lang="en-US" sz="3600" b="1" dirty="0" smtClean="0"/>
              <a:t>The Vulcans have learned to control their emotions because of their violent past.</a:t>
            </a:r>
            <a:endParaRPr lang="en-US" sz="3600" b="1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825690"/>
            <a:ext cx="4038600" cy="4074983"/>
          </a:xfrm>
        </p:spPr>
      </p:pic>
      <p:pic>
        <p:nvPicPr>
          <p:cNvPr id="3" name="Content Placeholder 2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5800" y="1828800"/>
            <a:ext cx="3880084" cy="4143375"/>
          </a:xfrm>
        </p:spPr>
      </p:pic>
    </p:spTree>
    <p:extLst>
      <p:ext uri="{BB962C8B-B14F-4D97-AF65-F5344CB8AC3E}">
        <p14:creationId xmlns:p14="http://schemas.microsoft.com/office/powerpoint/2010/main" val="24886236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62"/>
          </a:xfrm>
        </p:spPr>
        <p:txBody>
          <a:bodyPr/>
          <a:lstStyle/>
          <a:p>
            <a:r>
              <a:rPr lang="en-US" b="1" dirty="0" err="1" smtClean="0"/>
              <a:t>Leit</a:t>
            </a:r>
            <a:r>
              <a:rPr lang="en-US" b="1" dirty="0" smtClean="0"/>
              <a:t> Motifs</a:t>
            </a:r>
            <a:endParaRPr lang="en-US" b="1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457200" y="1295400"/>
            <a:ext cx="4038600" cy="48307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1800" b="1" dirty="0" smtClean="0"/>
              <a:t>Analysis, Mr. Spock.</a:t>
            </a:r>
          </a:p>
          <a:p>
            <a:pPr marL="0" indent="0">
              <a:buNone/>
            </a:pPr>
            <a:endParaRPr lang="en-US" sz="1800" b="1" dirty="0"/>
          </a:p>
          <a:p>
            <a:pPr marL="0" indent="0">
              <a:buNone/>
            </a:pPr>
            <a:r>
              <a:rPr lang="en-US" sz="1800" b="1" dirty="0" smtClean="0"/>
              <a:t>Are you out of your Vulcan mind?</a:t>
            </a:r>
          </a:p>
          <a:p>
            <a:pPr marL="0" indent="0">
              <a:buNone/>
            </a:pPr>
            <a:endParaRPr lang="en-US" sz="1800" b="1" dirty="0"/>
          </a:p>
          <a:p>
            <a:pPr marL="0" indent="0">
              <a:buNone/>
            </a:pPr>
            <a:r>
              <a:rPr lang="en-US" sz="1800" b="1" dirty="0" smtClean="0"/>
              <a:t>Beam me up, Scotty.</a:t>
            </a:r>
          </a:p>
          <a:p>
            <a:pPr marL="0" indent="0">
              <a:buNone/>
            </a:pPr>
            <a:endParaRPr lang="en-US" sz="1800" b="1" dirty="0"/>
          </a:p>
          <a:p>
            <a:pPr marL="0" indent="0">
              <a:buNone/>
            </a:pPr>
            <a:r>
              <a:rPr lang="en-US" sz="1800" b="1" dirty="0" smtClean="0"/>
              <a:t>Hailing frequencies open.</a:t>
            </a:r>
          </a:p>
          <a:p>
            <a:pPr marL="0" indent="0">
              <a:buNone/>
            </a:pPr>
            <a:endParaRPr lang="en-US" sz="1800" b="1" dirty="0"/>
          </a:p>
          <a:p>
            <a:pPr marL="0" indent="0">
              <a:buNone/>
            </a:pPr>
            <a:r>
              <a:rPr lang="en-US" sz="1800" b="1" dirty="0" smtClean="0"/>
              <a:t>Highly illogical.</a:t>
            </a:r>
          </a:p>
          <a:p>
            <a:pPr marL="0" indent="0">
              <a:buNone/>
            </a:pPr>
            <a:endParaRPr lang="en-US" sz="1800" b="1" dirty="0" smtClean="0"/>
          </a:p>
          <a:p>
            <a:pPr marL="0" indent="0">
              <a:buNone/>
            </a:pPr>
            <a:r>
              <a:rPr lang="en-US" sz="1800" b="1" dirty="0"/>
              <a:t>I’m a doctor, not a bricklayer</a:t>
            </a:r>
            <a:r>
              <a:rPr lang="en-US" sz="1800" b="1" dirty="0" smtClean="0"/>
              <a:t>.</a:t>
            </a:r>
          </a:p>
          <a:p>
            <a:pPr marL="0" indent="0">
              <a:buNone/>
            </a:pPr>
            <a:endParaRPr lang="en-US" sz="1800" b="1" dirty="0"/>
          </a:p>
          <a:p>
            <a:pPr marL="0" indent="0">
              <a:buNone/>
            </a:pPr>
            <a:r>
              <a:rPr lang="en-US" sz="1800" b="1" dirty="0" smtClean="0"/>
              <a:t>I’m from Iowa.  I only work in outer space.</a:t>
            </a:r>
            <a:endParaRPr lang="en-US" sz="1800" b="1" dirty="0"/>
          </a:p>
          <a:p>
            <a:pPr marL="0" indent="0">
              <a:buNone/>
            </a:pPr>
            <a:endParaRPr lang="en-US" sz="1800" b="1" dirty="0"/>
          </a:p>
          <a:p>
            <a:pPr marL="0" indent="0">
              <a:buNone/>
            </a:pPr>
            <a:endParaRPr lang="en-US" sz="1800" b="1" dirty="0" smtClean="0"/>
          </a:p>
          <a:p>
            <a:pPr marL="0" indent="0">
              <a:buNone/>
            </a:pPr>
            <a:endParaRPr lang="en-US" sz="1800" b="1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4648200" y="1295400"/>
            <a:ext cx="4038600" cy="48307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1800" b="1" dirty="0" smtClean="0"/>
              <a:t>It’s </a:t>
            </a:r>
            <a:r>
              <a:rPr lang="en-US" sz="1800" b="1" dirty="0"/>
              <a:t>life, Captain, but not as we know it</a:t>
            </a:r>
            <a:r>
              <a:rPr lang="en-US" sz="1800" b="1" dirty="0" smtClean="0"/>
              <a:t>.</a:t>
            </a:r>
          </a:p>
          <a:p>
            <a:pPr marL="0" indent="0">
              <a:buNone/>
            </a:pPr>
            <a:endParaRPr lang="en-US" sz="1800" b="1" dirty="0"/>
          </a:p>
          <a:p>
            <a:pPr marL="0" indent="0">
              <a:buNone/>
            </a:pPr>
            <a:r>
              <a:rPr lang="en-US" sz="1800" b="1" dirty="0" err="1" smtClean="0"/>
              <a:t>Khaaaaaaaaaaaaaaaaaaaaaaaan</a:t>
            </a:r>
            <a:r>
              <a:rPr lang="en-US" sz="1800" b="1" dirty="0" smtClean="0"/>
              <a:t>!</a:t>
            </a:r>
            <a:endParaRPr lang="en-US" sz="1800" b="1" dirty="0"/>
          </a:p>
          <a:p>
            <a:pPr marL="0" indent="0">
              <a:buNone/>
            </a:pPr>
            <a:endParaRPr lang="en-US" sz="1800" b="1" dirty="0"/>
          </a:p>
          <a:p>
            <a:pPr marL="0" indent="0">
              <a:buNone/>
            </a:pPr>
            <a:r>
              <a:rPr lang="en-US" sz="1800" b="1" dirty="0" smtClean="0"/>
              <a:t>Live long and prosper.</a:t>
            </a:r>
          </a:p>
          <a:p>
            <a:pPr marL="0" indent="0">
              <a:buNone/>
            </a:pPr>
            <a:endParaRPr lang="en-US" sz="1800" b="1" dirty="0"/>
          </a:p>
          <a:p>
            <a:pPr marL="0" indent="0">
              <a:buNone/>
            </a:pPr>
            <a:r>
              <a:rPr lang="en-US" sz="1800" b="1" dirty="0" smtClean="0"/>
              <a:t>Logic is the beginning of wisdom, not the end.</a:t>
            </a:r>
          </a:p>
          <a:p>
            <a:pPr marL="0" indent="0">
              <a:buNone/>
            </a:pPr>
            <a:endParaRPr lang="en-US" sz="1800" b="1" dirty="0"/>
          </a:p>
          <a:p>
            <a:pPr marL="0" indent="0">
              <a:buNone/>
            </a:pPr>
            <a:r>
              <a:rPr lang="en-US" sz="1800" b="1" dirty="0" smtClean="0"/>
              <a:t>The needs of the many outweigh the needs of the few.</a:t>
            </a:r>
          </a:p>
          <a:p>
            <a:pPr marL="0" indent="0">
              <a:buNone/>
            </a:pPr>
            <a:endParaRPr lang="en-US" sz="1800" b="1" dirty="0"/>
          </a:p>
          <a:p>
            <a:pPr marL="0" indent="0">
              <a:buNone/>
            </a:pPr>
            <a:r>
              <a:rPr lang="en-US" sz="1800" b="1" dirty="0" err="1" smtClean="0"/>
              <a:t>Phasers</a:t>
            </a:r>
            <a:r>
              <a:rPr lang="en-US" sz="1800" b="1" dirty="0" smtClean="0"/>
              <a:t> on stun.</a:t>
            </a:r>
            <a:endParaRPr lang="en-US" sz="1800" b="1" dirty="0"/>
          </a:p>
        </p:txBody>
      </p:sp>
    </p:spTree>
    <p:extLst>
      <p:ext uri="{BB962C8B-B14F-4D97-AF65-F5344CB8AC3E}">
        <p14:creationId xmlns:p14="http://schemas.microsoft.com/office/powerpoint/2010/main" val="3533018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err="1" smtClean="0"/>
              <a:t>Worf</a:t>
            </a:r>
            <a:r>
              <a:rPr lang="en-US" b="1" dirty="0" smtClean="0"/>
              <a:t/>
            </a:r>
            <a:br>
              <a:rPr lang="en-US" b="1" dirty="0" smtClean="0"/>
            </a:br>
            <a:r>
              <a:rPr lang="en-US" sz="3100" b="1" dirty="0" smtClean="0"/>
              <a:t>Michael </a:t>
            </a:r>
            <a:r>
              <a:rPr lang="en-US" sz="3100" b="1" dirty="0"/>
              <a:t>Dorn</a:t>
            </a:r>
            <a:br>
              <a:rPr lang="en-US" sz="3100" b="1" dirty="0"/>
            </a:br>
            <a:r>
              <a:rPr lang="en-US" sz="3100" b="1" dirty="0"/>
              <a:t>Chief Engineer of the Starship Enterprise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2319859"/>
            <a:ext cx="4038600" cy="3086644"/>
          </a:xfrm>
        </p:spPr>
      </p:pic>
      <p:pic>
        <p:nvPicPr>
          <p:cNvPr id="6" name="Content Placeholder 5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200" y="2321065"/>
            <a:ext cx="4038600" cy="3084233"/>
          </a:xfrm>
        </p:spPr>
      </p:pic>
    </p:spTree>
    <p:extLst>
      <p:ext uri="{BB962C8B-B14F-4D97-AF65-F5344CB8AC3E}">
        <p14:creationId xmlns:p14="http://schemas.microsoft.com/office/powerpoint/2010/main" val="14668620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What have you learned?</a:t>
            </a:r>
            <a:endParaRPr lang="en-US" b="1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9200" y="1752600"/>
            <a:ext cx="7041046" cy="3962400"/>
          </a:xfrm>
        </p:spPr>
      </p:pic>
    </p:spTree>
    <p:extLst>
      <p:ext uri="{BB962C8B-B14F-4D97-AF65-F5344CB8AC3E}">
        <p14:creationId xmlns:p14="http://schemas.microsoft.com/office/powerpoint/2010/main" val="41822487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457200"/>
            <a:ext cx="8305800" cy="5668963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sz="2200" b="1" dirty="0" smtClean="0"/>
          </a:p>
          <a:p>
            <a:pPr marL="0" indent="0">
              <a:buNone/>
            </a:pPr>
            <a:r>
              <a:rPr lang="en-US" sz="2200" b="1" dirty="0" smtClean="0"/>
              <a:t>In 1964, Gene Roddenberry wrote a proposal for a science-fiction series.</a:t>
            </a:r>
          </a:p>
          <a:p>
            <a:pPr marL="0" indent="0">
              <a:buNone/>
            </a:pPr>
            <a:endParaRPr lang="en-US" sz="2200" b="1" dirty="0"/>
          </a:p>
          <a:p>
            <a:pPr marL="0" indent="0">
              <a:buNone/>
            </a:pPr>
            <a:r>
              <a:rPr lang="en-US" sz="2200" b="1" dirty="0" smtClean="0"/>
              <a:t>The proposal was influenced both by Jonathan Swift’s </a:t>
            </a:r>
            <a:r>
              <a:rPr lang="en-US" sz="2200" b="1" u="sng" dirty="0" smtClean="0"/>
              <a:t>Gulliver’s Travels</a:t>
            </a:r>
            <a:r>
              <a:rPr lang="en-US" sz="2200" b="1" dirty="0" smtClean="0"/>
              <a:t> and by the popularity of TV Westerns.</a:t>
            </a:r>
          </a:p>
          <a:p>
            <a:pPr marL="0" indent="0">
              <a:buNone/>
            </a:pPr>
            <a:endParaRPr lang="en-US" sz="2200" b="1" dirty="0"/>
          </a:p>
          <a:p>
            <a:pPr marL="0" indent="0">
              <a:buNone/>
            </a:pPr>
            <a:r>
              <a:rPr lang="en-US" sz="2200" b="1" dirty="0" smtClean="0"/>
              <a:t>Roddenberry’s series was to be both a morality tale and an adventure story, and it was to be named </a:t>
            </a:r>
            <a:r>
              <a:rPr lang="en-US" sz="2200" b="1" u="sng" dirty="0" smtClean="0"/>
              <a:t>Wagon Train to the Stars</a:t>
            </a:r>
            <a:r>
              <a:rPr lang="en-US" sz="2200" b="1" dirty="0" smtClean="0"/>
              <a:t>.  The name was later changed to </a:t>
            </a:r>
            <a:r>
              <a:rPr lang="en-US" sz="2200" b="1" u="sng" dirty="0" smtClean="0"/>
              <a:t>Star Trek</a:t>
            </a:r>
            <a:r>
              <a:rPr lang="en-US" sz="2200" b="1" dirty="0" smtClean="0"/>
              <a:t> based on the earlier pioneer “trekkers.” </a:t>
            </a:r>
            <a:r>
              <a:rPr lang="en-US" sz="2200" b="1" u="sng" dirty="0"/>
              <a:t>Star Trek</a:t>
            </a:r>
            <a:r>
              <a:rPr lang="en-US" sz="2200" b="1" dirty="0"/>
              <a:t> fans are now called Trekkies, or Trekkers.</a:t>
            </a:r>
            <a:endParaRPr lang="en-US" sz="2200" b="1" u="sng" dirty="0"/>
          </a:p>
          <a:p>
            <a:pPr marL="0" indent="0">
              <a:buNone/>
            </a:pPr>
            <a:endParaRPr lang="en-US" sz="2200" b="1" dirty="0"/>
          </a:p>
          <a:p>
            <a:pPr marL="0" indent="0">
              <a:buNone/>
            </a:pPr>
            <a:r>
              <a:rPr lang="en-US" sz="2200" b="1" dirty="0" smtClean="0"/>
              <a:t>The original </a:t>
            </a:r>
            <a:r>
              <a:rPr lang="en-US" sz="2200" b="1" u="sng" dirty="0" smtClean="0"/>
              <a:t>Star Trek</a:t>
            </a:r>
            <a:r>
              <a:rPr lang="en-US" sz="2200" b="1" dirty="0" smtClean="0"/>
              <a:t> featured the galactic adventures of Captain James T. Kirk and the crew of the starship </a:t>
            </a:r>
            <a:r>
              <a:rPr lang="en-US" sz="2200" b="1" u="sng" dirty="0" smtClean="0"/>
              <a:t>Enterprise</a:t>
            </a:r>
            <a:r>
              <a:rPr lang="en-US" sz="2200" b="1" dirty="0" smtClean="0"/>
              <a:t> as they explored the “United Federation of Planets” during the 23</a:t>
            </a:r>
            <a:r>
              <a:rPr lang="en-US" sz="2200" b="1" baseline="30000" dirty="0" smtClean="0"/>
              <a:t>rd</a:t>
            </a:r>
            <a:r>
              <a:rPr lang="en-US" sz="2200" b="1" dirty="0" smtClean="0"/>
              <a:t> century.</a:t>
            </a:r>
          </a:p>
          <a:p>
            <a:pPr marL="0" indent="0">
              <a:buNone/>
            </a:pPr>
            <a:endParaRPr lang="en-US" sz="1800" b="1" u="sng" dirty="0" smtClean="0"/>
          </a:p>
        </p:txBody>
      </p:sp>
    </p:spTree>
    <p:extLst>
      <p:ext uri="{BB962C8B-B14F-4D97-AF65-F5344CB8AC3E}">
        <p14:creationId xmlns:p14="http://schemas.microsoft.com/office/powerpoint/2010/main" val="5820806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57200"/>
            <a:ext cx="8229600" cy="5668963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sz="2600" b="1" u="sng" dirty="0" smtClean="0"/>
          </a:p>
          <a:p>
            <a:pPr marL="0" indent="0">
              <a:buNone/>
            </a:pPr>
            <a:r>
              <a:rPr lang="en-US" sz="2600" b="1" u="sng" dirty="0" smtClean="0"/>
              <a:t>Star </a:t>
            </a:r>
            <a:r>
              <a:rPr lang="en-US" sz="2600" b="1" u="sng" dirty="0"/>
              <a:t>Trek</a:t>
            </a:r>
            <a:r>
              <a:rPr lang="en-US" sz="2600" b="1" dirty="0"/>
              <a:t> was designed to take on such controversies as war and peace, personal loyalty, authoritarianism, imperialism, class warfare, racism, religion, human rights sexism, and the intergalactic role of economics and technology.</a:t>
            </a:r>
          </a:p>
          <a:p>
            <a:pPr marL="0" indent="0">
              <a:buNone/>
            </a:pPr>
            <a:endParaRPr lang="en-US" sz="2600" b="1" dirty="0" smtClean="0"/>
          </a:p>
          <a:p>
            <a:pPr marL="0" indent="0">
              <a:buNone/>
            </a:pPr>
            <a:r>
              <a:rPr lang="en-US" sz="2600" b="1" dirty="0" smtClean="0"/>
              <a:t>William Shatner said that science fiction is like religion in that it tries to explain the inexplicable.</a:t>
            </a:r>
          </a:p>
          <a:p>
            <a:pPr marL="0" indent="0">
              <a:buNone/>
            </a:pPr>
            <a:endParaRPr lang="en-US" sz="2600" b="1" dirty="0"/>
          </a:p>
          <a:p>
            <a:pPr marL="0" indent="0">
              <a:buNone/>
            </a:pPr>
            <a:r>
              <a:rPr lang="en-US" sz="2600" b="1" dirty="0" smtClean="0"/>
              <a:t>In </a:t>
            </a:r>
            <a:r>
              <a:rPr lang="en-US" sz="2600" b="1" u="sng" dirty="0" smtClean="0"/>
              <a:t>Star Trek</a:t>
            </a:r>
            <a:r>
              <a:rPr lang="en-US" sz="2600" b="1" dirty="0" smtClean="0"/>
              <a:t>, technology and diversity are valued rather than feared, and people work together for the greater good.</a:t>
            </a:r>
            <a:endParaRPr lang="en-US" sz="2600" b="1" dirty="0"/>
          </a:p>
        </p:txBody>
      </p:sp>
    </p:spTree>
    <p:extLst>
      <p:ext uri="{BB962C8B-B14F-4D97-AF65-F5344CB8AC3E}">
        <p14:creationId xmlns:p14="http://schemas.microsoft.com/office/powerpoint/2010/main" val="38309209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Six Iterations of </a:t>
            </a:r>
            <a:r>
              <a:rPr lang="en-US" b="1" u="sng" dirty="0" smtClean="0"/>
              <a:t>Star Trek</a:t>
            </a:r>
            <a:r>
              <a:rPr lang="en-US" b="1" dirty="0" smtClean="0"/>
              <a:t>: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2000" b="1" dirty="0" smtClean="0"/>
              <a:t>The Original Series: 1966-1969</a:t>
            </a:r>
          </a:p>
          <a:p>
            <a:pPr marL="0" indent="0">
              <a:buNone/>
            </a:pPr>
            <a:endParaRPr lang="en-US" sz="2000" b="1" dirty="0"/>
          </a:p>
          <a:p>
            <a:pPr marL="0" indent="0">
              <a:buNone/>
            </a:pPr>
            <a:r>
              <a:rPr lang="en-US" sz="2000" b="1" dirty="0" smtClean="0"/>
              <a:t>The next Generation: 1987-1994</a:t>
            </a:r>
          </a:p>
          <a:p>
            <a:pPr marL="0" indent="0">
              <a:buNone/>
            </a:pPr>
            <a:endParaRPr lang="en-US" sz="2000" b="1" dirty="0"/>
          </a:p>
          <a:p>
            <a:pPr marL="0" indent="0">
              <a:buNone/>
            </a:pPr>
            <a:r>
              <a:rPr lang="en-US" sz="2000" b="1" dirty="0" smtClean="0"/>
              <a:t>Deep Space Nine: 1993-1999</a:t>
            </a:r>
          </a:p>
          <a:p>
            <a:pPr marL="0" indent="0">
              <a:buNone/>
            </a:pPr>
            <a:endParaRPr lang="en-US" sz="2000" b="1" dirty="0"/>
          </a:p>
          <a:p>
            <a:pPr marL="0" indent="0">
              <a:buNone/>
            </a:pPr>
            <a:r>
              <a:rPr lang="en-US" sz="2000" b="1" dirty="0" smtClean="0"/>
              <a:t>Voyager: 1995-2001</a:t>
            </a:r>
          </a:p>
          <a:p>
            <a:pPr marL="0" indent="0">
              <a:buNone/>
            </a:pPr>
            <a:endParaRPr lang="en-US" sz="2000" b="1" dirty="0"/>
          </a:p>
          <a:p>
            <a:pPr marL="0" indent="0">
              <a:buNone/>
            </a:pPr>
            <a:r>
              <a:rPr lang="en-US" sz="2000" b="1" dirty="0" smtClean="0"/>
              <a:t>Enterprise: 2001-2016</a:t>
            </a:r>
          </a:p>
          <a:p>
            <a:pPr marL="0" indent="0">
              <a:buNone/>
            </a:pPr>
            <a:endParaRPr lang="en-US" sz="2000" b="1" dirty="0"/>
          </a:p>
          <a:p>
            <a:pPr marL="0" indent="0">
              <a:buNone/>
            </a:pPr>
            <a:r>
              <a:rPr lang="en-US" sz="2000" b="1" dirty="0" smtClean="0"/>
              <a:t>Discovery: Will premier in January of 2017-</a:t>
            </a:r>
            <a:endParaRPr lang="en-US" sz="2000" b="1" dirty="0"/>
          </a:p>
        </p:txBody>
      </p:sp>
    </p:spTree>
    <p:extLst>
      <p:ext uri="{BB962C8B-B14F-4D97-AF65-F5344CB8AC3E}">
        <p14:creationId xmlns:p14="http://schemas.microsoft.com/office/powerpoint/2010/main" val="16172215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/>
              <a:t>Movies Related to The Original Series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b="1" u="sng" dirty="0" smtClean="0"/>
              <a:t>Star Trek--The Movie</a:t>
            </a:r>
            <a:r>
              <a:rPr lang="en-US" sz="2400" b="1" dirty="0" smtClean="0"/>
              <a:t>: 1979</a:t>
            </a:r>
          </a:p>
          <a:p>
            <a:pPr marL="0" indent="0">
              <a:buNone/>
            </a:pPr>
            <a:r>
              <a:rPr lang="en-US" sz="2400" b="1" u="sng" dirty="0" smtClean="0"/>
              <a:t>The Wrath of Khan</a:t>
            </a:r>
            <a:r>
              <a:rPr lang="en-US" sz="2400" b="1" dirty="0" smtClean="0"/>
              <a:t>: 1982</a:t>
            </a:r>
          </a:p>
          <a:p>
            <a:pPr marL="0" indent="0">
              <a:buNone/>
            </a:pPr>
            <a:r>
              <a:rPr lang="en-US" sz="2400" b="1" u="sng" dirty="0" smtClean="0"/>
              <a:t>The Search for Spock</a:t>
            </a:r>
            <a:r>
              <a:rPr lang="en-US" sz="2400" b="1" dirty="0" smtClean="0"/>
              <a:t>: 1984</a:t>
            </a:r>
          </a:p>
          <a:p>
            <a:pPr marL="0" indent="0">
              <a:buNone/>
            </a:pPr>
            <a:r>
              <a:rPr lang="en-US" sz="2400" b="1" u="sng" dirty="0" smtClean="0"/>
              <a:t>The Voyage Home</a:t>
            </a:r>
            <a:r>
              <a:rPr lang="en-US" sz="2400" b="1" dirty="0" smtClean="0"/>
              <a:t>: 1986</a:t>
            </a:r>
          </a:p>
          <a:p>
            <a:pPr marL="0" indent="0">
              <a:buNone/>
            </a:pPr>
            <a:r>
              <a:rPr lang="en-US" sz="2400" b="1" u="sng" dirty="0" smtClean="0"/>
              <a:t>The Final Frontier</a:t>
            </a:r>
            <a:r>
              <a:rPr lang="en-US" sz="2400" b="1" dirty="0" smtClean="0"/>
              <a:t>: 1989</a:t>
            </a:r>
          </a:p>
          <a:p>
            <a:pPr marL="0" indent="0">
              <a:buNone/>
            </a:pPr>
            <a:r>
              <a:rPr lang="en-US" sz="2400" b="1" u="sng" dirty="0" smtClean="0"/>
              <a:t>The Undiscovered Country</a:t>
            </a:r>
            <a:r>
              <a:rPr lang="en-US" sz="2400" b="1" dirty="0" smtClean="0"/>
              <a:t>: 1991</a:t>
            </a:r>
          </a:p>
          <a:p>
            <a:pPr marL="0" indent="0">
              <a:buNone/>
            </a:pPr>
            <a:r>
              <a:rPr lang="en-US" sz="2400" b="1" u="sng" dirty="0" smtClean="0"/>
              <a:t>Generations</a:t>
            </a:r>
            <a:r>
              <a:rPr lang="en-US" sz="2400" b="1" dirty="0" smtClean="0"/>
              <a:t>: 1994</a:t>
            </a:r>
          </a:p>
          <a:p>
            <a:pPr marL="0" indent="0">
              <a:buNone/>
            </a:pPr>
            <a:r>
              <a:rPr lang="en-US" sz="2400" b="1" u="sng" dirty="0" smtClean="0"/>
              <a:t>First Contact</a:t>
            </a:r>
            <a:r>
              <a:rPr lang="en-US" sz="2400" b="1" dirty="0" smtClean="0"/>
              <a:t>: 1996</a:t>
            </a:r>
          </a:p>
          <a:p>
            <a:pPr marL="0" indent="0">
              <a:buNone/>
            </a:pPr>
            <a:r>
              <a:rPr lang="en-US" sz="2400" b="1" u="sng" dirty="0" smtClean="0"/>
              <a:t>Insurrection</a:t>
            </a:r>
            <a:r>
              <a:rPr lang="en-US" sz="2400" b="1" dirty="0" smtClean="0"/>
              <a:t>: 1998</a:t>
            </a:r>
          </a:p>
          <a:p>
            <a:pPr marL="0" indent="0">
              <a:buNone/>
            </a:pPr>
            <a:r>
              <a:rPr lang="en-US" sz="2400" b="1" u="sng" dirty="0" err="1" smtClean="0"/>
              <a:t>Memesis</a:t>
            </a:r>
            <a:r>
              <a:rPr lang="en-US" sz="2400" b="1" dirty="0" smtClean="0"/>
              <a:t>: 2002</a:t>
            </a:r>
            <a:endParaRPr lang="en-US" sz="2400" b="1" u="sng" dirty="0" smtClean="0"/>
          </a:p>
          <a:p>
            <a:pPr marL="0" indent="0">
              <a:buNone/>
            </a:pPr>
            <a:endParaRPr lang="en-US" sz="1800" b="1" dirty="0"/>
          </a:p>
        </p:txBody>
      </p:sp>
    </p:spTree>
    <p:extLst>
      <p:ext uri="{BB962C8B-B14F-4D97-AF65-F5344CB8AC3E}">
        <p14:creationId xmlns:p14="http://schemas.microsoft.com/office/powerpoint/2010/main" val="19939201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247</TotalTime>
  <Words>721</Words>
  <Application>Microsoft Office PowerPoint</Application>
  <PresentationFormat>On-screen Show (4:3)</PresentationFormat>
  <Paragraphs>138</Paragraphs>
  <Slides>51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51</vt:i4>
      </vt:variant>
    </vt:vector>
  </HeadingPairs>
  <TitlesOfParts>
    <vt:vector size="52" baseType="lpstr">
      <vt:lpstr>Office Theme</vt:lpstr>
      <vt:lpstr>Star Trek: An Alphabetical Listing of Characters and Races</vt:lpstr>
      <vt:lpstr>The Humor of Star Trek Images</vt:lpstr>
      <vt:lpstr>Five Alien Races: Can you name them?</vt:lpstr>
      <vt:lpstr>PowerPoint Presentation</vt:lpstr>
      <vt:lpstr>Leit Motifs</vt:lpstr>
      <vt:lpstr>PowerPoint Presentation</vt:lpstr>
      <vt:lpstr>PowerPoint Presentation</vt:lpstr>
      <vt:lpstr>Six Iterations of Star Trek:</vt:lpstr>
      <vt:lpstr>Movies Related to The Original Series</vt:lpstr>
      <vt:lpstr>Star Trek Prequel Movies</vt:lpstr>
      <vt:lpstr>Andorians Andorians have antennas, blue skin, and white hair.</vt:lpstr>
      <vt:lpstr>(Cy)Borgs (Cy)Borgs are part machine and part human.   They have a “hive” mentality.</vt:lpstr>
      <vt:lpstr>(Cy)Borg Queen Susanna Thompson</vt:lpstr>
      <vt:lpstr>Cardassians Cardassians believe in expansion of the Federation.</vt:lpstr>
      <vt:lpstr> Pavel Chekov Anton Yelchin &amp; Walter Koenig Chief Engineer of the Starship Enterprise </vt:lpstr>
      <vt:lpstr>Beverly Crusher Gates McFadden, Chief Medical Officer of the Starship Enterprise</vt:lpstr>
      <vt:lpstr>Data Brent Spiner Helmsman of the Starship Enterprise</vt:lpstr>
      <vt:lpstr>Gul Dukak (A Cardassian)</vt:lpstr>
      <vt:lpstr>Ferengi Armin Shimerman</vt:lpstr>
      <vt:lpstr>Jayla Sofia Boutella</vt:lpstr>
      <vt:lpstr>Keenser Deep Roy</vt:lpstr>
      <vt:lpstr>Khan Ricardo Montalban &amp; Benedict Cumberbatch</vt:lpstr>
      <vt:lpstr>James T. Kirk William Shatner &amp; Chris Pine Captain of the Starship Enterprise </vt:lpstr>
      <vt:lpstr>Klingons The Klingons are belligerent warriors.</vt:lpstr>
      <vt:lpstr>Krall Idris Elba Krall was the captain of the Starship Franklin.  When it crashed into a planet, Krall and his crew felt that they were abandoned by the Federation. </vt:lpstr>
      <vt:lpstr>Geordi La Forge LeVar Burton, Chief Engineer of the Starship Enterprise Geordi is blind so he must wear special “glasses.”</vt:lpstr>
      <vt:lpstr>Leonard McCoy (Bones) DeForest Kelley &amp; Karl Urban Chief Medical Officer of the Starship Enterprise </vt:lpstr>
      <vt:lpstr>Orions The green-skinned Orion humanoid women seem to be slaves,  but in truth, their dancing girations have a powerful influence over human males.</vt:lpstr>
      <vt:lpstr>Captain John Luc Picard Patrick Stewart</vt:lpstr>
      <vt:lpstr>Captain John Luc Picard’s Crew</vt:lpstr>
      <vt:lpstr>Q John DeLancie</vt:lpstr>
      <vt:lpstr>Quark Armin Shimerman</vt:lpstr>
      <vt:lpstr>William Riker Jonathan Frakes 1st Officer of the Starship Enterprise</vt:lpstr>
      <vt:lpstr>Romulans The Romulans are a splinter group that broke off from the Vulcans.  Unlike the other Vulcans, the Romulans refuse to suppress their emotions.  </vt:lpstr>
      <vt:lpstr>Romulans with Helmets They are from the “Roman Republic” in Outer Space</vt:lpstr>
      <vt:lpstr>Saavik (a Vulcan) Kirstie Alllie &amp; Robin Curtis)</vt:lpstr>
      <vt:lpstr>Scotty (Montgomery Scott) James Doohan &amp; Simon Pegg Chief Engineer of the Starship Enterprise </vt:lpstr>
      <vt:lpstr>Seven of Nine</vt:lpstr>
      <vt:lpstr>Spock Leonard Nemoy &amp; Zachary Quinto </vt:lpstr>
      <vt:lpstr>PowerPoint Presentation</vt:lpstr>
      <vt:lpstr>Shin Hand Sign</vt:lpstr>
      <vt:lpstr>Species 8472 Species 8472 communicate telepathically.  The Borgs want to assimilate them,  but they are immune to the Borg’s attempts to do so.</vt:lpstr>
      <vt:lpstr>Star Ships: Romulan, Klingon, Vulcan &amp; the Starship Enterprise</vt:lpstr>
      <vt:lpstr>Hikaru Sulu  George Takei &amp; John Cho Helmsman of the Starship Enterprise</vt:lpstr>
      <vt:lpstr>Tellarites The Tellarites are pig-snouted and are very argumentative (pig headed)</vt:lpstr>
      <vt:lpstr>Tribbles Tribbles are fun, but there are too many of them.</vt:lpstr>
      <vt:lpstr> Deanna Troi Marina Sirtis Communications &amp; Counselor of the Starship Enterprise </vt:lpstr>
      <vt:lpstr>Nyota Uhura Michelle Nichols &amp; Zoe Saldana Communications &amp; Counselor of the Starship Enterprise</vt:lpstr>
      <vt:lpstr>Vulcans The Vulcans have learned to control their emotions because of their violent past.</vt:lpstr>
      <vt:lpstr>Worf Michael Dorn Chief Engineer of the Starship Enterprise</vt:lpstr>
      <vt:lpstr>What have you learned?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Star Trek</dc:title>
  <dc:creator>Don</dc:creator>
  <cp:lastModifiedBy>Don Nilsen</cp:lastModifiedBy>
  <cp:revision>74</cp:revision>
  <cp:lastPrinted>2016-07-30T15:44:35Z</cp:lastPrinted>
  <dcterms:created xsi:type="dcterms:W3CDTF">2006-08-16T00:00:00Z</dcterms:created>
  <dcterms:modified xsi:type="dcterms:W3CDTF">2016-08-14T21:50:32Z</dcterms:modified>
</cp:coreProperties>
</file>