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88" r:id="rId3"/>
    <p:sldId id="294" r:id="rId4"/>
    <p:sldId id="285" r:id="rId5"/>
    <p:sldId id="295" r:id="rId6"/>
    <p:sldId id="292" r:id="rId7"/>
    <p:sldId id="260" r:id="rId8"/>
    <p:sldId id="296" r:id="rId9"/>
    <p:sldId id="281" r:id="rId10"/>
    <p:sldId id="268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59" autoAdjust="0"/>
  </p:normalViewPr>
  <p:slideViewPr>
    <p:cSldViewPr snapToGrid="0">
      <p:cViewPr varScale="1">
        <p:scale>
          <a:sx n="62" d="100"/>
          <a:sy n="62" d="100"/>
        </p:scale>
        <p:origin x="1346" y="3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1C504-BF2C-4880-8E58-A74095CD1A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D5792B6-94BD-4DDD-863C-B4162079FD6F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Doorbell Motion Detection</a:t>
          </a:r>
        </a:p>
      </dgm:t>
    </dgm:pt>
    <dgm:pt modelId="{D60A6CC7-3B43-46DA-AE31-B385CA7AB93C}" type="parTrans" cxnId="{F43B31D2-0AE2-4141-B89B-9D0432467BE7}">
      <dgm:prSet/>
      <dgm:spPr/>
      <dgm:t>
        <a:bodyPr/>
        <a:lstStyle/>
        <a:p>
          <a:endParaRPr lang="en-US"/>
        </a:p>
      </dgm:t>
    </dgm:pt>
    <dgm:pt modelId="{797D12B2-9F2D-44DB-871F-B1E5B60AF19A}" type="sibTrans" cxnId="{F43B31D2-0AE2-4141-B89B-9D0432467BE7}">
      <dgm:prSet/>
      <dgm:spPr/>
      <dgm:t>
        <a:bodyPr/>
        <a:lstStyle/>
        <a:p>
          <a:endParaRPr lang="en-US"/>
        </a:p>
      </dgm:t>
    </dgm:pt>
    <dgm:pt modelId="{4A9C9C89-9576-4D55-B687-B045436D72F9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Spotlight On</a:t>
          </a:r>
        </a:p>
      </dgm:t>
    </dgm:pt>
    <dgm:pt modelId="{FADF5B78-C41D-4A92-AFCB-CB881B2EC322}" type="parTrans" cxnId="{701A1275-0F5F-409E-A505-05C4490425AF}">
      <dgm:prSet/>
      <dgm:spPr/>
      <dgm:t>
        <a:bodyPr/>
        <a:lstStyle/>
        <a:p>
          <a:endParaRPr lang="en-US"/>
        </a:p>
      </dgm:t>
    </dgm:pt>
    <dgm:pt modelId="{9BDD1D11-3DA9-4EB0-BB3A-11C93F65F8CD}" type="sibTrans" cxnId="{701A1275-0F5F-409E-A505-05C4490425AF}">
      <dgm:prSet/>
      <dgm:spPr/>
      <dgm:t>
        <a:bodyPr/>
        <a:lstStyle/>
        <a:p>
          <a:endParaRPr lang="en-US"/>
        </a:p>
      </dgm:t>
    </dgm:pt>
    <dgm:pt modelId="{CAD05E10-3786-436B-A80D-66AA1B6EDDAA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Doorbell Ringing</a:t>
          </a:r>
        </a:p>
      </dgm:t>
    </dgm:pt>
    <dgm:pt modelId="{21DB838C-3E7A-43BC-816C-2A28671402A3}" type="parTrans" cxnId="{207F3015-4684-490A-B267-B6746276E938}">
      <dgm:prSet/>
      <dgm:spPr/>
      <dgm:t>
        <a:bodyPr/>
        <a:lstStyle/>
        <a:p>
          <a:endParaRPr lang="en-US"/>
        </a:p>
      </dgm:t>
    </dgm:pt>
    <dgm:pt modelId="{5A019570-95B2-4C4E-ACDC-D626E53A8B33}" type="sibTrans" cxnId="{207F3015-4684-490A-B267-B6746276E938}">
      <dgm:prSet/>
      <dgm:spPr/>
      <dgm:t>
        <a:bodyPr/>
        <a:lstStyle/>
        <a:p>
          <a:endParaRPr lang="en-US"/>
        </a:p>
      </dgm:t>
    </dgm:pt>
    <dgm:pt modelId="{9F93CE75-F940-4F13-A67F-0714427F96C1}">
      <dgm:prSet phldrT="[Text]"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Spotlight Off</a:t>
          </a:r>
        </a:p>
      </dgm:t>
    </dgm:pt>
    <dgm:pt modelId="{BBB6F732-9862-4514-8F16-B4EDED9A8F9A}" type="parTrans" cxnId="{4413E65A-A3F9-480B-8C60-337FB91AD1DC}">
      <dgm:prSet/>
      <dgm:spPr/>
      <dgm:t>
        <a:bodyPr/>
        <a:lstStyle/>
        <a:p>
          <a:endParaRPr lang="en-US"/>
        </a:p>
      </dgm:t>
    </dgm:pt>
    <dgm:pt modelId="{181D6714-EB46-48AA-995B-3A633FBC8729}" type="sibTrans" cxnId="{4413E65A-A3F9-480B-8C60-337FB91AD1DC}">
      <dgm:prSet/>
      <dgm:spPr/>
      <dgm:t>
        <a:bodyPr/>
        <a:lstStyle/>
        <a:p>
          <a:endParaRPr lang="en-US"/>
        </a:p>
      </dgm:t>
    </dgm:pt>
    <dgm:pt modelId="{47435B7C-79BB-46CD-BACF-09F907E8E4F7}" type="pres">
      <dgm:prSet presAssocID="{82A1C504-BF2C-4880-8E58-A74095CD1A52}" presName="Name0" presStyleCnt="0">
        <dgm:presLayoutVars>
          <dgm:dir/>
          <dgm:resizeHandles val="exact"/>
        </dgm:presLayoutVars>
      </dgm:prSet>
      <dgm:spPr/>
    </dgm:pt>
    <dgm:pt modelId="{F4252D2D-F80E-4C22-8002-B6F94BCA5645}" type="pres">
      <dgm:prSet presAssocID="{CD5792B6-94BD-4DDD-863C-B4162079FD6F}" presName="node" presStyleLbl="node1" presStyleIdx="0" presStyleCnt="4">
        <dgm:presLayoutVars>
          <dgm:bulletEnabled val="1"/>
        </dgm:presLayoutVars>
      </dgm:prSet>
      <dgm:spPr/>
    </dgm:pt>
    <dgm:pt modelId="{742F312D-AF12-4A57-9F2D-79FBC35D1885}" type="pres">
      <dgm:prSet presAssocID="{797D12B2-9F2D-44DB-871F-B1E5B60AF19A}" presName="sibTrans" presStyleLbl="sibTrans2D1" presStyleIdx="0" presStyleCnt="3"/>
      <dgm:spPr/>
    </dgm:pt>
    <dgm:pt modelId="{57BD858B-0492-4CDF-860F-DD4D59442E19}" type="pres">
      <dgm:prSet presAssocID="{797D12B2-9F2D-44DB-871F-B1E5B60AF19A}" presName="connectorText" presStyleLbl="sibTrans2D1" presStyleIdx="0" presStyleCnt="3"/>
      <dgm:spPr/>
    </dgm:pt>
    <dgm:pt modelId="{930F3A03-E553-4CD7-8E37-98CB9679C571}" type="pres">
      <dgm:prSet presAssocID="{4A9C9C89-9576-4D55-B687-B045436D72F9}" presName="node" presStyleLbl="node1" presStyleIdx="1" presStyleCnt="4">
        <dgm:presLayoutVars>
          <dgm:bulletEnabled val="1"/>
        </dgm:presLayoutVars>
      </dgm:prSet>
      <dgm:spPr/>
    </dgm:pt>
    <dgm:pt modelId="{8CDE89D0-C7F0-44A3-8784-52CE440F3372}" type="pres">
      <dgm:prSet presAssocID="{9BDD1D11-3DA9-4EB0-BB3A-11C93F65F8CD}" presName="sibTrans" presStyleLbl="sibTrans2D1" presStyleIdx="1" presStyleCnt="3"/>
      <dgm:spPr/>
    </dgm:pt>
    <dgm:pt modelId="{B1F8CE44-7E24-4722-8A48-0A1D8A2AA53D}" type="pres">
      <dgm:prSet presAssocID="{9BDD1D11-3DA9-4EB0-BB3A-11C93F65F8CD}" presName="connectorText" presStyleLbl="sibTrans2D1" presStyleIdx="1" presStyleCnt="3"/>
      <dgm:spPr/>
    </dgm:pt>
    <dgm:pt modelId="{428DB78A-CCDC-44C0-9262-5CD006C343A5}" type="pres">
      <dgm:prSet presAssocID="{CAD05E10-3786-436B-A80D-66AA1B6EDDAA}" presName="node" presStyleLbl="node1" presStyleIdx="2" presStyleCnt="4">
        <dgm:presLayoutVars>
          <dgm:bulletEnabled val="1"/>
        </dgm:presLayoutVars>
      </dgm:prSet>
      <dgm:spPr/>
    </dgm:pt>
    <dgm:pt modelId="{11C5204B-0DB0-4F1D-A52F-8F3FEEE872A1}" type="pres">
      <dgm:prSet presAssocID="{5A019570-95B2-4C4E-ACDC-D626E53A8B33}" presName="sibTrans" presStyleLbl="sibTrans2D1" presStyleIdx="2" presStyleCnt="3"/>
      <dgm:spPr/>
    </dgm:pt>
    <dgm:pt modelId="{DA605A40-06B0-4E69-B19C-998E7DE19BD3}" type="pres">
      <dgm:prSet presAssocID="{5A019570-95B2-4C4E-ACDC-D626E53A8B33}" presName="connectorText" presStyleLbl="sibTrans2D1" presStyleIdx="2" presStyleCnt="3"/>
      <dgm:spPr/>
    </dgm:pt>
    <dgm:pt modelId="{7521F8BA-D3DC-4256-886C-658985DD0103}" type="pres">
      <dgm:prSet presAssocID="{9F93CE75-F940-4F13-A67F-0714427F96C1}" presName="node" presStyleLbl="node1" presStyleIdx="3" presStyleCnt="4">
        <dgm:presLayoutVars>
          <dgm:bulletEnabled val="1"/>
        </dgm:presLayoutVars>
      </dgm:prSet>
      <dgm:spPr/>
    </dgm:pt>
  </dgm:ptLst>
  <dgm:cxnLst>
    <dgm:cxn modelId="{CB160D12-3E3E-4FBB-BD8C-E5B8253A4B95}" type="presOf" srcId="{5A019570-95B2-4C4E-ACDC-D626E53A8B33}" destId="{11C5204B-0DB0-4F1D-A52F-8F3FEEE872A1}" srcOrd="0" destOrd="0" presId="urn:microsoft.com/office/officeart/2005/8/layout/process1"/>
    <dgm:cxn modelId="{207F3015-4684-490A-B267-B6746276E938}" srcId="{82A1C504-BF2C-4880-8E58-A74095CD1A52}" destId="{CAD05E10-3786-436B-A80D-66AA1B6EDDAA}" srcOrd="2" destOrd="0" parTransId="{21DB838C-3E7A-43BC-816C-2A28671402A3}" sibTransId="{5A019570-95B2-4C4E-ACDC-D626E53A8B33}"/>
    <dgm:cxn modelId="{0D795525-050D-4A85-9853-A58759054742}" type="presOf" srcId="{9F93CE75-F940-4F13-A67F-0714427F96C1}" destId="{7521F8BA-D3DC-4256-886C-658985DD0103}" srcOrd="0" destOrd="0" presId="urn:microsoft.com/office/officeart/2005/8/layout/process1"/>
    <dgm:cxn modelId="{8F103333-1094-4290-9895-88335A1F9F6C}" type="presOf" srcId="{CAD05E10-3786-436B-A80D-66AA1B6EDDAA}" destId="{428DB78A-CCDC-44C0-9262-5CD006C343A5}" srcOrd="0" destOrd="0" presId="urn:microsoft.com/office/officeart/2005/8/layout/process1"/>
    <dgm:cxn modelId="{97686533-4601-4A0C-A470-0A89076B7839}" type="presOf" srcId="{CD5792B6-94BD-4DDD-863C-B4162079FD6F}" destId="{F4252D2D-F80E-4C22-8002-B6F94BCA5645}" srcOrd="0" destOrd="0" presId="urn:microsoft.com/office/officeart/2005/8/layout/process1"/>
    <dgm:cxn modelId="{84B98E70-62A5-49AD-94B7-D02D4F7D6443}" type="presOf" srcId="{4A9C9C89-9576-4D55-B687-B045436D72F9}" destId="{930F3A03-E553-4CD7-8E37-98CB9679C571}" srcOrd="0" destOrd="0" presId="urn:microsoft.com/office/officeart/2005/8/layout/process1"/>
    <dgm:cxn modelId="{D644BB53-3D31-4E59-BA9A-F150F7300602}" type="presOf" srcId="{9BDD1D11-3DA9-4EB0-BB3A-11C93F65F8CD}" destId="{8CDE89D0-C7F0-44A3-8784-52CE440F3372}" srcOrd="0" destOrd="0" presId="urn:microsoft.com/office/officeart/2005/8/layout/process1"/>
    <dgm:cxn modelId="{701A1275-0F5F-409E-A505-05C4490425AF}" srcId="{82A1C504-BF2C-4880-8E58-A74095CD1A52}" destId="{4A9C9C89-9576-4D55-B687-B045436D72F9}" srcOrd="1" destOrd="0" parTransId="{FADF5B78-C41D-4A92-AFCB-CB881B2EC322}" sibTransId="{9BDD1D11-3DA9-4EB0-BB3A-11C93F65F8CD}"/>
    <dgm:cxn modelId="{BCB94F57-7E7A-467C-BCA5-7B39A0FDC68D}" type="presOf" srcId="{797D12B2-9F2D-44DB-871F-B1E5B60AF19A}" destId="{742F312D-AF12-4A57-9F2D-79FBC35D1885}" srcOrd="0" destOrd="0" presId="urn:microsoft.com/office/officeart/2005/8/layout/process1"/>
    <dgm:cxn modelId="{4413E65A-A3F9-480B-8C60-337FB91AD1DC}" srcId="{82A1C504-BF2C-4880-8E58-A74095CD1A52}" destId="{9F93CE75-F940-4F13-A67F-0714427F96C1}" srcOrd="3" destOrd="0" parTransId="{BBB6F732-9862-4514-8F16-B4EDED9A8F9A}" sibTransId="{181D6714-EB46-48AA-995B-3A633FBC8729}"/>
    <dgm:cxn modelId="{F306D299-ED7F-4707-8EEA-229315E0F855}" type="presOf" srcId="{5A019570-95B2-4C4E-ACDC-D626E53A8B33}" destId="{DA605A40-06B0-4E69-B19C-998E7DE19BD3}" srcOrd="1" destOrd="0" presId="urn:microsoft.com/office/officeart/2005/8/layout/process1"/>
    <dgm:cxn modelId="{E31FB7A8-4668-4DA6-BEDC-2839E3036626}" type="presOf" srcId="{797D12B2-9F2D-44DB-871F-B1E5B60AF19A}" destId="{57BD858B-0492-4CDF-860F-DD4D59442E19}" srcOrd="1" destOrd="0" presId="urn:microsoft.com/office/officeart/2005/8/layout/process1"/>
    <dgm:cxn modelId="{6371F1D0-1C1B-4FF0-BAC9-B9B41538DEF4}" type="presOf" srcId="{82A1C504-BF2C-4880-8E58-A74095CD1A52}" destId="{47435B7C-79BB-46CD-BACF-09F907E8E4F7}" srcOrd="0" destOrd="0" presId="urn:microsoft.com/office/officeart/2005/8/layout/process1"/>
    <dgm:cxn modelId="{F43B31D2-0AE2-4141-B89B-9D0432467BE7}" srcId="{82A1C504-BF2C-4880-8E58-A74095CD1A52}" destId="{CD5792B6-94BD-4DDD-863C-B4162079FD6F}" srcOrd="0" destOrd="0" parTransId="{D60A6CC7-3B43-46DA-AE31-B385CA7AB93C}" sibTransId="{797D12B2-9F2D-44DB-871F-B1E5B60AF19A}"/>
    <dgm:cxn modelId="{C7D4C9D9-26EF-4996-9357-3D9F122E0B0E}" type="presOf" srcId="{9BDD1D11-3DA9-4EB0-BB3A-11C93F65F8CD}" destId="{B1F8CE44-7E24-4722-8A48-0A1D8A2AA53D}" srcOrd="1" destOrd="0" presId="urn:microsoft.com/office/officeart/2005/8/layout/process1"/>
    <dgm:cxn modelId="{BF5A0E6F-1CF8-45FE-A4BF-368F82E95C7C}" type="presParOf" srcId="{47435B7C-79BB-46CD-BACF-09F907E8E4F7}" destId="{F4252D2D-F80E-4C22-8002-B6F94BCA5645}" srcOrd="0" destOrd="0" presId="urn:microsoft.com/office/officeart/2005/8/layout/process1"/>
    <dgm:cxn modelId="{64E26B62-1B3A-47CC-B542-DE6D01134F0B}" type="presParOf" srcId="{47435B7C-79BB-46CD-BACF-09F907E8E4F7}" destId="{742F312D-AF12-4A57-9F2D-79FBC35D1885}" srcOrd="1" destOrd="0" presId="urn:microsoft.com/office/officeart/2005/8/layout/process1"/>
    <dgm:cxn modelId="{4B3E74C6-2461-4D36-9A6B-4E8594765A55}" type="presParOf" srcId="{742F312D-AF12-4A57-9F2D-79FBC35D1885}" destId="{57BD858B-0492-4CDF-860F-DD4D59442E19}" srcOrd="0" destOrd="0" presId="urn:microsoft.com/office/officeart/2005/8/layout/process1"/>
    <dgm:cxn modelId="{C07EA020-EFE0-45E2-ADC1-171BACAAE2AB}" type="presParOf" srcId="{47435B7C-79BB-46CD-BACF-09F907E8E4F7}" destId="{930F3A03-E553-4CD7-8E37-98CB9679C571}" srcOrd="2" destOrd="0" presId="urn:microsoft.com/office/officeart/2005/8/layout/process1"/>
    <dgm:cxn modelId="{7E7CE758-D349-4F1B-9F06-1EC69587B703}" type="presParOf" srcId="{47435B7C-79BB-46CD-BACF-09F907E8E4F7}" destId="{8CDE89D0-C7F0-44A3-8784-52CE440F3372}" srcOrd="3" destOrd="0" presId="urn:microsoft.com/office/officeart/2005/8/layout/process1"/>
    <dgm:cxn modelId="{E8272C73-1652-482E-A481-96115E128FF7}" type="presParOf" srcId="{8CDE89D0-C7F0-44A3-8784-52CE440F3372}" destId="{B1F8CE44-7E24-4722-8A48-0A1D8A2AA53D}" srcOrd="0" destOrd="0" presId="urn:microsoft.com/office/officeart/2005/8/layout/process1"/>
    <dgm:cxn modelId="{A1ACA813-1F1F-453E-AE2A-3B1F7505DA0F}" type="presParOf" srcId="{47435B7C-79BB-46CD-BACF-09F907E8E4F7}" destId="{428DB78A-CCDC-44C0-9262-5CD006C343A5}" srcOrd="4" destOrd="0" presId="urn:microsoft.com/office/officeart/2005/8/layout/process1"/>
    <dgm:cxn modelId="{9DD484D2-10F3-427F-B75B-E68E19553866}" type="presParOf" srcId="{47435B7C-79BB-46CD-BACF-09F907E8E4F7}" destId="{11C5204B-0DB0-4F1D-A52F-8F3FEEE872A1}" srcOrd="5" destOrd="0" presId="urn:microsoft.com/office/officeart/2005/8/layout/process1"/>
    <dgm:cxn modelId="{8BD05CF3-582F-4903-B619-564D5E006313}" type="presParOf" srcId="{11C5204B-0DB0-4F1D-A52F-8F3FEEE872A1}" destId="{DA605A40-06B0-4E69-B19C-998E7DE19BD3}" srcOrd="0" destOrd="0" presId="urn:microsoft.com/office/officeart/2005/8/layout/process1"/>
    <dgm:cxn modelId="{004AE25C-73E0-4F70-8A1B-A874DC70E7A8}" type="presParOf" srcId="{47435B7C-79BB-46CD-BACF-09F907E8E4F7}" destId="{7521F8BA-D3DC-4256-886C-658985DD010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52D2D-F80E-4C22-8002-B6F94BCA5645}">
      <dsp:nvSpPr>
        <dsp:cNvPr id="0" name=""/>
        <dsp:cNvSpPr/>
      </dsp:nvSpPr>
      <dsp:spPr>
        <a:xfrm>
          <a:off x="2678" y="1565319"/>
          <a:ext cx="1171277" cy="933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Doorbell Motion Detection</a:t>
          </a:r>
        </a:p>
      </dsp:txBody>
      <dsp:txXfrm>
        <a:off x="30015" y="1592656"/>
        <a:ext cx="1116603" cy="878687"/>
      </dsp:txXfrm>
    </dsp:sp>
    <dsp:sp modelId="{742F312D-AF12-4A57-9F2D-79FBC35D1885}">
      <dsp:nvSpPr>
        <dsp:cNvPr id="0" name=""/>
        <dsp:cNvSpPr/>
      </dsp:nvSpPr>
      <dsp:spPr>
        <a:xfrm>
          <a:off x="1291083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291083" y="1944856"/>
        <a:ext cx="173817" cy="174286"/>
      </dsp:txXfrm>
    </dsp:sp>
    <dsp:sp modelId="{930F3A03-E553-4CD7-8E37-98CB9679C571}">
      <dsp:nvSpPr>
        <dsp:cNvPr id="0" name=""/>
        <dsp:cNvSpPr/>
      </dsp:nvSpPr>
      <dsp:spPr>
        <a:xfrm>
          <a:off x="1642467" y="1565319"/>
          <a:ext cx="1171277" cy="933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Spotlight On</a:t>
          </a:r>
        </a:p>
      </dsp:txBody>
      <dsp:txXfrm>
        <a:off x="1669804" y="1592656"/>
        <a:ext cx="1116603" cy="878687"/>
      </dsp:txXfrm>
    </dsp:sp>
    <dsp:sp modelId="{8CDE89D0-C7F0-44A3-8784-52CE440F3372}">
      <dsp:nvSpPr>
        <dsp:cNvPr id="0" name=""/>
        <dsp:cNvSpPr/>
      </dsp:nvSpPr>
      <dsp:spPr>
        <a:xfrm>
          <a:off x="2930872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30872" y="1944856"/>
        <a:ext cx="173817" cy="174286"/>
      </dsp:txXfrm>
    </dsp:sp>
    <dsp:sp modelId="{428DB78A-CCDC-44C0-9262-5CD006C343A5}">
      <dsp:nvSpPr>
        <dsp:cNvPr id="0" name=""/>
        <dsp:cNvSpPr/>
      </dsp:nvSpPr>
      <dsp:spPr>
        <a:xfrm>
          <a:off x="3282255" y="1565319"/>
          <a:ext cx="1171277" cy="933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Doorbell Ringing</a:t>
          </a:r>
        </a:p>
      </dsp:txBody>
      <dsp:txXfrm>
        <a:off x="3309592" y="1592656"/>
        <a:ext cx="1116603" cy="878687"/>
      </dsp:txXfrm>
    </dsp:sp>
    <dsp:sp modelId="{11C5204B-0DB0-4F1D-A52F-8F3FEEE872A1}">
      <dsp:nvSpPr>
        <dsp:cNvPr id="0" name=""/>
        <dsp:cNvSpPr/>
      </dsp:nvSpPr>
      <dsp:spPr>
        <a:xfrm>
          <a:off x="4570660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70660" y="1944856"/>
        <a:ext cx="173817" cy="174286"/>
      </dsp:txXfrm>
    </dsp:sp>
    <dsp:sp modelId="{7521F8BA-D3DC-4256-886C-658985DD0103}">
      <dsp:nvSpPr>
        <dsp:cNvPr id="0" name=""/>
        <dsp:cNvSpPr/>
      </dsp:nvSpPr>
      <dsp:spPr>
        <a:xfrm>
          <a:off x="4922043" y="1565319"/>
          <a:ext cx="1171277" cy="933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Spotlight Off</a:t>
          </a:r>
        </a:p>
      </dsp:txBody>
      <dsp:txXfrm>
        <a:off x="4949380" y="1592656"/>
        <a:ext cx="1116603" cy="87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49DDC-DEB1-4A3A-B051-AF031F39D5A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2FEC-2D06-4420-83F0-00E1F848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1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8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Smartphone talking to the cloud server (for August lock) via the app.</a:t>
            </a:r>
          </a:p>
          <a:p>
            <a:r>
              <a:rPr lang="en-US" dirty="0"/>
              <a:t>The cloud server talks with the lock, going through the home router.</a:t>
            </a:r>
          </a:p>
          <a:p>
            <a:r>
              <a:rPr lang="en-US" dirty="0"/>
              <a:t>When we use the smartphone to view the security camera, the traffic goes through the home router.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(Note: 44.230.166.103 address is the cloud server of August smart lock, and 192.168.1.122 is the August smart lock)</a:t>
            </a:r>
          </a:p>
          <a:p>
            <a:endParaRPr lang="en-US" dirty="0"/>
          </a:p>
          <a:p>
            <a:r>
              <a:rPr lang="en-US" dirty="0"/>
              <a:t>Here we can see a sequence of 8 TCP/IP packets sent and received by a smart lock when someone locks it over internet. </a:t>
            </a:r>
          </a:p>
          <a:p>
            <a:r>
              <a:rPr lang="en-US" dirty="0"/>
              <a:t>In fact, using software like </a:t>
            </a:r>
            <a:r>
              <a:rPr lang="en-US" dirty="0" err="1"/>
              <a:t>tcpdump</a:t>
            </a:r>
            <a:r>
              <a:rPr lang="en-US" dirty="0"/>
              <a:t>, we can observe similar sequences for many other device events and for different IoT devices.</a:t>
            </a:r>
          </a:p>
          <a:p>
            <a:endParaRPr lang="en-US" dirty="0"/>
          </a:p>
          <a:p>
            <a:r>
              <a:rPr lang="en-US" dirty="0"/>
              <a:t>Looking at this capture, we can find information such as the time the packet was sent, source and destination addresses, and the size of the packets in bytes.</a:t>
            </a:r>
          </a:p>
          <a:p>
            <a:r>
              <a:rPr lang="en-US" dirty="0"/>
              <a:t>It turns out that this information would be very useful to infer device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device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Signatures of device events.</a:t>
            </a:r>
          </a:p>
          <a:p>
            <a:r>
              <a:rPr lang="en-US" dirty="0" err="1"/>
              <a:t>IoTAthena</a:t>
            </a:r>
            <a:r>
              <a:rPr lang="en-US" dirty="0"/>
              <a:t> added “inter-packet intervals” to distinguish more device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8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signatures, we can unveil device events from the sequence of network packets.</a:t>
            </a:r>
          </a:p>
          <a:p>
            <a:r>
              <a:rPr lang="en-US" dirty="0"/>
              <a:t>First studied by Ping-Pong (</a:t>
            </a:r>
            <a:r>
              <a:rPr lang="en-US" dirty="0" err="1"/>
              <a:t>Trimananda</a:t>
            </a:r>
            <a:r>
              <a:rPr lang="en-US" dirty="0"/>
              <a:t> et. al, 2019), then by </a:t>
            </a:r>
            <a:r>
              <a:rPr lang="en-US" dirty="0" err="1"/>
              <a:t>IoTAthena</a:t>
            </a:r>
            <a:r>
              <a:rPr lang="en-US" dirty="0"/>
              <a:t> (Wan et. al, 2022).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Besides device events, we can infer user activities from network traffic.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0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were first studied in </a:t>
            </a:r>
            <a:r>
              <a:rPr lang="en-US" dirty="0" err="1"/>
              <a:t>IoTMosaic</a:t>
            </a:r>
            <a:r>
              <a:rPr lang="en-US" dirty="0"/>
              <a:t>, then improved in E2AP.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FEC-2D06-4420-83F0-00E1F8483C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87"/>
            <a:ext cx="7772400" cy="23876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rgbClr val="9900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84762"/>
            <a:ext cx="6858000" cy="135767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902030302020204" pitchFamily="66" charset="0"/>
              </a:defRPr>
            </a:lvl1pPr>
          </a:lstStyle>
          <a:p>
            <a:r>
              <a:rPr lang="en-US"/>
              <a:t>Guoliang Xue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200" b="0" kern="1200" smtClean="0">
                <a:solidFill>
                  <a:srgbClr val="CD0000"/>
                </a:solidFill>
                <a:latin typeface="Comic Sans MS" panose="030F0902030302020204" pitchFamily="66" charset="0"/>
                <a:ea typeface="+mn-ea"/>
                <a:cs typeface="+mn-cs"/>
              </a:defRPr>
            </a:lvl1pPr>
          </a:lstStyle>
          <a:p>
            <a:fld id="{96145FF0-10D7-4BFC-A2C2-F6A1A74C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Guoliang Xue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‹#›</a:t>
            </a:fld>
            <a:r>
              <a:rPr lang="en-US" dirty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494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4CFA06-FB20-B54C-9AB8-E0B3FA93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8000"/>
          </a:blip>
          <a:srcRect/>
          <a:stretch>
            <a:fillRect/>
          </a:stretch>
        </p:blipFill>
        <p:spPr bwMode="auto">
          <a:xfrm>
            <a:off x="234281" y="6311899"/>
            <a:ext cx="26955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281" y="251671"/>
            <a:ext cx="8674828" cy="595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281" y="1053200"/>
            <a:ext cx="8674828" cy="512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899"/>
            <a:ext cx="30861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/>
              <a:t>Guoliang Xue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4147" y="6311899"/>
            <a:ext cx="269496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0" kern="1200" smtClean="0">
                <a:solidFill>
                  <a:srgbClr val="CD0000"/>
                </a:solidFill>
                <a:latin typeface="Comic Sans MS" panose="030F0902030302020204" pitchFamily="66" charset="0"/>
                <a:ea typeface="+mn-ea"/>
                <a:cs typeface="+mn-cs"/>
              </a:defRPr>
            </a:lvl1pPr>
          </a:lstStyle>
          <a:p>
            <a:fld id="{96145FF0-10D7-4BFC-A2C2-F6A1A74CD6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DEE67E7-87B7-C145-B1A7-579977326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281" y="950243"/>
            <a:ext cx="8674828" cy="0"/>
          </a:xfrm>
          <a:prstGeom prst="line">
            <a:avLst/>
          </a:prstGeom>
          <a:noFill/>
          <a:ln w="381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868BB3C4-68E2-BD4B-AC95-F6C5C6B53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281" y="6176963"/>
            <a:ext cx="8674828" cy="0"/>
          </a:xfrm>
          <a:prstGeom prst="line">
            <a:avLst/>
          </a:prstGeom>
          <a:noFill/>
          <a:ln w="381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7348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Console" panose="020B0609040504020204" pitchFamily="49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274320" algn="l" defTabSz="685800" rtl="0" eaLnBrk="1" latinLnBrk="0" hangingPunct="1">
        <a:lnSpc>
          <a:spcPct val="90000"/>
        </a:lnSpc>
        <a:spcBef>
          <a:spcPts val="750"/>
        </a:spcBef>
        <a:buClr>
          <a:srgbClr val="0095EE"/>
        </a:buClr>
        <a:buSzPct val="100000"/>
        <a:buFont typeface="Wingdings" pitchFamily="2" charset="2"/>
        <a:buChar char="q"/>
        <a:defRPr sz="1800" kern="1200">
          <a:solidFill>
            <a:schemeClr val="tx1"/>
          </a:solidFill>
          <a:latin typeface="Lucida Console" panose="020B0609040504020204" pitchFamily="49" charset="0"/>
          <a:ea typeface="+mn-ea"/>
          <a:cs typeface="Arial" panose="020B0604020202020204" pitchFamily="34" charset="0"/>
        </a:defRPr>
      </a:lvl1pPr>
      <a:lvl2pPr marL="514350" indent="-27432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100000"/>
        <a:buFont typeface="Wingdings" pitchFamily="2" charset="2"/>
        <a:buChar char="v"/>
        <a:defRPr sz="1500" kern="1200">
          <a:solidFill>
            <a:schemeClr val="tx1"/>
          </a:solidFill>
          <a:latin typeface="Lucida Console" panose="020B0609040504020204" pitchFamily="49" charset="0"/>
          <a:ea typeface="+mn-ea"/>
          <a:cs typeface="Arial" panose="020B0604020202020204" pitchFamily="34" charset="0"/>
        </a:defRPr>
      </a:lvl2pPr>
      <a:lvl3pPr marL="857250" indent="-27432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100000"/>
        <a:buFont typeface="Wingdings" pitchFamily="2" charset="2"/>
        <a:buChar char="Ø"/>
        <a:defRPr sz="1350" kern="1200">
          <a:solidFill>
            <a:schemeClr val="tx1"/>
          </a:solidFill>
          <a:latin typeface="Lucida Console" panose="020B0609040504020204" pitchFamily="49" charset="0"/>
          <a:ea typeface="+mn-ea"/>
          <a:cs typeface="Arial" panose="020B0604020202020204" pitchFamily="34" charset="0"/>
        </a:defRPr>
      </a:lvl3pPr>
      <a:lvl4pPr marL="1200150" indent="-27432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100000"/>
        <a:buFont typeface="Wingdings" pitchFamily="2" charset="2"/>
        <a:buChar char="q"/>
        <a:defRPr sz="1050" kern="1200">
          <a:solidFill>
            <a:schemeClr val="tx1"/>
          </a:solidFill>
          <a:latin typeface="Lucida Console" panose="020B0609040504020204" pitchFamily="49" charset="0"/>
          <a:ea typeface="+mn-ea"/>
          <a:cs typeface="Arial" panose="020B0604020202020204" pitchFamily="34" charset="0"/>
        </a:defRPr>
      </a:lvl4pPr>
      <a:lvl5pPr marL="1543050" indent="-27432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100000"/>
        <a:buFont typeface="Wingdings" pitchFamily="2" charset="2"/>
        <a:buChar char="v"/>
        <a:defRPr sz="900" kern="1200">
          <a:solidFill>
            <a:schemeClr val="tx1"/>
          </a:solidFill>
          <a:latin typeface="Lucida Console" panose="020B0609040504020204" pitchFamily="49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.asu.edu/~gxue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DFAB-A78F-E024-5B01-19E1EF99F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89" y="1425464"/>
            <a:ext cx="8682825" cy="2387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Inferring User Activities from</a:t>
            </a:r>
            <a:b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IoT Device Events in Smart Homes:</a:t>
            </a:r>
            <a:b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Challenges and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24142-585A-CA26-5F15-FC6DEDE8E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859" y="4070758"/>
            <a:ext cx="8118281" cy="1241822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Xuanli Lin,  </a:t>
            </a:r>
            <a:r>
              <a:rPr lang="en-US" dirty="0" err="1">
                <a:latin typeface="Gill Sans MT" panose="020B0502020104020203" pitchFamily="34" charset="0"/>
              </a:rPr>
              <a:t>Yinxin</a:t>
            </a:r>
            <a:r>
              <a:rPr lang="en-US" dirty="0">
                <a:latin typeface="Gill Sans MT" panose="020B0502020104020203" pitchFamily="34" charset="0"/>
              </a:rPr>
              <a:t> Wan, Kuai Xu, Feng Wang, </a:t>
            </a:r>
            <a:r>
              <a:rPr lang="en-US" b="1" dirty="0">
                <a:latin typeface="Gill Sans MT" panose="020B0502020104020203" pitchFamily="34" charset="0"/>
              </a:rPr>
              <a:t>Guoliang Xue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Arizona State University</a:t>
            </a:r>
          </a:p>
          <a:p>
            <a:r>
              <a:rPr lang="en-US">
                <a:latin typeface="Gill Sans MT" panose="020B0502020104020203" pitchFamily="34" charset="0"/>
              </a:rPr>
              <a:t>Presentation at IC3N’2022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1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0AE9-D576-5382-B793-28B3C146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E2AP: device Events to user Activity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2082-8E98-43E6-547C-B5E83253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80" y="1044611"/>
            <a:ext cx="8674827" cy="5115119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The E2AP framework dynamically assigns a weight for a full/partial match of a signature.</a:t>
            </a:r>
          </a:p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For given weight assignment, it computes a sequence of compatible user activity-patterns that maximizes the total weight.</a:t>
            </a:r>
          </a:p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The loss function of a weight assignment is the edit distance of the network traffic with the concatenation of patterns of the inferred sequence of activity-patterns.</a:t>
            </a:r>
          </a:p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E2AP computes the optimal weight assignment by minimizing the loss function.</a:t>
            </a:r>
          </a:p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Since it learns the optimal weight, rather than giving higher priority for exact matches, E2AP outperforms </a:t>
            </a:r>
            <a:r>
              <a:rPr lang="en-US" sz="2400" dirty="0" err="1">
                <a:latin typeface="Gill Sans MT" panose="020B0502020104020203" pitchFamily="34" charset="0"/>
              </a:rPr>
              <a:t>IoTMosaic</a:t>
            </a:r>
            <a:r>
              <a:rPr lang="en-US" sz="2400" dirty="0">
                <a:latin typeface="Gill Sans MT" panose="020B0502020104020203" pitchFamily="34" charset="0"/>
              </a:rPr>
              <a:t>, especially when there are missing device events.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D8701-501D-45A6-8396-9DAC5B52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3D85D-B829-4937-8584-2E9D86E1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10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5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07D3-C0E9-511A-224E-C85AD221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7A0C-8CE9-14F2-A227-1EFCAB8F9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Trimananda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Varmarken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Markopoulou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Demsky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Ping-Pong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Packet-level signatures for smart home device events”,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NDSS’2019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Wan, K. Xu, F. Wang, G. Xue, “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IoTAthena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Unveiling IoT device activities from network traffic”,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TWC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2022.</a:t>
            </a:r>
          </a:p>
          <a:p>
            <a:pPr marL="342900" indent="-342900">
              <a:lnSpc>
                <a:spcPct val="11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Wan, K. Xu, F. Wang, G. Xue, “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IoTMosaic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Inferring user activities from IoT network traffic in smart homes”,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INFOCOM’2022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Xue, Y. Wan, X. Lin, K. Xu, F. Wang, “An effective machine learning based algorithm for inferring user activities from IoT device events”,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JSAC, in press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https://www.public.asu.edu/~gxue1/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82885-9E02-4BCC-9164-67A17751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EF483-A618-4066-B982-56AD9840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11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3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9B56-2CEE-F7D9-5C3A-0958348D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WHAT Do We Have from a Networking Perspective?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790E-04BE-683B-4E5F-1B40B6AA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81" y="5669280"/>
            <a:ext cx="8674828" cy="50768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Dialogues are going on, many can be captured at the home router</a:t>
            </a:r>
          </a:p>
          <a:p>
            <a:pPr marL="342900" indent="-342900"/>
            <a:endParaRPr lang="en-US" sz="2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CF29084-87F0-4C4E-A11F-3B4F331F0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" y="1449583"/>
            <a:ext cx="7871791" cy="383243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A58AC-DB58-4AF6-856F-3B58664F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D6410-33E1-4B6B-8DA7-EEAB0E8C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2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3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813C73-05AE-6F8F-5A72-E3C9197F1438}"/>
              </a:ext>
            </a:extLst>
          </p:cNvPr>
          <p:cNvSpPr/>
          <p:nvPr/>
        </p:nvSpPr>
        <p:spPr>
          <a:xfrm>
            <a:off x="234279" y="1153912"/>
            <a:ext cx="8674828" cy="181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>
                <a:latin typeface="Gill Sans MT" panose="020B0502020104020203" pitchFamily="34" charset="0"/>
              </a:rPr>
              <a:t>22:54:00.750 IP 44.230.166.103.443 &gt; 192.168.1.122.49156: Flags [P.], seq 187180:187593, ack 289324, win 65535, length 413</a:t>
            </a:r>
          </a:p>
          <a:p>
            <a:pPr algn="ctr"/>
            <a:r>
              <a:rPr lang="en-US" sz="1250" dirty="0">
                <a:latin typeface="Gill Sans MT" panose="020B0502020104020203" pitchFamily="34" charset="0"/>
              </a:rPr>
              <a:t>22:54:00.758 IP 192.168.1.122.49156 &gt; 44.230.166.103.443: Flags [P.], seq 289324:289929, ack 187593, win 12684, length 605</a:t>
            </a:r>
          </a:p>
          <a:p>
            <a:pPr algn="ctr"/>
            <a:r>
              <a:rPr lang="en-US" sz="1250" dirty="0">
                <a:latin typeface="Gill Sans MT" panose="020B0502020104020203" pitchFamily="34" charset="0"/>
              </a:rPr>
              <a:t>22:54:01.004 IP 44.230.166.103.443 &gt; 192.168.1.122.49156: Flags [P.], seq 187593:188006, ack 289929, win 65535, length 413</a:t>
            </a:r>
          </a:p>
          <a:p>
            <a:pPr algn="ctr"/>
            <a:r>
              <a:rPr lang="en-US" sz="1250" dirty="0">
                <a:latin typeface="Gill Sans MT" panose="020B0502020104020203" pitchFamily="34" charset="0"/>
              </a:rPr>
              <a:t>22:54:01.012 IP 192.168.1.122.49156 &gt; 44.230.166.103.443: Flags [P.], seq 289929:290534, ack 188006, win 14000, length 605</a:t>
            </a:r>
          </a:p>
          <a:p>
            <a:pPr algn="ctr"/>
            <a:r>
              <a:rPr lang="en-US" sz="1250" dirty="0">
                <a:latin typeface="Gill Sans MT" panose="020B0502020104020203" pitchFamily="34" charset="0"/>
              </a:rPr>
              <a:t>22:54:02.176 IP 44.230.166.103.443 &gt; 192.168.1.122.49156: Flags [P.], seq 188006:188419, ack 290534, win 65535, length 413</a:t>
            </a:r>
          </a:p>
          <a:p>
            <a:pPr algn="ctr"/>
            <a:r>
              <a:rPr lang="en-US" sz="1250" dirty="0">
                <a:latin typeface="Gill Sans MT" panose="020B0502020104020203" pitchFamily="34" charset="0"/>
              </a:rPr>
              <a:t>22:54:02.183 IP 192.168.1.122.49156 &gt; 44.230.166.103.443: Flags [P.], seq 290534:291139, ack 188419, win 13643, length 605</a:t>
            </a:r>
          </a:p>
          <a:p>
            <a:pPr algn="ctr"/>
            <a:r>
              <a:rPr lang="en-US" sz="1250" dirty="0">
                <a:latin typeface="Gill Sans MT" panose="020B0502020104020203" pitchFamily="34" charset="0"/>
              </a:rPr>
              <a:t>22:54:02.420 IP 44.230.166.103.443 &gt; 192.168.1.122.49156: Flags [P.], seq 188419:188832, ack 291139, win 65535, length 413</a:t>
            </a:r>
          </a:p>
          <a:p>
            <a:pPr algn="ctr"/>
            <a:r>
              <a:rPr lang="en-US" sz="1250" dirty="0">
                <a:latin typeface="Gill Sans MT" panose="020B0502020104020203" pitchFamily="34" charset="0"/>
              </a:rPr>
              <a:t>22:54:02.428 IP 192.168.1.122.49156 &gt; 44.230.166.103.443: Flags [P.], seq 291139:291744, ack 188832, win 13286, length 605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B9B56-2CEE-F7D9-5C3A-0958348D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WHAT Do We Have from a Networking Perspective?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790E-04BE-683B-4E5F-1B40B6AA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81" y="3737113"/>
            <a:ext cx="8674828" cy="2439852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Software like </a:t>
            </a:r>
            <a:r>
              <a:rPr lang="en-US" sz="2400" dirty="0" err="1">
                <a:latin typeface="Abadi Extra Light" panose="020B0604020202020204" pitchFamily="34" charset="0"/>
                <a:cs typeface="Courier New" panose="02070309020205020404" pitchFamily="49" charset="0"/>
              </a:rPr>
              <a:t>tcpdump</a:t>
            </a:r>
            <a:r>
              <a:rPr lang="en-US" sz="2400" dirty="0">
                <a:latin typeface="Gill Sans MT" panose="020B0502020104020203" pitchFamily="34" charset="0"/>
              </a:rPr>
              <a:t> can capture packets that are sent and received by devices in the local network</a:t>
            </a:r>
          </a:p>
          <a:p>
            <a:pPr marL="342900" indent="-342900"/>
            <a:endParaRPr lang="en-US" sz="2400" dirty="0">
              <a:latin typeface="Gill Sans MT" panose="020B0502020104020203" pitchFamily="34" charset="0"/>
            </a:endParaRPr>
          </a:p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Ordered sequences of TCP packets can be observed when an IoT  device is in operation</a:t>
            </a:r>
          </a:p>
          <a:p>
            <a:pPr marL="342900" indent="-342900"/>
            <a:endParaRPr lang="en-US" sz="2400" dirty="0">
              <a:latin typeface="Gill Sans MT" panose="020B0502020104020203" pitchFamily="34" charset="0"/>
            </a:endParaRPr>
          </a:p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Important information can be obtained from these packets: time, sender, receiver, packet size,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C7239-9C99-2D8B-FC3A-B8C181C5B7A9}"/>
              </a:ext>
            </a:extLst>
          </p:cNvPr>
          <p:cNvSpPr txBox="1"/>
          <p:nvPr/>
        </p:nvSpPr>
        <p:spPr>
          <a:xfrm>
            <a:off x="1833444" y="2969569"/>
            <a:ext cx="547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Eight sequenced TCP/IP packets captured during a locking event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27A34-4F24-EFCA-B8F1-7CD791E84D53}"/>
              </a:ext>
            </a:extLst>
          </p:cNvPr>
          <p:cNvSpPr/>
          <p:nvPr/>
        </p:nvSpPr>
        <p:spPr>
          <a:xfrm>
            <a:off x="518160" y="1268624"/>
            <a:ext cx="944880" cy="1586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E83580-E8EC-55BB-CA53-767420EA2BC6}"/>
              </a:ext>
            </a:extLst>
          </p:cNvPr>
          <p:cNvSpPr/>
          <p:nvPr/>
        </p:nvSpPr>
        <p:spPr>
          <a:xfrm>
            <a:off x="1463040" y="1268625"/>
            <a:ext cx="2924025" cy="1586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E5B09-53C3-CED2-6ABD-7DD2019F4ADF}"/>
              </a:ext>
            </a:extLst>
          </p:cNvPr>
          <p:cNvSpPr/>
          <p:nvPr/>
        </p:nvSpPr>
        <p:spPr>
          <a:xfrm>
            <a:off x="7852721" y="1268624"/>
            <a:ext cx="779123" cy="1586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62836-D54E-406F-AD9C-D068F68C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187BB-3292-4A40-9BC6-84EB82B1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3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C6C2-F2EA-813D-8042-B82B2B55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IoT Device Events and Their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42FD8-24E7-ECB4-0E61-A1A4F3F6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Each IoT device has a known set of device events</a:t>
            </a:r>
          </a:p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Example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Gill Sans MT" panose="020B0502020104020203" pitchFamily="34" charset="0"/>
              </a:rPr>
              <a:t>: Ring Video Doorbell</a:t>
            </a:r>
          </a:p>
          <a:p>
            <a:pPr marL="685800" lvl="1" indent="-342900"/>
            <a:r>
              <a:rPr lang="en-US" sz="1800" dirty="0">
                <a:latin typeface="Gill Sans MT" panose="020B0502020104020203" pitchFamily="34" charset="0"/>
              </a:rPr>
              <a:t>stream on</a:t>
            </a:r>
          </a:p>
          <a:p>
            <a:pPr marL="685800" lvl="1" indent="-342900"/>
            <a:r>
              <a:rPr lang="en-US" sz="1800" dirty="0">
                <a:latin typeface="Gill Sans MT" panose="020B0502020104020203" pitchFamily="34" charset="0"/>
              </a:rPr>
              <a:t>stream off</a:t>
            </a:r>
          </a:p>
          <a:p>
            <a:pPr marL="685800" lvl="1" indent="-342900"/>
            <a:r>
              <a:rPr lang="en-US" sz="1800" dirty="0">
                <a:latin typeface="Gill Sans MT" panose="020B0502020104020203" pitchFamily="34" charset="0"/>
              </a:rPr>
              <a:t>ringing</a:t>
            </a:r>
          </a:p>
          <a:p>
            <a:pPr marL="685800" lvl="1" indent="-342900"/>
            <a:r>
              <a:rPr lang="en-US" sz="1800" dirty="0">
                <a:latin typeface="Gill Sans MT" panose="020B0502020104020203" pitchFamily="34" charset="0"/>
              </a:rPr>
              <a:t>motion detection</a:t>
            </a:r>
          </a:p>
          <a:p>
            <a:pPr marL="342900" indent="-342900"/>
            <a:r>
              <a:rPr lang="en-US" sz="2100" dirty="0">
                <a:latin typeface="Gill Sans MT" panose="020B0502020104020203" pitchFamily="34" charset="0"/>
              </a:rPr>
              <a:t>Example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Gill Sans MT" panose="020B0502020104020203" pitchFamily="34" charset="0"/>
              </a:rPr>
              <a:t>:  August Lock Pro</a:t>
            </a:r>
          </a:p>
          <a:p>
            <a:pPr marL="685800" lvl="1" indent="-342900"/>
            <a:r>
              <a:rPr lang="en-US" sz="1800" dirty="0">
                <a:latin typeface="Gill Sans MT" panose="020B0502020104020203" pitchFamily="34" charset="0"/>
              </a:rPr>
              <a:t>app opening</a:t>
            </a:r>
          </a:p>
          <a:p>
            <a:pPr marL="685800" lvl="1" indent="-342900"/>
            <a:r>
              <a:rPr lang="en-US" sz="1800" dirty="0" err="1">
                <a:latin typeface="Gill Sans MT" panose="020B0502020104020203" pitchFamily="34" charset="0"/>
              </a:rPr>
              <a:t>WiFi</a:t>
            </a:r>
            <a:r>
              <a:rPr lang="en-US" sz="1800" dirty="0">
                <a:latin typeface="Gill Sans MT" panose="020B0502020104020203" pitchFamily="34" charset="0"/>
              </a:rPr>
              <a:t> (un)locking</a:t>
            </a:r>
          </a:p>
          <a:p>
            <a:pPr marL="685800" lvl="1" indent="-342900"/>
            <a:r>
              <a:rPr lang="en-US" sz="1800" dirty="0" err="1">
                <a:latin typeface="Gill Sans MT" panose="020B0502020104020203" pitchFamily="34" charset="0"/>
              </a:rPr>
              <a:t>bluetooth</a:t>
            </a:r>
            <a:r>
              <a:rPr lang="en-US" sz="1800" dirty="0">
                <a:latin typeface="Gill Sans MT" panose="020B0502020104020203" pitchFamily="34" charset="0"/>
              </a:rPr>
              <a:t> (un)locking</a:t>
            </a:r>
          </a:p>
          <a:p>
            <a:pPr marL="685800" lvl="1" indent="-342900"/>
            <a:r>
              <a:rPr lang="en-US" sz="1800" dirty="0">
                <a:latin typeface="Gill Sans MT" panose="020B0502020104020203" pitchFamily="34" charset="0"/>
              </a:rPr>
              <a:t>manual (un)locking</a:t>
            </a:r>
          </a:p>
          <a:p>
            <a:pPr marL="685800" lvl="1" indent="-342900"/>
            <a:r>
              <a:rPr lang="en-US" sz="1800" dirty="0">
                <a:latin typeface="Gill Sans MT" panose="020B0502020104020203" pitchFamily="34" charset="0"/>
              </a:rPr>
              <a:t>autolocking</a:t>
            </a:r>
          </a:p>
          <a:p>
            <a:pPr marL="685800" lvl="1" indent="-342900"/>
            <a:endParaRPr lang="en-US" sz="1800" dirty="0">
              <a:latin typeface="Gill Sans MT" panose="020B0502020104020203" pitchFamily="34" charset="0"/>
            </a:endParaRPr>
          </a:p>
          <a:p>
            <a:pPr marL="342900" indent="-342900"/>
            <a:r>
              <a:rPr lang="en-US" sz="2100" dirty="0">
                <a:solidFill>
                  <a:srgbClr val="C00000"/>
                </a:solidFill>
                <a:latin typeface="Gill Sans MT" panose="020B0502020104020203" pitchFamily="34" charset="0"/>
              </a:rPr>
              <a:t>Each device event generates a sequence of network packets, which is called the signature of the corresponding device event </a:t>
            </a:r>
            <a:r>
              <a:rPr lang="en-US" sz="2100" dirty="0">
                <a:latin typeface="Gill Sans MT" panose="020B0502020104020203" pitchFamily="34" charset="0"/>
              </a:rPr>
              <a:t>(Ping-Pong, </a:t>
            </a:r>
            <a:r>
              <a:rPr lang="en-US" sz="2100" dirty="0" err="1">
                <a:latin typeface="Gill Sans MT" panose="020B0502020104020203" pitchFamily="34" charset="0"/>
              </a:rPr>
              <a:t>IoTAthena</a:t>
            </a:r>
            <a:r>
              <a:rPr lang="en-US" sz="2100" dirty="0">
                <a:latin typeface="Gill Sans MT" panose="020B0502020104020203" pitchFamily="34" charset="0"/>
              </a:rPr>
              <a:t>)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5088A-E988-4F37-8FDC-18C17C42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76265-9F00-4BDC-9D73-08429927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4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5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C6C2-F2EA-813D-8042-B82B2B55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IoT Device Events and Their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42FD8-24E7-ECB4-0E61-A1A4F3F6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400" dirty="0">
                <a:latin typeface="Gill Sans MT" panose="020B0502020104020203" pitchFamily="34" charset="0"/>
              </a:rPr>
              <a:t>When certain IoT device event occurs, we can observe unique network traffic signature from the IoT device</a:t>
            </a:r>
          </a:p>
        </p:txBody>
      </p:sp>
      <p:pic>
        <p:nvPicPr>
          <p:cNvPr id="5" name="图片 12" descr="图表, 日程表&#10;&#10;中度可信度描述已自动生成">
            <a:extLst>
              <a:ext uri="{FF2B5EF4-FFF2-40B4-BE49-F238E27FC236}">
                <a16:creationId xmlns:a16="http://schemas.microsoft.com/office/drawing/2014/main" id="{BE7D0754-F226-07E4-4F25-472CA88A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15" y="1957308"/>
            <a:ext cx="5334294" cy="2943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E0FDE0-0E97-7D20-BB65-D0429AF16F18}"/>
              </a:ext>
            </a:extLst>
          </p:cNvPr>
          <p:cNvSpPr txBox="1"/>
          <p:nvPr/>
        </p:nvSpPr>
        <p:spPr>
          <a:xfrm>
            <a:off x="3711205" y="5106603"/>
            <a:ext cx="4704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Network traffic signature when a smart lock (un)locks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6EC16-4F46-2C76-76BC-45695280F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81" y="2369483"/>
            <a:ext cx="3072173" cy="211903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53C0BC-3392-4C70-B2B9-356B8CB0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6B49D2-E583-42EF-AF31-77D460D9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5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2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10DE-6CCB-F802-8379-B4A3C3F6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From TCP Packets To Device Events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8AD12F7-D854-4183-B197-B2C5AAACF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839"/>
            <a:ext cx="9144000" cy="1537363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B4A7CA57-06BC-499E-A033-117A94104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030"/>
            <a:ext cx="9144000" cy="153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8B97C2-AE7F-418E-B64B-7BBEF68B2EC4}"/>
              </a:ext>
            </a:extLst>
          </p:cNvPr>
          <p:cNvSpPr txBox="1"/>
          <p:nvPr/>
        </p:nvSpPr>
        <p:spPr>
          <a:xfrm>
            <a:off x="2727296" y="1280160"/>
            <a:ext cx="423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Ping-Pong (</a:t>
            </a:r>
            <a:r>
              <a:rPr lang="en-US" dirty="0" err="1">
                <a:latin typeface="Gill Sans MT" panose="020B0502020104020203" pitchFamily="34" charset="0"/>
              </a:rPr>
              <a:t>Trimanananda</a:t>
            </a:r>
            <a:r>
              <a:rPr lang="en-US" dirty="0">
                <a:latin typeface="Gill Sans MT" panose="020B0502020104020203" pitchFamily="34" charset="0"/>
              </a:rPr>
              <a:t> et. al, NDSS’2019)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238AC-4FA8-4514-B905-1800E99537CF}"/>
              </a:ext>
            </a:extLst>
          </p:cNvPr>
          <p:cNvSpPr txBox="1"/>
          <p:nvPr/>
        </p:nvSpPr>
        <p:spPr>
          <a:xfrm>
            <a:off x="2728624" y="5455915"/>
            <a:ext cx="368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IoTAthena</a:t>
            </a:r>
            <a:r>
              <a:rPr lang="en-US" dirty="0">
                <a:latin typeface="Gill Sans MT" panose="020B0502020104020203" pitchFamily="34" charset="0"/>
              </a:rPr>
              <a:t> (Wan et. al, TWC’2022)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E4D36-D49A-45D7-B3F3-F265B53F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36693-0982-45E3-90AB-F259EA31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6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734D-18EF-574B-01A9-F2DF2BDB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ill Sans MT" panose="020B0502020104020203" pitchFamily="34" charset="0"/>
              </a:rPr>
              <a:t>User Activities and Their Signatures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218F65-08D5-B39A-8BE8-57BCA45EF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479113"/>
              </p:ext>
            </p:extLst>
          </p:nvPr>
        </p:nvGraphicFramePr>
        <p:xfrm>
          <a:off x="1524000" y="9692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5D188D-6A2D-ED24-E30A-693EE579CDDC}"/>
              </a:ext>
            </a:extLst>
          </p:cNvPr>
          <p:cNvSpPr txBox="1"/>
          <p:nvPr/>
        </p:nvSpPr>
        <p:spPr>
          <a:xfrm>
            <a:off x="983164" y="3941318"/>
            <a:ext cx="710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Someone enters the property, rings the doorbell, and leaves (night)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7FE3E-2E75-4568-96B5-002169DC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56A93-7FCE-4E33-847A-13846622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7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8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10DE-6CCB-F802-8379-B4A3C3F6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From Device Events To User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557F9-931B-428F-B5CA-5978FFE97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97" y="1358623"/>
            <a:ext cx="8665312" cy="20650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78EDEB-F601-45BF-854D-E83B0ABE6B24}"/>
              </a:ext>
            </a:extLst>
          </p:cNvPr>
          <p:cNvSpPr txBox="1"/>
          <p:nvPr/>
        </p:nvSpPr>
        <p:spPr>
          <a:xfrm>
            <a:off x="2728623" y="3961070"/>
            <a:ext cx="407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IoTMosaic</a:t>
            </a:r>
            <a:r>
              <a:rPr lang="en-US" dirty="0">
                <a:latin typeface="Gill Sans MT" panose="020B0502020104020203" pitchFamily="34" charset="0"/>
                <a:cs typeface="Times New Roman" panose="02020603050405020304" pitchFamily="18" charset="0"/>
              </a:rPr>
              <a:t> (Wan et. al, INFOCOM’2022)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FB39F-E6EA-40CF-8BB2-08E2C958CF98}"/>
              </a:ext>
            </a:extLst>
          </p:cNvPr>
          <p:cNvSpPr txBox="1"/>
          <p:nvPr/>
        </p:nvSpPr>
        <p:spPr>
          <a:xfrm>
            <a:off x="2729954" y="4455384"/>
            <a:ext cx="384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  <a:cs typeface="Times New Roman" panose="02020603050405020304" pitchFamily="18" charset="0"/>
              </a:rPr>
              <a:t>E2AP (Xue et. al, JSAC, in press)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3987F-7869-49CC-BAA6-C01D44D0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21523-83F9-44EF-BC1F-759E42D7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8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7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BB27-FDF1-1B5C-D2F7-38A30BD6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Gill Sans MT" panose="020B0502020104020203" pitchFamily="34" charset="0"/>
              </a:rPr>
              <a:t>IoTMosaic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64D38-4E1C-F68D-ECB6-FB79CC828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indent="-342900"/>
                <a:r>
                  <a:rPr lang="en-US" sz="2400" dirty="0">
                    <a:latin typeface="Gill Sans MT" panose="020B0502020104020203" pitchFamily="34" charset="0"/>
                  </a:rPr>
                  <a:t>IoTMosaic uses approximate matching for activity inference</a:t>
                </a:r>
              </a:p>
              <a:p>
                <a:pPr marL="342900" indent="-342900">
                  <a:lnSpc>
                    <a:spcPct val="100000"/>
                  </a:lnSpc>
                </a:pPr>
                <a:r>
                  <a:rPr lang="en-US" sz="2400" dirty="0">
                    <a:latin typeface="Gill Sans MT" panose="020B0502020104020203" pitchFamily="34" charset="0"/>
                  </a:rPr>
                  <a:t>For an input sequence of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Gill Sans MT" panose="020B0502020104020203" pitchFamily="34" charset="0"/>
                  </a:rPr>
                  <a:t>, an activity pattern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𝕊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 MT" panose="020B0502020104020203" pitchFamily="34" charset="0"/>
                  </a:rPr>
                  <a:t>, and an approximation parameter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Gill Sans MT" panose="020B0502020104020203" pitchFamily="34" charset="0"/>
                  </a:rPr>
                  <a:t>, </a:t>
                </a:r>
                <a:r>
                  <a:rPr lang="en-US" sz="2400" dirty="0" err="1">
                    <a:latin typeface="Gill Sans MT" panose="020B0502020104020203" pitchFamily="34" charset="0"/>
                  </a:rPr>
                  <a:t>IoTMosaic</a:t>
                </a:r>
                <a:r>
                  <a:rPr lang="en-US" sz="2400" dirty="0">
                    <a:latin typeface="Gill Sans MT" panose="020B0502020104020203" pitchFamily="34" charset="0"/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i="1" dirty="0" err="1">
                    <a:latin typeface="Gill Sans MT" panose="020B0502020104020203" pitchFamily="34" charset="0"/>
                  </a:rPr>
                  <a:t>≤approximate</a:t>
                </a:r>
                <a:r>
                  <a:rPr lang="en-US" sz="2400" i="1" dirty="0">
                    <a:latin typeface="Gill Sans MT" panose="020B0502020104020203" pitchFamily="34" charset="0"/>
                  </a:rPr>
                  <a:t> signature matches </a:t>
                </a:r>
                <a:r>
                  <a:rPr lang="en-US" sz="2400" dirty="0">
                    <a:latin typeface="Gill Sans MT" panose="020B05020201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𝕊</m:t>
                    </m:r>
                  </m:oMath>
                </a14:m>
                <a:r>
                  <a:rPr lang="en-US" sz="2400" dirty="0">
                    <a:latin typeface="Gill Sans MT" panose="020B0502020104020203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</m:oMath>
                </a14:m>
                <a:endParaRPr lang="en-US" sz="2100" dirty="0">
                  <a:latin typeface="Gill Sans MT" panose="020B0502020104020203" pitchFamily="34" charset="0"/>
                </a:endParaRPr>
              </a:p>
              <a:p>
                <a:pPr marL="685800" lvl="1" indent="-342900"/>
                <a:r>
                  <a:rPr lang="en-US" sz="2000" dirty="0">
                    <a:latin typeface="Gill Sans MT" panose="020B0502020104020203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>
                    <a:latin typeface="Gill Sans MT" panose="020B0502020104020203" pitchFamily="34" charset="0"/>
                  </a:rPr>
                  <a:t>=approximate match</a:t>
                </a:r>
                <a:r>
                  <a:rPr lang="en-US" sz="2000" dirty="0">
                    <a:latin typeface="Gill Sans MT" panose="020B0502020104020203" pitchFamily="34" charset="0"/>
                  </a:rPr>
                  <a:t> is a minimal-length subsequence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with starting index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and end index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𝐸𝐷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𝕊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>
                    <a:latin typeface="Gill Sans MT" panose="020B0502020104020203" pitchFamily="34" charset="0"/>
                  </a:rPr>
                  <a:t>≤approximate matches </a:t>
                </a:r>
                <a:r>
                  <a:rPr lang="en-US" sz="2000" dirty="0">
                    <a:latin typeface="Gill Sans MT" panose="020B0502020104020203" pitchFamily="34" charset="0"/>
                  </a:rPr>
                  <a:t>find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=approximate matches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𝕊</m:t>
                    </m:r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whose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</a:p>
              <a:p>
                <a:pPr marL="1028700" lvl="2" indent="-342900"/>
                <a:r>
                  <a:rPr lang="en-US" sz="1850" dirty="0">
                    <a:latin typeface="Gill Sans MT" panose="020B0502020104020203" pitchFamily="34" charset="0"/>
                  </a:rPr>
                  <a:t>in case that multiple matches can be found on the same interval, choose the one with smallest </a:t>
                </a:r>
                <a14:m>
                  <m:oMath xmlns:m="http://schemas.openxmlformats.org/officeDocument/2006/math">
                    <m:r>
                      <a:rPr lang="en-US" sz="185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50" dirty="0">
                  <a:latin typeface="Gill Sans MT" panose="020B0502020104020203" pitchFamily="34" charset="0"/>
                </a:endParaRPr>
              </a:p>
              <a:p>
                <a:pPr marL="342900" indent="-342900"/>
                <a:endParaRPr lang="en-US" sz="2400" dirty="0">
                  <a:latin typeface="Gill Sans MT" panose="020B0502020104020203" pitchFamily="34" charset="0"/>
                </a:endParaRPr>
              </a:p>
              <a:p>
                <a:pPr marL="342900" indent="-342900"/>
                <a:r>
                  <a:rPr lang="en-US" sz="2400" dirty="0">
                    <a:latin typeface="Gill Sans MT" panose="020B0502020104020203" pitchFamily="34" charset="0"/>
                  </a:rPr>
                  <a:t>Two matches of different user activities can conflict if they share overlapping device events</a:t>
                </a:r>
              </a:p>
              <a:p>
                <a:pPr marL="342900" indent="-342900"/>
                <a:r>
                  <a:rPr lang="en-US" sz="2400" dirty="0">
                    <a:latin typeface="Gill Sans MT" panose="020B0502020104020203" pitchFamily="34" charset="0"/>
                  </a:rPr>
                  <a:t>A trimming step is used to resolve such conflicts</a:t>
                </a:r>
              </a:p>
              <a:p>
                <a:pPr lvl="1"/>
                <a:r>
                  <a:rPr lang="en-US" sz="2000" dirty="0">
                    <a:latin typeface="Gill Sans MT" panose="020B0502020104020203" pitchFamily="34" charset="0"/>
                  </a:rPr>
                  <a:t>Activity matches with less missed events are preferred</a:t>
                </a:r>
              </a:p>
              <a:p>
                <a:pPr lvl="1"/>
                <a:r>
                  <a:rPr lang="en-US" sz="2000" dirty="0">
                    <a:latin typeface="Gill Sans MT" panose="020B0502020104020203" pitchFamily="34" charset="0"/>
                  </a:rPr>
                  <a:t>When one user activity whose pattern is a superset of another activity’s pattern, choose the activity with the superset pattern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64D38-4E1C-F68D-ECB6-FB79CC828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2143"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5E806-24FF-446C-A5E5-A7522917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Guoliang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C7296-31C4-4AB0-AF77-ECFAD2D1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5FF0-10D7-4BFC-A2C2-F6A1A74CD6DC}" type="slidenum">
              <a:rPr lang="en-US" smtClean="0"/>
              <a:pPr/>
              <a:t>9</a:t>
            </a:fld>
            <a:r>
              <a:rPr lang="en-US"/>
              <a:t>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77423"/>
      </p:ext>
    </p:extLst>
  </p:cSld>
  <p:clrMapOvr>
    <a:masterClrMapping/>
  </p:clrMapOvr>
</p:sld>
</file>

<file path=ppt/theme/theme1.xml><?xml version="1.0" encoding="utf-8"?>
<a:theme xmlns:a="http://schemas.openxmlformats.org/drawingml/2006/main" name="AS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Lucida Console"/>
        <a:ea typeface=""/>
        <a:cs typeface=""/>
      </a:majorFont>
      <a:minorFont>
        <a:latin typeface="Lucida Consol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U" id="{678B13D2-B552-4AFD-9946-1F1BABC288AE}" vid="{0B1F3B2D-36F7-41AA-9BE0-2C6E181A18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1199</Words>
  <Application>Microsoft Office PowerPoint</Application>
  <PresentationFormat>On-screen Show (4:3)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Abadi Extra Light</vt:lpstr>
      <vt:lpstr>Arial</vt:lpstr>
      <vt:lpstr>Calibri</vt:lpstr>
      <vt:lpstr>Cambria Math</vt:lpstr>
      <vt:lpstr>Comic Sans MS</vt:lpstr>
      <vt:lpstr>Gill Sans MT</vt:lpstr>
      <vt:lpstr>Lucida Console</vt:lpstr>
      <vt:lpstr>Times New Roman</vt:lpstr>
      <vt:lpstr>Wingdings</vt:lpstr>
      <vt:lpstr>ASU</vt:lpstr>
      <vt:lpstr>Inferring User Activities from IoT Device Events in Smart Homes: Challenges and Opportunities</vt:lpstr>
      <vt:lpstr>WHAT Do We Have from a Networking Perspective?</vt:lpstr>
      <vt:lpstr>WHAT Do We Have from a Networking Perspective?</vt:lpstr>
      <vt:lpstr>IoT Device Events and Their Signatures</vt:lpstr>
      <vt:lpstr>IoT Device Events and Their Signatures</vt:lpstr>
      <vt:lpstr>From TCP Packets To Device Events</vt:lpstr>
      <vt:lpstr>User Activities and Their Signatures</vt:lpstr>
      <vt:lpstr>From Device Events To User Activities</vt:lpstr>
      <vt:lpstr>IoTMosaic</vt:lpstr>
      <vt:lpstr>E2AP: device Events to user Activity Patterns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User Activities from IoT Device Events in Smart Homes: Challenges and Opportunities</dc:title>
  <dc:creator>Guoliang Xue</dc:creator>
  <cp:lastModifiedBy>Guoliang Xue</cp:lastModifiedBy>
  <cp:revision>43</cp:revision>
  <dcterms:created xsi:type="dcterms:W3CDTF">2022-07-26T01:09:43Z</dcterms:created>
  <dcterms:modified xsi:type="dcterms:W3CDTF">2022-08-09T14:12:48Z</dcterms:modified>
</cp:coreProperties>
</file>