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000" autoAdjust="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BCA4E-C42C-4D15-B15A-D643DCE71930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17BAC-BAEF-4C6D-BB0D-DD5298B0FD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Sensitive to outliers,</a:t>
            </a:r>
            <a:r>
              <a:rPr lang="en-US" baseline="0" dirty="0" smtClean="0"/>
              <a:t> semantics of 0 trust</a:t>
            </a:r>
          </a:p>
          <a:p>
            <a:r>
              <a:rPr lang="en-US" baseline="0" dirty="0" smtClean="0"/>
              <a:t>Markov chain – what do negative probabilities mean</a:t>
            </a:r>
          </a:p>
          <a:p>
            <a:r>
              <a:rPr lang="en-US" dirty="0" smtClean="0"/>
              <a:t>Principal eigenvector need not be real in negative trust matrix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17BAC-BAEF-4C6D-BB0D-DD5298B0FD4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Propagation of trust and distrust can be defined in terms of matrix operations.</a:t>
            </a:r>
          </a:p>
          <a:p>
            <a:r>
              <a:rPr lang="en-US" dirty="0" smtClean="0"/>
              <a:t>Conclusion is reached based on single</a:t>
            </a:r>
            <a:r>
              <a:rPr lang="en-US" baseline="0" dirty="0" smtClean="0"/>
              <a:t> argument.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17BAC-BAEF-4C6D-BB0D-DD5298B0FD4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user distrusts someone they also discount all the judgments made by that person.</a:t>
            </a:r>
          </a:p>
          <a:p>
            <a:r>
              <a:rPr lang="en-US" dirty="0" smtClean="0"/>
              <a:t>Both trust and distrust propagate</a:t>
            </a:r>
            <a:r>
              <a:rPr lang="en-US" baseline="0" dirty="0" smtClean="0"/>
              <a:t> together, and can be treated as two ends of a continuum.</a:t>
            </a:r>
          </a:p>
          <a:p>
            <a:r>
              <a:rPr lang="en-US" baseline="0" dirty="0" smtClean="0"/>
              <a:t>On Transitivity of distrust (Multiplicative: enemy of enemy is your friend) (Additive: enemy of enemy is your worst enemy)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17BAC-BAEF-4C6D-BB0D-DD5298B0FD4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17BAC-BAEF-4C6D-BB0D-DD5298B0FD4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75BAC4F-8C25-490B-9FAE-53AE98D90AFE}" type="datetimeFigureOut">
              <a:rPr lang="en-US" smtClean="0"/>
              <a:t>5/24/2007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9440CE9-B7C0-4F45-8393-16B7D5A3974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Guha</a:t>
            </a:r>
            <a:r>
              <a:rPr lang="en-US" dirty="0" smtClean="0"/>
              <a:t> et al (WWW 2004)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Propagation of Trust and Distrust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economic motivation to spread information &amp; </a:t>
            </a:r>
            <a:r>
              <a:rPr lang="en-US" b="1" dirty="0" smtClean="0">
                <a:solidFill>
                  <a:srgbClr val="FF0000"/>
                </a:solidFill>
              </a:rPr>
              <a:t>DISINFORMATION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Open standards and low barrier to publication on the Web.</a:t>
            </a:r>
          </a:p>
          <a:p>
            <a:r>
              <a:rPr lang="en-US" dirty="0" smtClean="0"/>
              <a:t>Unscrupulous exploitations of social aspect of the Web.</a:t>
            </a:r>
          </a:p>
          <a:p>
            <a:r>
              <a:rPr lang="en-US" dirty="0" smtClean="0"/>
              <a:t>E.g. fake recommendations, link spamming,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need?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reason to believe</a:t>
            </a:r>
          </a:p>
          <a:p>
            <a:r>
              <a:rPr lang="en-US" dirty="0" smtClean="0"/>
              <a:t>Well-trusted may command greater influence</a:t>
            </a:r>
          </a:p>
          <a:p>
            <a:r>
              <a:rPr lang="en-US" dirty="0" smtClean="0"/>
              <a:t>Positive pressure on the evolving social constructs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Absolute or relative trust scores?</a:t>
            </a:r>
          </a:p>
          <a:p>
            <a:r>
              <a:rPr lang="en-US" dirty="0" smtClean="0"/>
              <a:t>Is distrust as important as trust?</a:t>
            </a:r>
          </a:p>
          <a:p>
            <a:r>
              <a:rPr lang="en-US" dirty="0" smtClean="0"/>
              <a:t>Does a trust score of ‘0’ translates to distrust or no opinion?</a:t>
            </a:r>
          </a:p>
          <a:p>
            <a:r>
              <a:rPr lang="en-US" dirty="0" smtClean="0"/>
              <a:t>Should distrust be modeled as negative trust?</a:t>
            </a:r>
          </a:p>
          <a:p>
            <a:r>
              <a:rPr lang="en-US" dirty="0" smtClean="0"/>
              <a:t>How about symmetry, transitivity?</a:t>
            </a:r>
          </a:p>
          <a:p>
            <a:r>
              <a:rPr lang="en-US" dirty="0" smtClean="0"/>
              <a:t>Extremely sparse data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T: Trust	D: Distrust    B: Belief</a:t>
            </a:r>
          </a:p>
          <a:p>
            <a:r>
              <a:rPr lang="en-US" dirty="0" smtClean="0"/>
              <a:t>B = T, or B = T – D</a:t>
            </a:r>
          </a:p>
          <a:p>
            <a:r>
              <a:rPr lang="en-US" dirty="0" smtClean="0"/>
              <a:t>Atomic Propagation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914400" y="36576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600200" y="36576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286000" y="36576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en-US" dirty="0"/>
          </a:p>
        </p:txBody>
      </p:sp>
      <p:cxnSp>
        <p:nvCxnSpPr>
          <p:cNvPr id="12" name="Curved Connector 11"/>
          <p:cNvCxnSpPr>
            <a:stCxn id="6" idx="0"/>
            <a:endCxn id="7" idx="0"/>
          </p:cNvCxnSpPr>
          <p:nvPr/>
        </p:nvCxnSpPr>
        <p:spPr>
          <a:xfrm rot="5400000" flipH="1" flipV="1">
            <a:off x="1524000" y="3314700"/>
            <a:ext cx="1588" cy="68580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urved Connector 13"/>
          <p:cNvCxnSpPr>
            <a:stCxn id="7" idx="0"/>
            <a:endCxn id="8" idx="0"/>
          </p:cNvCxnSpPr>
          <p:nvPr/>
        </p:nvCxnSpPr>
        <p:spPr>
          <a:xfrm rot="5400000" flipH="1" flipV="1">
            <a:off x="2209800" y="3314700"/>
            <a:ext cx="1588" cy="68580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urved Connector 15"/>
          <p:cNvCxnSpPr>
            <a:stCxn id="6" idx="4"/>
            <a:endCxn id="8" idx="4"/>
          </p:cNvCxnSpPr>
          <p:nvPr/>
        </p:nvCxnSpPr>
        <p:spPr>
          <a:xfrm rot="16200000" flipH="1">
            <a:off x="1866900" y="3505200"/>
            <a:ext cx="1588" cy="1371600"/>
          </a:xfrm>
          <a:prstGeom prst="curvedConnector3">
            <a:avLst>
              <a:gd name="adj1" fmla="val 14395466"/>
            </a:avLst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819400" y="3745468"/>
            <a:ext cx="193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 Propagation</a:t>
            </a:r>
          </a:p>
          <a:p>
            <a:pPr algn="ctr"/>
            <a:r>
              <a:rPr lang="en-US" dirty="0" smtClean="0"/>
              <a:t>(B)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914400" y="48006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914400" y="58674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0" name="Oval 19"/>
          <p:cNvSpPr/>
          <p:nvPr/>
        </p:nvSpPr>
        <p:spPr>
          <a:xfrm>
            <a:off x="2286000" y="48006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2286000" y="58674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18" idx="6"/>
            <a:endCxn id="20" idx="2"/>
          </p:cNvCxnSpPr>
          <p:nvPr/>
        </p:nvCxnSpPr>
        <p:spPr>
          <a:xfrm>
            <a:off x="1447800" y="50673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6"/>
            <a:endCxn id="21" idx="1"/>
          </p:cNvCxnSpPr>
          <p:nvPr/>
        </p:nvCxnSpPr>
        <p:spPr>
          <a:xfrm>
            <a:off x="1447800" y="5067300"/>
            <a:ext cx="916315" cy="8782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9" idx="6"/>
            <a:endCxn id="21" idx="2"/>
          </p:cNvCxnSpPr>
          <p:nvPr/>
        </p:nvCxnSpPr>
        <p:spPr>
          <a:xfrm>
            <a:off x="1447800" y="61341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6"/>
            <a:endCxn id="20" idx="3"/>
          </p:cNvCxnSpPr>
          <p:nvPr/>
        </p:nvCxnSpPr>
        <p:spPr>
          <a:xfrm flipV="1">
            <a:off x="1447800" y="5255885"/>
            <a:ext cx="916315" cy="878215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95600" y="5410200"/>
            <a:ext cx="1232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Co-Citation</a:t>
            </a:r>
          </a:p>
          <a:p>
            <a:pPr algn="ctr"/>
            <a:r>
              <a:rPr lang="en-US" dirty="0" smtClean="0"/>
              <a:t>(B</a:t>
            </a:r>
            <a:r>
              <a:rPr lang="en-US" baseline="30000" dirty="0" smtClean="0"/>
              <a:t>T</a:t>
            </a:r>
            <a:r>
              <a:rPr lang="en-US" dirty="0" smtClean="0"/>
              <a:t>B)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334000" y="26670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6019800" y="26670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89242" y="35814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en-US" dirty="0"/>
          </a:p>
        </p:txBody>
      </p:sp>
      <p:cxnSp>
        <p:nvCxnSpPr>
          <p:cNvPr id="37" name="Curved Connector 36"/>
          <p:cNvCxnSpPr>
            <a:stCxn id="31" idx="0"/>
            <a:endCxn id="32" idx="0"/>
          </p:cNvCxnSpPr>
          <p:nvPr/>
        </p:nvCxnSpPr>
        <p:spPr>
          <a:xfrm rot="5400000" flipH="1" flipV="1">
            <a:off x="5943600" y="2324100"/>
            <a:ext cx="1588" cy="68580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hape 38"/>
          <p:cNvCxnSpPr>
            <a:stCxn id="33" idx="7"/>
            <a:endCxn id="32" idx="6"/>
          </p:cNvCxnSpPr>
          <p:nvPr/>
        </p:nvCxnSpPr>
        <p:spPr>
          <a:xfrm rot="5400000" flipH="1" flipV="1">
            <a:off x="5985956" y="3092272"/>
            <a:ext cx="725815" cy="408673"/>
          </a:xfrm>
          <a:prstGeom prst="curvedConnector4">
            <a:avLst>
              <a:gd name="adj1" fmla="val 26246"/>
              <a:gd name="adj2" fmla="val 155937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33" idx="1"/>
            <a:endCxn id="31" idx="2"/>
          </p:cNvCxnSpPr>
          <p:nvPr/>
        </p:nvCxnSpPr>
        <p:spPr>
          <a:xfrm rot="16200000" flipV="1">
            <a:off x="5187772" y="3079929"/>
            <a:ext cx="725815" cy="433357"/>
          </a:xfrm>
          <a:prstGeom prst="curvedConnector4">
            <a:avLst>
              <a:gd name="adj1" fmla="val 26246"/>
              <a:gd name="adj2" fmla="val 152751"/>
            </a:avLst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781800" y="2754868"/>
            <a:ext cx="1645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Transpose Trust</a:t>
            </a:r>
          </a:p>
          <a:p>
            <a:pPr algn="ctr"/>
            <a:r>
              <a:rPr lang="en-US" dirty="0" smtClean="0"/>
              <a:t>(B</a:t>
            </a:r>
            <a:r>
              <a:rPr lang="en-US" baseline="30000" dirty="0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5715000" y="42672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953000" y="49530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6477000" y="49530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6" name="Oval 45"/>
          <p:cNvSpPr/>
          <p:nvPr/>
        </p:nvSpPr>
        <p:spPr>
          <a:xfrm>
            <a:off x="5715000" y="5715000"/>
            <a:ext cx="533400" cy="533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50" name="Straight Arrow Connector 49"/>
          <p:cNvCxnSpPr>
            <a:stCxn id="44" idx="7"/>
            <a:endCxn id="43" idx="3"/>
          </p:cNvCxnSpPr>
          <p:nvPr/>
        </p:nvCxnSpPr>
        <p:spPr>
          <a:xfrm rot="5400000" flipH="1" flipV="1">
            <a:off x="5446385" y="4684385"/>
            <a:ext cx="308630" cy="384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5" idx="1"/>
            <a:endCxn id="43" idx="5"/>
          </p:cNvCxnSpPr>
          <p:nvPr/>
        </p:nvCxnSpPr>
        <p:spPr>
          <a:xfrm rot="16200000" flipV="1">
            <a:off x="6208385" y="4684385"/>
            <a:ext cx="308630" cy="384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6" idx="1"/>
            <a:endCxn id="44" idx="5"/>
          </p:cNvCxnSpPr>
          <p:nvPr/>
        </p:nvCxnSpPr>
        <p:spPr>
          <a:xfrm rot="16200000" flipV="1">
            <a:off x="5408285" y="5408285"/>
            <a:ext cx="384830" cy="3848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6" idx="7"/>
            <a:endCxn id="45" idx="3"/>
          </p:cNvCxnSpPr>
          <p:nvPr/>
        </p:nvCxnSpPr>
        <p:spPr>
          <a:xfrm rot="5400000" flipH="1" flipV="1">
            <a:off x="6170285" y="5408285"/>
            <a:ext cx="384830" cy="38483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778651" y="5562600"/>
            <a:ext cx="1527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Trust Coupling</a:t>
            </a:r>
          </a:p>
          <a:p>
            <a:pPr algn="ctr"/>
            <a:r>
              <a:rPr lang="en-US" dirty="0" smtClean="0"/>
              <a:t>(BB</a:t>
            </a:r>
            <a:r>
              <a:rPr lang="en-US" baseline="30000" dirty="0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B,</a:t>
            </a:r>
            <a:r>
              <a:rPr lang="el-GR" baseline="-25000" dirty="0" smtClean="0"/>
              <a:t>α</a:t>
            </a:r>
            <a:r>
              <a:rPr lang="en-US" dirty="0" smtClean="0"/>
              <a:t> = </a:t>
            </a:r>
            <a:r>
              <a:rPr lang="el-GR" dirty="0" smtClean="0"/>
              <a:t>α</a:t>
            </a:r>
            <a:r>
              <a:rPr lang="en-US" baseline="-25000" dirty="0" smtClean="0"/>
              <a:t>1</a:t>
            </a:r>
            <a:r>
              <a:rPr lang="en-US" dirty="0" smtClean="0"/>
              <a:t>B + </a:t>
            </a:r>
            <a:r>
              <a:rPr lang="el-GR" dirty="0" smtClean="0"/>
              <a:t>α</a:t>
            </a:r>
            <a:r>
              <a:rPr lang="en-US" baseline="-25000" dirty="0" smtClean="0"/>
              <a:t>2</a:t>
            </a:r>
            <a:r>
              <a:rPr lang="en-US" dirty="0" smtClean="0"/>
              <a:t>B</a:t>
            </a:r>
            <a:r>
              <a:rPr lang="en-US" baseline="30000" dirty="0" smtClean="0"/>
              <a:t>T</a:t>
            </a:r>
            <a:r>
              <a:rPr lang="en-US" dirty="0" smtClean="0"/>
              <a:t>B + </a:t>
            </a:r>
            <a:r>
              <a:rPr lang="el-GR" dirty="0" smtClean="0"/>
              <a:t>α</a:t>
            </a:r>
            <a:r>
              <a:rPr lang="en-US" baseline="-25000" dirty="0" smtClean="0"/>
              <a:t>3</a:t>
            </a:r>
            <a:r>
              <a:rPr lang="en-US" dirty="0" smtClean="0"/>
              <a:t>B</a:t>
            </a:r>
            <a:r>
              <a:rPr lang="en-US" baseline="30000" dirty="0" smtClean="0"/>
              <a:t>T</a:t>
            </a:r>
            <a:r>
              <a:rPr lang="en-US" dirty="0" smtClean="0"/>
              <a:t> + </a:t>
            </a:r>
            <a:r>
              <a:rPr lang="el-GR" dirty="0" smtClean="0"/>
              <a:t>α</a:t>
            </a:r>
            <a:r>
              <a:rPr lang="en-US" baseline="-25000" dirty="0" smtClean="0"/>
              <a:t>4</a:t>
            </a:r>
            <a:r>
              <a:rPr lang="en-US" dirty="0" smtClean="0"/>
              <a:t>BB</a:t>
            </a:r>
            <a:r>
              <a:rPr lang="en-US" baseline="30000" dirty="0" smtClean="0"/>
              <a:t>T</a:t>
            </a:r>
          </a:p>
          <a:p>
            <a:r>
              <a:rPr lang="en-US" dirty="0" smtClean="0"/>
              <a:t>Propagation of Trust/Distrust</a:t>
            </a:r>
          </a:p>
          <a:p>
            <a:pPr lvl="1"/>
            <a:r>
              <a:rPr lang="en-US" dirty="0" smtClean="0"/>
              <a:t>Trust Only: B = T, P</a:t>
            </a:r>
            <a:r>
              <a:rPr lang="en-US" baseline="30000" dirty="0" smtClean="0"/>
              <a:t>(k)</a:t>
            </a:r>
            <a:r>
              <a:rPr lang="en-US" dirty="0" smtClean="0"/>
              <a:t> = C</a:t>
            </a:r>
            <a:r>
              <a:rPr lang="en-US" baseline="-25000" dirty="0" smtClean="0"/>
              <a:t>B,</a:t>
            </a:r>
            <a:r>
              <a:rPr lang="el-GR" baseline="-25000" dirty="0" smtClean="0"/>
              <a:t>α</a:t>
            </a:r>
            <a:r>
              <a:rPr lang="en-US" baseline="30000" dirty="0" smtClean="0"/>
              <a:t>k</a:t>
            </a:r>
          </a:p>
          <a:p>
            <a:pPr lvl="1"/>
            <a:r>
              <a:rPr lang="en-US" dirty="0" smtClean="0"/>
              <a:t>One Step Distrust: B = T, P</a:t>
            </a:r>
            <a:r>
              <a:rPr lang="en-US" baseline="30000" dirty="0" smtClean="0"/>
              <a:t>(k)</a:t>
            </a:r>
            <a:r>
              <a:rPr lang="en-US" dirty="0" smtClean="0"/>
              <a:t> = C</a:t>
            </a:r>
            <a:r>
              <a:rPr lang="en-US" baseline="-25000" dirty="0" smtClean="0"/>
              <a:t>B,</a:t>
            </a:r>
            <a:r>
              <a:rPr lang="el-GR" baseline="-25000" dirty="0" smtClean="0"/>
              <a:t> α</a:t>
            </a:r>
            <a:r>
              <a:rPr lang="en-US" baseline="30000" dirty="0" smtClean="0"/>
              <a:t>k </a:t>
            </a:r>
            <a:r>
              <a:rPr lang="en-US" dirty="0" smtClean="0"/>
              <a:t>(T – D)</a:t>
            </a:r>
          </a:p>
          <a:p>
            <a:pPr lvl="1"/>
            <a:r>
              <a:rPr lang="en-US" dirty="0" smtClean="0"/>
              <a:t>Propagated Distrust: B = T – D,</a:t>
            </a:r>
            <a:r>
              <a:rPr lang="en-US" dirty="0" smtClean="0"/>
              <a:t> P</a:t>
            </a:r>
            <a:r>
              <a:rPr lang="en-US" baseline="30000" dirty="0" smtClean="0"/>
              <a:t>(k)</a:t>
            </a:r>
            <a:r>
              <a:rPr lang="en-US" dirty="0" smtClean="0"/>
              <a:t> = C</a:t>
            </a:r>
            <a:r>
              <a:rPr lang="en-US" baseline="-25000" dirty="0" smtClean="0"/>
              <a:t>B,</a:t>
            </a:r>
            <a:r>
              <a:rPr lang="el-GR" baseline="-25000" dirty="0" smtClean="0"/>
              <a:t>α</a:t>
            </a:r>
            <a:r>
              <a:rPr lang="en-US" baseline="30000" dirty="0" smtClean="0"/>
              <a:t>k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Iterative Propagation</a:t>
            </a:r>
          </a:p>
          <a:p>
            <a:pPr lvl="1"/>
            <a:r>
              <a:rPr lang="en-US" dirty="0" err="1" smtClean="0"/>
              <a:t>Eigenvalue</a:t>
            </a:r>
            <a:r>
              <a:rPr lang="en-US" dirty="0" smtClean="0"/>
              <a:t> Propagation (EIG): F = P</a:t>
            </a:r>
            <a:r>
              <a:rPr lang="en-US" baseline="30000" dirty="0" smtClean="0"/>
              <a:t>(K)</a:t>
            </a:r>
          </a:p>
          <a:p>
            <a:pPr lvl="1"/>
            <a:r>
              <a:rPr lang="en-US" dirty="0" smtClean="0"/>
              <a:t>Weighted Linear Combination (WLC): F = </a:t>
            </a:r>
          </a:p>
          <a:p>
            <a:r>
              <a:rPr lang="en-US" dirty="0" smtClean="0"/>
              <a:t>Rounding: </a:t>
            </a:r>
            <a:r>
              <a:rPr lang="en-US" dirty="0" err="1" smtClean="0"/>
              <a:t>binarizing</a:t>
            </a:r>
            <a:r>
              <a:rPr lang="en-US" dirty="0" smtClean="0"/>
              <a:t> the trust values</a:t>
            </a:r>
          </a:p>
          <a:p>
            <a:r>
              <a:rPr lang="en-US" dirty="0" smtClean="0"/>
              <a:t>Transitivity of Distrust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92153" y="4388223"/>
          <a:ext cx="1447800" cy="762000"/>
        </p:xfrm>
        <a:graphic>
          <a:graphicData uri="http://schemas.openxmlformats.org/presentationml/2006/ole">
            <p:oleObj spid="_x0000_s1026" name="Equation" r:id="rId4" imgW="698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Epinions</a:t>
            </a:r>
            <a:r>
              <a:rPr lang="en-US" dirty="0" smtClean="0"/>
              <a:t> “web-of-trust” dataset</a:t>
            </a:r>
          </a:p>
          <a:p>
            <a:r>
              <a:rPr lang="en-US" dirty="0" smtClean="0"/>
              <a:t>131,829 nodes; 841,372 edges</a:t>
            </a:r>
          </a:p>
          <a:p>
            <a:r>
              <a:rPr lang="en-US" dirty="0" smtClean="0"/>
              <a:t>Labels: 85.29% Trust (+1.0), 14.71% Distrust (-1.0)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4</a:t>
            </a:r>
            <a:r>
              <a:rPr lang="en-US" dirty="0" smtClean="0"/>
              <a:t> = 81 experimental schemes</a:t>
            </a:r>
          </a:p>
          <a:p>
            <a:pPr lvl="1"/>
            <a:r>
              <a:rPr lang="en-US" dirty="0" smtClean="0"/>
              <a:t>Propagation of trust/distrust (3 cases): T, T1D, T-D</a:t>
            </a:r>
          </a:p>
          <a:p>
            <a:pPr lvl="1"/>
            <a:r>
              <a:rPr lang="en-US" dirty="0" smtClean="0"/>
              <a:t>Iteration method (3 cases): EIG; WLC </a:t>
            </a:r>
            <a:r>
              <a:rPr lang="el-GR" dirty="0" smtClean="0"/>
              <a:t>γ</a:t>
            </a:r>
            <a:r>
              <a:rPr lang="en-US" dirty="0" smtClean="0"/>
              <a:t>=0.5, </a:t>
            </a:r>
            <a:r>
              <a:rPr lang="el-GR" dirty="0" smtClean="0"/>
              <a:t>γ</a:t>
            </a:r>
            <a:r>
              <a:rPr lang="en-US" dirty="0" smtClean="0"/>
              <a:t>=0.9</a:t>
            </a:r>
          </a:p>
          <a:p>
            <a:pPr lvl="1"/>
            <a:r>
              <a:rPr lang="en-US" dirty="0" smtClean="0"/>
              <a:t>Rounding (3 cases): Global , Local, Majority</a:t>
            </a:r>
          </a:p>
          <a:p>
            <a:pPr lvl="1"/>
            <a:r>
              <a:rPr lang="en-US" dirty="0" smtClean="0"/>
              <a:t>Atomic Propagation (3 cases): Direct only (</a:t>
            </a:r>
            <a:r>
              <a:rPr lang="el-GR" dirty="0" smtClean="0"/>
              <a:t>α</a:t>
            </a:r>
            <a:r>
              <a:rPr lang="en-US" dirty="0" smtClean="0"/>
              <a:t>=e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r>
              <a:rPr lang="en-US" dirty="0" smtClean="0"/>
              <a:t>, Co-citation only (</a:t>
            </a:r>
            <a:r>
              <a:rPr lang="el-GR" dirty="0" smtClean="0"/>
              <a:t>α</a:t>
            </a:r>
            <a:r>
              <a:rPr lang="en-US" dirty="0" smtClean="0"/>
              <a:t>=e</a:t>
            </a:r>
            <a:r>
              <a:rPr lang="en-US" baseline="-25000" dirty="0" smtClean="0"/>
              <a:t>2</a:t>
            </a:r>
            <a:r>
              <a:rPr lang="en-US" dirty="0" smtClean="0"/>
              <a:t>), Combined (</a:t>
            </a:r>
            <a:r>
              <a:rPr lang="el-GR" dirty="0" smtClean="0"/>
              <a:t>α</a:t>
            </a:r>
            <a:r>
              <a:rPr lang="en-US" dirty="0" smtClean="0"/>
              <a:t>={0.4,0.4,0.1,0.1})</a:t>
            </a:r>
          </a:p>
          <a:p>
            <a:r>
              <a:rPr lang="en-US" dirty="0" smtClean="0"/>
              <a:t>Test strategy: An edge is masked, 81 schemes predict</a:t>
            </a:r>
          </a:p>
          <a:p>
            <a:r>
              <a:rPr lang="en-US" dirty="0" smtClean="0"/>
              <a:t>3250 randomly masked edges</a:t>
            </a:r>
            <a:endParaRPr lang="en-US" dirty="0">
              <a:sym typeface="Wingdings" pitchFamily="2" charset="2"/>
            </a:endParaRPr>
          </a:p>
          <a:p>
            <a:r>
              <a:rPr lang="az-Cyrl-AZ" dirty="0" smtClean="0"/>
              <a:t>Є</a:t>
            </a:r>
            <a:r>
              <a:rPr lang="en-US" dirty="0" smtClean="0"/>
              <a:t>=fractions of incorrect predictions made by the scheme</a:t>
            </a:r>
          </a:p>
          <a:p>
            <a:r>
              <a:rPr lang="az-Cyrl-AZ" dirty="0" smtClean="0"/>
              <a:t>Є</a:t>
            </a:r>
            <a:r>
              <a:rPr lang="en-US" baseline="-25000" dirty="0" smtClean="0"/>
              <a:t>s</a:t>
            </a:r>
            <a:r>
              <a:rPr lang="en-US" dirty="0" smtClean="0"/>
              <a:t>=</a:t>
            </a:r>
            <a:r>
              <a:rPr lang="en-US" dirty="0" smtClean="0"/>
              <a:t>fractions of incorrect predictions made by the scheme on a balanced test set (498 trust &amp; distrust edges each).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83922" y="1219200"/>
            <a:ext cx="515507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510553" y="2756647"/>
            <a:ext cx="6248400" cy="228600"/>
          </a:xfrm>
          <a:prstGeom prst="round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790</TotalTime>
  <Words>503</Words>
  <Application>Microsoft Office PowerPoint</Application>
  <PresentationFormat>On-screen Show (4:3)</PresentationFormat>
  <Paragraphs>81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Paper</vt:lpstr>
      <vt:lpstr>Microsoft Equation 3.0</vt:lpstr>
      <vt:lpstr>Propagation of Trust and Distrust</vt:lpstr>
      <vt:lpstr>What is the need?</vt:lpstr>
      <vt:lpstr>Benefits</vt:lpstr>
      <vt:lpstr>What to expect…</vt:lpstr>
      <vt:lpstr>Basic Idea</vt:lpstr>
      <vt:lpstr>Basic Idea</vt:lpstr>
      <vt:lpstr>Experiments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Propagation of Trust and Distrust</dc:title>
  <dc:creator>Nitin</dc:creator>
  <cp:lastModifiedBy>Nitin</cp:lastModifiedBy>
  <cp:revision>56</cp:revision>
  <dcterms:created xsi:type="dcterms:W3CDTF">2007-05-24T20:02:48Z</dcterms:created>
  <dcterms:modified xsi:type="dcterms:W3CDTF">2007-05-25T09:13:19Z</dcterms:modified>
</cp:coreProperties>
</file>