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70" r:id="rId4"/>
    <p:sldId id="271" r:id="rId5"/>
    <p:sldId id="272" r:id="rId6"/>
    <p:sldId id="259" r:id="rId7"/>
    <p:sldId id="266" r:id="rId8"/>
    <p:sldId id="262" r:id="rId9"/>
    <p:sldId id="264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44F3C1-92AE-4302-9787-08D0AFA9D93A}" type="datetimeFigureOut">
              <a:rPr lang="en-US" smtClean="0"/>
              <a:t>5/4/2007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535FA68-2B75-4BE6-A49D-754D43D58E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44F3C1-92AE-4302-9787-08D0AFA9D93A}" type="datetimeFigureOut">
              <a:rPr lang="en-US" smtClean="0"/>
              <a:t>5/4/2007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5FA68-2B75-4BE6-A49D-754D43D58E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44F3C1-92AE-4302-9787-08D0AFA9D93A}" type="datetimeFigureOut">
              <a:rPr lang="en-US" smtClean="0"/>
              <a:t>5/4/2007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5FA68-2B75-4BE6-A49D-754D43D58E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44F3C1-92AE-4302-9787-08D0AFA9D93A}" type="datetimeFigureOut">
              <a:rPr lang="en-US" smtClean="0"/>
              <a:t>5/4/2007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5FA68-2B75-4BE6-A49D-754D43D58E9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44F3C1-92AE-4302-9787-08D0AFA9D93A}" type="datetimeFigureOut">
              <a:rPr lang="en-US" smtClean="0"/>
              <a:t>5/4/2007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5FA68-2B75-4BE6-A49D-754D43D58E9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44F3C1-92AE-4302-9787-08D0AFA9D93A}" type="datetimeFigureOut">
              <a:rPr lang="en-US" smtClean="0"/>
              <a:t>5/4/2007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5FA68-2B75-4BE6-A49D-754D43D58E9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44F3C1-92AE-4302-9787-08D0AFA9D93A}" type="datetimeFigureOut">
              <a:rPr lang="en-US" smtClean="0"/>
              <a:t>5/4/2007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5FA68-2B75-4BE6-A49D-754D43D58E9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44F3C1-92AE-4302-9787-08D0AFA9D93A}" type="datetimeFigureOut">
              <a:rPr lang="en-US" smtClean="0"/>
              <a:t>5/4/2007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5FA68-2B75-4BE6-A49D-754D43D58E9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44F3C1-92AE-4302-9787-08D0AFA9D93A}" type="datetimeFigureOut">
              <a:rPr lang="en-US" smtClean="0"/>
              <a:t>5/4/2007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5FA68-2B75-4BE6-A49D-754D43D58E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644F3C1-92AE-4302-9787-08D0AFA9D93A}" type="datetimeFigureOut">
              <a:rPr lang="en-US" smtClean="0"/>
              <a:t>5/4/2007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5FA68-2B75-4BE6-A49D-754D43D58E9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44F3C1-92AE-4302-9787-08D0AFA9D93A}" type="datetimeFigureOut">
              <a:rPr lang="en-US" smtClean="0"/>
              <a:t>5/4/2007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35FA68-2B75-4BE6-A49D-754D43D58E9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644F3C1-92AE-4302-9787-08D0AFA9D93A}" type="datetimeFigureOut">
              <a:rPr lang="en-US" smtClean="0"/>
              <a:t>5/4/2007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535FA68-2B75-4BE6-A49D-754D43D58E9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Relational Learning,  </a:t>
            </a:r>
            <a:br>
              <a:rPr lang="en-US" dirty="0" smtClean="0"/>
            </a:br>
            <a:r>
              <a:rPr lang="en-US" dirty="0" smtClean="0"/>
              <a:t>and Structured Output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Lei Tang</a:t>
            </a:r>
          </a:p>
          <a:p>
            <a:r>
              <a:rPr lang="en-US" dirty="0" smtClean="0"/>
              <a:t>May.04, 2007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Joint Feature Map. </a:t>
            </a:r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Large-Margin Methods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590800"/>
            <a:ext cx="5562600" cy="410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981200"/>
            <a:ext cx="53340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447800"/>
            <a:ext cx="7381875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Interdependent features  (graphical model)</a:t>
            </a:r>
          </a:p>
          <a:p>
            <a:r>
              <a:rPr lang="en-US" dirty="0" smtClean="0"/>
              <a:t>Interdependent instances (not well studied yet)</a:t>
            </a:r>
          </a:p>
          <a:p>
            <a:r>
              <a:rPr lang="en-US" dirty="0" smtClean="0"/>
              <a:t>Interdependent classes (The future)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 Classification task: IID assumption</a:t>
            </a:r>
          </a:p>
          <a:p>
            <a:r>
              <a:rPr lang="en-US" dirty="0" smtClean="0"/>
              <a:t>Relational Learning: instances are interrelated. </a:t>
            </a:r>
          </a:p>
          <a:p>
            <a:r>
              <a:rPr lang="en-US" dirty="0" smtClean="0"/>
              <a:t>Some Examples:</a:t>
            </a:r>
          </a:p>
          <a:p>
            <a:pPr lvl="1"/>
            <a:r>
              <a:rPr lang="en-US" dirty="0" smtClean="0"/>
              <a:t>Hypertext Classification</a:t>
            </a:r>
          </a:p>
          <a:p>
            <a:pPr lvl="1"/>
            <a:r>
              <a:rPr lang="en-US" dirty="0" smtClean="0"/>
              <a:t>Identifying topics in scientific literature.</a:t>
            </a:r>
          </a:p>
          <a:p>
            <a:pPr lvl="1"/>
            <a:r>
              <a:rPr lang="en-US" dirty="0" smtClean="0"/>
              <a:t>Prediction of Movie Box Sales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Learning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use the link information?</a:t>
            </a:r>
          </a:p>
          <a:p>
            <a:r>
              <a:rPr lang="en-US" dirty="0" smtClean="0"/>
              <a:t>Make it flat, several models (Jens-etal04, </a:t>
            </a:r>
            <a:r>
              <a:rPr lang="en-US" dirty="0" err="1" smtClean="0"/>
              <a:t>kdd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Strategies for relational learning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14600"/>
            <a:ext cx="561975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4324350"/>
            <a:ext cx="356235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relational learning as datasets with heterogonous attributes.</a:t>
            </a:r>
          </a:p>
          <a:p>
            <a:r>
              <a:rPr lang="en-US" dirty="0" smtClean="0"/>
              <a:t>Another strategy is to build classifier on each type of attribute and do the ensemble learning.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Ensemble Method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prediction, the class labels are unknown for the neighbors of the test data.</a:t>
            </a:r>
          </a:p>
          <a:p>
            <a:r>
              <a:rPr lang="en-US" dirty="0" smtClean="0"/>
              <a:t>So, iteratively predict until converge. (Nevi-Jens00, AAAI; Li-Geto03, ICML)</a:t>
            </a:r>
          </a:p>
          <a:p>
            <a:r>
              <a:rPr lang="en-US" i="1" dirty="0" smtClean="0"/>
              <a:t>This like </a:t>
            </a:r>
            <a:r>
              <a:rPr lang="en-US" i="1" dirty="0" smtClean="0">
                <a:solidFill>
                  <a:schemeClr val="accent1"/>
                </a:solidFill>
              </a:rPr>
              <a:t>label propagation </a:t>
            </a:r>
            <a:r>
              <a:rPr lang="en-US" i="1" dirty="0" smtClean="0"/>
              <a:t>in semi-supervised learning.</a:t>
            </a:r>
          </a:p>
          <a:p>
            <a:r>
              <a:rPr lang="en-US" dirty="0" smtClean="0"/>
              <a:t>Baseline models: </a:t>
            </a:r>
          </a:p>
          <a:p>
            <a:pPr lvl="1"/>
            <a:r>
              <a:rPr lang="en-US" dirty="0" smtClean="0"/>
              <a:t>Use only attributes</a:t>
            </a:r>
          </a:p>
          <a:p>
            <a:pPr lvl="1"/>
            <a:r>
              <a:rPr lang="en-US" dirty="0" smtClean="0"/>
              <a:t>Use only link information </a:t>
            </a:r>
            <a:r>
              <a:rPr lang="en-US" sz="1800" dirty="0" smtClean="0"/>
              <a:t>(This actually works pretty well on most benchmark datasets used in literature)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Iterative Strategy for Prediction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output space is not a “flat” list of labels, but some structure.</a:t>
            </a:r>
          </a:p>
          <a:p>
            <a:r>
              <a:rPr lang="en-US" dirty="0" smtClean="0"/>
              <a:t>E.g. Multi-label/class classification, Hierarchical Classification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Interdependent &amp; Structured Output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3352800"/>
            <a:ext cx="5562600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57200"/>
            <a:ext cx="7315200" cy="5192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Takes into consideration of interrelations between labels rather than instances.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Collective Multi-label Classification</a:t>
            </a:r>
            <a:endParaRPr lang="en-US" sz="36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590800"/>
            <a:ext cx="6581775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 PCA in the output space to find out principal dimensions.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Multi-task Learning</a:t>
            </a:r>
            <a:endParaRPr lang="en-US" dirty="0"/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83</TotalTime>
  <Words>242</Words>
  <Application>Microsoft Office PowerPoint</Application>
  <PresentationFormat>On-screen Show (4:3)</PresentationFormat>
  <Paragraphs>37</Paragraphs>
  <Slides>12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Relational Learning,   and Structured Output</vt:lpstr>
      <vt:lpstr>Relational Learning</vt:lpstr>
      <vt:lpstr>Strategies for relational learning</vt:lpstr>
      <vt:lpstr>Ensemble Method</vt:lpstr>
      <vt:lpstr>Iterative Strategy for Prediction</vt:lpstr>
      <vt:lpstr>Interdependent &amp; Structured Output</vt:lpstr>
      <vt:lpstr>Slide 7</vt:lpstr>
      <vt:lpstr>Collective Multi-label Classification</vt:lpstr>
      <vt:lpstr>Multi-task Learning</vt:lpstr>
      <vt:lpstr>Large-Margin Methods</vt:lpstr>
      <vt:lpstr>Slide 11</vt:lpstr>
      <vt:lpstr>Discussions</vt:lpstr>
    </vt:vector>
  </TitlesOfParts>
  <Company>Arizona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Relational Learning, Collective Classification  and Structured Output</dc:title>
  <dc:creator>Lei</dc:creator>
  <cp:lastModifiedBy>Lei</cp:lastModifiedBy>
  <cp:revision>11</cp:revision>
  <dcterms:created xsi:type="dcterms:W3CDTF">2007-05-04T21:13:32Z</dcterms:created>
  <dcterms:modified xsi:type="dcterms:W3CDTF">2007-05-04T22:36:48Z</dcterms:modified>
</cp:coreProperties>
</file>