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27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78" r:id="rId9"/>
    <p:sldId id="277" r:id="rId10"/>
    <p:sldId id="285" r:id="rId11"/>
    <p:sldId id="263" r:id="rId12"/>
    <p:sldId id="264" r:id="rId13"/>
    <p:sldId id="265" r:id="rId14"/>
    <p:sldId id="266" r:id="rId15"/>
    <p:sldId id="260" r:id="rId16"/>
    <p:sldId id="267" r:id="rId17"/>
    <p:sldId id="268" r:id="rId18"/>
    <p:sldId id="269" r:id="rId19"/>
    <p:sldId id="270" r:id="rId20"/>
    <p:sldId id="262" r:id="rId21"/>
    <p:sldId id="272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844" autoAdjust="0"/>
  </p:normalViewPr>
  <p:slideViewPr>
    <p:cSldViewPr>
      <p:cViewPr>
        <p:scale>
          <a:sx n="62" d="100"/>
          <a:sy n="62" d="100"/>
        </p:scale>
        <p:origin x="-1560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7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AAB24-38B5-44DD-88E0-8F38051AA602}" type="datetimeFigureOut">
              <a:rPr lang="en-US" smtClean="0"/>
              <a:pPr/>
              <a:t>9/30/2008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54CBA-7029-45D4-9640-80A11E780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54CBA-7029-45D4-9640-80A11E780DC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54CBA-7029-45D4-9640-80A11E780DC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E4B55C-BE3A-4A68-9417-619A6FCD7270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D49BC-2190-414F-9EA0-86FBFBB4D6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FB461-BED8-46CD-B3B1-D1E7855ECEA1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D49BC-2190-414F-9EA0-86FBFBB4D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FB532-4955-4BFB-BC81-9E7127B6C2F2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D49BC-2190-414F-9EA0-86FBFBB4D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772E6A36-25B0-4A05-B14A-AB124A2849F3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095321CE-6CC8-4881-B83C-6354DB56F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61067-F21D-4E04-8150-E7D69290BEC8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D49BC-2190-414F-9EA0-86FBFBB4D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AD5E0-BB8D-4819-AB5E-8F50313C2018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D49BC-2190-414F-9EA0-86FBFBB4D6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91741-7998-4F36-BFF9-C72718D65BE7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D49BC-2190-414F-9EA0-86FBFBB4D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56B38-582C-4B97-BC92-8325FE81D23D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D49BC-2190-414F-9EA0-86FBFBB4D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698F4D-3E11-4940-981C-A323EAD52EC9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D49BC-2190-414F-9EA0-86FBFBB4D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55236-9CCA-47A8-9E4D-64CF3B015615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D49BC-2190-414F-9EA0-86FBFBB4D6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AEA3-EC10-48AC-BEA5-ADD5B04C8A64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D49BC-2190-414F-9EA0-86FBFBB4D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7FF78A-82CF-4145-AC3E-6BBCDFE3D433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D49BC-2190-414F-9EA0-86FBFBB4D6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EBF520C-936F-4C72-8E1E-4024EFBA2683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3D49BC-2190-414F-9EA0-86FBFBB4D6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ufei.wang@a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Navigability in small-world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Xufei</a:t>
            </a:r>
            <a:r>
              <a:rPr lang="en-US" dirty="0" smtClean="0"/>
              <a:t> Alex Wang</a:t>
            </a:r>
          </a:p>
          <a:p>
            <a:r>
              <a:rPr lang="en-US" dirty="0" smtClean="0">
                <a:hlinkClick r:id="rId3"/>
              </a:rPr>
              <a:t>Xufei.wang@asu.edu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 affects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600"/>
              <a:t>Points in A</a:t>
            </a:r>
            <a:r>
              <a:rPr lang="en-US" sz="2600" baseline="-25000"/>
              <a:t>i </a:t>
            </a:r>
            <a:endParaRPr lang="en-US" sz="2600"/>
          </a:p>
          <a:p>
            <a:pPr lvl="1"/>
            <a:r>
              <a:rPr lang="en-US" sz="2200"/>
              <a:t>Amout of Points :</a:t>
            </a:r>
          </a:p>
          <a:p>
            <a:endParaRPr lang="en-US" sz="2600"/>
          </a:p>
          <a:p>
            <a:r>
              <a:rPr lang="en-US" sz="2600"/>
              <a:t>Probability in A</a:t>
            </a:r>
            <a:r>
              <a:rPr lang="en-US" sz="2600" baseline="-25000"/>
              <a:t>i</a:t>
            </a:r>
          </a:p>
          <a:p>
            <a:pPr lvl="1"/>
            <a:endParaRPr lang="en-US" sz="2200" baseline="-25000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267200" y="1676400"/>
          <a:ext cx="1676400" cy="1633538"/>
        </p:xfrm>
        <a:graphic>
          <a:graphicData uri="http://schemas.openxmlformats.org/presentationml/2006/ole">
            <p:oleObj spid="_x0000_s52226" name="Equation" r:id="rId3" imgW="495000" imgH="482400" progId="Equation.DSMT4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371600" y="3886200"/>
          <a:ext cx="6553200" cy="1303338"/>
        </p:xfrm>
        <a:graphic>
          <a:graphicData uri="http://schemas.openxmlformats.org/presentationml/2006/ole">
            <p:oleObj spid="_x0000_s52227" name="Equation" r:id="rId4" imgW="242568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2933700" y="2019300"/>
            <a:ext cx="4953000" cy="4648200"/>
            <a:chOff x="2933700" y="2019300"/>
            <a:chExt cx="4953000" cy="4648200"/>
          </a:xfrm>
        </p:grpSpPr>
        <p:sp>
          <p:nvSpPr>
            <p:cNvPr id="12" name="Oval 11"/>
            <p:cNvSpPr/>
            <p:nvPr/>
          </p:nvSpPr>
          <p:spPr>
            <a:xfrm>
              <a:off x="2933700" y="2019300"/>
              <a:ext cx="4953000" cy="464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267200" y="3108068"/>
              <a:ext cx="2209800" cy="23450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0" y="3861830"/>
              <a:ext cx="800100" cy="8793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>
              <a:stCxn id="8" idx="6"/>
              <a:endCxn id="11" idx="7"/>
            </p:cNvCxnSpPr>
            <p:nvPr/>
          </p:nvCxnSpPr>
          <p:spPr>
            <a:xfrm flipV="1">
              <a:off x="5449824" y="3451491"/>
              <a:ext cx="703558" cy="83475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8" idx="0"/>
            </p:cNvCxnSpPr>
            <p:nvPr/>
          </p:nvCxnSpPr>
          <p:spPr>
            <a:xfrm rot="16200000" flipV="1">
              <a:off x="4200906" y="3038094"/>
              <a:ext cx="2133600" cy="1722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829300" y="3695700"/>
              <a:ext cx="47320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2</a:t>
              </a:r>
              <a:r>
                <a:rPr lang="en-US" sz="3200" baseline="30000" dirty="0" smtClean="0">
                  <a:solidFill>
                    <a:srgbClr val="FF0000"/>
                  </a:solidFill>
                </a:rPr>
                <a:t>i</a:t>
              </a:r>
              <a:endParaRPr lang="en-US" sz="32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57800" y="2324100"/>
              <a:ext cx="7857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2</a:t>
              </a:r>
              <a:r>
                <a:rPr lang="en-US" sz="3200" baseline="30000" dirty="0" smtClean="0">
                  <a:solidFill>
                    <a:srgbClr val="FF0000"/>
                  </a:solidFill>
                </a:rPr>
                <a:t>i+1</a:t>
              </a:r>
              <a:endParaRPr lang="en-US" sz="3200" baseline="3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r =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700" y="1409700"/>
            <a:ext cx="7498080" cy="4800600"/>
          </a:xfrm>
        </p:spPr>
        <p:txBody>
          <a:bodyPr/>
          <a:lstStyle/>
          <a:p>
            <a:r>
              <a:rPr lang="en-US" dirty="0" smtClean="0"/>
              <a:t>Easily to find long-range contacts in each layer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ABE3-7FE2-45DA-BF99-471131950087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49BC-2190-414F-9EA0-86FBFBB4D640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752600" y="3619500"/>
            <a:ext cx="533400" cy="762000"/>
            <a:chOff x="419100" y="-76200"/>
            <a:chExt cx="533400" cy="762000"/>
          </a:xfrm>
        </p:grpSpPr>
        <p:sp>
          <p:nvSpPr>
            <p:cNvPr id="5" name="Oval 4"/>
            <p:cNvSpPr/>
            <p:nvPr/>
          </p:nvSpPr>
          <p:spPr>
            <a:xfrm>
              <a:off x="419100" y="495300"/>
              <a:ext cx="192024" cy="1905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09600" y="-76200"/>
              <a:ext cx="342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s</a:t>
              </a:r>
              <a:endParaRPr lang="en-US" sz="3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257800" y="3581400"/>
            <a:ext cx="344424" cy="800100"/>
            <a:chOff x="5370576" y="2590800"/>
            <a:chExt cx="344424" cy="800100"/>
          </a:xfrm>
        </p:grpSpPr>
        <p:sp>
          <p:nvSpPr>
            <p:cNvPr id="8" name="Oval 7"/>
            <p:cNvSpPr/>
            <p:nvPr/>
          </p:nvSpPr>
          <p:spPr>
            <a:xfrm>
              <a:off x="5370576" y="3200400"/>
              <a:ext cx="192024" cy="190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72100" y="2590800"/>
              <a:ext cx="342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t</a:t>
              </a:r>
              <a:endParaRPr lang="en-US" sz="3200" dirty="0"/>
            </a:p>
          </p:txBody>
        </p:sp>
      </p:grpSp>
      <p:cxnSp>
        <p:nvCxnSpPr>
          <p:cNvPr id="13" name="Shape 12"/>
          <p:cNvCxnSpPr/>
          <p:nvPr/>
        </p:nvCxnSpPr>
        <p:spPr>
          <a:xfrm>
            <a:off x="2362200" y="4305300"/>
            <a:ext cx="1333500" cy="685800"/>
          </a:xfrm>
          <a:prstGeom prst="curved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943100" y="4305300"/>
            <a:ext cx="455612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695700" y="4991100"/>
            <a:ext cx="455612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2"/>
          <p:cNvCxnSpPr/>
          <p:nvPr/>
        </p:nvCxnSpPr>
        <p:spPr>
          <a:xfrm flipV="1">
            <a:off x="4114800" y="4800600"/>
            <a:ext cx="838200" cy="190500"/>
          </a:xfrm>
          <a:prstGeom prst="curved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914899" y="4686300"/>
            <a:ext cx="304801" cy="11430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5096256" y="4428744"/>
            <a:ext cx="342900" cy="17221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2895600" y="2247900"/>
            <a:ext cx="4953000" cy="4648200"/>
            <a:chOff x="3009900" y="1981200"/>
            <a:chExt cx="4953000" cy="4648200"/>
          </a:xfrm>
        </p:grpSpPr>
        <p:sp>
          <p:nvSpPr>
            <p:cNvPr id="24" name="Oval 23"/>
            <p:cNvSpPr/>
            <p:nvPr/>
          </p:nvSpPr>
          <p:spPr>
            <a:xfrm>
              <a:off x="3009900" y="1981200"/>
              <a:ext cx="4953000" cy="464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267200" y="3108068"/>
              <a:ext cx="2209800" cy="23450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4953000" y="3861830"/>
              <a:ext cx="800100" cy="8793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>
              <a:endCxn id="25" idx="1"/>
            </p:cNvCxnSpPr>
            <p:nvPr/>
          </p:nvCxnSpPr>
          <p:spPr>
            <a:xfrm rot="10800000">
              <a:off x="4590818" y="3451491"/>
              <a:ext cx="859006" cy="8347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6200000" flipV="1">
              <a:off x="4200906" y="3038094"/>
              <a:ext cx="2133600" cy="1722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4762500" y="3238500"/>
              <a:ext cx="47320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2</a:t>
              </a:r>
              <a:r>
                <a:rPr lang="en-US" sz="3200" baseline="30000" dirty="0" smtClean="0">
                  <a:solidFill>
                    <a:srgbClr val="FF0000"/>
                  </a:solidFill>
                </a:rPr>
                <a:t>i</a:t>
              </a:r>
              <a:endParaRPr lang="en-US" sz="32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57800" y="2324100"/>
              <a:ext cx="7857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2</a:t>
              </a:r>
              <a:r>
                <a:rPr lang="en-US" sz="3200" baseline="30000" dirty="0" smtClean="0">
                  <a:solidFill>
                    <a:srgbClr val="FF0000"/>
                  </a:solidFill>
                </a:rPr>
                <a:t>i+1</a:t>
              </a:r>
              <a:endParaRPr lang="en-US" sz="3200" baseline="3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r &lt;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reach the neighborhood of target, then slow down after that</a:t>
            </a:r>
            <a:endParaRPr lang="en-US" dirty="0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434B-0441-49E9-B6BF-6A07FF254976}" type="datetime1">
              <a:rPr lang="en-US" smtClean="0"/>
              <a:pPr/>
              <a:t>9/30/2008</a:t>
            </a:fld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49BC-2190-414F-9EA0-86FBFBB4D640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676400" y="3962400"/>
            <a:ext cx="533400" cy="762000"/>
            <a:chOff x="419100" y="-76200"/>
            <a:chExt cx="533400" cy="762000"/>
          </a:xfrm>
        </p:grpSpPr>
        <p:sp>
          <p:nvSpPr>
            <p:cNvPr id="9" name="Oval 8"/>
            <p:cNvSpPr/>
            <p:nvPr/>
          </p:nvSpPr>
          <p:spPr>
            <a:xfrm>
              <a:off x="419100" y="495300"/>
              <a:ext cx="192024" cy="1905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9600" y="-76200"/>
              <a:ext cx="342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s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181600" y="3848100"/>
            <a:ext cx="344424" cy="800100"/>
            <a:chOff x="5370576" y="2590800"/>
            <a:chExt cx="344424" cy="800100"/>
          </a:xfrm>
        </p:grpSpPr>
        <p:sp>
          <p:nvSpPr>
            <p:cNvPr id="12" name="Oval 11"/>
            <p:cNvSpPr/>
            <p:nvPr/>
          </p:nvSpPr>
          <p:spPr>
            <a:xfrm>
              <a:off x="5370576" y="3200400"/>
              <a:ext cx="192024" cy="190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72100" y="2590800"/>
              <a:ext cx="342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t</a:t>
              </a:r>
              <a:endParaRPr lang="en-US" sz="3200" dirty="0"/>
            </a:p>
          </p:txBody>
        </p:sp>
      </p:grpSp>
      <p:cxnSp>
        <p:nvCxnSpPr>
          <p:cNvPr id="14" name="Shape 12"/>
          <p:cNvCxnSpPr>
            <a:endCxn id="6" idx="7"/>
          </p:cNvCxnSpPr>
          <p:nvPr/>
        </p:nvCxnSpPr>
        <p:spPr>
          <a:xfrm flipV="1">
            <a:off x="2247900" y="3618512"/>
            <a:ext cx="3829282" cy="991588"/>
          </a:xfrm>
          <a:prstGeom prst="curvedConnector4">
            <a:avLst>
              <a:gd name="adj1" fmla="val 25372"/>
              <a:gd name="adj2" fmla="val 157120"/>
            </a:avLst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828800" y="4610100"/>
            <a:ext cx="455612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 flipV="1">
            <a:off x="5762247" y="3838953"/>
            <a:ext cx="534388" cy="9548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5772150" y="4248150"/>
            <a:ext cx="304800" cy="1143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5524500" y="4457700"/>
            <a:ext cx="342900" cy="76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2" idx="4"/>
          </p:cNvCxnSpPr>
          <p:nvPr/>
        </p:nvCxnSpPr>
        <p:spPr>
          <a:xfrm rot="10800000" flipV="1">
            <a:off x="5277612" y="4572000"/>
            <a:ext cx="208788" cy="76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857500" y="2324100"/>
            <a:ext cx="4953000" cy="4648200"/>
            <a:chOff x="2933700" y="2019300"/>
            <a:chExt cx="4953000" cy="4648200"/>
          </a:xfrm>
        </p:grpSpPr>
        <p:sp>
          <p:nvSpPr>
            <p:cNvPr id="27" name="Oval 26"/>
            <p:cNvSpPr/>
            <p:nvPr/>
          </p:nvSpPr>
          <p:spPr>
            <a:xfrm>
              <a:off x="2933700" y="2019300"/>
              <a:ext cx="4953000" cy="464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267200" y="3108068"/>
              <a:ext cx="2209800" cy="23450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4953000" y="3861830"/>
              <a:ext cx="800100" cy="8793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/>
            <p:cNvCxnSpPr>
              <a:endCxn id="28" idx="7"/>
            </p:cNvCxnSpPr>
            <p:nvPr/>
          </p:nvCxnSpPr>
          <p:spPr>
            <a:xfrm flipV="1">
              <a:off x="5449824" y="3451491"/>
              <a:ext cx="703558" cy="83475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16200000" flipV="1">
              <a:off x="4200906" y="3038094"/>
              <a:ext cx="2133600" cy="1722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829300" y="3695700"/>
              <a:ext cx="47320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2</a:t>
              </a:r>
              <a:r>
                <a:rPr lang="en-US" sz="3200" baseline="30000" dirty="0" smtClean="0">
                  <a:solidFill>
                    <a:srgbClr val="FF0000"/>
                  </a:solidFill>
                </a:rPr>
                <a:t>i</a:t>
              </a:r>
              <a:endParaRPr lang="en-US" sz="32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57800" y="2324100"/>
              <a:ext cx="7857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2</a:t>
              </a:r>
              <a:r>
                <a:rPr lang="en-US" sz="3200" baseline="30000" dirty="0" smtClean="0">
                  <a:solidFill>
                    <a:srgbClr val="FF0000"/>
                  </a:solidFill>
                </a:rPr>
                <a:t>i+1</a:t>
              </a:r>
              <a:endParaRPr lang="en-US" sz="3200" baseline="3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r &gt;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few long range contact to move a large distance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3CD3-0642-4249-8E65-DE6DBD979FAE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49BC-2190-414F-9EA0-86FBFBB4D640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676400" y="3962400"/>
            <a:ext cx="533400" cy="762000"/>
            <a:chOff x="419100" y="-76200"/>
            <a:chExt cx="533400" cy="762000"/>
          </a:xfrm>
        </p:grpSpPr>
        <p:sp>
          <p:nvSpPr>
            <p:cNvPr id="9" name="Oval 8"/>
            <p:cNvSpPr/>
            <p:nvPr/>
          </p:nvSpPr>
          <p:spPr>
            <a:xfrm>
              <a:off x="419100" y="495300"/>
              <a:ext cx="192024" cy="1905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9600" y="-76200"/>
              <a:ext cx="342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s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181600" y="3848100"/>
            <a:ext cx="344424" cy="800100"/>
            <a:chOff x="5370576" y="2590800"/>
            <a:chExt cx="344424" cy="800100"/>
          </a:xfrm>
        </p:grpSpPr>
        <p:sp>
          <p:nvSpPr>
            <p:cNvPr id="12" name="Oval 11"/>
            <p:cNvSpPr/>
            <p:nvPr/>
          </p:nvSpPr>
          <p:spPr>
            <a:xfrm>
              <a:off x="5370576" y="3200400"/>
              <a:ext cx="192024" cy="190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72100" y="2590800"/>
              <a:ext cx="342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t</a:t>
              </a:r>
              <a:endParaRPr lang="en-US" sz="3200" dirty="0"/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>
            <a:off x="1790700" y="4648200"/>
            <a:ext cx="4953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247900" y="4648200"/>
            <a:ext cx="4953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705100" y="4648200"/>
            <a:ext cx="4953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162300" y="4648200"/>
            <a:ext cx="4953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657600" y="4648200"/>
            <a:ext cx="4953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114800" y="4648200"/>
            <a:ext cx="4953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610100" y="4648200"/>
            <a:ext cx="4953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2" idx="3"/>
          </p:cNvCxnSpPr>
          <p:nvPr/>
        </p:nvCxnSpPr>
        <p:spPr>
          <a:xfrm flipV="1">
            <a:off x="5067300" y="4620302"/>
            <a:ext cx="142421" cy="2789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967662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When r = 2, there is a decentralized algorithm A and a constant       , suppose p=q=1, the expected delivery time of A is at most 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066800" y="2971800"/>
          <a:ext cx="1981200" cy="723900"/>
        </p:xfrm>
        <a:graphic>
          <a:graphicData uri="http://schemas.openxmlformats.org/presentationml/2006/ole">
            <p:oleObj spid="_x0000_s17410" name="Equation" r:id="rId3" imgW="660240" imgH="241200" progId="">
              <p:embed/>
            </p:oleObj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238500" y="2019300"/>
          <a:ext cx="571500" cy="685800"/>
        </p:xfrm>
        <a:graphic>
          <a:graphicData uri="http://schemas.openxmlformats.org/presentationml/2006/ole">
            <p:oleObj spid="_x0000_s17411" name="Equation" r:id="rId4" imgW="190440" imgH="228600" progId="">
              <p:embed/>
            </p:oleObj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B371-E6DA-482A-B999-3EAB0DC0B3C3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21CE-6CC8-4881-B83C-6354DB56F37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2019300" y="304800"/>
            <a:ext cx="6553200" cy="60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7" name="Oval 976"/>
          <p:cNvSpPr/>
          <p:nvPr/>
        </p:nvSpPr>
        <p:spPr>
          <a:xfrm>
            <a:off x="2781300" y="1066800"/>
            <a:ext cx="5105400" cy="45339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2" name="Group 351"/>
          <p:cNvGrpSpPr/>
          <p:nvPr/>
        </p:nvGrpSpPr>
        <p:grpSpPr>
          <a:xfrm>
            <a:off x="1024890" y="457200"/>
            <a:ext cx="8004810" cy="6096000"/>
            <a:chOff x="1024890" y="419100"/>
            <a:chExt cx="8004810" cy="6096000"/>
          </a:xfrm>
        </p:grpSpPr>
        <p:sp>
          <p:nvSpPr>
            <p:cNvPr id="353" name="Oval 352"/>
            <p:cNvSpPr/>
            <p:nvPr/>
          </p:nvSpPr>
          <p:spPr>
            <a:xfrm>
              <a:off x="1032510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Oval 353"/>
            <p:cNvSpPr/>
            <p:nvPr/>
          </p:nvSpPr>
          <p:spPr>
            <a:xfrm>
              <a:off x="1468755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/>
            <p:cNvSpPr/>
            <p:nvPr/>
          </p:nvSpPr>
          <p:spPr>
            <a:xfrm>
              <a:off x="1905000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Oval 355"/>
            <p:cNvSpPr/>
            <p:nvPr/>
          </p:nvSpPr>
          <p:spPr>
            <a:xfrm>
              <a:off x="2341245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Oval 356"/>
            <p:cNvSpPr/>
            <p:nvPr/>
          </p:nvSpPr>
          <p:spPr>
            <a:xfrm>
              <a:off x="2777490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Oval 357"/>
            <p:cNvSpPr/>
            <p:nvPr/>
          </p:nvSpPr>
          <p:spPr>
            <a:xfrm>
              <a:off x="3213735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Oval 358"/>
            <p:cNvSpPr/>
            <p:nvPr/>
          </p:nvSpPr>
          <p:spPr>
            <a:xfrm>
              <a:off x="3649980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Oval 359"/>
            <p:cNvSpPr/>
            <p:nvPr/>
          </p:nvSpPr>
          <p:spPr>
            <a:xfrm>
              <a:off x="4086225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Oval 360"/>
            <p:cNvSpPr/>
            <p:nvPr/>
          </p:nvSpPr>
          <p:spPr>
            <a:xfrm>
              <a:off x="4522470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Oval 361"/>
            <p:cNvSpPr/>
            <p:nvPr/>
          </p:nvSpPr>
          <p:spPr>
            <a:xfrm>
              <a:off x="4958715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/>
            <p:cNvSpPr/>
            <p:nvPr/>
          </p:nvSpPr>
          <p:spPr>
            <a:xfrm>
              <a:off x="5394960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/>
            <p:cNvSpPr/>
            <p:nvPr/>
          </p:nvSpPr>
          <p:spPr>
            <a:xfrm>
              <a:off x="5831205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Oval 364"/>
            <p:cNvSpPr/>
            <p:nvPr/>
          </p:nvSpPr>
          <p:spPr>
            <a:xfrm>
              <a:off x="6267450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Oval 365"/>
            <p:cNvSpPr/>
            <p:nvPr/>
          </p:nvSpPr>
          <p:spPr>
            <a:xfrm>
              <a:off x="6703695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/>
            <p:cNvSpPr/>
            <p:nvPr/>
          </p:nvSpPr>
          <p:spPr>
            <a:xfrm>
              <a:off x="7139940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/>
            <p:cNvSpPr/>
            <p:nvPr/>
          </p:nvSpPr>
          <p:spPr>
            <a:xfrm>
              <a:off x="7576185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/>
            <p:cNvSpPr/>
            <p:nvPr/>
          </p:nvSpPr>
          <p:spPr>
            <a:xfrm>
              <a:off x="8012430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Oval 369"/>
            <p:cNvSpPr/>
            <p:nvPr/>
          </p:nvSpPr>
          <p:spPr>
            <a:xfrm>
              <a:off x="8448675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Oval 370"/>
            <p:cNvSpPr/>
            <p:nvPr/>
          </p:nvSpPr>
          <p:spPr>
            <a:xfrm>
              <a:off x="8884920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Oval 371"/>
            <p:cNvSpPr/>
            <p:nvPr/>
          </p:nvSpPr>
          <p:spPr>
            <a:xfrm>
              <a:off x="1032510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Oval 372"/>
            <p:cNvSpPr/>
            <p:nvPr/>
          </p:nvSpPr>
          <p:spPr>
            <a:xfrm>
              <a:off x="1468755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/>
            <p:cNvSpPr/>
            <p:nvPr/>
          </p:nvSpPr>
          <p:spPr>
            <a:xfrm>
              <a:off x="1905000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Oval 374"/>
            <p:cNvSpPr/>
            <p:nvPr/>
          </p:nvSpPr>
          <p:spPr>
            <a:xfrm>
              <a:off x="2341245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Oval 375"/>
            <p:cNvSpPr/>
            <p:nvPr/>
          </p:nvSpPr>
          <p:spPr>
            <a:xfrm>
              <a:off x="2777490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Oval 376"/>
            <p:cNvSpPr/>
            <p:nvPr/>
          </p:nvSpPr>
          <p:spPr>
            <a:xfrm>
              <a:off x="3213735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Oval 377"/>
            <p:cNvSpPr/>
            <p:nvPr/>
          </p:nvSpPr>
          <p:spPr>
            <a:xfrm>
              <a:off x="3649980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Oval 378"/>
            <p:cNvSpPr/>
            <p:nvPr/>
          </p:nvSpPr>
          <p:spPr>
            <a:xfrm>
              <a:off x="4086225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Oval 379"/>
            <p:cNvSpPr/>
            <p:nvPr/>
          </p:nvSpPr>
          <p:spPr>
            <a:xfrm>
              <a:off x="4522470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Oval 380"/>
            <p:cNvSpPr/>
            <p:nvPr/>
          </p:nvSpPr>
          <p:spPr>
            <a:xfrm>
              <a:off x="4958715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Oval 381"/>
            <p:cNvSpPr/>
            <p:nvPr/>
          </p:nvSpPr>
          <p:spPr>
            <a:xfrm>
              <a:off x="5394960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Oval 382"/>
            <p:cNvSpPr/>
            <p:nvPr/>
          </p:nvSpPr>
          <p:spPr>
            <a:xfrm>
              <a:off x="5831205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Oval 383"/>
            <p:cNvSpPr/>
            <p:nvPr/>
          </p:nvSpPr>
          <p:spPr>
            <a:xfrm>
              <a:off x="6267450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Oval 384"/>
            <p:cNvSpPr/>
            <p:nvPr/>
          </p:nvSpPr>
          <p:spPr>
            <a:xfrm>
              <a:off x="6703695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Oval 385"/>
            <p:cNvSpPr/>
            <p:nvPr/>
          </p:nvSpPr>
          <p:spPr>
            <a:xfrm>
              <a:off x="7139940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Oval 386"/>
            <p:cNvSpPr/>
            <p:nvPr/>
          </p:nvSpPr>
          <p:spPr>
            <a:xfrm>
              <a:off x="7576185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Oval 387"/>
            <p:cNvSpPr/>
            <p:nvPr/>
          </p:nvSpPr>
          <p:spPr>
            <a:xfrm>
              <a:off x="8012430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Oval 388"/>
            <p:cNvSpPr/>
            <p:nvPr/>
          </p:nvSpPr>
          <p:spPr>
            <a:xfrm>
              <a:off x="8448675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Oval 389"/>
            <p:cNvSpPr/>
            <p:nvPr/>
          </p:nvSpPr>
          <p:spPr>
            <a:xfrm>
              <a:off x="8884920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Oval 390"/>
            <p:cNvSpPr/>
            <p:nvPr/>
          </p:nvSpPr>
          <p:spPr>
            <a:xfrm>
              <a:off x="1032510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Oval 391"/>
            <p:cNvSpPr/>
            <p:nvPr/>
          </p:nvSpPr>
          <p:spPr>
            <a:xfrm>
              <a:off x="1468755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Oval 392"/>
            <p:cNvSpPr/>
            <p:nvPr/>
          </p:nvSpPr>
          <p:spPr>
            <a:xfrm>
              <a:off x="1905000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/>
            <p:cNvSpPr/>
            <p:nvPr/>
          </p:nvSpPr>
          <p:spPr>
            <a:xfrm>
              <a:off x="2341245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Oval 394"/>
            <p:cNvSpPr/>
            <p:nvPr/>
          </p:nvSpPr>
          <p:spPr>
            <a:xfrm>
              <a:off x="2777490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Oval 395"/>
            <p:cNvSpPr/>
            <p:nvPr/>
          </p:nvSpPr>
          <p:spPr>
            <a:xfrm>
              <a:off x="3213735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/>
            <p:cNvSpPr/>
            <p:nvPr/>
          </p:nvSpPr>
          <p:spPr>
            <a:xfrm>
              <a:off x="3649980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Oval 397"/>
            <p:cNvSpPr/>
            <p:nvPr/>
          </p:nvSpPr>
          <p:spPr>
            <a:xfrm>
              <a:off x="4086225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Oval 398"/>
            <p:cNvSpPr/>
            <p:nvPr/>
          </p:nvSpPr>
          <p:spPr>
            <a:xfrm>
              <a:off x="4522470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/>
            <p:cNvSpPr/>
            <p:nvPr/>
          </p:nvSpPr>
          <p:spPr>
            <a:xfrm>
              <a:off x="4958715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Oval 400"/>
            <p:cNvSpPr/>
            <p:nvPr/>
          </p:nvSpPr>
          <p:spPr>
            <a:xfrm>
              <a:off x="5394960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Oval 401"/>
            <p:cNvSpPr/>
            <p:nvPr/>
          </p:nvSpPr>
          <p:spPr>
            <a:xfrm>
              <a:off x="5831205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/>
            <p:cNvSpPr/>
            <p:nvPr/>
          </p:nvSpPr>
          <p:spPr>
            <a:xfrm>
              <a:off x="6267450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Oval 405"/>
            <p:cNvSpPr/>
            <p:nvPr/>
          </p:nvSpPr>
          <p:spPr>
            <a:xfrm>
              <a:off x="6703695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Oval 406"/>
            <p:cNvSpPr/>
            <p:nvPr/>
          </p:nvSpPr>
          <p:spPr>
            <a:xfrm>
              <a:off x="7139940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Oval 413"/>
            <p:cNvSpPr/>
            <p:nvPr/>
          </p:nvSpPr>
          <p:spPr>
            <a:xfrm>
              <a:off x="7576185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Oval 414"/>
            <p:cNvSpPr/>
            <p:nvPr/>
          </p:nvSpPr>
          <p:spPr>
            <a:xfrm>
              <a:off x="8012430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Oval 415"/>
            <p:cNvSpPr/>
            <p:nvPr/>
          </p:nvSpPr>
          <p:spPr>
            <a:xfrm>
              <a:off x="8448675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Oval 416"/>
            <p:cNvSpPr/>
            <p:nvPr/>
          </p:nvSpPr>
          <p:spPr>
            <a:xfrm>
              <a:off x="8884920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Oval 417"/>
            <p:cNvSpPr/>
            <p:nvPr/>
          </p:nvSpPr>
          <p:spPr>
            <a:xfrm>
              <a:off x="1032510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Oval 418"/>
            <p:cNvSpPr/>
            <p:nvPr/>
          </p:nvSpPr>
          <p:spPr>
            <a:xfrm>
              <a:off x="1468755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Oval 421"/>
            <p:cNvSpPr/>
            <p:nvPr/>
          </p:nvSpPr>
          <p:spPr>
            <a:xfrm>
              <a:off x="1905000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Oval 422"/>
            <p:cNvSpPr/>
            <p:nvPr/>
          </p:nvSpPr>
          <p:spPr>
            <a:xfrm>
              <a:off x="2341245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Oval 423"/>
            <p:cNvSpPr/>
            <p:nvPr/>
          </p:nvSpPr>
          <p:spPr>
            <a:xfrm>
              <a:off x="2777490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Oval 426"/>
            <p:cNvSpPr/>
            <p:nvPr/>
          </p:nvSpPr>
          <p:spPr>
            <a:xfrm>
              <a:off x="3213735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Oval 734"/>
            <p:cNvSpPr/>
            <p:nvPr/>
          </p:nvSpPr>
          <p:spPr>
            <a:xfrm>
              <a:off x="3649980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Oval 735"/>
            <p:cNvSpPr/>
            <p:nvPr/>
          </p:nvSpPr>
          <p:spPr>
            <a:xfrm>
              <a:off x="4086225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Oval 736"/>
            <p:cNvSpPr/>
            <p:nvPr/>
          </p:nvSpPr>
          <p:spPr>
            <a:xfrm>
              <a:off x="4522470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Oval 737"/>
            <p:cNvSpPr/>
            <p:nvPr/>
          </p:nvSpPr>
          <p:spPr>
            <a:xfrm>
              <a:off x="4958715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Oval 738"/>
            <p:cNvSpPr/>
            <p:nvPr/>
          </p:nvSpPr>
          <p:spPr>
            <a:xfrm>
              <a:off x="5394960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Oval 739"/>
            <p:cNvSpPr/>
            <p:nvPr/>
          </p:nvSpPr>
          <p:spPr>
            <a:xfrm>
              <a:off x="5831205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Oval 740"/>
            <p:cNvSpPr/>
            <p:nvPr/>
          </p:nvSpPr>
          <p:spPr>
            <a:xfrm>
              <a:off x="6267450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Oval 741"/>
            <p:cNvSpPr/>
            <p:nvPr/>
          </p:nvSpPr>
          <p:spPr>
            <a:xfrm>
              <a:off x="6703695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Oval 742"/>
            <p:cNvSpPr/>
            <p:nvPr/>
          </p:nvSpPr>
          <p:spPr>
            <a:xfrm>
              <a:off x="7139940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Oval 743"/>
            <p:cNvSpPr/>
            <p:nvPr/>
          </p:nvSpPr>
          <p:spPr>
            <a:xfrm>
              <a:off x="7576185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Oval 744"/>
            <p:cNvSpPr/>
            <p:nvPr/>
          </p:nvSpPr>
          <p:spPr>
            <a:xfrm>
              <a:off x="8012430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Oval 745"/>
            <p:cNvSpPr/>
            <p:nvPr/>
          </p:nvSpPr>
          <p:spPr>
            <a:xfrm>
              <a:off x="8448675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Oval 746"/>
            <p:cNvSpPr/>
            <p:nvPr/>
          </p:nvSpPr>
          <p:spPr>
            <a:xfrm>
              <a:off x="8884920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Oval 747"/>
            <p:cNvSpPr/>
            <p:nvPr/>
          </p:nvSpPr>
          <p:spPr>
            <a:xfrm>
              <a:off x="1024890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Oval 748"/>
            <p:cNvSpPr/>
            <p:nvPr/>
          </p:nvSpPr>
          <p:spPr>
            <a:xfrm>
              <a:off x="1461135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Oval 749"/>
            <p:cNvSpPr/>
            <p:nvPr/>
          </p:nvSpPr>
          <p:spPr>
            <a:xfrm>
              <a:off x="1897380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Oval 750"/>
            <p:cNvSpPr/>
            <p:nvPr/>
          </p:nvSpPr>
          <p:spPr>
            <a:xfrm>
              <a:off x="2333625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Oval 751"/>
            <p:cNvSpPr/>
            <p:nvPr/>
          </p:nvSpPr>
          <p:spPr>
            <a:xfrm>
              <a:off x="2769870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Oval 752"/>
            <p:cNvSpPr/>
            <p:nvPr/>
          </p:nvSpPr>
          <p:spPr>
            <a:xfrm>
              <a:off x="3206115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Oval 753"/>
            <p:cNvSpPr/>
            <p:nvPr/>
          </p:nvSpPr>
          <p:spPr>
            <a:xfrm>
              <a:off x="3642360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Oval 754"/>
            <p:cNvSpPr/>
            <p:nvPr/>
          </p:nvSpPr>
          <p:spPr>
            <a:xfrm>
              <a:off x="4078605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Oval 755"/>
            <p:cNvSpPr/>
            <p:nvPr/>
          </p:nvSpPr>
          <p:spPr>
            <a:xfrm>
              <a:off x="4514850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Oval 756"/>
            <p:cNvSpPr/>
            <p:nvPr/>
          </p:nvSpPr>
          <p:spPr>
            <a:xfrm>
              <a:off x="4951095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Oval 757"/>
            <p:cNvSpPr/>
            <p:nvPr/>
          </p:nvSpPr>
          <p:spPr>
            <a:xfrm>
              <a:off x="5387340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Oval 758"/>
            <p:cNvSpPr/>
            <p:nvPr/>
          </p:nvSpPr>
          <p:spPr>
            <a:xfrm>
              <a:off x="5823585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Oval 759"/>
            <p:cNvSpPr/>
            <p:nvPr/>
          </p:nvSpPr>
          <p:spPr>
            <a:xfrm>
              <a:off x="6259830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Oval 760"/>
            <p:cNvSpPr/>
            <p:nvPr/>
          </p:nvSpPr>
          <p:spPr>
            <a:xfrm>
              <a:off x="6696075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Oval 761"/>
            <p:cNvSpPr/>
            <p:nvPr/>
          </p:nvSpPr>
          <p:spPr>
            <a:xfrm>
              <a:off x="7132320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Oval 762"/>
            <p:cNvSpPr/>
            <p:nvPr/>
          </p:nvSpPr>
          <p:spPr>
            <a:xfrm>
              <a:off x="7568565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Oval 763"/>
            <p:cNvSpPr/>
            <p:nvPr/>
          </p:nvSpPr>
          <p:spPr>
            <a:xfrm>
              <a:off x="8004810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Oval 764"/>
            <p:cNvSpPr/>
            <p:nvPr/>
          </p:nvSpPr>
          <p:spPr>
            <a:xfrm>
              <a:off x="8441055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Oval 765"/>
            <p:cNvSpPr/>
            <p:nvPr/>
          </p:nvSpPr>
          <p:spPr>
            <a:xfrm>
              <a:off x="8877300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Oval 766"/>
            <p:cNvSpPr/>
            <p:nvPr/>
          </p:nvSpPr>
          <p:spPr>
            <a:xfrm>
              <a:off x="1024890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Oval 767"/>
            <p:cNvSpPr/>
            <p:nvPr/>
          </p:nvSpPr>
          <p:spPr>
            <a:xfrm>
              <a:off x="1461135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Oval 768"/>
            <p:cNvSpPr/>
            <p:nvPr/>
          </p:nvSpPr>
          <p:spPr>
            <a:xfrm>
              <a:off x="1897380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Oval 769"/>
            <p:cNvSpPr/>
            <p:nvPr/>
          </p:nvSpPr>
          <p:spPr>
            <a:xfrm>
              <a:off x="2333625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Oval 770"/>
            <p:cNvSpPr/>
            <p:nvPr/>
          </p:nvSpPr>
          <p:spPr>
            <a:xfrm>
              <a:off x="2769870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Oval 771"/>
            <p:cNvSpPr/>
            <p:nvPr/>
          </p:nvSpPr>
          <p:spPr>
            <a:xfrm>
              <a:off x="3206115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Oval 772"/>
            <p:cNvSpPr/>
            <p:nvPr/>
          </p:nvSpPr>
          <p:spPr>
            <a:xfrm>
              <a:off x="3642360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Oval 773"/>
            <p:cNvSpPr/>
            <p:nvPr/>
          </p:nvSpPr>
          <p:spPr>
            <a:xfrm>
              <a:off x="4078605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Oval 774"/>
            <p:cNvSpPr/>
            <p:nvPr/>
          </p:nvSpPr>
          <p:spPr>
            <a:xfrm>
              <a:off x="4514850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Oval 775"/>
            <p:cNvSpPr/>
            <p:nvPr/>
          </p:nvSpPr>
          <p:spPr>
            <a:xfrm>
              <a:off x="4951095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Oval 776"/>
            <p:cNvSpPr/>
            <p:nvPr/>
          </p:nvSpPr>
          <p:spPr>
            <a:xfrm>
              <a:off x="5387340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Oval 777"/>
            <p:cNvSpPr/>
            <p:nvPr/>
          </p:nvSpPr>
          <p:spPr>
            <a:xfrm>
              <a:off x="5823585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Oval 778"/>
            <p:cNvSpPr/>
            <p:nvPr/>
          </p:nvSpPr>
          <p:spPr>
            <a:xfrm>
              <a:off x="6259830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Oval 779"/>
            <p:cNvSpPr/>
            <p:nvPr/>
          </p:nvSpPr>
          <p:spPr>
            <a:xfrm>
              <a:off x="6696075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Oval 780"/>
            <p:cNvSpPr/>
            <p:nvPr/>
          </p:nvSpPr>
          <p:spPr>
            <a:xfrm>
              <a:off x="7132320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Oval 781"/>
            <p:cNvSpPr/>
            <p:nvPr/>
          </p:nvSpPr>
          <p:spPr>
            <a:xfrm>
              <a:off x="7568565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Oval 782"/>
            <p:cNvSpPr/>
            <p:nvPr/>
          </p:nvSpPr>
          <p:spPr>
            <a:xfrm>
              <a:off x="8004810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Oval 783"/>
            <p:cNvSpPr/>
            <p:nvPr/>
          </p:nvSpPr>
          <p:spPr>
            <a:xfrm>
              <a:off x="8441055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Oval 784"/>
            <p:cNvSpPr/>
            <p:nvPr/>
          </p:nvSpPr>
          <p:spPr>
            <a:xfrm>
              <a:off x="8877300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Oval 785"/>
            <p:cNvSpPr/>
            <p:nvPr/>
          </p:nvSpPr>
          <p:spPr>
            <a:xfrm>
              <a:off x="1024890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Oval 786"/>
            <p:cNvSpPr/>
            <p:nvPr/>
          </p:nvSpPr>
          <p:spPr>
            <a:xfrm>
              <a:off x="1461135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Oval 787"/>
            <p:cNvSpPr/>
            <p:nvPr/>
          </p:nvSpPr>
          <p:spPr>
            <a:xfrm>
              <a:off x="1897380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Oval 788"/>
            <p:cNvSpPr/>
            <p:nvPr/>
          </p:nvSpPr>
          <p:spPr>
            <a:xfrm>
              <a:off x="2333625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Oval 789"/>
            <p:cNvSpPr/>
            <p:nvPr/>
          </p:nvSpPr>
          <p:spPr>
            <a:xfrm>
              <a:off x="2769870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Oval 790"/>
            <p:cNvSpPr/>
            <p:nvPr/>
          </p:nvSpPr>
          <p:spPr>
            <a:xfrm>
              <a:off x="3206115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Oval 791"/>
            <p:cNvSpPr/>
            <p:nvPr/>
          </p:nvSpPr>
          <p:spPr>
            <a:xfrm>
              <a:off x="3642360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Oval 792"/>
            <p:cNvSpPr/>
            <p:nvPr/>
          </p:nvSpPr>
          <p:spPr>
            <a:xfrm>
              <a:off x="4078605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Oval 793"/>
            <p:cNvSpPr/>
            <p:nvPr/>
          </p:nvSpPr>
          <p:spPr>
            <a:xfrm>
              <a:off x="4514850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Oval 794"/>
            <p:cNvSpPr/>
            <p:nvPr/>
          </p:nvSpPr>
          <p:spPr>
            <a:xfrm>
              <a:off x="4951095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Oval 795"/>
            <p:cNvSpPr/>
            <p:nvPr/>
          </p:nvSpPr>
          <p:spPr>
            <a:xfrm>
              <a:off x="5387340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Oval 796"/>
            <p:cNvSpPr/>
            <p:nvPr/>
          </p:nvSpPr>
          <p:spPr>
            <a:xfrm>
              <a:off x="5823585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Oval 797"/>
            <p:cNvSpPr/>
            <p:nvPr/>
          </p:nvSpPr>
          <p:spPr>
            <a:xfrm>
              <a:off x="6259830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Oval 798"/>
            <p:cNvSpPr/>
            <p:nvPr/>
          </p:nvSpPr>
          <p:spPr>
            <a:xfrm>
              <a:off x="6696075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Oval 799"/>
            <p:cNvSpPr/>
            <p:nvPr/>
          </p:nvSpPr>
          <p:spPr>
            <a:xfrm>
              <a:off x="7132320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Oval 800"/>
            <p:cNvSpPr/>
            <p:nvPr/>
          </p:nvSpPr>
          <p:spPr>
            <a:xfrm>
              <a:off x="7568565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Oval 801"/>
            <p:cNvSpPr/>
            <p:nvPr/>
          </p:nvSpPr>
          <p:spPr>
            <a:xfrm>
              <a:off x="8004810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Oval 802"/>
            <p:cNvSpPr/>
            <p:nvPr/>
          </p:nvSpPr>
          <p:spPr>
            <a:xfrm>
              <a:off x="8441055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Oval 803"/>
            <p:cNvSpPr/>
            <p:nvPr/>
          </p:nvSpPr>
          <p:spPr>
            <a:xfrm>
              <a:off x="8877300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Oval 804"/>
            <p:cNvSpPr/>
            <p:nvPr/>
          </p:nvSpPr>
          <p:spPr>
            <a:xfrm>
              <a:off x="1024890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Oval 805"/>
            <p:cNvSpPr/>
            <p:nvPr/>
          </p:nvSpPr>
          <p:spPr>
            <a:xfrm>
              <a:off x="1461135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Oval 806"/>
            <p:cNvSpPr/>
            <p:nvPr/>
          </p:nvSpPr>
          <p:spPr>
            <a:xfrm>
              <a:off x="1897380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Oval 807"/>
            <p:cNvSpPr/>
            <p:nvPr/>
          </p:nvSpPr>
          <p:spPr>
            <a:xfrm>
              <a:off x="2333625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Oval 808"/>
            <p:cNvSpPr/>
            <p:nvPr/>
          </p:nvSpPr>
          <p:spPr>
            <a:xfrm>
              <a:off x="2769870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Oval 809"/>
            <p:cNvSpPr/>
            <p:nvPr/>
          </p:nvSpPr>
          <p:spPr>
            <a:xfrm>
              <a:off x="3206115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Oval 810"/>
            <p:cNvSpPr/>
            <p:nvPr/>
          </p:nvSpPr>
          <p:spPr>
            <a:xfrm>
              <a:off x="3642360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Oval 811"/>
            <p:cNvSpPr/>
            <p:nvPr/>
          </p:nvSpPr>
          <p:spPr>
            <a:xfrm>
              <a:off x="4078605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Oval 812"/>
            <p:cNvSpPr/>
            <p:nvPr/>
          </p:nvSpPr>
          <p:spPr>
            <a:xfrm>
              <a:off x="4514850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Oval 813"/>
            <p:cNvSpPr/>
            <p:nvPr/>
          </p:nvSpPr>
          <p:spPr>
            <a:xfrm>
              <a:off x="4951095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Oval 814"/>
            <p:cNvSpPr/>
            <p:nvPr/>
          </p:nvSpPr>
          <p:spPr>
            <a:xfrm>
              <a:off x="5387340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Oval 815"/>
            <p:cNvSpPr/>
            <p:nvPr/>
          </p:nvSpPr>
          <p:spPr>
            <a:xfrm>
              <a:off x="5823585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Oval 816"/>
            <p:cNvSpPr/>
            <p:nvPr/>
          </p:nvSpPr>
          <p:spPr>
            <a:xfrm>
              <a:off x="6259830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Oval 817"/>
            <p:cNvSpPr/>
            <p:nvPr/>
          </p:nvSpPr>
          <p:spPr>
            <a:xfrm>
              <a:off x="6696075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Oval 818"/>
            <p:cNvSpPr/>
            <p:nvPr/>
          </p:nvSpPr>
          <p:spPr>
            <a:xfrm>
              <a:off x="7132320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Oval 819"/>
            <p:cNvSpPr/>
            <p:nvPr/>
          </p:nvSpPr>
          <p:spPr>
            <a:xfrm>
              <a:off x="7568565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Oval 820"/>
            <p:cNvSpPr/>
            <p:nvPr/>
          </p:nvSpPr>
          <p:spPr>
            <a:xfrm>
              <a:off x="8004810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" name="Oval 821"/>
            <p:cNvSpPr/>
            <p:nvPr/>
          </p:nvSpPr>
          <p:spPr>
            <a:xfrm>
              <a:off x="8441055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Oval 822"/>
            <p:cNvSpPr/>
            <p:nvPr/>
          </p:nvSpPr>
          <p:spPr>
            <a:xfrm>
              <a:off x="8877300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Oval 823"/>
            <p:cNvSpPr/>
            <p:nvPr/>
          </p:nvSpPr>
          <p:spPr>
            <a:xfrm>
              <a:off x="1040130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Oval 824"/>
            <p:cNvSpPr/>
            <p:nvPr/>
          </p:nvSpPr>
          <p:spPr>
            <a:xfrm>
              <a:off x="1476375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Oval 825"/>
            <p:cNvSpPr/>
            <p:nvPr/>
          </p:nvSpPr>
          <p:spPr>
            <a:xfrm>
              <a:off x="1912620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Oval 826"/>
            <p:cNvSpPr/>
            <p:nvPr/>
          </p:nvSpPr>
          <p:spPr>
            <a:xfrm>
              <a:off x="2348865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Oval 827"/>
            <p:cNvSpPr/>
            <p:nvPr/>
          </p:nvSpPr>
          <p:spPr>
            <a:xfrm>
              <a:off x="2785110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Oval 828"/>
            <p:cNvSpPr/>
            <p:nvPr/>
          </p:nvSpPr>
          <p:spPr>
            <a:xfrm>
              <a:off x="3221355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Oval 829"/>
            <p:cNvSpPr/>
            <p:nvPr/>
          </p:nvSpPr>
          <p:spPr>
            <a:xfrm>
              <a:off x="3657600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Oval 830"/>
            <p:cNvSpPr/>
            <p:nvPr/>
          </p:nvSpPr>
          <p:spPr>
            <a:xfrm>
              <a:off x="4093845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Oval 831"/>
            <p:cNvSpPr/>
            <p:nvPr/>
          </p:nvSpPr>
          <p:spPr>
            <a:xfrm>
              <a:off x="4530090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Oval 832"/>
            <p:cNvSpPr/>
            <p:nvPr/>
          </p:nvSpPr>
          <p:spPr>
            <a:xfrm>
              <a:off x="4966335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Oval 833"/>
            <p:cNvSpPr/>
            <p:nvPr/>
          </p:nvSpPr>
          <p:spPr>
            <a:xfrm>
              <a:off x="5402580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Oval 834"/>
            <p:cNvSpPr/>
            <p:nvPr/>
          </p:nvSpPr>
          <p:spPr>
            <a:xfrm>
              <a:off x="5838825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Oval 835"/>
            <p:cNvSpPr/>
            <p:nvPr/>
          </p:nvSpPr>
          <p:spPr>
            <a:xfrm>
              <a:off x="6275070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Oval 836"/>
            <p:cNvSpPr/>
            <p:nvPr/>
          </p:nvSpPr>
          <p:spPr>
            <a:xfrm>
              <a:off x="6711315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Oval 837"/>
            <p:cNvSpPr/>
            <p:nvPr/>
          </p:nvSpPr>
          <p:spPr>
            <a:xfrm>
              <a:off x="7147560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Oval 838"/>
            <p:cNvSpPr/>
            <p:nvPr/>
          </p:nvSpPr>
          <p:spPr>
            <a:xfrm>
              <a:off x="7583805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Oval 839"/>
            <p:cNvSpPr/>
            <p:nvPr/>
          </p:nvSpPr>
          <p:spPr>
            <a:xfrm>
              <a:off x="8020050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Oval 840"/>
            <p:cNvSpPr/>
            <p:nvPr/>
          </p:nvSpPr>
          <p:spPr>
            <a:xfrm>
              <a:off x="8456295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Oval 841"/>
            <p:cNvSpPr/>
            <p:nvPr/>
          </p:nvSpPr>
          <p:spPr>
            <a:xfrm>
              <a:off x="8892540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Oval 842"/>
            <p:cNvSpPr/>
            <p:nvPr/>
          </p:nvSpPr>
          <p:spPr>
            <a:xfrm>
              <a:off x="1040130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Oval 843"/>
            <p:cNvSpPr/>
            <p:nvPr/>
          </p:nvSpPr>
          <p:spPr>
            <a:xfrm>
              <a:off x="1476375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Oval 844"/>
            <p:cNvSpPr/>
            <p:nvPr/>
          </p:nvSpPr>
          <p:spPr>
            <a:xfrm>
              <a:off x="1912620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Oval 845"/>
            <p:cNvSpPr/>
            <p:nvPr/>
          </p:nvSpPr>
          <p:spPr>
            <a:xfrm>
              <a:off x="2348865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Oval 846"/>
            <p:cNvSpPr/>
            <p:nvPr/>
          </p:nvSpPr>
          <p:spPr>
            <a:xfrm>
              <a:off x="2785110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Oval 847"/>
            <p:cNvSpPr/>
            <p:nvPr/>
          </p:nvSpPr>
          <p:spPr>
            <a:xfrm>
              <a:off x="3221355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Oval 848"/>
            <p:cNvSpPr/>
            <p:nvPr/>
          </p:nvSpPr>
          <p:spPr>
            <a:xfrm>
              <a:off x="3657600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Oval 849"/>
            <p:cNvSpPr/>
            <p:nvPr/>
          </p:nvSpPr>
          <p:spPr>
            <a:xfrm>
              <a:off x="4093845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Oval 850"/>
            <p:cNvSpPr/>
            <p:nvPr/>
          </p:nvSpPr>
          <p:spPr>
            <a:xfrm>
              <a:off x="4530090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Oval 851"/>
            <p:cNvSpPr/>
            <p:nvPr/>
          </p:nvSpPr>
          <p:spPr>
            <a:xfrm>
              <a:off x="4966335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Oval 852"/>
            <p:cNvSpPr/>
            <p:nvPr/>
          </p:nvSpPr>
          <p:spPr>
            <a:xfrm>
              <a:off x="5402580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Oval 853"/>
            <p:cNvSpPr/>
            <p:nvPr/>
          </p:nvSpPr>
          <p:spPr>
            <a:xfrm>
              <a:off x="5838825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Oval 854"/>
            <p:cNvSpPr/>
            <p:nvPr/>
          </p:nvSpPr>
          <p:spPr>
            <a:xfrm>
              <a:off x="6275070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Oval 855"/>
            <p:cNvSpPr/>
            <p:nvPr/>
          </p:nvSpPr>
          <p:spPr>
            <a:xfrm>
              <a:off x="6711315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Oval 856"/>
            <p:cNvSpPr/>
            <p:nvPr/>
          </p:nvSpPr>
          <p:spPr>
            <a:xfrm>
              <a:off x="7147560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Oval 857"/>
            <p:cNvSpPr/>
            <p:nvPr/>
          </p:nvSpPr>
          <p:spPr>
            <a:xfrm>
              <a:off x="7583805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Oval 858"/>
            <p:cNvSpPr/>
            <p:nvPr/>
          </p:nvSpPr>
          <p:spPr>
            <a:xfrm>
              <a:off x="8020050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Oval 859"/>
            <p:cNvSpPr/>
            <p:nvPr/>
          </p:nvSpPr>
          <p:spPr>
            <a:xfrm>
              <a:off x="8456295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Oval 860"/>
            <p:cNvSpPr/>
            <p:nvPr/>
          </p:nvSpPr>
          <p:spPr>
            <a:xfrm>
              <a:off x="8892540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Oval 861"/>
            <p:cNvSpPr/>
            <p:nvPr/>
          </p:nvSpPr>
          <p:spPr>
            <a:xfrm>
              <a:off x="1040130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Oval 862"/>
            <p:cNvSpPr/>
            <p:nvPr/>
          </p:nvSpPr>
          <p:spPr>
            <a:xfrm>
              <a:off x="1476375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4" name="Oval 863"/>
            <p:cNvSpPr/>
            <p:nvPr/>
          </p:nvSpPr>
          <p:spPr>
            <a:xfrm>
              <a:off x="1912620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Oval 864"/>
            <p:cNvSpPr/>
            <p:nvPr/>
          </p:nvSpPr>
          <p:spPr>
            <a:xfrm>
              <a:off x="2348865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Oval 865"/>
            <p:cNvSpPr/>
            <p:nvPr/>
          </p:nvSpPr>
          <p:spPr>
            <a:xfrm>
              <a:off x="2785110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Oval 866"/>
            <p:cNvSpPr/>
            <p:nvPr/>
          </p:nvSpPr>
          <p:spPr>
            <a:xfrm>
              <a:off x="3221355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Oval 867"/>
            <p:cNvSpPr/>
            <p:nvPr/>
          </p:nvSpPr>
          <p:spPr>
            <a:xfrm>
              <a:off x="3657600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Oval 868"/>
            <p:cNvSpPr/>
            <p:nvPr/>
          </p:nvSpPr>
          <p:spPr>
            <a:xfrm>
              <a:off x="4093845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0" name="Oval 869"/>
            <p:cNvSpPr/>
            <p:nvPr/>
          </p:nvSpPr>
          <p:spPr>
            <a:xfrm>
              <a:off x="4530090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Oval 870"/>
            <p:cNvSpPr/>
            <p:nvPr/>
          </p:nvSpPr>
          <p:spPr>
            <a:xfrm>
              <a:off x="4966335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Oval 871"/>
            <p:cNvSpPr/>
            <p:nvPr/>
          </p:nvSpPr>
          <p:spPr>
            <a:xfrm>
              <a:off x="5402580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Oval 872"/>
            <p:cNvSpPr/>
            <p:nvPr/>
          </p:nvSpPr>
          <p:spPr>
            <a:xfrm>
              <a:off x="5838825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Oval 873"/>
            <p:cNvSpPr/>
            <p:nvPr/>
          </p:nvSpPr>
          <p:spPr>
            <a:xfrm>
              <a:off x="6275070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5" name="Oval 874"/>
            <p:cNvSpPr/>
            <p:nvPr/>
          </p:nvSpPr>
          <p:spPr>
            <a:xfrm>
              <a:off x="6711315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6" name="Oval 875"/>
            <p:cNvSpPr/>
            <p:nvPr/>
          </p:nvSpPr>
          <p:spPr>
            <a:xfrm>
              <a:off x="7147560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Oval 876"/>
            <p:cNvSpPr/>
            <p:nvPr/>
          </p:nvSpPr>
          <p:spPr>
            <a:xfrm>
              <a:off x="7583805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Oval 877"/>
            <p:cNvSpPr/>
            <p:nvPr/>
          </p:nvSpPr>
          <p:spPr>
            <a:xfrm>
              <a:off x="8020050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Oval 878"/>
            <p:cNvSpPr/>
            <p:nvPr/>
          </p:nvSpPr>
          <p:spPr>
            <a:xfrm>
              <a:off x="8456295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Oval 879"/>
            <p:cNvSpPr/>
            <p:nvPr/>
          </p:nvSpPr>
          <p:spPr>
            <a:xfrm>
              <a:off x="8892540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1" name="Oval 880"/>
            <p:cNvSpPr/>
            <p:nvPr/>
          </p:nvSpPr>
          <p:spPr>
            <a:xfrm>
              <a:off x="1040130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2" name="Oval 881"/>
            <p:cNvSpPr/>
            <p:nvPr/>
          </p:nvSpPr>
          <p:spPr>
            <a:xfrm>
              <a:off x="1476375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Oval 882"/>
            <p:cNvSpPr/>
            <p:nvPr/>
          </p:nvSpPr>
          <p:spPr>
            <a:xfrm>
              <a:off x="1912620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Oval 883"/>
            <p:cNvSpPr/>
            <p:nvPr/>
          </p:nvSpPr>
          <p:spPr>
            <a:xfrm>
              <a:off x="2348865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Oval 884"/>
            <p:cNvSpPr/>
            <p:nvPr/>
          </p:nvSpPr>
          <p:spPr>
            <a:xfrm>
              <a:off x="2785110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Oval 885"/>
            <p:cNvSpPr/>
            <p:nvPr/>
          </p:nvSpPr>
          <p:spPr>
            <a:xfrm>
              <a:off x="3221355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7" name="Oval 886"/>
            <p:cNvSpPr/>
            <p:nvPr/>
          </p:nvSpPr>
          <p:spPr>
            <a:xfrm>
              <a:off x="3657600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8" name="Oval 887"/>
            <p:cNvSpPr/>
            <p:nvPr/>
          </p:nvSpPr>
          <p:spPr>
            <a:xfrm>
              <a:off x="4093845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9" name="Oval 888"/>
            <p:cNvSpPr/>
            <p:nvPr/>
          </p:nvSpPr>
          <p:spPr>
            <a:xfrm>
              <a:off x="4530090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Oval 889"/>
            <p:cNvSpPr/>
            <p:nvPr/>
          </p:nvSpPr>
          <p:spPr>
            <a:xfrm>
              <a:off x="4966335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Oval 890"/>
            <p:cNvSpPr/>
            <p:nvPr/>
          </p:nvSpPr>
          <p:spPr>
            <a:xfrm>
              <a:off x="5402580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2" name="Oval 891"/>
            <p:cNvSpPr/>
            <p:nvPr/>
          </p:nvSpPr>
          <p:spPr>
            <a:xfrm>
              <a:off x="5838825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3" name="Oval 892"/>
            <p:cNvSpPr/>
            <p:nvPr/>
          </p:nvSpPr>
          <p:spPr>
            <a:xfrm>
              <a:off x="6275070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4" name="Oval 893"/>
            <p:cNvSpPr/>
            <p:nvPr/>
          </p:nvSpPr>
          <p:spPr>
            <a:xfrm>
              <a:off x="6711315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Oval 894"/>
            <p:cNvSpPr/>
            <p:nvPr/>
          </p:nvSpPr>
          <p:spPr>
            <a:xfrm>
              <a:off x="7147560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Oval 895"/>
            <p:cNvSpPr/>
            <p:nvPr/>
          </p:nvSpPr>
          <p:spPr>
            <a:xfrm>
              <a:off x="7583805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Oval 896"/>
            <p:cNvSpPr/>
            <p:nvPr/>
          </p:nvSpPr>
          <p:spPr>
            <a:xfrm>
              <a:off x="8020050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8" name="Oval 897"/>
            <p:cNvSpPr/>
            <p:nvPr/>
          </p:nvSpPr>
          <p:spPr>
            <a:xfrm>
              <a:off x="8456295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9" name="Oval 898"/>
            <p:cNvSpPr/>
            <p:nvPr/>
          </p:nvSpPr>
          <p:spPr>
            <a:xfrm>
              <a:off x="8892540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0" name="Oval 899"/>
            <p:cNvSpPr/>
            <p:nvPr/>
          </p:nvSpPr>
          <p:spPr>
            <a:xfrm>
              <a:off x="1032510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" name="Oval 900"/>
            <p:cNvSpPr/>
            <p:nvPr/>
          </p:nvSpPr>
          <p:spPr>
            <a:xfrm>
              <a:off x="1468755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Oval 901"/>
            <p:cNvSpPr/>
            <p:nvPr/>
          </p:nvSpPr>
          <p:spPr>
            <a:xfrm>
              <a:off x="1905000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3" name="Oval 902"/>
            <p:cNvSpPr/>
            <p:nvPr/>
          </p:nvSpPr>
          <p:spPr>
            <a:xfrm>
              <a:off x="2341245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4" name="Oval 903"/>
            <p:cNvSpPr/>
            <p:nvPr/>
          </p:nvSpPr>
          <p:spPr>
            <a:xfrm>
              <a:off x="2777490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5" name="Oval 904"/>
            <p:cNvSpPr/>
            <p:nvPr/>
          </p:nvSpPr>
          <p:spPr>
            <a:xfrm>
              <a:off x="3213735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6" name="Oval 905"/>
            <p:cNvSpPr/>
            <p:nvPr/>
          </p:nvSpPr>
          <p:spPr>
            <a:xfrm>
              <a:off x="3649980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7" name="Oval 906"/>
            <p:cNvSpPr/>
            <p:nvPr/>
          </p:nvSpPr>
          <p:spPr>
            <a:xfrm>
              <a:off x="4086225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8" name="Oval 907"/>
            <p:cNvSpPr/>
            <p:nvPr/>
          </p:nvSpPr>
          <p:spPr>
            <a:xfrm>
              <a:off x="4522470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9" name="Oval 908"/>
            <p:cNvSpPr/>
            <p:nvPr/>
          </p:nvSpPr>
          <p:spPr>
            <a:xfrm>
              <a:off x="4958715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0" name="Oval 909"/>
            <p:cNvSpPr/>
            <p:nvPr/>
          </p:nvSpPr>
          <p:spPr>
            <a:xfrm>
              <a:off x="5394960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1" name="Oval 910"/>
            <p:cNvSpPr/>
            <p:nvPr/>
          </p:nvSpPr>
          <p:spPr>
            <a:xfrm>
              <a:off x="5831205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2" name="Oval 911"/>
            <p:cNvSpPr/>
            <p:nvPr/>
          </p:nvSpPr>
          <p:spPr>
            <a:xfrm>
              <a:off x="6267450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3" name="Oval 912"/>
            <p:cNvSpPr/>
            <p:nvPr/>
          </p:nvSpPr>
          <p:spPr>
            <a:xfrm>
              <a:off x="6703695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Oval 913"/>
            <p:cNvSpPr/>
            <p:nvPr/>
          </p:nvSpPr>
          <p:spPr>
            <a:xfrm>
              <a:off x="7139940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Oval 914"/>
            <p:cNvSpPr/>
            <p:nvPr/>
          </p:nvSpPr>
          <p:spPr>
            <a:xfrm>
              <a:off x="7576185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6" name="Oval 915"/>
            <p:cNvSpPr/>
            <p:nvPr/>
          </p:nvSpPr>
          <p:spPr>
            <a:xfrm>
              <a:off x="8012430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7" name="Oval 916"/>
            <p:cNvSpPr/>
            <p:nvPr/>
          </p:nvSpPr>
          <p:spPr>
            <a:xfrm>
              <a:off x="8448675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8" name="Oval 917"/>
            <p:cNvSpPr/>
            <p:nvPr/>
          </p:nvSpPr>
          <p:spPr>
            <a:xfrm>
              <a:off x="8884920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9" name="Oval 918"/>
            <p:cNvSpPr/>
            <p:nvPr/>
          </p:nvSpPr>
          <p:spPr>
            <a:xfrm>
              <a:off x="1032510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Oval 919"/>
            <p:cNvSpPr/>
            <p:nvPr/>
          </p:nvSpPr>
          <p:spPr>
            <a:xfrm>
              <a:off x="1468755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Oval 920"/>
            <p:cNvSpPr/>
            <p:nvPr/>
          </p:nvSpPr>
          <p:spPr>
            <a:xfrm>
              <a:off x="1905000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" name="Oval 921"/>
            <p:cNvSpPr/>
            <p:nvPr/>
          </p:nvSpPr>
          <p:spPr>
            <a:xfrm>
              <a:off x="2341245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3" name="Oval 922"/>
            <p:cNvSpPr/>
            <p:nvPr/>
          </p:nvSpPr>
          <p:spPr>
            <a:xfrm>
              <a:off x="2777490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4" name="Oval 923"/>
            <p:cNvSpPr/>
            <p:nvPr/>
          </p:nvSpPr>
          <p:spPr>
            <a:xfrm>
              <a:off x="3213735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Oval 924"/>
            <p:cNvSpPr/>
            <p:nvPr/>
          </p:nvSpPr>
          <p:spPr>
            <a:xfrm>
              <a:off x="3649980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Oval 925"/>
            <p:cNvSpPr/>
            <p:nvPr/>
          </p:nvSpPr>
          <p:spPr>
            <a:xfrm>
              <a:off x="4086225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" name="Oval 926"/>
            <p:cNvSpPr/>
            <p:nvPr/>
          </p:nvSpPr>
          <p:spPr>
            <a:xfrm>
              <a:off x="4522470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" name="Oval 927"/>
            <p:cNvSpPr/>
            <p:nvPr/>
          </p:nvSpPr>
          <p:spPr>
            <a:xfrm>
              <a:off x="4958715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" name="Oval 928"/>
            <p:cNvSpPr/>
            <p:nvPr/>
          </p:nvSpPr>
          <p:spPr>
            <a:xfrm>
              <a:off x="5394960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0" name="Oval 929"/>
            <p:cNvSpPr/>
            <p:nvPr/>
          </p:nvSpPr>
          <p:spPr>
            <a:xfrm>
              <a:off x="5831205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" name="Oval 930"/>
            <p:cNvSpPr/>
            <p:nvPr/>
          </p:nvSpPr>
          <p:spPr>
            <a:xfrm>
              <a:off x="6267450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Oval 931"/>
            <p:cNvSpPr/>
            <p:nvPr/>
          </p:nvSpPr>
          <p:spPr>
            <a:xfrm>
              <a:off x="6703695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Oval 932"/>
            <p:cNvSpPr/>
            <p:nvPr/>
          </p:nvSpPr>
          <p:spPr>
            <a:xfrm>
              <a:off x="7139940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Oval 933"/>
            <p:cNvSpPr/>
            <p:nvPr/>
          </p:nvSpPr>
          <p:spPr>
            <a:xfrm>
              <a:off x="7576185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5" name="Oval 934"/>
            <p:cNvSpPr/>
            <p:nvPr/>
          </p:nvSpPr>
          <p:spPr>
            <a:xfrm>
              <a:off x="8012430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6" name="Oval 935"/>
            <p:cNvSpPr/>
            <p:nvPr/>
          </p:nvSpPr>
          <p:spPr>
            <a:xfrm>
              <a:off x="8448675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Oval 936"/>
            <p:cNvSpPr/>
            <p:nvPr/>
          </p:nvSpPr>
          <p:spPr>
            <a:xfrm>
              <a:off x="8884920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" name="Oval 937"/>
            <p:cNvSpPr/>
            <p:nvPr/>
          </p:nvSpPr>
          <p:spPr>
            <a:xfrm>
              <a:off x="1032510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" name="Oval 938"/>
            <p:cNvSpPr/>
            <p:nvPr/>
          </p:nvSpPr>
          <p:spPr>
            <a:xfrm>
              <a:off x="1468755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Oval 939"/>
            <p:cNvSpPr/>
            <p:nvPr/>
          </p:nvSpPr>
          <p:spPr>
            <a:xfrm>
              <a:off x="1905000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" name="Oval 940"/>
            <p:cNvSpPr/>
            <p:nvPr/>
          </p:nvSpPr>
          <p:spPr>
            <a:xfrm>
              <a:off x="2341245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2" name="Oval 941"/>
            <p:cNvSpPr/>
            <p:nvPr/>
          </p:nvSpPr>
          <p:spPr>
            <a:xfrm>
              <a:off x="2777490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" name="Oval 942"/>
            <p:cNvSpPr/>
            <p:nvPr/>
          </p:nvSpPr>
          <p:spPr>
            <a:xfrm>
              <a:off x="3213735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" name="Oval 943"/>
            <p:cNvSpPr/>
            <p:nvPr/>
          </p:nvSpPr>
          <p:spPr>
            <a:xfrm>
              <a:off x="3649980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" name="Oval 944"/>
            <p:cNvSpPr/>
            <p:nvPr/>
          </p:nvSpPr>
          <p:spPr>
            <a:xfrm>
              <a:off x="4086225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Oval 945"/>
            <p:cNvSpPr/>
            <p:nvPr/>
          </p:nvSpPr>
          <p:spPr>
            <a:xfrm>
              <a:off x="4522470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" name="Oval 946"/>
            <p:cNvSpPr/>
            <p:nvPr/>
          </p:nvSpPr>
          <p:spPr>
            <a:xfrm>
              <a:off x="4958715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8" name="Oval 947"/>
            <p:cNvSpPr/>
            <p:nvPr/>
          </p:nvSpPr>
          <p:spPr>
            <a:xfrm>
              <a:off x="5394960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" name="Oval 948"/>
            <p:cNvSpPr/>
            <p:nvPr/>
          </p:nvSpPr>
          <p:spPr>
            <a:xfrm>
              <a:off x="5831205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" name="Oval 949"/>
            <p:cNvSpPr/>
            <p:nvPr/>
          </p:nvSpPr>
          <p:spPr>
            <a:xfrm>
              <a:off x="6267450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" name="Oval 950"/>
            <p:cNvSpPr/>
            <p:nvPr/>
          </p:nvSpPr>
          <p:spPr>
            <a:xfrm>
              <a:off x="6703695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" name="Oval 951"/>
            <p:cNvSpPr/>
            <p:nvPr/>
          </p:nvSpPr>
          <p:spPr>
            <a:xfrm>
              <a:off x="7139940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" name="Oval 952"/>
            <p:cNvSpPr/>
            <p:nvPr/>
          </p:nvSpPr>
          <p:spPr>
            <a:xfrm>
              <a:off x="7576185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4" name="Oval 953"/>
            <p:cNvSpPr/>
            <p:nvPr/>
          </p:nvSpPr>
          <p:spPr>
            <a:xfrm>
              <a:off x="8012430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Oval 954"/>
            <p:cNvSpPr/>
            <p:nvPr/>
          </p:nvSpPr>
          <p:spPr>
            <a:xfrm>
              <a:off x="8448675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" name="Oval 955"/>
            <p:cNvSpPr/>
            <p:nvPr/>
          </p:nvSpPr>
          <p:spPr>
            <a:xfrm>
              <a:off x="8884920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" name="Oval 956"/>
            <p:cNvSpPr/>
            <p:nvPr/>
          </p:nvSpPr>
          <p:spPr>
            <a:xfrm>
              <a:off x="1032510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" name="Oval 957"/>
            <p:cNvSpPr/>
            <p:nvPr/>
          </p:nvSpPr>
          <p:spPr>
            <a:xfrm>
              <a:off x="1468755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9" name="Oval 958"/>
            <p:cNvSpPr/>
            <p:nvPr/>
          </p:nvSpPr>
          <p:spPr>
            <a:xfrm>
              <a:off x="1905000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0" name="Oval 959"/>
            <p:cNvSpPr/>
            <p:nvPr/>
          </p:nvSpPr>
          <p:spPr>
            <a:xfrm>
              <a:off x="2341245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1" name="Oval 960"/>
            <p:cNvSpPr/>
            <p:nvPr/>
          </p:nvSpPr>
          <p:spPr>
            <a:xfrm>
              <a:off x="2777490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2" name="Oval 961"/>
            <p:cNvSpPr/>
            <p:nvPr/>
          </p:nvSpPr>
          <p:spPr>
            <a:xfrm>
              <a:off x="3213735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3" name="Oval 962"/>
            <p:cNvSpPr/>
            <p:nvPr/>
          </p:nvSpPr>
          <p:spPr>
            <a:xfrm>
              <a:off x="3649980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4" name="Oval 963"/>
            <p:cNvSpPr/>
            <p:nvPr/>
          </p:nvSpPr>
          <p:spPr>
            <a:xfrm>
              <a:off x="4086225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5" name="Oval 964"/>
            <p:cNvSpPr/>
            <p:nvPr/>
          </p:nvSpPr>
          <p:spPr>
            <a:xfrm>
              <a:off x="4522470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6" name="Oval 965"/>
            <p:cNvSpPr/>
            <p:nvPr/>
          </p:nvSpPr>
          <p:spPr>
            <a:xfrm>
              <a:off x="4958715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7" name="Oval 966"/>
            <p:cNvSpPr/>
            <p:nvPr/>
          </p:nvSpPr>
          <p:spPr>
            <a:xfrm>
              <a:off x="5394960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8" name="Oval 967"/>
            <p:cNvSpPr/>
            <p:nvPr/>
          </p:nvSpPr>
          <p:spPr>
            <a:xfrm>
              <a:off x="5831205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9" name="Oval 968"/>
            <p:cNvSpPr/>
            <p:nvPr/>
          </p:nvSpPr>
          <p:spPr>
            <a:xfrm>
              <a:off x="6267450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0" name="Oval 969"/>
            <p:cNvSpPr/>
            <p:nvPr/>
          </p:nvSpPr>
          <p:spPr>
            <a:xfrm>
              <a:off x="6703695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1" name="Oval 970"/>
            <p:cNvSpPr/>
            <p:nvPr/>
          </p:nvSpPr>
          <p:spPr>
            <a:xfrm>
              <a:off x="7139940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2" name="Oval 971"/>
            <p:cNvSpPr/>
            <p:nvPr/>
          </p:nvSpPr>
          <p:spPr>
            <a:xfrm>
              <a:off x="7576185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3" name="Oval 972"/>
            <p:cNvSpPr/>
            <p:nvPr/>
          </p:nvSpPr>
          <p:spPr>
            <a:xfrm>
              <a:off x="8012430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4" name="Oval 973"/>
            <p:cNvSpPr/>
            <p:nvPr/>
          </p:nvSpPr>
          <p:spPr>
            <a:xfrm>
              <a:off x="8448675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5" name="Oval 974"/>
            <p:cNvSpPr/>
            <p:nvPr/>
          </p:nvSpPr>
          <p:spPr>
            <a:xfrm>
              <a:off x="8884920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Oval 4"/>
          <p:cNvSpPr/>
          <p:nvPr/>
        </p:nvSpPr>
        <p:spPr>
          <a:xfrm>
            <a:off x="2781300" y="1066800"/>
            <a:ext cx="5105400" cy="45339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419600" y="2324100"/>
            <a:ext cx="2057400" cy="1866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5534480" y="3248680"/>
            <a:ext cx="641222" cy="668918"/>
            <a:chOff x="5534480" y="3248680"/>
            <a:chExt cx="641222" cy="668918"/>
          </a:xfrm>
        </p:grpSpPr>
        <p:cxnSp>
          <p:nvCxnSpPr>
            <p:cNvPr id="9" name="Straight Arrow Connector 8"/>
            <p:cNvCxnSpPr>
              <a:stCxn id="6" idx="5"/>
              <a:endCxn id="4" idx="5"/>
            </p:cNvCxnSpPr>
            <p:nvPr/>
          </p:nvCxnSpPr>
          <p:spPr>
            <a:xfrm rot="16200000" flipH="1">
              <a:off x="5577792" y="3319689"/>
              <a:ext cx="554597" cy="64122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600700" y="3248680"/>
              <a:ext cx="4251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2</a:t>
              </a:r>
              <a:r>
                <a:rPr lang="en-US" sz="2800" baseline="30000" dirty="0" smtClean="0"/>
                <a:t>j</a:t>
              </a:r>
              <a:endParaRPr lang="en-US" sz="2800" baseline="300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257800" y="1066800"/>
            <a:ext cx="838200" cy="2133600"/>
            <a:chOff x="5257800" y="1066800"/>
            <a:chExt cx="838200" cy="2133600"/>
          </a:xfrm>
        </p:grpSpPr>
        <p:cxnSp>
          <p:nvCxnSpPr>
            <p:cNvPr id="14" name="Straight Arrow Connector 13"/>
            <p:cNvCxnSpPr>
              <a:stCxn id="6" idx="0"/>
              <a:endCxn id="5" idx="0"/>
            </p:cNvCxnSpPr>
            <p:nvPr/>
          </p:nvCxnSpPr>
          <p:spPr>
            <a:xfrm rot="16200000" flipV="1">
              <a:off x="4333494" y="2067306"/>
              <a:ext cx="2133600" cy="132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257800" y="1219200"/>
              <a:ext cx="838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r>
                <a:rPr lang="en-US" sz="2800" baseline="30000" dirty="0" smtClean="0"/>
                <a:t>j+1</a:t>
              </a:r>
              <a:endParaRPr lang="en-US" sz="2800" baseline="300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370576" y="2590800"/>
            <a:ext cx="344424" cy="800100"/>
            <a:chOff x="5370576" y="2590800"/>
            <a:chExt cx="344424" cy="800100"/>
          </a:xfrm>
        </p:grpSpPr>
        <p:sp>
          <p:nvSpPr>
            <p:cNvPr id="6" name="Oval 5"/>
            <p:cNvSpPr/>
            <p:nvPr/>
          </p:nvSpPr>
          <p:spPr>
            <a:xfrm>
              <a:off x="5370576" y="3200400"/>
              <a:ext cx="192024" cy="190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72100" y="2590800"/>
              <a:ext cx="342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t</a:t>
              </a:r>
              <a:endParaRPr lang="en-US" sz="3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95300" y="228600"/>
            <a:ext cx="533400" cy="762000"/>
            <a:chOff x="419100" y="-76200"/>
            <a:chExt cx="533400" cy="762000"/>
          </a:xfrm>
        </p:grpSpPr>
        <p:sp>
          <p:nvSpPr>
            <p:cNvPr id="7" name="Oval 6"/>
            <p:cNvSpPr/>
            <p:nvPr/>
          </p:nvSpPr>
          <p:spPr>
            <a:xfrm>
              <a:off x="419100" y="495300"/>
              <a:ext cx="192024" cy="1905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9600" y="-76200"/>
              <a:ext cx="342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s</a:t>
              </a:r>
              <a:endParaRPr lang="en-US" sz="3200" dirty="0"/>
            </a:p>
          </p:txBody>
        </p:sp>
      </p:grpSp>
      <p:cxnSp>
        <p:nvCxnSpPr>
          <p:cNvPr id="37" name="Straight Arrow Connector 36"/>
          <p:cNvCxnSpPr/>
          <p:nvPr/>
        </p:nvCxnSpPr>
        <p:spPr>
          <a:xfrm>
            <a:off x="685800" y="876300"/>
            <a:ext cx="4191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914400" y="1066800"/>
            <a:ext cx="3810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104900" y="1257300"/>
            <a:ext cx="4191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/>
          <p:nvPr/>
        </p:nvCxnSpPr>
        <p:spPr>
          <a:xfrm>
            <a:off x="1524000" y="1257300"/>
            <a:ext cx="1371600" cy="762000"/>
          </a:xfrm>
          <a:prstGeom prst="curved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2667794" y="2209006"/>
            <a:ext cx="3810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715000" y="2705100"/>
            <a:ext cx="4732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B</a:t>
            </a:r>
            <a:r>
              <a:rPr lang="en-US" sz="3200" baseline="-25000" dirty="0" err="1" smtClean="0"/>
              <a:t>j</a:t>
            </a:r>
            <a:endParaRPr lang="en-US" sz="3200" baseline="-25000" dirty="0"/>
          </a:p>
        </p:txBody>
      </p:sp>
      <p:sp>
        <p:nvSpPr>
          <p:cNvPr id="404" name="TextBox 403"/>
          <p:cNvSpPr txBox="1"/>
          <p:nvPr/>
        </p:nvSpPr>
        <p:spPr>
          <a:xfrm flipH="1">
            <a:off x="0" y="0"/>
            <a:ext cx="525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many steps will u stay in layer j ?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05" name="TextBox 404"/>
          <p:cNvSpPr txBox="1"/>
          <p:nvPr/>
        </p:nvSpPr>
        <p:spPr>
          <a:xfrm flipH="1">
            <a:off x="6248400" y="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 ≤ j ≤ log(2N-2)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408" name="Group 407"/>
          <p:cNvGrpSpPr/>
          <p:nvPr/>
        </p:nvGrpSpPr>
        <p:grpSpPr>
          <a:xfrm>
            <a:off x="3086100" y="1676400"/>
            <a:ext cx="419100" cy="762000"/>
            <a:chOff x="419100" y="-76200"/>
            <a:chExt cx="419100" cy="762000"/>
          </a:xfrm>
        </p:grpSpPr>
        <p:sp>
          <p:nvSpPr>
            <p:cNvPr id="409" name="Oval 408"/>
            <p:cNvSpPr/>
            <p:nvPr/>
          </p:nvSpPr>
          <p:spPr>
            <a:xfrm>
              <a:off x="419100" y="495300"/>
              <a:ext cx="192024" cy="1905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TextBox 409"/>
            <p:cNvSpPr txBox="1"/>
            <p:nvPr/>
          </p:nvSpPr>
          <p:spPr>
            <a:xfrm>
              <a:off x="495300" y="-76200"/>
              <a:ext cx="342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</a:t>
              </a:r>
              <a:endParaRPr lang="en-US" sz="3200" dirty="0"/>
            </a:p>
          </p:txBody>
        </p:sp>
      </p:grpSp>
      <p:cxnSp>
        <p:nvCxnSpPr>
          <p:cNvPr id="57" name="Straight Arrow Connector 56"/>
          <p:cNvCxnSpPr/>
          <p:nvPr/>
        </p:nvCxnSpPr>
        <p:spPr>
          <a:xfrm>
            <a:off x="2859088" y="2362200"/>
            <a:ext cx="341312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1" name="Group 410"/>
          <p:cNvGrpSpPr/>
          <p:nvPr/>
        </p:nvGrpSpPr>
        <p:grpSpPr>
          <a:xfrm>
            <a:off x="4610100" y="2667000"/>
            <a:ext cx="419100" cy="762000"/>
            <a:chOff x="419100" y="-76200"/>
            <a:chExt cx="419100" cy="762000"/>
          </a:xfrm>
        </p:grpSpPr>
        <p:sp>
          <p:nvSpPr>
            <p:cNvPr id="412" name="Oval 411"/>
            <p:cNvSpPr/>
            <p:nvPr/>
          </p:nvSpPr>
          <p:spPr>
            <a:xfrm>
              <a:off x="419100" y="495300"/>
              <a:ext cx="192024" cy="1905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TextBox 412"/>
            <p:cNvSpPr txBox="1"/>
            <p:nvPr/>
          </p:nvSpPr>
          <p:spPr>
            <a:xfrm>
              <a:off x="495300" y="-76200"/>
              <a:ext cx="342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endParaRPr lang="en-US" sz="3200" dirty="0"/>
            </a:p>
          </p:txBody>
        </p:sp>
      </p:grpSp>
      <p:cxnSp>
        <p:nvCxnSpPr>
          <p:cNvPr id="63" name="Straight Arrow Connector 62"/>
          <p:cNvCxnSpPr>
            <a:stCxn id="412" idx="6"/>
            <a:endCxn id="6" idx="3"/>
          </p:cNvCxnSpPr>
          <p:nvPr/>
        </p:nvCxnSpPr>
        <p:spPr>
          <a:xfrm>
            <a:off x="4802124" y="3333750"/>
            <a:ext cx="596573" cy="292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hape 61"/>
          <p:cNvCxnSpPr/>
          <p:nvPr/>
        </p:nvCxnSpPr>
        <p:spPr>
          <a:xfrm rot="16200000" flipH="1">
            <a:off x="4257294" y="2867406"/>
            <a:ext cx="304800" cy="589788"/>
          </a:xfrm>
          <a:prstGeom prst="curvedConnector2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1" name="TextBox 420"/>
          <p:cNvSpPr txBox="1"/>
          <p:nvPr/>
        </p:nvSpPr>
        <p:spPr>
          <a:xfrm flipH="1">
            <a:off x="0" y="3581400"/>
            <a:ext cx="525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Let </a:t>
            </a:r>
            <a:r>
              <a:rPr lang="en-US" sz="3200" dirty="0" err="1" smtClean="0">
                <a:solidFill>
                  <a:srgbClr val="FF0000"/>
                </a:solidFill>
              </a:rPr>
              <a:t>X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j</a:t>
            </a:r>
            <a:r>
              <a:rPr lang="en-US" sz="3200" dirty="0" smtClean="0">
                <a:solidFill>
                  <a:srgbClr val="FF0000"/>
                </a:solidFill>
              </a:rPr>
              <a:t> denote steps u stay in layer j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4724400"/>
          <a:ext cx="3200400" cy="598488"/>
        </p:xfrm>
        <a:graphic>
          <a:graphicData uri="http://schemas.openxmlformats.org/presentationml/2006/ole">
            <p:oleObj spid="_x0000_s1026" name="Equation" r:id="rId3" imgW="1358640" imgH="253800" progId="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23900" y="5176838"/>
          <a:ext cx="2057400" cy="919162"/>
        </p:xfrm>
        <a:graphic>
          <a:graphicData uri="http://schemas.openxmlformats.org/presentationml/2006/ole">
            <p:oleObj spid="_x0000_s1027" name="Equation" r:id="rId4" imgW="965160" imgH="431640" progId="">
              <p:embed/>
            </p:oleObj>
          </a:graphicData>
        </a:graphic>
      </p:graphicFrame>
      <p:cxnSp>
        <p:nvCxnSpPr>
          <p:cNvPr id="60" name="Straight Arrow Connector 59"/>
          <p:cNvCxnSpPr/>
          <p:nvPr/>
        </p:nvCxnSpPr>
        <p:spPr>
          <a:xfrm rot="5400000">
            <a:off x="3582194" y="2856706"/>
            <a:ext cx="3810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/>
          <p:nvPr/>
        </p:nvCxnSpPr>
        <p:spPr>
          <a:xfrm rot="16200000" flipH="1">
            <a:off x="3324606" y="2219707"/>
            <a:ext cx="304800" cy="589788"/>
          </a:xfrm>
          <a:prstGeom prst="curvedConnector2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773488" y="3009900"/>
            <a:ext cx="341312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5" name="Object 424"/>
          <p:cNvGraphicFramePr>
            <a:graphicFrameLocks noChangeAspect="1"/>
          </p:cNvGraphicFramePr>
          <p:nvPr/>
        </p:nvGraphicFramePr>
        <p:xfrm>
          <a:off x="723900" y="5972175"/>
          <a:ext cx="3929063" cy="847725"/>
        </p:xfrm>
        <a:graphic>
          <a:graphicData uri="http://schemas.openxmlformats.org/presentationml/2006/ole">
            <p:oleObj spid="_x0000_s1029" name="Equation" r:id="rId5" imgW="2387520" imgH="457200" progId="Equation.3">
              <p:embed/>
            </p:oleObj>
          </a:graphicData>
        </a:graphic>
      </p:graphicFrame>
      <p:graphicFrame>
        <p:nvGraphicFramePr>
          <p:cNvPr id="426" name="Object 425"/>
          <p:cNvGraphicFramePr>
            <a:graphicFrameLocks noChangeAspect="1"/>
          </p:cNvGraphicFramePr>
          <p:nvPr/>
        </p:nvGraphicFramePr>
        <p:xfrm>
          <a:off x="6019800" y="5905500"/>
          <a:ext cx="3051175" cy="928687"/>
        </p:xfrm>
        <a:graphic>
          <a:graphicData uri="http://schemas.openxmlformats.org/presentationml/2006/ole">
            <p:oleObj spid="_x0000_s1030" name="Equation" r:id="rId6" imgW="1587240" imgH="482400" progId="Equation.3">
              <p:embed/>
            </p:oleObj>
          </a:graphicData>
        </a:graphic>
      </p:graphicFrame>
      <p:graphicFrame>
        <p:nvGraphicFramePr>
          <p:cNvPr id="428" name="Object 427"/>
          <p:cNvGraphicFramePr>
            <a:graphicFrameLocks noChangeAspect="1"/>
          </p:cNvGraphicFramePr>
          <p:nvPr/>
        </p:nvGraphicFramePr>
        <p:xfrm>
          <a:off x="5536342" y="3638550"/>
          <a:ext cx="3607658" cy="933450"/>
        </p:xfrm>
        <a:graphic>
          <a:graphicData uri="http://schemas.openxmlformats.org/presentationml/2006/ole">
            <p:oleObj spid="_x0000_s1032" name="Equation" r:id="rId7" imgW="1536480" imgH="419040" progId="Equation.3">
              <p:embed/>
            </p:oleObj>
          </a:graphicData>
        </a:graphic>
      </p:graphicFrame>
      <p:sp>
        <p:nvSpPr>
          <p:cNvPr id="429" name="Up Arrow 428"/>
          <p:cNvSpPr/>
          <p:nvPr/>
        </p:nvSpPr>
        <p:spPr>
          <a:xfrm>
            <a:off x="7277101" y="4648200"/>
            <a:ext cx="152400" cy="1181100"/>
          </a:xfrm>
          <a:prstGeom prst="upArrow">
            <a:avLst/>
          </a:prstGeom>
          <a:solidFill>
            <a:srgbClr val="FF0000"/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0" name="TextBox 419"/>
          <p:cNvSpPr txBox="1"/>
          <p:nvPr/>
        </p:nvSpPr>
        <p:spPr>
          <a:xfrm flipH="1">
            <a:off x="4838700" y="52197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about Pr[u-&gt;</a:t>
            </a:r>
            <a:r>
              <a:rPr lang="en-US" sz="3200" dirty="0" err="1" smtClean="0">
                <a:solidFill>
                  <a:srgbClr val="FF0000"/>
                </a:solidFill>
              </a:rPr>
              <a:t>B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j</a:t>
            </a:r>
            <a:r>
              <a:rPr lang="en-US" sz="3200" dirty="0" smtClean="0">
                <a:solidFill>
                  <a:srgbClr val="FF0000"/>
                </a:solidFill>
              </a:rPr>
              <a:t>] ?</a:t>
            </a:r>
            <a:endParaRPr lang="en-US" sz="3200" dirty="0">
              <a:solidFill>
                <a:srgbClr val="FF0000"/>
              </a:solidFill>
            </a:endParaRPr>
          </a:p>
        </p:txBody>
      </p:sp>
      <p:grpSp>
        <p:nvGrpSpPr>
          <p:cNvPr id="430" name="Group 429"/>
          <p:cNvGrpSpPr/>
          <p:nvPr/>
        </p:nvGrpSpPr>
        <p:grpSpPr>
          <a:xfrm>
            <a:off x="1024890" y="457200"/>
            <a:ext cx="8004810" cy="6096000"/>
            <a:chOff x="1024890" y="419100"/>
            <a:chExt cx="8004810" cy="6096000"/>
          </a:xfrm>
        </p:grpSpPr>
        <p:sp>
          <p:nvSpPr>
            <p:cNvPr id="431" name="Oval 430"/>
            <p:cNvSpPr/>
            <p:nvPr/>
          </p:nvSpPr>
          <p:spPr>
            <a:xfrm>
              <a:off x="1032510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Oval 431"/>
            <p:cNvSpPr/>
            <p:nvPr/>
          </p:nvSpPr>
          <p:spPr>
            <a:xfrm>
              <a:off x="1468755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Oval 432"/>
            <p:cNvSpPr/>
            <p:nvPr/>
          </p:nvSpPr>
          <p:spPr>
            <a:xfrm>
              <a:off x="1905000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Oval 433"/>
            <p:cNvSpPr/>
            <p:nvPr/>
          </p:nvSpPr>
          <p:spPr>
            <a:xfrm>
              <a:off x="2341245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Oval 434"/>
            <p:cNvSpPr/>
            <p:nvPr/>
          </p:nvSpPr>
          <p:spPr>
            <a:xfrm>
              <a:off x="2777490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Oval 435"/>
            <p:cNvSpPr/>
            <p:nvPr/>
          </p:nvSpPr>
          <p:spPr>
            <a:xfrm>
              <a:off x="3213735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Oval 436"/>
            <p:cNvSpPr/>
            <p:nvPr/>
          </p:nvSpPr>
          <p:spPr>
            <a:xfrm>
              <a:off x="3649980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Oval 437"/>
            <p:cNvSpPr/>
            <p:nvPr/>
          </p:nvSpPr>
          <p:spPr>
            <a:xfrm>
              <a:off x="4086225" y="4191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Oval 438"/>
            <p:cNvSpPr/>
            <p:nvPr/>
          </p:nvSpPr>
          <p:spPr>
            <a:xfrm>
              <a:off x="4522470" y="4191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Oval 439"/>
            <p:cNvSpPr/>
            <p:nvPr/>
          </p:nvSpPr>
          <p:spPr>
            <a:xfrm>
              <a:off x="4958715" y="4191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Oval 440"/>
            <p:cNvSpPr/>
            <p:nvPr/>
          </p:nvSpPr>
          <p:spPr>
            <a:xfrm>
              <a:off x="5394960" y="4191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Oval 441"/>
            <p:cNvSpPr/>
            <p:nvPr/>
          </p:nvSpPr>
          <p:spPr>
            <a:xfrm>
              <a:off x="5831205" y="4191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Oval 442"/>
            <p:cNvSpPr/>
            <p:nvPr/>
          </p:nvSpPr>
          <p:spPr>
            <a:xfrm>
              <a:off x="6267450" y="4191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Oval 443"/>
            <p:cNvSpPr/>
            <p:nvPr/>
          </p:nvSpPr>
          <p:spPr>
            <a:xfrm>
              <a:off x="6703695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Oval 444"/>
            <p:cNvSpPr/>
            <p:nvPr/>
          </p:nvSpPr>
          <p:spPr>
            <a:xfrm>
              <a:off x="7139940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Oval 445"/>
            <p:cNvSpPr/>
            <p:nvPr/>
          </p:nvSpPr>
          <p:spPr>
            <a:xfrm>
              <a:off x="7576185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Oval 446"/>
            <p:cNvSpPr/>
            <p:nvPr/>
          </p:nvSpPr>
          <p:spPr>
            <a:xfrm>
              <a:off x="8012430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Oval 447"/>
            <p:cNvSpPr/>
            <p:nvPr/>
          </p:nvSpPr>
          <p:spPr>
            <a:xfrm>
              <a:off x="8448675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Oval 448"/>
            <p:cNvSpPr/>
            <p:nvPr/>
          </p:nvSpPr>
          <p:spPr>
            <a:xfrm>
              <a:off x="8884920" y="4191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Oval 449"/>
            <p:cNvSpPr/>
            <p:nvPr/>
          </p:nvSpPr>
          <p:spPr>
            <a:xfrm>
              <a:off x="1032510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Oval 450"/>
            <p:cNvSpPr/>
            <p:nvPr/>
          </p:nvSpPr>
          <p:spPr>
            <a:xfrm>
              <a:off x="1468755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Oval 451"/>
            <p:cNvSpPr/>
            <p:nvPr/>
          </p:nvSpPr>
          <p:spPr>
            <a:xfrm>
              <a:off x="1905000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Oval 452"/>
            <p:cNvSpPr/>
            <p:nvPr/>
          </p:nvSpPr>
          <p:spPr>
            <a:xfrm>
              <a:off x="2341245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Oval 453"/>
            <p:cNvSpPr/>
            <p:nvPr/>
          </p:nvSpPr>
          <p:spPr>
            <a:xfrm>
              <a:off x="2777490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Oval 454"/>
            <p:cNvSpPr/>
            <p:nvPr/>
          </p:nvSpPr>
          <p:spPr>
            <a:xfrm>
              <a:off x="3213735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Oval 455"/>
            <p:cNvSpPr/>
            <p:nvPr/>
          </p:nvSpPr>
          <p:spPr>
            <a:xfrm>
              <a:off x="3649980" y="8153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Oval 456"/>
            <p:cNvSpPr/>
            <p:nvPr/>
          </p:nvSpPr>
          <p:spPr>
            <a:xfrm>
              <a:off x="4086225" y="8153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Oval 457"/>
            <p:cNvSpPr/>
            <p:nvPr/>
          </p:nvSpPr>
          <p:spPr>
            <a:xfrm>
              <a:off x="4522470" y="8153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Oval 458"/>
            <p:cNvSpPr/>
            <p:nvPr/>
          </p:nvSpPr>
          <p:spPr>
            <a:xfrm>
              <a:off x="4958715" y="8153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Oval 459"/>
            <p:cNvSpPr/>
            <p:nvPr/>
          </p:nvSpPr>
          <p:spPr>
            <a:xfrm>
              <a:off x="5394960" y="8153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Oval 460"/>
            <p:cNvSpPr/>
            <p:nvPr/>
          </p:nvSpPr>
          <p:spPr>
            <a:xfrm>
              <a:off x="5831205" y="8153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Oval 461"/>
            <p:cNvSpPr/>
            <p:nvPr/>
          </p:nvSpPr>
          <p:spPr>
            <a:xfrm>
              <a:off x="6267450" y="8153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Oval 462"/>
            <p:cNvSpPr/>
            <p:nvPr/>
          </p:nvSpPr>
          <p:spPr>
            <a:xfrm>
              <a:off x="6703695" y="8153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Oval 463"/>
            <p:cNvSpPr/>
            <p:nvPr/>
          </p:nvSpPr>
          <p:spPr>
            <a:xfrm>
              <a:off x="7139940" y="8153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Oval 464"/>
            <p:cNvSpPr/>
            <p:nvPr/>
          </p:nvSpPr>
          <p:spPr>
            <a:xfrm>
              <a:off x="7576185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Oval 465"/>
            <p:cNvSpPr/>
            <p:nvPr/>
          </p:nvSpPr>
          <p:spPr>
            <a:xfrm>
              <a:off x="8012430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Oval 466"/>
            <p:cNvSpPr/>
            <p:nvPr/>
          </p:nvSpPr>
          <p:spPr>
            <a:xfrm>
              <a:off x="8448675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Oval 467"/>
            <p:cNvSpPr/>
            <p:nvPr/>
          </p:nvSpPr>
          <p:spPr>
            <a:xfrm>
              <a:off x="8884920" y="8153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Oval 468"/>
            <p:cNvSpPr/>
            <p:nvPr/>
          </p:nvSpPr>
          <p:spPr>
            <a:xfrm>
              <a:off x="1032510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Oval 469"/>
            <p:cNvSpPr/>
            <p:nvPr/>
          </p:nvSpPr>
          <p:spPr>
            <a:xfrm>
              <a:off x="1468755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Oval 470"/>
            <p:cNvSpPr/>
            <p:nvPr/>
          </p:nvSpPr>
          <p:spPr>
            <a:xfrm>
              <a:off x="1905000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Oval 471"/>
            <p:cNvSpPr/>
            <p:nvPr/>
          </p:nvSpPr>
          <p:spPr>
            <a:xfrm>
              <a:off x="2341245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Oval 472"/>
            <p:cNvSpPr/>
            <p:nvPr/>
          </p:nvSpPr>
          <p:spPr>
            <a:xfrm>
              <a:off x="2777490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Oval 473"/>
            <p:cNvSpPr/>
            <p:nvPr/>
          </p:nvSpPr>
          <p:spPr>
            <a:xfrm>
              <a:off x="3213735" y="12192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Oval 474"/>
            <p:cNvSpPr/>
            <p:nvPr/>
          </p:nvSpPr>
          <p:spPr>
            <a:xfrm>
              <a:off x="3649980" y="12192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Oval 475"/>
            <p:cNvSpPr/>
            <p:nvPr/>
          </p:nvSpPr>
          <p:spPr>
            <a:xfrm>
              <a:off x="4086225" y="12192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Oval 476"/>
            <p:cNvSpPr/>
            <p:nvPr/>
          </p:nvSpPr>
          <p:spPr>
            <a:xfrm>
              <a:off x="4522470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Oval 477"/>
            <p:cNvSpPr/>
            <p:nvPr/>
          </p:nvSpPr>
          <p:spPr>
            <a:xfrm>
              <a:off x="4958715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Oval 478"/>
            <p:cNvSpPr/>
            <p:nvPr/>
          </p:nvSpPr>
          <p:spPr>
            <a:xfrm>
              <a:off x="5394960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Oval 479"/>
            <p:cNvSpPr/>
            <p:nvPr/>
          </p:nvSpPr>
          <p:spPr>
            <a:xfrm>
              <a:off x="5831205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Oval 480"/>
            <p:cNvSpPr/>
            <p:nvPr/>
          </p:nvSpPr>
          <p:spPr>
            <a:xfrm>
              <a:off x="6267450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Oval 481"/>
            <p:cNvSpPr/>
            <p:nvPr/>
          </p:nvSpPr>
          <p:spPr>
            <a:xfrm>
              <a:off x="6703695" y="12192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Oval 482"/>
            <p:cNvSpPr/>
            <p:nvPr/>
          </p:nvSpPr>
          <p:spPr>
            <a:xfrm>
              <a:off x="7139940" y="12192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Oval 483"/>
            <p:cNvSpPr/>
            <p:nvPr/>
          </p:nvSpPr>
          <p:spPr>
            <a:xfrm>
              <a:off x="7576185" y="12192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Oval 484"/>
            <p:cNvSpPr/>
            <p:nvPr/>
          </p:nvSpPr>
          <p:spPr>
            <a:xfrm>
              <a:off x="8012430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Oval 485"/>
            <p:cNvSpPr/>
            <p:nvPr/>
          </p:nvSpPr>
          <p:spPr>
            <a:xfrm>
              <a:off x="8448675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Oval 486"/>
            <p:cNvSpPr/>
            <p:nvPr/>
          </p:nvSpPr>
          <p:spPr>
            <a:xfrm>
              <a:off x="8884920" y="12192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Oval 487"/>
            <p:cNvSpPr/>
            <p:nvPr/>
          </p:nvSpPr>
          <p:spPr>
            <a:xfrm>
              <a:off x="1032510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Oval 488"/>
            <p:cNvSpPr/>
            <p:nvPr/>
          </p:nvSpPr>
          <p:spPr>
            <a:xfrm>
              <a:off x="1468755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Oval 489"/>
            <p:cNvSpPr/>
            <p:nvPr/>
          </p:nvSpPr>
          <p:spPr>
            <a:xfrm>
              <a:off x="1905000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Oval 490"/>
            <p:cNvSpPr/>
            <p:nvPr/>
          </p:nvSpPr>
          <p:spPr>
            <a:xfrm>
              <a:off x="2341245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Oval 491"/>
            <p:cNvSpPr/>
            <p:nvPr/>
          </p:nvSpPr>
          <p:spPr>
            <a:xfrm>
              <a:off x="2777490" y="16154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Oval 492"/>
            <p:cNvSpPr/>
            <p:nvPr/>
          </p:nvSpPr>
          <p:spPr>
            <a:xfrm>
              <a:off x="3213735" y="16154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Oval 493"/>
            <p:cNvSpPr/>
            <p:nvPr/>
          </p:nvSpPr>
          <p:spPr>
            <a:xfrm>
              <a:off x="3649980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Oval 494"/>
            <p:cNvSpPr/>
            <p:nvPr/>
          </p:nvSpPr>
          <p:spPr>
            <a:xfrm>
              <a:off x="4086225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Oval 495"/>
            <p:cNvSpPr/>
            <p:nvPr/>
          </p:nvSpPr>
          <p:spPr>
            <a:xfrm>
              <a:off x="4522470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Oval 496"/>
            <p:cNvSpPr/>
            <p:nvPr/>
          </p:nvSpPr>
          <p:spPr>
            <a:xfrm>
              <a:off x="4958715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Oval 497"/>
            <p:cNvSpPr/>
            <p:nvPr/>
          </p:nvSpPr>
          <p:spPr>
            <a:xfrm>
              <a:off x="5394960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Oval 498"/>
            <p:cNvSpPr/>
            <p:nvPr/>
          </p:nvSpPr>
          <p:spPr>
            <a:xfrm>
              <a:off x="5831205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Oval 499"/>
            <p:cNvSpPr/>
            <p:nvPr/>
          </p:nvSpPr>
          <p:spPr>
            <a:xfrm>
              <a:off x="6267450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Oval 500"/>
            <p:cNvSpPr/>
            <p:nvPr/>
          </p:nvSpPr>
          <p:spPr>
            <a:xfrm>
              <a:off x="6703695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Oval 501"/>
            <p:cNvSpPr/>
            <p:nvPr/>
          </p:nvSpPr>
          <p:spPr>
            <a:xfrm>
              <a:off x="7139940" y="16154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Oval 502"/>
            <p:cNvSpPr/>
            <p:nvPr/>
          </p:nvSpPr>
          <p:spPr>
            <a:xfrm>
              <a:off x="7576185" y="16154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Oval 503"/>
            <p:cNvSpPr/>
            <p:nvPr/>
          </p:nvSpPr>
          <p:spPr>
            <a:xfrm>
              <a:off x="8012430" y="16154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Oval 504"/>
            <p:cNvSpPr/>
            <p:nvPr/>
          </p:nvSpPr>
          <p:spPr>
            <a:xfrm>
              <a:off x="8448675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Oval 505"/>
            <p:cNvSpPr/>
            <p:nvPr/>
          </p:nvSpPr>
          <p:spPr>
            <a:xfrm>
              <a:off x="8884920" y="16154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Oval 506"/>
            <p:cNvSpPr/>
            <p:nvPr/>
          </p:nvSpPr>
          <p:spPr>
            <a:xfrm>
              <a:off x="1024890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Oval 507"/>
            <p:cNvSpPr/>
            <p:nvPr/>
          </p:nvSpPr>
          <p:spPr>
            <a:xfrm>
              <a:off x="1461135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Oval 508"/>
            <p:cNvSpPr/>
            <p:nvPr/>
          </p:nvSpPr>
          <p:spPr>
            <a:xfrm>
              <a:off x="1897380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Oval 509"/>
            <p:cNvSpPr/>
            <p:nvPr/>
          </p:nvSpPr>
          <p:spPr>
            <a:xfrm>
              <a:off x="2333625" y="20193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Oval 510"/>
            <p:cNvSpPr/>
            <p:nvPr/>
          </p:nvSpPr>
          <p:spPr>
            <a:xfrm>
              <a:off x="2769870" y="20193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Oval 511"/>
            <p:cNvSpPr/>
            <p:nvPr/>
          </p:nvSpPr>
          <p:spPr>
            <a:xfrm>
              <a:off x="3206115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Oval 512"/>
            <p:cNvSpPr/>
            <p:nvPr/>
          </p:nvSpPr>
          <p:spPr>
            <a:xfrm>
              <a:off x="3642360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Oval 513"/>
            <p:cNvSpPr/>
            <p:nvPr/>
          </p:nvSpPr>
          <p:spPr>
            <a:xfrm>
              <a:off x="4078605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Oval 514"/>
            <p:cNvSpPr/>
            <p:nvPr/>
          </p:nvSpPr>
          <p:spPr>
            <a:xfrm>
              <a:off x="4514850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Oval 515"/>
            <p:cNvSpPr/>
            <p:nvPr/>
          </p:nvSpPr>
          <p:spPr>
            <a:xfrm>
              <a:off x="4951095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Oval 516"/>
            <p:cNvSpPr/>
            <p:nvPr/>
          </p:nvSpPr>
          <p:spPr>
            <a:xfrm>
              <a:off x="5387340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Oval 517"/>
            <p:cNvSpPr/>
            <p:nvPr/>
          </p:nvSpPr>
          <p:spPr>
            <a:xfrm>
              <a:off x="5823585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Oval 518"/>
            <p:cNvSpPr/>
            <p:nvPr/>
          </p:nvSpPr>
          <p:spPr>
            <a:xfrm>
              <a:off x="6259830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Oval 519"/>
            <p:cNvSpPr/>
            <p:nvPr/>
          </p:nvSpPr>
          <p:spPr>
            <a:xfrm>
              <a:off x="6696075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Oval 520"/>
            <p:cNvSpPr/>
            <p:nvPr/>
          </p:nvSpPr>
          <p:spPr>
            <a:xfrm>
              <a:off x="7132320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Oval 521"/>
            <p:cNvSpPr/>
            <p:nvPr/>
          </p:nvSpPr>
          <p:spPr>
            <a:xfrm>
              <a:off x="7568565" y="20193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Oval 522"/>
            <p:cNvSpPr/>
            <p:nvPr/>
          </p:nvSpPr>
          <p:spPr>
            <a:xfrm>
              <a:off x="8004810" y="20193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Oval 523"/>
            <p:cNvSpPr/>
            <p:nvPr/>
          </p:nvSpPr>
          <p:spPr>
            <a:xfrm>
              <a:off x="8441055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Oval 524"/>
            <p:cNvSpPr/>
            <p:nvPr/>
          </p:nvSpPr>
          <p:spPr>
            <a:xfrm>
              <a:off x="8877300" y="20193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Oval 525"/>
            <p:cNvSpPr/>
            <p:nvPr/>
          </p:nvSpPr>
          <p:spPr>
            <a:xfrm>
              <a:off x="1024890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Oval 526"/>
            <p:cNvSpPr/>
            <p:nvPr/>
          </p:nvSpPr>
          <p:spPr>
            <a:xfrm>
              <a:off x="1461135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Oval 527"/>
            <p:cNvSpPr/>
            <p:nvPr/>
          </p:nvSpPr>
          <p:spPr>
            <a:xfrm>
              <a:off x="1897380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Oval 528"/>
            <p:cNvSpPr/>
            <p:nvPr/>
          </p:nvSpPr>
          <p:spPr>
            <a:xfrm>
              <a:off x="2333625" y="24155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Oval 529"/>
            <p:cNvSpPr/>
            <p:nvPr/>
          </p:nvSpPr>
          <p:spPr>
            <a:xfrm>
              <a:off x="2769870" y="24155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Oval 530"/>
            <p:cNvSpPr/>
            <p:nvPr/>
          </p:nvSpPr>
          <p:spPr>
            <a:xfrm>
              <a:off x="3206115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Oval 531"/>
            <p:cNvSpPr/>
            <p:nvPr/>
          </p:nvSpPr>
          <p:spPr>
            <a:xfrm>
              <a:off x="3642360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Oval 532"/>
            <p:cNvSpPr/>
            <p:nvPr/>
          </p:nvSpPr>
          <p:spPr>
            <a:xfrm>
              <a:off x="4078605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Oval 533"/>
            <p:cNvSpPr/>
            <p:nvPr/>
          </p:nvSpPr>
          <p:spPr>
            <a:xfrm>
              <a:off x="4514850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Oval 534"/>
            <p:cNvSpPr/>
            <p:nvPr/>
          </p:nvSpPr>
          <p:spPr>
            <a:xfrm>
              <a:off x="4951095" y="24155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Oval 535"/>
            <p:cNvSpPr/>
            <p:nvPr/>
          </p:nvSpPr>
          <p:spPr>
            <a:xfrm>
              <a:off x="5387340" y="24155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Oval 536"/>
            <p:cNvSpPr/>
            <p:nvPr/>
          </p:nvSpPr>
          <p:spPr>
            <a:xfrm>
              <a:off x="5823585" y="24155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Oval 537"/>
            <p:cNvSpPr/>
            <p:nvPr/>
          </p:nvSpPr>
          <p:spPr>
            <a:xfrm>
              <a:off x="6259830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Oval 538"/>
            <p:cNvSpPr/>
            <p:nvPr/>
          </p:nvSpPr>
          <p:spPr>
            <a:xfrm>
              <a:off x="6696075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Oval 539"/>
            <p:cNvSpPr/>
            <p:nvPr/>
          </p:nvSpPr>
          <p:spPr>
            <a:xfrm>
              <a:off x="7132320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Oval 540"/>
            <p:cNvSpPr/>
            <p:nvPr/>
          </p:nvSpPr>
          <p:spPr>
            <a:xfrm>
              <a:off x="7568565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Oval 541"/>
            <p:cNvSpPr/>
            <p:nvPr/>
          </p:nvSpPr>
          <p:spPr>
            <a:xfrm>
              <a:off x="8004810" y="24155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Oval 542"/>
            <p:cNvSpPr/>
            <p:nvPr/>
          </p:nvSpPr>
          <p:spPr>
            <a:xfrm>
              <a:off x="8441055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Oval 543"/>
            <p:cNvSpPr/>
            <p:nvPr/>
          </p:nvSpPr>
          <p:spPr>
            <a:xfrm>
              <a:off x="8877300" y="24155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Oval 544"/>
            <p:cNvSpPr/>
            <p:nvPr/>
          </p:nvSpPr>
          <p:spPr>
            <a:xfrm>
              <a:off x="1024890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Oval 545"/>
            <p:cNvSpPr/>
            <p:nvPr/>
          </p:nvSpPr>
          <p:spPr>
            <a:xfrm>
              <a:off x="1461135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Oval 546"/>
            <p:cNvSpPr/>
            <p:nvPr/>
          </p:nvSpPr>
          <p:spPr>
            <a:xfrm>
              <a:off x="1897380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Oval 547"/>
            <p:cNvSpPr/>
            <p:nvPr/>
          </p:nvSpPr>
          <p:spPr>
            <a:xfrm>
              <a:off x="2333625" y="28194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Oval 548"/>
            <p:cNvSpPr/>
            <p:nvPr/>
          </p:nvSpPr>
          <p:spPr>
            <a:xfrm>
              <a:off x="2769870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Oval 549"/>
            <p:cNvSpPr/>
            <p:nvPr/>
          </p:nvSpPr>
          <p:spPr>
            <a:xfrm>
              <a:off x="3206115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Oval 550"/>
            <p:cNvSpPr/>
            <p:nvPr/>
          </p:nvSpPr>
          <p:spPr>
            <a:xfrm>
              <a:off x="3642360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Oval 551"/>
            <p:cNvSpPr/>
            <p:nvPr/>
          </p:nvSpPr>
          <p:spPr>
            <a:xfrm>
              <a:off x="4078605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Oval 552"/>
            <p:cNvSpPr/>
            <p:nvPr/>
          </p:nvSpPr>
          <p:spPr>
            <a:xfrm>
              <a:off x="4514850" y="28194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Oval 553"/>
            <p:cNvSpPr/>
            <p:nvPr/>
          </p:nvSpPr>
          <p:spPr>
            <a:xfrm>
              <a:off x="4951095" y="28194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Oval 554"/>
            <p:cNvSpPr/>
            <p:nvPr/>
          </p:nvSpPr>
          <p:spPr>
            <a:xfrm>
              <a:off x="5387340" y="28194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Oval 555"/>
            <p:cNvSpPr/>
            <p:nvPr/>
          </p:nvSpPr>
          <p:spPr>
            <a:xfrm>
              <a:off x="5823585" y="28194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Oval 556"/>
            <p:cNvSpPr/>
            <p:nvPr/>
          </p:nvSpPr>
          <p:spPr>
            <a:xfrm>
              <a:off x="6259830" y="28194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Oval 557"/>
            <p:cNvSpPr/>
            <p:nvPr/>
          </p:nvSpPr>
          <p:spPr>
            <a:xfrm>
              <a:off x="6696075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Oval 558"/>
            <p:cNvSpPr/>
            <p:nvPr/>
          </p:nvSpPr>
          <p:spPr>
            <a:xfrm>
              <a:off x="7132320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Oval 559"/>
            <p:cNvSpPr/>
            <p:nvPr/>
          </p:nvSpPr>
          <p:spPr>
            <a:xfrm>
              <a:off x="7568565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Oval 560"/>
            <p:cNvSpPr/>
            <p:nvPr/>
          </p:nvSpPr>
          <p:spPr>
            <a:xfrm>
              <a:off x="8004810" y="28194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Oval 561"/>
            <p:cNvSpPr/>
            <p:nvPr/>
          </p:nvSpPr>
          <p:spPr>
            <a:xfrm>
              <a:off x="8441055" y="28194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Oval 562"/>
            <p:cNvSpPr/>
            <p:nvPr/>
          </p:nvSpPr>
          <p:spPr>
            <a:xfrm>
              <a:off x="8877300" y="2819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Oval 563"/>
            <p:cNvSpPr/>
            <p:nvPr/>
          </p:nvSpPr>
          <p:spPr>
            <a:xfrm>
              <a:off x="1024890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Oval 564"/>
            <p:cNvSpPr/>
            <p:nvPr/>
          </p:nvSpPr>
          <p:spPr>
            <a:xfrm>
              <a:off x="1461135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Oval 565"/>
            <p:cNvSpPr/>
            <p:nvPr/>
          </p:nvSpPr>
          <p:spPr>
            <a:xfrm>
              <a:off x="1897380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Oval 566"/>
            <p:cNvSpPr/>
            <p:nvPr/>
          </p:nvSpPr>
          <p:spPr>
            <a:xfrm>
              <a:off x="2333625" y="32156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Oval 567"/>
            <p:cNvSpPr/>
            <p:nvPr/>
          </p:nvSpPr>
          <p:spPr>
            <a:xfrm>
              <a:off x="2769870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Oval 568"/>
            <p:cNvSpPr/>
            <p:nvPr/>
          </p:nvSpPr>
          <p:spPr>
            <a:xfrm>
              <a:off x="3206115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Oval 569"/>
            <p:cNvSpPr/>
            <p:nvPr/>
          </p:nvSpPr>
          <p:spPr>
            <a:xfrm>
              <a:off x="3642360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Oval 570"/>
            <p:cNvSpPr/>
            <p:nvPr/>
          </p:nvSpPr>
          <p:spPr>
            <a:xfrm>
              <a:off x="4078605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Oval 571"/>
            <p:cNvSpPr/>
            <p:nvPr/>
          </p:nvSpPr>
          <p:spPr>
            <a:xfrm>
              <a:off x="4514850" y="32156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Oval 572"/>
            <p:cNvSpPr/>
            <p:nvPr/>
          </p:nvSpPr>
          <p:spPr>
            <a:xfrm>
              <a:off x="4951095" y="32156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Oval 574"/>
            <p:cNvSpPr/>
            <p:nvPr/>
          </p:nvSpPr>
          <p:spPr>
            <a:xfrm>
              <a:off x="5823585" y="32156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Oval 575"/>
            <p:cNvSpPr/>
            <p:nvPr/>
          </p:nvSpPr>
          <p:spPr>
            <a:xfrm>
              <a:off x="6259830" y="32156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Oval 576"/>
            <p:cNvSpPr/>
            <p:nvPr/>
          </p:nvSpPr>
          <p:spPr>
            <a:xfrm>
              <a:off x="6696075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Oval 577"/>
            <p:cNvSpPr/>
            <p:nvPr/>
          </p:nvSpPr>
          <p:spPr>
            <a:xfrm>
              <a:off x="7132320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Oval 578"/>
            <p:cNvSpPr/>
            <p:nvPr/>
          </p:nvSpPr>
          <p:spPr>
            <a:xfrm>
              <a:off x="7568565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Oval 579"/>
            <p:cNvSpPr/>
            <p:nvPr/>
          </p:nvSpPr>
          <p:spPr>
            <a:xfrm>
              <a:off x="8004810" y="32156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Oval 580"/>
            <p:cNvSpPr/>
            <p:nvPr/>
          </p:nvSpPr>
          <p:spPr>
            <a:xfrm>
              <a:off x="8441055" y="32156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Oval 581"/>
            <p:cNvSpPr/>
            <p:nvPr/>
          </p:nvSpPr>
          <p:spPr>
            <a:xfrm>
              <a:off x="8877300" y="3215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Oval 582"/>
            <p:cNvSpPr/>
            <p:nvPr/>
          </p:nvSpPr>
          <p:spPr>
            <a:xfrm>
              <a:off x="1040130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Oval 583"/>
            <p:cNvSpPr/>
            <p:nvPr/>
          </p:nvSpPr>
          <p:spPr>
            <a:xfrm>
              <a:off x="1476375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Oval 584"/>
            <p:cNvSpPr/>
            <p:nvPr/>
          </p:nvSpPr>
          <p:spPr>
            <a:xfrm>
              <a:off x="1912620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Oval 585"/>
            <p:cNvSpPr/>
            <p:nvPr/>
          </p:nvSpPr>
          <p:spPr>
            <a:xfrm>
              <a:off x="2348865" y="35814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Oval 586"/>
            <p:cNvSpPr/>
            <p:nvPr/>
          </p:nvSpPr>
          <p:spPr>
            <a:xfrm>
              <a:off x="2785110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Oval 587"/>
            <p:cNvSpPr/>
            <p:nvPr/>
          </p:nvSpPr>
          <p:spPr>
            <a:xfrm>
              <a:off x="3221355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Oval 588"/>
            <p:cNvSpPr/>
            <p:nvPr/>
          </p:nvSpPr>
          <p:spPr>
            <a:xfrm>
              <a:off x="3657600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Oval 589"/>
            <p:cNvSpPr/>
            <p:nvPr/>
          </p:nvSpPr>
          <p:spPr>
            <a:xfrm>
              <a:off x="4093845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Oval 590"/>
            <p:cNvSpPr/>
            <p:nvPr/>
          </p:nvSpPr>
          <p:spPr>
            <a:xfrm>
              <a:off x="4530090" y="35814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Oval 591"/>
            <p:cNvSpPr/>
            <p:nvPr/>
          </p:nvSpPr>
          <p:spPr>
            <a:xfrm>
              <a:off x="4966335" y="35814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Oval 592"/>
            <p:cNvSpPr/>
            <p:nvPr/>
          </p:nvSpPr>
          <p:spPr>
            <a:xfrm>
              <a:off x="5402580" y="35814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Oval 593"/>
            <p:cNvSpPr/>
            <p:nvPr/>
          </p:nvSpPr>
          <p:spPr>
            <a:xfrm>
              <a:off x="5838825" y="35814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Oval 594"/>
            <p:cNvSpPr/>
            <p:nvPr/>
          </p:nvSpPr>
          <p:spPr>
            <a:xfrm>
              <a:off x="6275070" y="35814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Oval 595"/>
            <p:cNvSpPr/>
            <p:nvPr/>
          </p:nvSpPr>
          <p:spPr>
            <a:xfrm>
              <a:off x="6711315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Oval 596"/>
            <p:cNvSpPr/>
            <p:nvPr/>
          </p:nvSpPr>
          <p:spPr>
            <a:xfrm>
              <a:off x="7147560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Oval 597"/>
            <p:cNvSpPr/>
            <p:nvPr/>
          </p:nvSpPr>
          <p:spPr>
            <a:xfrm>
              <a:off x="7583805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Oval 598"/>
            <p:cNvSpPr/>
            <p:nvPr/>
          </p:nvSpPr>
          <p:spPr>
            <a:xfrm>
              <a:off x="8020050" y="35814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Oval 599"/>
            <p:cNvSpPr/>
            <p:nvPr/>
          </p:nvSpPr>
          <p:spPr>
            <a:xfrm>
              <a:off x="8456295" y="35814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Oval 600"/>
            <p:cNvSpPr/>
            <p:nvPr/>
          </p:nvSpPr>
          <p:spPr>
            <a:xfrm>
              <a:off x="8892540" y="35814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Oval 601"/>
            <p:cNvSpPr/>
            <p:nvPr/>
          </p:nvSpPr>
          <p:spPr>
            <a:xfrm>
              <a:off x="1040130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Oval 602"/>
            <p:cNvSpPr/>
            <p:nvPr/>
          </p:nvSpPr>
          <p:spPr>
            <a:xfrm>
              <a:off x="1476375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Oval 603"/>
            <p:cNvSpPr/>
            <p:nvPr/>
          </p:nvSpPr>
          <p:spPr>
            <a:xfrm>
              <a:off x="1912620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Oval 604"/>
            <p:cNvSpPr/>
            <p:nvPr/>
          </p:nvSpPr>
          <p:spPr>
            <a:xfrm>
              <a:off x="2348865" y="39776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Oval 605"/>
            <p:cNvSpPr/>
            <p:nvPr/>
          </p:nvSpPr>
          <p:spPr>
            <a:xfrm>
              <a:off x="2785110" y="39776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Oval 606"/>
            <p:cNvSpPr/>
            <p:nvPr/>
          </p:nvSpPr>
          <p:spPr>
            <a:xfrm>
              <a:off x="3221355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Oval 607"/>
            <p:cNvSpPr/>
            <p:nvPr/>
          </p:nvSpPr>
          <p:spPr>
            <a:xfrm>
              <a:off x="3657600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Oval 608"/>
            <p:cNvSpPr/>
            <p:nvPr/>
          </p:nvSpPr>
          <p:spPr>
            <a:xfrm>
              <a:off x="4093845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Oval 609"/>
            <p:cNvSpPr/>
            <p:nvPr/>
          </p:nvSpPr>
          <p:spPr>
            <a:xfrm>
              <a:off x="4530090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Oval 610"/>
            <p:cNvSpPr/>
            <p:nvPr/>
          </p:nvSpPr>
          <p:spPr>
            <a:xfrm>
              <a:off x="4966335" y="39776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Oval 611"/>
            <p:cNvSpPr/>
            <p:nvPr/>
          </p:nvSpPr>
          <p:spPr>
            <a:xfrm>
              <a:off x="5402580" y="39776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Oval 612"/>
            <p:cNvSpPr/>
            <p:nvPr/>
          </p:nvSpPr>
          <p:spPr>
            <a:xfrm>
              <a:off x="5838825" y="39776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Oval 613"/>
            <p:cNvSpPr/>
            <p:nvPr/>
          </p:nvSpPr>
          <p:spPr>
            <a:xfrm>
              <a:off x="6275070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Oval 614"/>
            <p:cNvSpPr/>
            <p:nvPr/>
          </p:nvSpPr>
          <p:spPr>
            <a:xfrm>
              <a:off x="6711315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Oval 615"/>
            <p:cNvSpPr/>
            <p:nvPr/>
          </p:nvSpPr>
          <p:spPr>
            <a:xfrm>
              <a:off x="7147560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Oval 616"/>
            <p:cNvSpPr/>
            <p:nvPr/>
          </p:nvSpPr>
          <p:spPr>
            <a:xfrm>
              <a:off x="7583805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Oval 617"/>
            <p:cNvSpPr/>
            <p:nvPr/>
          </p:nvSpPr>
          <p:spPr>
            <a:xfrm>
              <a:off x="8020050" y="39776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Oval 618"/>
            <p:cNvSpPr/>
            <p:nvPr/>
          </p:nvSpPr>
          <p:spPr>
            <a:xfrm>
              <a:off x="8456295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Oval 619"/>
            <p:cNvSpPr/>
            <p:nvPr/>
          </p:nvSpPr>
          <p:spPr>
            <a:xfrm>
              <a:off x="8892540" y="39776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Oval 620"/>
            <p:cNvSpPr/>
            <p:nvPr/>
          </p:nvSpPr>
          <p:spPr>
            <a:xfrm>
              <a:off x="1040130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Oval 621"/>
            <p:cNvSpPr/>
            <p:nvPr/>
          </p:nvSpPr>
          <p:spPr>
            <a:xfrm>
              <a:off x="1476375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Oval 622"/>
            <p:cNvSpPr/>
            <p:nvPr/>
          </p:nvSpPr>
          <p:spPr>
            <a:xfrm>
              <a:off x="1912620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Oval 623"/>
            <p:cNvSpPr/>
            <p:nvPr/>
          </p:nvSpPr>
          <p:spPr>
            <a:xfrm>
              <a:off x="2348865" y="43815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Oval 624"/>
            <p:cNvSpPr/>
            <p:nvPr/>
          </p:nvSpPr>
          <p:spPr>
            <a:xfrm>
              <a:off x="2785110" y="43815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Oval 625"/>
            <p:cNvSpPr/>
            <p:nvPr/>
          </p:nvSpPr>
          <p:spPr>
            <a:xfrm>
              <a:off x="3221355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Oval 626"/>
            <p:cNvSpPr/>
            <p:nvPr/>
          </p:nvSpPr>
          <p:spPr>
            <a:xfrm>
              <a:off x="3657600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Oval 627"/>
            <p:cNvSpPr/>
            <p:nvPr/>
          </p:nvSpPr>
          <p:spPr>
            <a:xfrm>
              <a:off x="4093845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Oval 628"/>
            <p:cNvSpPr/>
            <p:nvPr/>
          </p:nvSpPr>
          <p:spPr>
            <a:xfrm>
              <a:off x="4530090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Oval 629"/>
            <p:cNvSpPr/>
            <p:nvPr/>
          </p:nvSpPr>
          <p:spPr>
            <a:xfrm>
              <a:off x="4966335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Oval 630"/>
            <p:cNvSpPr/>
            <p:nvPr/>
          </p:nvSpPr>
          <p:spPr>
            <a:xfrm>
              <a:off x="5402580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Oval 631"/>
            <p:cNvSpPr/>
            <p:nvPr/>
          </p:nvSpPr>
          <p:spPr>
            <a:xfrm>
              <a:off x="5838825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Oval 632"/>
            <p:cNvSpPr/>
            <p:nvPr/>
          </p:nvSpPr>
          <p:spPr>
            <a:xfrm>
              <a:off x="6275070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Oval 633"/>
            <p:cNvSpPr/>
            <p:nvPr/>
          </p:nvSpPr>
          <p:spPr>
            <a:xfrm>
              <a:off x="6711315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Oval 634"/>
            <p:cNvSpPr/>
            <p:nvPr/>
          </p:nvSpPr>
          <p:spPr>
            <a:xfrm>
              <a:off x="7147560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Oval 635"/>
            <p:cNvSpPr/>
            <p:nvPr/>
          </p:nvSpPr>
          <p:spPr>
            <a:xfrm>
              <a:off x="7583805" y="43815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Oval 636"/>
            <p:cNvSpPr/>
            <p:nvPr/>
          </p:nvSpPr>
          <p:spPr>
            <a:xfrm>
              <a:off x="8020050" y="43815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Oval 637"/>
            <p:cNvSpPr/>
            <p:nvPr/>
          </p:nvSpPr>
          <p:spPr>
            <a:xfrm>
              <a:off x="8456295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Oval 638"/>
            <p:cNvSpPr/>
            <p:nvPr/>
          </p:nvSpPr>
          <p:spPr>
            <a:xfrm>
              <a:off x="8892540" y="43815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Oval 639"/>
            <p:cNvSpPr/>
            <p:nvPr/>
          </p:nvSpPr>
          <p:spPr>
            <a:xfrm>
              <a:off x="1040130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Oval 640"/>
            <p:cNvSpPr/>
            <p:nvPr/>
          </p:nvSpPr>
          <p:spPr>
            <a:xfrm>
              <a:off x="1476375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Oval 641"/>
            <p:cNvSpPr/>
            <p:nvPr/>
          </p:nvSpPr>
          <p:spPr>
            <a:xfrm>
              <a:off x="1912620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Oval 642"/>
            <p:cNvSpPr/>
            <p:nvPr/>
          </p:nvSpPr>
          <p:spPr>
            <a:xfrm>
              <a:off x="2348865" y="47777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Oval 643"/>
            <p:cNvSpPr/>
            <p:nvPr/>
          </p:nvSpPr>
          <p:spPr>
            <a:xfrm>
              <a:off x="2785110" y="47777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Oval 644"/>
            <p:cNvSpPr/>
            <p:nvPr/>
          </p:nvSpPr>
          <p:spPr>
            <a:xfrm>
              <a:off x="3221355" y="47777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Oval 645"/>
            <p:cNvSpPr/>
            <p:nvPr/>
          </p:nvSpPr>
          <p:spPr>
            <a:xfrm>
              <a:off x="3657600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Oval 646"/>
            <p:cNvSpPr/>
            <p:nvPr/>
          </p:nvSpPr>
          <p:spPr>
            <a:xfrm>
              <a:off x="4093845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Oval 647"/>
            <p:cNvSpPr/>
            <p:nvPr/>
          </p:nvSpPr>
          <p:spPr>
            <a:xfrm>
              <a:off x="4530090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Oval 648"/>
            <p:cNvSpPr/>
            <p:nvPr/>
          </p:nvSpPr>
          <p:spPr>
            <a:xfrm>
              <a:off x="4966335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Oval 649"/>
            <p:cNvSpPr/>
            <p:nvPr/>
          </p:nvSpPr>
          <p:spPr>
            <a:xfrm>
              <a:off x="5402580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Oval 650"/>
            <p:cNvSpPr/>
            <p:nvPr/>
          </p:nvSpPr>
          <p:spPr>
            <a:xfrm>
              <a:off x="5838825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Oval 651"/>
            <p:cNvSpPr/>
            <p:nvPr/>
          </p:nvSpPr>
          <p:spPr>
            <a:xfrm>
              <a:off x="6275070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Oval 652"/>
            <p:cNvSpPr/>
            <p:nvPr/>
          </p:nvSpPr>
          <p:spPr>
            <a:xfrm>
              <a:off x="6711315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Oval 653"/>
            <p:cNvSpPr/>
            <p:nvPr/>
          </p:nvSpPr>
          <p:spPr>
            <a:xfrm>
              <a:off x="7147560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Oval 654"/>
            <p:cNvSpPr/>
            <p:nvPr/>
          </p:nvSpPr>
          <p:spPr>
            <a:xfrm>
              <a:off x="7583805" y="47777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Oval 655"/>
            <p:cNvSpPr/>
            <p:nvPr/>
          </p:nvSpPr>
          <p:spPr>
            <a:xfrm>
              <a:off x="8020050" y="47777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Oval 656"/>
            <p:cNvSpPr/>
            <p:nvPr/>
          </p:nvSpPr>
          <p:spPr>
            <a:xfrm>
              <a:off x="8456295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Oval 657"/>
            <p:cNvSpPr/>
            <p:nvPr/>
          </p:nvSpPr>
          <p:spPr>
            <a:xfrm>
              <a:off x="8892540" y="47777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Oval 658"/>
            <p:cNvSpPr/>
            <p:nvPr/>
          </p:nvSpPr>
          <p:spPr>
            <a:xfrm>
              <a:off x="1032510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Oval 659"/>
            <p:cNvSpPr/>
            <p:nvPr/>
          </p:nvSpPr>
          <p:spPr>
            <a:xfrm>
              <a:off x="1468755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Oval 660"/>
            <p:cNvSpPr/>
            <p:nvPr/>
          </p:nvSpPr>
          <p:spPr>
            <a:xfrm>
              <a:off x="1905000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Oval 661"/>
            <p:cNvSpPr/>
            <p:nvPr/>
          </p:nvSpPr>
          <p:spPr>
            <a:xfrm>
              <a:off x="2341245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Oval 662"/>
            <p:cNvSpPr/>
            <p:nvPr/>
          </p:nvSpPr>
          <p:spPr>
            <a:xfrm>
              <a:off x="2777490" y="51816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Oval 663"/>
            <p:cNvSpPr/>
            <p:nvPr/>
          </p:nvSpPr>
          <p:spPr>
            <a:xfrm>
              <a:off x="3213735" y="51816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Oval 664"/>
            <p:cNvSpPr/>
            <p:nvPr/>
          </p:nvSpPr>
          <p:spPr>
            <a:xfrm>
              <a:off x="3649980" y="51816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Oval 665"/>
            <p:cNvSpPr/>
            <p:nvPr/>
          </p:nvSpPr>
          <p:spPr>
            <a:xfrm>
              <a:off x="4086225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Oval 666"/>
            <p:cNvSpPr/>
            <p:nvPr/>
          </p:nvSpPr>
          <p:spPr>
            <a:xfrm>
              <a:off x="4522470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Oval 667"/>
            <p:cNvSpPr/>
            <p:nvPr/>
          </p:nvSpPr>
          <p:spPr>
            <a:xfrm>
              <a:off x="4958715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Oval 668"/>
            <p:cNvSpPr/>
            <p:nvPr/>
          </p:nvSpPr>
          <p:spPr>
            <a:xfrm>
              <a:off x="5394960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Oval 669"/>
            <p:cNvSpPr/>
            <p:nvPr/>
          </p:nvSpPr>
          <p:spPr>
            <a:xfrm>
              <a:off x="5831205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Oval 670"/>
            <p:cNvSpPr/>
            <p:nvPr/>
          </p:nvSpPr>
          <p:spPr>
            <a:xfrm>
              <a:off x="6267450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Oval 671"/>
            <p:cNvSpPr/>
            <p:nvPr/>
          </p:nvSpPr>
          <p:spPr>
            <a:xfrm>
              <a:off x="6703695" y="51816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Oval 672"/>
            <p:cNvSpPr/>
            <p:nvPr/>
          </p:nvSpPr>
          <p:spPr>
            <a:xfrm>
              <a:off x="7139940" y="51816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Oval 673"/>
            <p:cNvSpPr/>
            <p:nvPr/>
          </p:nvSpPr>
          <p:spPr>
            <a:xfrm>
              <a:off x="7576185" y="51816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Oval 674"/>
            <p:cNvSpPr/>
            <p:nvPr/>
          </p:nvSpPr>
          <p:spPr>
            <a:xfrm>
              <a:off x="8012430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Oval 675"/>
            <p:cNvSpPr/>
            <p:nvPr/>
          </p:nvSpPr>
          <p:spPr>
            <a:xfrm>
              <a:off x="8448675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Oval 676"/>
            <p:cNvSpPr/>
            <p:nvPr/>
          </p:nvSpPr>
          <p:spPr>
            <a:xfrm>
              <a:off x="8884920" y="51816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Oval 677"/>
            <p:cNvSpPr/>
            <p:nvPr/>
          </p:nvSpPr>
          <p:spPr>
            <a:xfrm>
              <a:off x="1032510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Oval 678"/>
            <p:cNvSpPr/>
            <p:nvPr/>
          </p:nvSpPr>
          <p:spPr>
            <a:xfrm>
              <a:off x="1468755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Oval 679"/>
            <p:cNvSpPr/>
            <p:nvPr/>
          </p:nvSpPr>
          <p:spPr>
            <a:xfrm>
              <a:off x="1905000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Oval 680"/>
            <p:cNvSpPr/>
            <p:nvPr/>
          </p:nvSpPr>
          <p:spPr>
            <a:xfrm>
              <a:off x="2341245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Oval 681"/>
            <p:cNvSpPr/>
            <p:nvPr/>
          </p:nvSpPr>
          <p:spPr>
            <a:xfrm>
              <a:off x="2777490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Oval 682"/>
            <p:cNvSpPr/>
            <p:nvPr/>
          </p:nvSpPr>
          <p:spPr>
            <a:xfrm>
              <a:off x="3213735" y="55778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Oval 683"/>
            <p:cNvSpPr/>
            <p:nvPr/>
          </p:nvSpPr>
          <p:spPr>
            <a:xfrm>
              <a:off x="3649980" y="55778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Oval 684"/>
            <p:cNvSpPr/>
            <p:nvPr/>
          </p:nvSpPr>
          <p:spPr>
            <a:xfrm>
              <a:off x="4086225" y="55778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Oval 685"/>
            <p:cNvSpPr/>
            <p:nvPr/>
          </p:nvSpPr>
          <p:spPr>
            <a:xfrm>
              <a:off x="4522470" y="55778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Oval 686"/>
            <p:cNvSpPr/>
            <p:nvPr/>
          </p:nvSpPr>
          <p:spPr>
            <a:xfrm>
              <a:off x="4958715" y="55778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Oval 687"/>
            <p:cNvSpPr/>
            <p:nvPr/>
          </p:nvSpPr>
          <p:spPr>
            <a:xfrm>
              <a:off x="5394960" y="55778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Oval 688"/>
            <p:cNvSpPr/>
            <p:nvPr/>
          </p:nvSpPr>
          <p:spPr>
            <a:xfrm>
              <a:off x="5831205" y="55778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Oval 689"/>
            <p:cNvSpPr/>
            <p:nvPr/>
          </p:nvSpPr>
          <p:spPr>
            <a:xfrm>
              <a:off x="6267450" y="55778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Oval 690"/>
            <p:cNvSpPr/>
            <p:nvPr/>
          </p:nvSpPr>
          <p:spPr>
            <a:xfrm>
              <a:off x="6703695" y="55778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Oval 691"/>
            <p:cNvSpPr/>
            <p:nvPr/>
          </p:nvSpPr>
          <p:spPr>
            <a:xfrm>
              <a:off x="7139940" y="557784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Oval 692"/>
            <p:cNvSpPr/>
            <p:nvPr/>
          </p:nvSpPr>
          <p:spPr>
            <a:xfrm>
              <a:off x="7576185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Oval 693"/>
            <p:cNvSpPr/>
            <p:nvPr/>
          </p:nvSpPr>
          <p:spPr>
            <a:xfrm>
              <a:off x="8012430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Oval 694"/>
            <p:cNvSpPr/>
            <p:nvPr/>
          </p:nvSpPr>
          <p:spPr>
            <a:xfrm>
              <a:off x="8448675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Oval 695"/>
            <p:cNvSpPr/>
            <p:nvPr/>
          </p:nvSpPr>
          <p:spPr>
            <a:xfrm>
              <a:off x="8884920" y="55778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Oval 696"/>
            <p:cNvSpPr/>
            <p:nvPr/>
          </p:nvSpPr>
          <p:spPr>
            <a:xfrm>
              <a:off x="1032510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Oval 697"/>
            <p:cNvSpPr/>
            <p:nvPr/>
          </p:nvSpPr>
          <p:spPr>
            <a:xfrm>
              <a:off x="1468755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Oval 698"/>
            <p:cNvSpPr/>
            <p:nvPr/>
          </p:nvSpPr>
          <p:spPr>
            <a:xfrm>
              <a:off x="1905000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Oval 699"/>
            <p:cNvSpPr/>
            <p:nvPr/>
          </p:nvSpPr>
          <p:spPr>
            <a:xfrm>
              <a:off x="2341245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Oval 700"/>
            <p:cNvSpPr/>
            <p:nvPr/>
          </p:nvSpPr>
          <p:spPr>
            <a:xfrm>
              <a:off x="2777490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Oval 701"/>
            <p:cNvSpPr/>
            <p:nvPr/>
          </p:nvSpPr>
          <p:spPr>
            <a:xfrm>
              <a:off x="3213735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Oval 702"/>
            <p:cNvSpPr/>
            <p:nvPr/>
          </p:nvSpPr>
          <p:spPr>
            <a:xfrm>
              <a:off x="3649980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Oval 703"/>
            <p:cNvSpPr/>
            <p:nvPr/>
          </p:nvSpPr>
          <p:spPr>
            <a:xfrm>
              <a:off x="4086225" y="59817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Oval 704"/>
            <p:cNvSpPr/>
            <p:nvPr/>
          </p:nvSpPr>
          <p:spPr>
            <a:xfrm>
              <a:off x="4522470" y="59817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Oval 705"/>
            <p:cNvSpPr/>
            <p:nvPr/>
          </p:nvSpPr>
          <p:spPr>
            <a:xfrm>
              <a:off x="4958715" y="59817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Oval 706"/>
            <p:cNvSpPr/>
            <p:nvPr/>
          </p:nvSpPr>
          <p:spPr>
            <a:xfrm>
              <a:off x="5394960" y="59817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Oval 707"/>
            <p:cNvSpPr/>
            <p:nvPr/>
          </p:nvSpPr>
          <p:spPr>
            <a:xfrm>
              <a:off x="5831205" y="59817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Oval 708"/>
            <p:cNvSpPr/>
            <p:nvPr/>
          </p:nvSpPr>
          <p:spPr>
            <a:xfrm>
              <a:off x="6267450" y="59817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Oval 709"/>
            <p:cNvSpPr/>
            <p:nvPr/>
          </p:nvSpPr>
          <p:spPr>
            <a:xfrm>
              <a:off x="6703695" y="5981700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Oval 710"/>
            <p:cNvSpPr/>
            <p:nvPr/>
          </p:nvSpPr>
          <p:spPr>
            <a:xfrm>
              <a:off x="7139940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Oval 711"/>
            <p:cNvSpPr/>
            <p:nvPr/>
          </p:nvSpPr>
          <p:spPr>
            <a:xfrm>
              <a:off x="7576185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Oval 712"/>
            <p:cNvSpPr/>
            <p:nvPr/>
          </p:nvSpPr>
          <p:spPr>
            <a:xfrm>
              <a:off x="8012430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Oval 713"/>
            <p:cNvSpPr/>
            <p:nvPr/>
          </p:nvSpPr>
          <p:spPr>
            <a:xfrm>
              <a:off x="8448675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Oval 714"/>
            <p:cNvSpPr/>
            <p:nvPr/>
          </p:nvSpPr>
          <p:spPr>
            <a:xfrm>
              <a:off x="8884920" y="598170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Oval 715"/>
            <p:cNvSpPr/>
            <p:nvPr/>
          </p:nvSpPr>
          <p:spPr>
            <a:xfrm>
              <a:off x="1032510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Oval 716"/>
            <p:cNvSpPr/>
            <p:nvPr/>
          </p:nvSpPr>
          <p:spPr>
            <a:xfrm>
              <a:off x="1468755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Oval 717"/>
            <p:cNvSpPr/>
            <p:nvPr/>
          </p:nvSpPr>
          <p:spPr>
            <a:xfrm>
              <a:off x="1905000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Oval 718"/>
            <p:cNvSpPr/>
            <p:nvPr/>
          </p:nvSpPr>
          <p:spPr>
            <a:xfrm>
              <a:off x="2341245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Oval 719"/>
            <p:cNvSpPr/>
            <p:nvPr/>
          </p:nvSpPr>
          <p:spPr>
            <a:xfrm>
              <a:off x="2777490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Oval 720"/>
            <p:cNvSpPr/>
            <p:nvPr/>
          </p:nvSpPr>
          <p:spPr>
            <a:xfrm>
              <a:off x="3213735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Oval 721"/>
            <p:cNvSpPr/>
            <p:nvPr/>
          </p:nvSpPr>
          <p:spPr>
            <a:xfrm>
              <a:off x="3649980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Oval 722"/>
            <p:cNvSpPr/>
            <p:nvPr/>
          </p:nvSpPr>
          <p:spPr>
            <a:xfrm>
              <a:off x="4086225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Oval 723"/>
            <p:cNvSpPr/>
            <p:nvPr/>
          </p:nvSpPr>
          <p:spPr>
            <a:xfrm>
              <a:off x="4522470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Oval 724"/>
            <p:cNvSpPr/>
            <p:nvPr/>
          </p:nvSpPr>
          <p:spPr>
            <a:xfrm>
              <a:off x="4958715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Oval 725"/>
            <p:cNvSpPr/>
            <p:nvPr/>
          </p:nvSpPr>
          <p:spPr>
            <a:xfrm>
              <a:off x="5394960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Oval 726"/>
            <p:cNvSpPr/>
            <p:nvPr/>
          </p:nvSpPr>
          <p:spPr>
            <a:xfrm>
              <a:off x="5831205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Oval 727"/>
            <p:cNvSpPr/>
            <p:nvPr/>
          </p:nvSpPr>
          <p:spPr>
            <a:xfrm>
              <a:off x="6267450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Oval 728"/>
            <p:cNvSpPr/>
            <p:nvPr/>
          </p:nvSpPr>
          <p:spPr>
            <a:xfrm>
              <a:off x="6703695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Oval 729"/>
            <p:cNvSpPr/>
            <p:nvPr/>
          </p:nvSpPr>
          <p:spPr>
            <a:xfrm>
              <a:off x="7139940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Oval 730"/>
            <p:cNvSpPr/>
            <p:nvPr/>
          </p:nvSpPr>
          <p:spPr>
            <a:xfrm>
              <a:off x="7576185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Oval 731"/>
            <p:cNvSpPr/>
            <p:nvPr/>
          </p:nvSpPr>
          <p:spPr>
            <a:xfrm>
              <a:off x="8012430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Oval 732"/>
            <p:cNvSpPr/>
            <p:nvPr/>
          </p:nvSpPr>
          <p:spPr>
            <a:xfrm>
              <a:off x="8448675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Oval 733"/>
            <p:cNvSpPr/>
            <p:nvPr/>
          </p:nvSpPr>
          <p:spPr>
            <a:xfrm>
              <a:off x="8884920" y="6377940"/>
              <a:ext cx="137160" cy="13716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0" name="TextBox 349"/>
          <p:cNvSpPr txBox="1"/>
          <p:nvPr/>
        </p:nvSpPr>
        <p:spPr>
          <a:xfrm flipH="1">
            <a:off x="800100" y="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Total steps from s -&gt; t is: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351" name="Object 350"/>
          <p:cNvGraphicFramePr>
            <a:graphicFrameLocks noChangeAspect="1"/>
          </p:cNvGraphicFramePr>
          <p:nvPr/>
        </p:nvGraphicFramePr>
        <p:xfrm>
          <a:off x="800100" y="533400"/>
          <a:ext cx="4330700" cy="787400"/>
        </p:xfrm>
        <a:graphic>
          <a:graphicData uri="http://schemas.openxmlformats.org/presentationml/2006/ole">
            <p:oleObj spid="_x0000_s1033" name="Equation" r:id="rId8" imgW="1955520" imgH="355320" progId="Equation.3">
              <p:embed/>
            </p:oleObj>
          </a:graphicData>
        </a:graphic>
      </p:graphicFrame>
      <p:grpSp>
        <p:nvGrpSpPr>
          <p:cNvPr id="980" name="Group 979"/>
          <p:cNvGrpSpPr/>
          <p:nvPr/>
        </p:nvGrpSpPr>
        <p:grpSpPr>
          <a:xfrm>
            <a:off x="685800" y="4000500"/>
            <a:ext cx="8544644" cy="1981200"/>
            <a:chOff x="685800" y="4000500"/>
            <a:chExt cx="8765629" cy="1981200"/>
          </a:xfrm>
        </p:grpSpPr>
        <p:sp>
          <p:nvSpPr>
            <p:cNvPr id="978" name="Rounded Rectangular Callout 977"/>
            <p:cNvSpPr/>
            <p:nvPr/>
          </p:nvSpPr>
          <p:spPr>
            <a:xfrm>
              <a:off x="3812628" y="4000500"/>
              <a:ext cx="5638801" cy="1450848"/>
            </a:xfrm>
            <a:prstGeom prst="wedgeRoundRectCallout">
              <a:avLst>
                <a:gd name="adj1" fmla="val -67320"/>
                <a:gd name="adj2" fmla="val 57248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rabicPeriod"/>
              </a:pPr>
              <a:r>
                <a:rPr lang="en-US" sz="3200" dirty="0" smtClean="0">
                  <a:solidFill>
                    <a:srgbClr val="FF0000"/>
                  </a:solidFill>
                </a:rPr>
                <a:t>First i-1 steps still in layer j</a:t>
              </a:r>
            </a:p>
            <a:p>
              <a:pPr marL="342900" indent="-342900">
                <a:buAutoNum type="arabicPeriod"/>
              </a:pPr>
              <a:r>
                <a:rPr lang="en-US" sz="3200" dirty="0" err="1" smtClean="0">
                  <a:solidFill>
                    <a:srgbClr val="FF0000"/>
                  </a:solidFill>
                </a:rPr>
                <a:t>i-th</a:t>
              </a:r>
              <a:r>
                <a:rPr lang="en-US" sz="3200" dirty="0" smtClean="0">
                  <a:solidFill>
                    <a:srgbClr val="FF0000"/>
                  </a:solidFill>
                </a:rPr>
                <a:t> step leaves layers j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979" name="Rectangle 978"/>
            <p:cNvSpPr/>
            <p:nvPr/>
          </p:nvSpPr>
          <p:spPr>
            <a:xfrm>
              <a:off x="685800" y="5334000"/>
              <a:ext cx="2438400" cy="6477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1" name="Date Placeholder 98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E2CE-7373-48DE-B83C-26657B023F51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982" name="Slide Number Placeholder 9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49BC-2190-414F-9EA0-86FBFBB4D64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9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3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977" grpId="1" animBg="1"/>
      <p:bldP spid="5" grpId="0" animBg="1"/>
      <p:bldP spid="5" grpId="1" animBg="1"/>
      <p:bldP spid="4" grpId="0" animBg="1"/>
      <p:bldP spid="65" grpId="0"/>
      <p:bldP spid="404" grpId="0"/>
      <p:bldP spid="404" grpId="1"/>
      <p:bldP spid="405" grpId="0"/>
      <p:bldP spid="421" grpId="0"/>
      <p:bldP spid="429" grpId="0" animBg="1"/>
      <p:bldP spid="420" grpId="0"/>
      <p:bldP spid="35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 </a:t>
            </a:r>
            <a:r>
              <a:rPr lang="en-US" dirty="0" smtClean="0"/>
              <a:t>1 </a:t>
            </a:r>
            <a:r>
              <a:rPr lang="en-US" dirty="0"/>
              <a:t>Continued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200"/>
              <a:t>So how long will current node w stay in phase j ? </a:t>
            </a:r>
          </a:p>
          <a:p>
            <a:endParaRPr lang="en-US" sz="2200"/>
          </a:p>
          <a:p>
            <a:r>
              <a:rPr lang="en-US" sz="2200"/>
              <a:t>B</a:t>
            </a:r>
            <a:r>
              <a:rPr lang="en-US" sz="2200" baseline="-25000"/>
              <a:t>j</a:t>
            </a:r>
            <a:r>
              <a:rPr lang="en-US" sz="2200"/>
              <a:t>: nodes within lattice distance 2</a:t>
            </a:r>
            <a:r>
              <a:rPr lang="en-US" sz="2200" baseline="30000"/>
              <a:t>j </a:t>
            </a:r>
            <a:r>
              <a:rPr lang="en-US" sz="2200"/>
              <a:t>of t</a:t>
            </a:r>
          </a:p>
          <a:p>
            <a:endParaRPr lang="en-US" sz="2200"/>
          </a:p>
          <a:p>
            <a:r>
              <a:rPr lang="en-US" sz="2200"/>
              <a:t>Probability of one of the nodes in B</a:t>
            </a:r>
            <a:r>
              <a:rPr lang="en-US" sz="2200" baseline="-25000"/>
              <a:t>j</a:t>
            </a:r>
            <a:r>
              <a:rPr lang="en-US" sz="2200"/>
              <a:t> is chosen ?</a:t>
            </a:r>
          </a:p>
        </p:txBody>
      </p:sp>
      <p:graphicFrame>
        <p:nvGraphicFramePr>
          <p:cNvPr id="39949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3962400" y="3429000"/>
          <a:ext cx="5105400" cy="1038225"/>
        </p:xfrm>
        <a:graphic>
          <a:graphicData uri="http://schemas.openxmlformats.org/presentationml/2006/ole">
            <p:oleObj spid="_x0000_s18434" name="Equation" r:id="rId3" imgW="2247840" imgH="457200" progId="">
              <p:embed/>
            </p:oleObj>
          </a:graphicData>
        </a:graphic>
      </p:graphicFrame>
      <p:graphicFrame>
        <p:nvGraphicFramePr>
          <p:cNvPr id="39951" name="Object 15"/>
          <p:cNvGraphicFramePr>
            <a:graphicFrameLocks noChangeAspect="1"/>
          </p:cNvGraphicFramePr>
          <p:nvPr>
            <p:ph sz="quarter" idx="3"/>
          </p:nvPr>
        </p:nvGraphicFramePr>
        <p:xfrm>
          <a:off x="4648200" y="4495800"/>
          <a:ext cx="3657600" cy="900113"/>
        </p:xfrm>
        <a:graphic>
          <a:graphicData uri="http://schemas.openxmlformats.org/presentationml/2006/ole">
            <p:oleObj spid="_x0000_s18435" name="Equation" r:id="rId4" imgW="1600200" imgH="393480" progId="">
              <p:embed/>
            </p:oleObj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9C8B-0E4E-4675-8E8C-A0FCC26C3BCE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21CE-6CC8-4881-B83C-6354DB56F377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39953" name="Object 17"/>
          <p:cNvGraphicFramePr>
            <a:graphicFrameLocks noChangeAspect="1"/>
          </p:cNvGraphicFramePr>
          <p:nvPr/>
        </p:nvGraphicFramePr>
        <p:xfrm>
          <a:off x="4648200" y="1447800"/>
          <a:ext cx="3200400" cy="598488"/>
        </p:xfrm>
        <a:graphic>
          <a:graphicData uri="http://schemas.openxmlformats.org/presentationml/2006/ole">
            <p:oleObj spid="_x0000_s18436" name="Equation" r:id="rId5" imgW="1358640" imgH="253800" progId="">
              <p:embed/>
            </p:oleObj>
          </a:graphicData>
        </a:graphic>
      </p:graphicFrame>
      <p:graphicFrame>
        <p:nvGraphicFramePr>
          <p:cNvPr id="39954" name="Object 18"/>
          <p:cNvGraphicFramePr>
            <a:graphicFrameLocks noChangeAspect="1"/>
          </p:cNvGraphicFramePr>
          <p:nvPr/>
        </p:nvGraphicFramePr>
        <p:xfrm>
          <a:off x="5410200" y="1900238"/>
          <a:ext cx="2057400" cy="919162"/>
        </p:xfrm>
        <a:graphic>
          <a:graphicData uri="http://schemas.openxmlformats.org/presentationml/2006/ole">
            <p:oleObj spid="_x0000_s18437" name="Equation" r:id="rId6" imgW="965160" imgH="431640" progId="">
              <p:embed/>
            </p:oleObj>
          </a:graphicData>
        </a:graphic>
      </p:graphicFrame>
      <p:graphicFrame>
        <p:nvGraphicFramePr>
          <p:cNvPr id="39956" name="Object 20"/>
          <p:cNvGraphicFramePr>
            <a:graphicFrameLocks noChangeAspect="1"/>
          </p:cNvGraphicFramePr>
          <p:nvPr/>
        </p:nvGraphicFramePr>
        <p:xfrm>
          <a:off x="5410200" y="2633663"/>
          <a:ext cx="3733800" cy="795337"/>
        </p:xfrm>
        <a:graphic>
          <a:graphicData uri="http://schemas.openxmlformats.org/presentationml/2006/ole">
            <p:oleObj spid="_x0000_s18438" name="Equation" r:id="rId7" imgW="2145960" imgH="457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 </a:t>
            </a:r>
            <a:r>
              <a:rPr lang="en-US" dirty="0" smtClean="0"/>
              <a:t>1 </a:t>
            </a:r>
            <a:r>
              <a:rPr lang="en-US" dirty="0"/>
              <a:t>Continued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600"/>
              <a:t>How about C* ?</a:t>
            </a:r>
          </a:p>
          <a:p>
            <a:endParaRPr lang="en-US" sz="2600"/>
          </a:p>
          <a:p>
            <a:endParaRPr lang="en-US" sz="2600"/>
          </a:p>
          <a:p>
            <a:endParaRPr lang="en-US" sz="2600"/>
          </a:p>
          <a:p>
            <a:r>
              <a:rPr lang="en-US" sz="2600"/>
              <a:t>We have:</a:t>
            </a:r>
          </a:p>
          <a:p>
            <a:endParaRPr lang="en-US" sz="2600"/>
          </a:p>
          <a:p>
            <a:endParaRPr lang="en-US" sz="2600"/>
          </a:p>
          <a:p>
            <a:r>
              <a:rPr lang="en-US" sz="2600"/>
              <a:t>We get Pr(w-&gt;B</a:t>
            </a:r>
            <a:r>
              <a:rPr lang="en-US" sz="2600" baseline="-25000"/>
              <a:t>j</a:t>
            </a:r>
            <a:r>
              <a:rPr lang="en-US" sz="2600"/>
              <a:t>)</a:t>
            </a: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116388" y="1676400"/>
          <a:ext cx="3959225" cy="882650"/>
        </p:xfrm>
        <a:graphic>
          <a:graphicData uri="http://schemas.openxmlformats.org/presentationml/2006/ole">
            <p:oleObj spid="_x0000_s19458" name="Equation" r:id="rId3" imgW="1993680" imgH="444240" progId="">
              <p:embed/>
            </p:oleObj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573588" y="2590800"/>
          <a:ext cx="4111625" cy="790575"/>
        </p:xfrm>
        <a:graphic>
          <a:graphicData uri="http://schemas.openxmlformats.org/presentationml/2006/ole">
            <p:oleObj spid="_x0000_s19459" name="Equation" r:id="rId4" imgW="2311200" imgH="444240" progId="">
              <p:embed/>
            </p:oleObj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EABD-157F-41A7-B00A-4058E72FCB4C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21CE-6CC8-4881-B83C-6354DB56F377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4191000" y="3505200"/>
          <a:ext cx="3505200" cy="838200"/>
        </p:xfrm>
        <a:graphic>
          <a:graphicData uri="http://schemas.openxmlformats.org/presentationml/2006/ole">
            <p:oleObj spid="_x0000_s19460" name="Equation" r:id="rId5" imgW="1752480" imgH="419040" progId="">
              <p:embed/>
            </p:oleObj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4191000" y="4724400"/>
          <a:ext cx="3505200" cy="528638"/>
        </p:xfrm>
        <a:graphic>
          <a:graphicData uri="http://schemas.openxmlformats.org/presentationml/2006/ole">
            <p:oleObj spid="_x0000_s19461" name="Equation" r:id="rId6" imgW="1854000" imgH="279360" progId="">
              <p:embed/>
            </p:oleObj>
          </a:graphicData>
        </a:graphic>
      </p:graphicFrame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5638800" y="5334000"/>
          <a:ext cx="3200400" cy="817563"/>
        </p:xfrm>
        <a:graphic>
          <a:graphicData uri="http://schemas.openxmlformats.org/presentationml/2006/ole">
            <p:oleObj spid="_x0000_s19462" name="Equation" r:id="rId7" imgW="1739880" imgH="4442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 </a:t>
            </a:r>
            <a:r>
              <a:rPr lang="en-US" dirty="0" smtClean="0"/>
              <a:t>1 </a:t>
            </a:r>
            <a:r>
              <a:rPr lang="en-US" dirty="0"/>
              <a:t>Continued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967662" cy="4267200"/>
          </a:xfrm>
        </p:spPr>
        <p:txBody>
          <a:bodyPr/>
          <a:lstStyle/>
          <a:p>
            <a:r>
              <a:rPr lang="en-US" sz="2600"/>
              <a:t>The expected final steps from u-&gt;t</a:t>
            </a:r>
          </a:p>
          <a:p>
            <a:endParaRPr lang="en-US" sz="2800"/>
          </a:p>
        </p:txBody>
      </p:sp>
      <p:graphicFrame>
        <p:nvGraphicFramePr>
          <p:cNvPr id="48136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2133600" y="2667000"/>
          <a:ext cx="2590800" cy="1314450"/>
        </p:xfrm>
        <a:graphic>
          <a:graphicData uri="http://schemas.openxmlformats.org/presentationml/2006/ole">
            <p:oleObj spid="_x0000_s20482" name="Equation" r:id="rId3" imgW="876240" imgH="444240" progId="">
              <p:embed/>
            </p:oleObj>
          </a:graphicData>
        </a:graphic>
      </p:graphicFrame>
      <p:graphicFrame>
        <p:nvGraphicFramePr>
          <p:cNvPr id="48138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2895600" y="4078288"/>
          <a:ext cx="4875213" cy="722312"/>
        </p:xfrm>
        <a:graphic>
          <a:graphicData uri="http://schemas.openxmlformats.org/presentationml/2006/ole">
            <p:oleObj spid="_x0000_s20483" name="Equation" r:id="rId4" imgW="1371600" imgH="203040" progId="">
              <p:embed/>
            </p:oleObj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4779-232E-4BDC-B523-53C718A7BD0F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21CE-6CC8-4881-B83C-6354DB56F377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48140" name="Object 12"/>
          <p:cNvGraphicFramePr>
            <a:graphicFrameLocks noChangeAspect="1"/>
          </p:cNvGraphicFramePr>
          <p:nvPr/>
        </p:nvGraphicFramePr>
        <p:xfrm>
          <a:off x="2971800" y="5029200"/>
          <a:ext cx="2590800" cy="808038"/>
        </p:xfrm>
        <a:graphic>
          <a:graphicData uri="http://schemas.openxmlformats.org/presentationml/2006/ole">
            <p:oleObj spid="_x0000_s20484" name="Equation" r:id="rId5" imgW="774360" imgH="241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662862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Let 0 ≤r&lt;2, there is a constant      , so that the expected delivery time of any decentralized algorithm is at least </a:t>
            </a: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Let r&gt;2, there is a constant      , so that the expected delivery time of any decentralized algorithm is at least 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524500" y="1676400"/>
          <a:ext cx="476250" cy="571500"/>
        </p:xfrm>
        <a:graphic>
          <a:graphicData uri="http://schemas.openxmlformats.org/presentationml/2006/ole">
            <p:oleObj spid="_x0000_s24578" name="Equation" r:id="rId3" imgW="190440" imgH="228600" progId="">
              <p:embed/>
            </p:oleObj>
          </a:graphicData>
        </a:graphic>
      </p:graphicFrame>
      <p:graphicFrame>
        <p:nvGraphicFramePr>
          <p:cNvPr id="49161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3924300" y="2438400"/>
          <a:ext cx="1676400" cy="692150"/>
        </p:xfrm>
        <a:graphic>
          <a:graphicData uri="http://schemas.openxmlformats.org/presentationml/2006/ole">
            <p:oleObj spid="_x0000_s24579" name="Equation" r:id="rId4" imgW="583920" imgH="241200" progId="">
              <p:embed/>
            </p:oleObj>
          </a:graphicData>
        </a:graphic>
      </p:graphicFrame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F767-38AF-4F02-B955-3EFB83D1034A}" type="datetime1">
              <a:rPr lang="en-US" smtClean="0"/>
              <a:pPr/>
              <a:t>9/30/2008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21CE-6CC8-4881-B83C-6354DB56F377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5029200" y="4000500"/>
          <a:ext cx="444500" cy="533400"/>
        </p:xfrm>
        <a:graphic>
          <a:graphicData uri="http://schemas.openxmlformats.org/presentationml/2006/ole">
            <p:oleObj spid="_x0000_s24591" name="Equation" r:id="rId5" imgW="190440" imgH="228600" progId="">
              <p:embed/>
            </p:oleObj>
          </a:graphicData>
        </a:graphic>
      </p:graphicFrame>
      <p:graphicFrame>
        <p:nvGraphicFramePr>
          <p:cNvPr id="24592" name="Object 16"/>
          <p:cNvGraphicFramePr>
            <a:graphicFrameLocks noChangeAspect="1"/>
          </p:cNvGraphicFramePr>
          <p:nvPr/>
        </p:nvGraphicFramePr>
        <p:xfrm>
          <a:off x="4038600" y="4800600"/>
          <a:ext cx="1828800" cy="609600"/>
        </p:xfrm>
        <a:graphic>
          <a:graphicData uri="http://schemas.openxmlformats.org/presentationml/2006/ole">
            <p:oleObj spid="_x0000_s24592" name="Equation" r:id="rId6" imgW="723600" imgH="241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of real world networks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 clustering coefficient</a:t>
            </a:r>
          </a:p>
          <a:p>
            <a:pPr lvl="1"/>
            <a:r>
              <a:rPr lang="en-US" dirty="0"/>
              <a:t>How close the vertex and its neighbors are being in a clique</a:t>
            </a:r>
          </a:p>
          <a:p>
            <a:pPr lvl="1"/>
            <a:r>
              <a:rPr lang="en-US" dirty="0"/>
              <a:t>Two friends has a high probability that they have at least one common friend</a:t>
            </a:r>
          </a:p>
          <a:p>
            <a:pPr lvl="1"/>
            <a:r>
              <a:rPr lang="en-US" dirty="0"/>
              <a:t>Definition: </a:t>
            </a:r>
          </a:p>
        </p:txBody>
      </p:sp>
      <p:pic>
        <p:nvPicPr>
          <p:cNvPr id="24580" name="Picture 4" descr="Clustering_coefficient_examp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81000"/>
            <a:ext cx="1719263" cy="5797550"/>
          </a:xfrm>
          <a:prstGeom prst="rect">
            <a:avLst/>
          </a:prstGeom>
          <a:noFill/>
        </p:spPr>
      </p:pic>
      <p:pic>
        <p:nvPicPr>
          <p:cNvPr id="24582" name="Picture 6" descr="42b8b72a9b858cb65242ae30e1f18c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4000500"/>
            <a:ext cx="4800600" cy="72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3086100" y="838200"/>
            <a:ext cx="5219700" cy="5143500"/>
            <a:chOff x="3086100" y="838200"/>
            <a:chExt cx="5219700" cy="5143500"/>
          </a:xfrm>
        </p:grpSpPr>
        <p:sp>
          <p:nvSpPr>
            <p:cNvPr id="66" name="Oval 65"/>
            <p:cNvSpPr/>
            <p:nvPr/>
          </p:nvSpPr>
          <p:spPr>
            <a:xfrm>
              <a:off x="3086100" y="838200"/>
              <a:ext cx="5219700" cy="5143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5648778" y="3515402"/>
              <a:ext cx="1892613" cy="1713050"/>
              <a:chOff x="5648778" y="3515402"/>
              <a:chExt cx="1892613" cy="1713050"/>
            </a:xfrm>
          </p:grpSpPr>
          <p:cxnSp>
            <p:nvCxnSpPr>
              <p:cNvPr id="87" name="Straight Arrow Connector 86"/>
              <p:cNvCxnSpPr>
                <a:stCxn id="8" idx="5"/>
                <a:endCxn id="66" idx="5"/>
              </p:cNvCxnSpPr>
              <p:nvPr/>
            </p:nvCxnSpPr>
            <p:spPr>
              <a:xfrm rot="16200000" flipH="1">
                <a:off x="5738560" y="3425620"/>
                <a:ext cx="1713050" cy="1892613"/>
              </a:xfrm>
              <a:prstGeom prst="straightConnector1">
                <a:avLst/>
              </a:prstGeom>
              <a:ln w="412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TextBox 87"/>
              <p:cNvSpPr txBox="1"/>
              <p:nvPr/>
            </p:nvSpPr>
            <p:spPr>
              <a:xfrm>
                <a:off x="6438900" y="3886200"/>
                <a:ext cx="9525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FF0000"/>
                    </a:solidFill>
                  </a:rPr>
                  <a:t>pn</a:t>
                </a:r>
                <a:r>
                  <a:rPr lang="el-GR" sz="3200" baseline="30000" dirty="0" smtClean="0">
                    <a:solidFill>
                      <a:srgbClr val="FF0000"/>
                    </a:solidFill>
                  </a:rPr>
                  <a:t>σ</a:t>
                </a:r>
                <a:endParaRPr lang="en-US" sz="3200" baseline="30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9" name="TextBox 118"/>
            <p:cNvSpPr txBox="1"/>
            <p:nvPr/>
          </p:nvSpPr>
          <p:spPr>
            <a:xfrm>
              <a:off x="7581900" y="3619500"/>
              <a:ext cx="44755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U</a:t>
              </a:r>
              <a:endParaRPr lang="en-US" sz="32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95300" y="228600"/>
            <a:ext cx="533400" cy="762000"/>
            <a:chOff x="419100" y="-76200"/>
            <a:chExt cx="533400" cy="762000"/>
          </a:xfrm>
        </p:grpSpPr>
        <p:sp>
          <p:nvSpPr>
            <p:cNvPr id="5" name="Oval 4"/>
            <p:cNvSpPr/>
            <p:nvPr/>
          </p:nvSpPr>
          <p:spPr>
            <a:xfrm>
              <a:off x="419100" y="495300"/>
              <a:ext cx="192024" cy="1905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09600" y="-76200"/>
              <a:ext cx="342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s</a:t>
              </a:r>
              <a:endParaRPr lang="en-US" sz="3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484876" y="2743200"/>
            <a:ext cx="344424" cy="800100"/>
            <a:chOff x="5370576" y="2590800"/>
            <a:chExt cx="344424" cy="800100"/>
          </a:xfrm>
        </p:grpSpPr>
        <p:sp>
          <p:nvSpPr>
            <p:cNvPr id="8" name="Oval 7"/>
            <p:cNvSpPr/>
            <p:nvPr/>
          </p:nvSpPr>
          <p:spPr>
            <a:xfrm>
              <a:off x="5370576" y="3200400"/>
              <a:ext cx="192024" cy="190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72100" y="2590800"/>
              <a:ext cx="342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t</a:t>
              </a:r>
              <a:endParaRPr lang="en-US" sz="3200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34988" y="381000"/>
            <a:ext cx="5600700" cy="3162300"/>
            <a:chOff x="534988" y="381000"/>
            <a:chExt cx="5600700" cy="3162300"/>
          </a:xfrm>
        </p:grpSpPr>
        <p:cxnSp>
          <p:nvCxnSpPr>
            <p:cNvPr id="46" name="Straight Arrow Connector 45"/>
            <p:cNvCxnSpPr/>
            <p:nvPr/>
          </p:nvCxnSpPr>
          <p:spPr>
            <a:xfrm rot="5400000">
              <a:off x="5334794" y="2209006"/>
              <a:ext cx="381000" cy="1588"/>
            </a:xfrm>
            <a:prstGeom prst="straightConnector1">
              <a:avLst/>
            </a:prstGeom>
            <a:ln w="28575">
              <a:solidFill>
                <a:schemeClr val="accent3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3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urved Connector 42"/>
            <p:cNvCxnSpPr/>
            <p:nvPr/>
          </p:nvCxnSpPr>
          <p:spPr>
            <a:xfrm>
              <a:off x="1028700" y="381000"/>
              <a:ext cx="4495800" cy="1638300"/>
            </a:xfrm>
            <a:prstGeom prst="curvedConnector3">
              <a:avLst>
                <a:gd name="adj1" fmla="val 50000"/>
              </a:avLst>
            </a:prstGeom>
            <a:ln w="34925">
              <a:solidFill>
                <a:schemeClr val="accent3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3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urved Connector 53"/>
            <p:cNvCxnSpPr/>
            <p:nvPr/>
          </p:nvCxnSpPr>
          <p:spPr>
            <a:xfrm rot="16200000" flipH="1">
              <a:off x="5238750" y="2647950"/>
              <a:ext cx="1181100" cy="609600"/>
            </a:xfrm>
            <a:prstGeom prst="curvedConnector3">
              <a:avLst>
                <a:gd name="adj1" fmla="val 50000"/>
              </a:avLst>
            </a:prstGeom>
            <a:ln w="34925">
              <a:solidFill>
                <a:schemeClr val="accent3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3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10800000" flipV="1">
              <a:off x="5638800" y="3467100"/>
              <a:ext cx="496888" cy="1588"/>
            </a:xfrm>
            <a:prstGeom prst="straightConnector1">
              <a:avLst/>
            </a:prstGeom>
            <a:ln w="28575">
              <a:solidFill>
                <a:schemeClr val="accent3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3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rot="16200000" flipV="1">
              <a:off x="381794" y="646906"/>
              <a:ext cx="381000" cy="1588"/>
            </a:xfrm>
            <a:prstGeom prst="straightConnector1">
              <a:avLst/>
            </a:prstGeom>
            <a:ln w="28575">
              <a:solidFill>
                <a:schemeClr val="accent3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3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534988" y="381000"/>
              <a:ext cx="455612" cy="1588"/>
            </a:xfrm>
            <a:prstGeom prst="straightConnector1">
              <a:avLst/>
            </a:prstGeom>
            <a:ln w="28575">
              <a:solidFill>
                <a:schemeClr val="accent3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3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571500" y="1028700"/>
            <a:ext cx="5067300" cy="2933700"/>
            <a:chOff x="571500" y="1028700"/>
            <a:chExt cx="5067300" cy="2933700"/>
          </a:xfrm>
        </p:grpSpPr>
        <p:cxnSp>
          <p:nvCxnSpPr>
            <p:cNvPr id="12" name="Straight Arrow Connector 11"/>
            <p:cNvCxnSpPr/>
            <p:nvPr/>
          </p:nvCxnSpPr>
          <p:spPr>
            <a:xfrm rot="5400000">
              <a:off x="838994" y="1713706"/>
              <a:ext cx="381000" cy="1588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5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571500" y="1524000"/>
              <a:ext cx="455612" cy="1588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5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1753394" y="2551906"/>
              <a:ext cx="381000" cy="1588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5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1524000" y="2324100"/>
              <a:ext cx="455612" cy="1588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5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2933700" y="3543300"/>
              <a:ext cx="455612" cy="1588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5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5400000">
              <a:off x="381794" y="1218406"/>
              <a:ext cx="381000" cy="1588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5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rot="5400000">
              <a:off x="838994" y="2132806"/>
              <a:ext cx="381000" cy="1588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5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1066800" y="2324100"/>
              <a:ext cx="455612" cy="1588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5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rot="5400000">
              <a:off x="2210594" y="2932906"/>
              <a:ext cx="381000" cy="1588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5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1943100" y="2743200"/>
              <a:ext cx="455612" cy="1588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5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rot="5400000">
              <a:off x="2210594" y="3352006"/>
              <a:ext cx="381000" cy="1588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5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2438400" y="3543300"/>
              <a:ext cx="455612" cy="1588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5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3886200" y="3543300"/>
              <a:ext cx="455612" cy="1588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5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3390900" y="3543300"/>
              <a:ext cx="455612" cy="1588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5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4876800" y="3922712"/>
              <a:ext cx="455612" cy="1588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5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>
              <a:off x="4343400" y="3543300"/>
              <a:ext cx="455612" cy="1588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5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rot="5400000">
              <a:off x="4610894" y="3771106"/>
              <a:ext cx="381000" cy="1588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5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5334000" y="3924300"/>
              <a:ext cx="304800" cy="1588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5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rot="16200000" flipV="1">
              <a:off x="5410994" y="3733006"/>
              <a:ext cx="381000" cy="1588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chemeClr val="accent5">
                  <a:lumMod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1066800" y="571500"/>
            <a:ext cx="533400" cy="762000"/>
            <a:chOff x="419100" y="-76200"/>
            <a:chExt cx="533400" cy="762000"/>
          </a:xfrm>
          <a:noFill/>
        </p:grpSpPr>
        <p:sp>
          <p:nvSpPr>
            <p:cNvPr id="91" name="Oval 90"/>
            <p:cNvSpPr/>
            <p:nvPr/>
          </p:nvSpPr>
          <p:spPr>
            <a:xfrm>
              <a:off x="419100" y="495300"/>
              <a:ext cx="192024" cy="1905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09600" y="-76200"/>
              <a:ext cx="342900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</a:t>
              </a:r>
              <a:endParaRPr lang="en-US" sz="3200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495800" y="2095500"/>
            <a:ext cx="533400" cy="762000"/>
            <a:chOff x="419100" y="-76200"/>
            <a:chExt cx="533400" cy="762000"/>
          </a:xfrm>
          <a:noFill/>
        </p:grpSpPr>
        <p:sp>
          <p:nvSpPr>
            <p:cNvPr id="94" name="Oval 93"/>
            <p:cNvSpPr/>
            <p:nvPr/>
          </p:nvSpPr>
          <p:spPr>
            <a:xfrm>
              <a:off x="419100" y="495300"/>
              <a:ext cx="192024" cy="1905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09600" y="-76200"/>
              <a:ext cx="342900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endParaRPr lang="en-US" sz="3200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85800" y="876300"/>
            <a:ext cx="4799012" cy="2628900"/>
            <a:chOff x="685800" y="876300"/>
            <a:chExt cx="4799012" cy="2628900"/>
          </a:xfrm>
        </p:grpSpPr>
        <p:cxnSp>
          <p:nvCxnSpPr>
            <p:cNvPr id="30" name="Straight Arrow Connector 29"/>
            <p:cNvCxnSpPr/>
            <p:nvPr/>
          </p:nvCxnSpPr>
          <p:spPr>
            <a:xfrm rot="5400000">
              <a:off x="953294" y="1066006"/>
              <a:ext cx="381000" cy="158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685800" y="914400"/>
              <a:ext cx="455612" cy="158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urved Connector 31"/>
            <p:cNvCxnSpPr/>
            <p:nvPr/>
          </p:nvCxnSpPr>
          <p:spPr>
            <a:xfrm>
              <a:off x="1143000" y="1257300"/>
              <a:ext cx="495300" cy="419100"/>
            </a:xfrm>
            <a:prstGeom prst="curvedConnector3">
              <a:avLst>
                <a:gd name="adj1" fmla="val 50000"/>
              </a:avLst>
            </a:prstGeom>
            <a:ln w="34925">
              <a:solidFill>
                <a:srgbClr val="C00000"/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/>
            <p:cNvCxnSpPr/>
            <p:nvPr/>
          </p:nvCxnSpPr>
          <p:spPr>
            <a:xfrm>
              <a:off x="1600200" y="1676400"/>
              <a:ext cx="2628900" cy="1066800"/>
            </a:xfrm>
            <a:prstGeom prst="curvedConnector3">
              <a:avLst>
                <a:gd name="adj1" fmla="val 50000"/>
              </a:avLst>
            </a:prstGeom>
            <a:ln w="34925">
              <a:solidFill>
                <a:srgbClr val="C00000"/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4191000" y="2743200"/>
              <a:ext cx="455612" cy="158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5400000">
              <a:off x="4420394" y="2932906"/>
              <a:ext cx="381000" cy="158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610100" y="3124200"/>
              <a:ext cx="455612" cy="158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>
              <a:off x="4839494" y="3313906"/>
              <a:ext cx="381000" cy="158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5029200" y="3467100"/>
              <a:ext cx="455612" cy="158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9" name="Object 98"/>
          <p:cNvGraphicFramePr>
            <a:graphicFrameLocks noChangeAspect="1"/>
          </p:cNvGraphicFramePr>
          <p:nvPr/>
        </p:nvGraphicFramePr>
        <p:xfrm>
          <a:off x="82636" y="3962401"/>
          <a:ext cx="3270164" cy="1066800"/>
        </p:xfrm>
        <a:graphic>
          <a:graphicData uri="http://schemas.openxmlformats.org/presentationml/2006/ole">
            <p:oleObj spid="_x0000_s16386" name="Equation" r:id="rId3" imgW="965160" imgH="393480" progId="">
              <p:embed/>
            </p:oleObj>
          </a:graphicData>
        </a:graphic>
      </p:graphicFrame>
      <p:sp>
        <p:nvSpPr>
          <p:cNvPr id="100" name="Rounded Rectangular Callout 99"/>
          <p:cNvSpPr/>
          <p:nvPr/>
        </p:nvSpPr>
        <p:spPr>
          <a:xfrm>
            <a:off x="5600700" y="2247900"/>
            <a:ext cx="4229100" cy="612648"/>
          </a:xfrm>
          <a:prstGeom prst="wedgeRoundRectCallout">
            <a:avLst>
              <a:gd name="adj1" fmla="val -67126"/>
              <a:gd name="adj2" fmla="val 21672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3200" dirty="0" smtClean="0">
                <a:solidFill>
                  <a:srgbClr val="FF0000"/>
                </a:solidFill>
              </a:rPr>
              <a:t>ε</a:t>
            </a:r>
            <a:r>
              <a:rPr lang="en-US" sz="3200" dirty="0" smtClean="0">
                <a:solidFill>
                  <a:srgbClr val="FF0000"/>
                </a:solidFill>
              </a:rPr>
              <a:t>: S-&gt;t in </a:t>
            </a:r>
            <a:r>
              <a:rPr lang="el-GR" sz="3200" dirty="0" smtClean="0">
                <a:solidFill>
                  <a:srgbClr val="FF0000"/>
                </a:solidFill>
              </a:rPr>
              <a:t>λ</a:t>
            </a:r>
            <a:r>
              <a:rPr lang="en-US" sz="3200" dirty="0" smtClean="0">
                <a:solidFill>
                  <a:srgbClr val="FF0000"/>
                </a:solidFill>
              </a:rPr>
              <a:t>n</a:t>
            </a:r>
            <a:r>
              <a:rPr lang="el-GR" sz="3200" baseline="30000" dirty="0" smtClean="0">
                <a:solidFill>
                  <a:srgbClr val="FF0000"/>
                </a:solidFill>
              </a:rPr>
              <a:t>σ</a:t>
            </a:r>
            <a:r>
              <a:rPr lang="en-US" sz="3200" baseline="300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Steps</a:t>
            </a:r>
            <a:endParaRPr lang="en-US" sz="3200" dirty="0"/>
          </a:p>
        </p:txBody>
      </p:sp>
      <p:sp>
        <p:nvSpPr>
          <p:cNvPr id="101" name="Rounded Rectangular Callout 100"/>
          <p:cNvSpPr/>
          <p:nvPr/>
        </p:nvSpPr>
        <p:spPr>
          <a:xfrm>
            <a:off x="3048000" y="0"/>
            <a:ext cx="5867400" cy="1184148"/>
          </a:xfrm>
          <a:prstGeom prst="wedgeRoundRectCallout">
            <a:avLst>
              <a:gd name="adj1" fmla="val -50925"/>
              <a:gd name="adj2" fmla="val 14260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3200" dirty="0" smtClean="0">
                <a:solidFill>
                  <a:srgbClr val="FF0000"/>
                </a:solidFill>
              </a:rPr>
              <a:t>ε</a:t>
            </a:r>
            <a:r>
              <a:rPr lang="en-US" sz="3200" dirty="0" smtClean="0">
                <a:solidFill>
                  <a:srgbClr val="FF0000"/>
                </a:solidFill>
              </a:rPr>
              <a:t>': S-&gt;v in </a:t>
            </a:r>
            <a:r>
              <a:rPr lang="el-GR" sz="3200" dirty="0" smtClean="0">
                <a:solidFill>
                  <a:srgbClr val="FF0000"/>
                </a:solidFill>
              </a:rPr>
              <a:t>λ</a:t>
            </a:r>
            <a:r>
              <a:rPr lang="en-US" sz="3200" dirty="0" smtClean="0">
                <a:solidFill>
                  <a:srgbClr val="FF0000"/>
                </a:solidFill>
              </a:rPr>
              <a:t>n</a:t>
            </a:r>
            <a:r>
              <a:rPr lang="el-GR" sz="3200" baseline="30000" dirty="0" smtClean="0">
                <a:solidFill>
                  <a:srgbClr val="FF0000"/>
                </a:solidFill>
              </a:rPr>
              <a:t>σ</a:t>
            </a:r>
            <a:r>
              <a:rPr lang="en-US" sz="3200" baseline="300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Steps with a long-range contact</a:t>
            </a:r>
            <a:endParaRPr lang="en-US" sz="3200" dirty="0"/>
          </a:p>
        </p:txBody>
      </p:sp>
      <p:graphicFrame>
        <p:nvGraphicFramePr>
          <p:cNvPr id="102" name="Object 101"/>
          <p:cNvGraphicFramePr>
            <a:graphicFrameLocks noChangeAspect="1"/>
          </p:cNvGraphicFramePr>
          <p:nvPr/>
        </p:nvGraphicFramePr>
        <p:xfrm>
          <a:off x="23813" y="4914900"/>
          <a:ext cx="2719387" cy="688975"/>
        </p:xfrm>
        <a:graphic>
          <a:graphicData uri="http://schemas.openxmlformats.org/presentationml/2006/ole">
            <p:oleObj spid="_x0000_s16387" name="Equation" r:id="rId4" imgW="952200" imgH="241200" progId="">
              <p:embed/>
            </p:oleObj>
          </a:graphicData>
        </a:graphic>
      </p:graphicFrame>
      <p:graphicFrame>
        <p:nvGraphicFramePr>
          <p:cNvPr id="103" name="Object 102"/>
          <p:cNvGraphicFramePr>
            <a:graphicFrameLocks noChangeAspect="1"/>
          </p:cNvGraphicFramePr>
          <p:nvPr/>
        </p:nvGraphicFramePr>
        <p:xfrm>
          <a:off x="58737" y="5594350"/>
          <a:ext cx="5541963" cy="654050"/>
        </p:xfrm>
        <a:graphic>
          <a:graphicData uri="http://schemas.openxmlformats.org/presentationml/2006/ole">
            <p:oleObj spid="_x0000_s16388" name="Equation" r:id="rId5" imgW="2044440" imgH="241200" progId="">
              <p:embed/>
            </p:oleObj>
          </a:graphicData>
        </a:graphic>
      </p:graphicFrame>
      <p:sp>
        <p:nvSpPr>
          <p:cNvPr id="104" name="TextBox 103"/>
          <p:cNvSpPr txBox="1"/>
          <p:nvPr/>
        </p:nvSpPr>
        <p:spPr>
          <a:xfrm>
            <a:off x="3810000" y="3238500"/>
            <a:ext cx="394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>
                <a:solidFill>
                  <a:srgbClr val="FF0000"/>
                </a:solidFill>
              </a:rPr>
              <a:t>ε</a:t>
            </a:r>
            <a:endParaRPr lang="en-US" sz="3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324100" y="1600200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>
                <a:solidFill>
                  <a:srgbClr val="FF0000"/>
                </a:solidFill>
              </a:rPr>
              <a:t>ε</a:t>
            </a:r>
            <a:r>
              <a:rPr lang="en-US" sz="3600" dirty="0" smtClean="0">
                <a:solidFill>
                  <a:srgbClr val="FF0000"/>
                </a:solidFill>
              </a:rPr>
              <a:t>'</a:t>
            </a:r>
            <a:endParaRPr lang="en-US" sz="3600" dirty="0"/>
          </a:p>
        </p:txBody>
      </p:sp>
      <p:graphicFrame>
        <p:nvGraphicFramePr>
          <p:cNvPr id="106" name="Object 105"/>
          <p:cNvGraphicFramePr>
            <a:graphicFrameLocks noChangeAspect="1"/>
          </p:cNvGraphicFramePr>
          <p:nvPr/>
        </p:nvGraphicFramePr>
        <p:xfrm>
          <a:off x="5638800" y="5562600"/>
          <a:ext cx="1066800" cy="826770"/>
        </p:xfrm>
        <a:graphic>
          <a:graphicData uri="http://schemas.openxmlformats.org/presentationml/2006/ole">
            <p:oleObj spid="_x0000_s16389" name="Equation" r:id="rId6" imgW="507960" imgH="393480" progId="">
              <p:embed/>
            </p:oleObj>
          </a:graphicData>
        </a:graphic>
      </p:graphicFrame>
      <p:graphicFrame>
        <p:nvGraphicFramePr>
          <p:cNvPr id="107" name="Object 106"/>
          <p:cNvGraphicFramePr>
            <a:graphicFrameLocks noChangeAspect="1"/>
          </p:cNvGraphicFramePr>
          <p:nvPr/>
        </p:nvGraphicFramePr>
        <p:xfrm>
          <a:off x="2781300" y="4991100"/>
          <a:ext cx="794997" cy="585787"/>
        </p:xfrm>
        <a:graphic>
          <a:graphicData uri="http://schemas.openxmlformats.org/presentationml/2006/ole">
            <p:oleObj spid="_x0000_s16390" name="Equation" r:id="rId7" imgW="241200" imgH="177480" progId="">
              <p:embed/>
            </p:oleObj>
          </a:graphicData>
        </a:graphic>
      </p:graphicFrame>
      <p:grpSp>
        <p:nvGrpSpPr>
          <p:cNvPr id="116" name="Group 115"/>
          <p:cNvGrpSpPr/>
          <p:nvPr/>
        </p:nvGrpSpPr>
        <p:grpSpPr>
          <a:xfrm>
            <a:off x="3352800" y="4000500"/>
            <a:ext cx="2960124" cy="1035050"/>
            <a:chOff x="3352800" y="4000500"/>
            <a:chExt cx="2960124" cy="1035050"/>
          </a:xfrm>
        </p:grpSpPr>
        <p:graphicFrame>
          <p:nvGraphicFramePr>
            <p:cNvPr id="114" name="Object 113"/>
            <p:cNvGraphicFramePr>
              <a:graphicFrameLocks noChangeAspect="1"/>
            </p:cNvGraphicFramePr>
            <p:nvPr/>
          </p:nvGraphicFramePr>
          <p:xfrm>
            <a:off x="4610100" y="4000500"/>
            <a:ext cx="1702824" cy="1035050"/>
          </p:xfrm>
          <a:graphic>
            <a:graphicData uri="http://schemas.openxmlformats.org/presentationml/2006/ole">
              <p:oleObj spid="_x0000_s16392" name="Equation" r:id="rId8" imgW="647640" imgH="393480" progId="">
                <p:embed/>
              </p:oleObj>
            </a:graphicData>
          </a:graphic>
        </p:graphicFrame>
        <p:sp>
          <p:nvSpPr>
            <p:cNvPr id="115" name="Right Arrow 114"/>
            <p:cNvSpPr/>
            <p:nvPr/>
          </p:nvSpPr>
          <p:spPr>
            <a:xfrm>
              <a:off x="3352800" y="4381500"/>
              <a:ext cx="1295400" cy="2667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Rounded Rectangular Callout 117"/>
          <p:cNvSpPr/>
          <p:nvPr/>
        </p:nvSpPr>
        <p:spPr>
          <a:xfrm>
            <a:off x="4000500" y="4229100"/>
            <a:ext cx="2476500" cy="647700"/>
          </a:xfrm>
          <a:prstGeom prst="wedgeRoundRectCallout">
            <a:avLst>
              <a:gd name="adj1" fmla="val -68218"/>
              <a:gd name="adj2" fmla="val 1072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FF0000"/>
                </a:solidFill>
              </a:rPr>
              <a:t>p</a:t>
            </a:r>
            <a:r>
              <a:rPr lang="el-GR" sz="3200" dirty="0" smtClean="0">
                <a:solidFill>
                  <a:srgbClr val="FF0000"/>
                </a:solidFill>
              </a:rPr>
              <a:t>λ</a:t>
            </a:r>
            <a:r>
              <a:rPr lang="en-US" sz="3200" dirty="0" smtClean="0">
                <a:solidFill>
                  <a:srgbClr val="FF0000"/>
                </a:solidFill>
              </a:rPr>
              <a:t>n</a:t>
            </a:r>
            <a:r>
              <a:rPr lang="el-GR" sz="3200" baseline="30000" dirty="0" smtClean="0">
                <a:solidFill>
                  <a:srgbClr val="FF0000"/>
                </a:solidFill>
              </a:rPr>
              <a:t>σ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≤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d(</a:t>
            </a:r>
            <a:r>
              <a:rPr lang="en-US" sz="3200" dirty="0" err="1" smtClean="0">
                <a:solidFill>
                  <a:srgbClr val="FF0000"/>
                </a:solidFill>
              </a:rPr>
              <a:t>s,t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</a:p>
        </p:txBody>
      </p:sp>
      <p:graphicFrame>
        <p:nvGraphicFramePr>
          <p:cNvPr id="120" name="Object 119"/>
          <p:cNvGraphicFramePr>
            <a:graphicFrameLocks noChangeAspect="1"/>
          </p:cNvGraphicFramePr>
          <p:nvPr/>
        </p:nvGraphicFramePr>
        <p:xfrm>
          <a:off x="4076700" y="6094970"/>
          <a:ext cx="1485900" cy="763030"/>
        </p:xfrm>
        <a:graphic>
          <a:graphicData uri="http://schemas.openxmlformats.org/presentationml/2006/ole">
            <p:oleObj spid="_x0000_s16393" name="Equation" r:id="rId9" imgW="647640" imgH="393480" progId="">
              <p:embed/>
            </p:oleObj>
          </a:graphicData>
        </a:graphic>
      </p:graphicFrame>
      <p:sp>
        <p:nvSpPr>
          <p:cNvPr id="121" name="Date Placeholder 1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8F27-787F-48AE-8DF3-88BB112501AC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122" name="Slide Number Placeholder 1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49BC-2190-414F-9EA0-86FBFBB4D640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84" name="Object 83"/>
          <p:cNvGraphicFramePr>
            <a:graphicFrameLocks noChangeAspect="1"/>
          </p:cNvGraphicFramePr>
          <p:nvPr/>
        </p:nvGraphicFramePr>
        <p:xfrm>
          <a:off x="5600700" y="1371600"/>
          <a:ext cx="3304674" cy="654050"/>
        </p:xfrm>
        <a:graphic>
          <a:graphicData uri="http://schemas.openxmlformats.org/presentationml/2006/ole">
            <p:oleObj spid="_x0000_s16394" name="Equation" r:id="rId10" imgW="1218960" imgH="241200" progId="">
              <p:embed/>
            </p:oleObj>
          </a:graphicData>
        </a:graphic>
      </p:graphicFrame>
      <p:graphicFrame>
        <p:nvGraphicFramePr>
          <p:cNvPr id="86" name="Object 85"/>
          <p:cNvGraphicFramePr>
            <a:graphicFrameLocks noChangeAspect="1"/>
          </p:cNvGraphicFramePr>
          <p:nvPr/>
        </p:nvGraphicFramePr>
        <p:xfrm>
          <a:off x="5525115" y="4724400"/>
          <a:ext cx="3618885" cy="958850"/>
        </p:xfrm>
        <a:graphic>
          <a:graphicData uri="http://schemas.openxmlformats.org/presentationml/2006/ole">
            <p:oleObj spid="_x0000_s16395" name="Equation" r:id="rId11" imgW="148572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0" grpId="1" animBg="1"/>
      <p:bldP spid="101" grpId="0" animBg="1"/>
      <p:bldP spid="101" grpId="1" animBg="1"/>
      <p:bldP spid="104" grpId="0"/>
      <p:bldP spid="105" grpId="0"/>
      <p:bldP spid="118" grpId="0" animBg="1"/>
      <p:bldP spid="11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Claim 3a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739062" cy="4267200"/>
          </a:xfrm>
        </p:spPr>
        <p:txBody>
          <a:bodyPr/>
          <a:lstStyle/>
          <a:p>
            <a:r>
              <a:rPr lang="en-US" sz="2600"/>
              <a:t>Probability of F happens:</a:t>
            </a:r>
          </a:p>
          <a:p>
            <a:pPr lvl="1"/>
            <a:r>
              <a:rPr lang="en-US" sz="2200"/>
              <a:t>Pr(F) ≥ ½</a:t>
            </a:r>
          </a:p>
          <a:p>
            <a:pPr lvl="1"/>
            <a:endParaRPr lang="en-US" sz="2200"/>
          </a:p>
          <a:p>
            <a:r>
              <a:rPr lang="en-US" sz="2600"/>
              <a:t>Probability of     happens:</a:t>
            </a:r>
          </a:p>
          <a:p>
            <a:endParaRPr lang="en-US" sz="2600"/>
          </a:p>
          <a:p>
            <a:endParaRPr lang="en-US" sz="2600"/>
          </a:p>
          <a:p>
            <a:endParaRPr lang="en-US" sz="2600"/>
          </a:p>
          <a:p>
            <a:r>
              <a:rPr lang="en-US" sz="2600"/>
              <a:t>Size of U</a:t>
            </a:r>
          </a:p>
          <a:p>
            <a:pPr lvl="1"/>
            <a:endParaRPr lang="en-US" sz="2200"/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3048000" y="2971800"/>
          <a:ext cx="420688" cy="615950"/>
        </p:xfrm>
        <a:graphic>
          <a:graphicData uri="http://schemas.openxmlformats.org/presentationml/2006/ole">
            <p:oleObj spid="_x0000_s26626" name="Equation" r:id="rId3" imgW="164880" imgH="241200" progId="">
              <p:embed/>
            </p:oleObj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1752600" y="5183188"/>
          <a:ext cx="3276600" cy="1063625"/>
        </p:xfrm>
        <a:graphic>
          <a:graphicData uri="http://schemas.openxmlformats.org/presentationml/2006/ole">
            <p:oleObj spid="_x0000_s26627" name="Equation" r:id="rId4" imgW="1447560" imgH="469800" progId="">
              <p:embed/>
            </p:oleObj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6E1A-E588-4DE8-9ECE-B3DBF606154C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21CE-6CC8-4881-B83C-6354DB56F377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2514600" y="3505200"/>
          <a:ext cx="3733800" cy="811213"/>
        </p:xfrm>
        <a:graphic>
          <a:graphicData uri="http://schemas.openxmlformats.org/presentationml/2006/ole">
            <p:oleObj spid="_x0000_s26628" name="Equation" r:id="rId5" imgW="1930320" imgH="419040" progId="">
              <p:embed/>
            </p:oleObj>
          </a:graphicData>
        </a:graphic>
      </p:graphicFrame>
      <p:graphicFrame>
        <p:nvGraphicFramePr>
          <p:cNvPr id="57354" name="Object 10"/>
          <p:cNvGraphicFramePr>
            <a:graphicFrameLocks noChangeAspect="1"/>
          </p:cNvGraphicFramePr>
          <p:nvPr/>
        </p:nvGraphicFramePr>
        <p:xfrm>
          <a:off x="3333750" y="4340225"/>
          <a:ext cx="5276850" cy="841375"/>
        </p:xfrm>
        <a:graphic>
          <a:graphicData uri="http://schemas.openxmlformats.org/presentationml/2006/ole">
            <p:oleObj spid="_x0000_s26629" name="Equation" r:id="rId6" imgW="2628720" imgH="419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Claim 3a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600"/>
              <a:t>How about C* ?</a:t>
            </a:r>
          </a:p>
          <a:p>
            <a:endParaRPr lang="en-US" sz="2600"/>
          </a:p>
          <a:p>
            <a:endParaRPr lang="en-US" sz="2600"/>
          </a:p>
          <a:p>
            <a:endParaRPr lang="en-US" sz="2600"/>
          </a:p>
          <a:p>
            <a:endParaRPr lang="en-US" sz="2600"/>
          </a:p>
          <a:p>
            <a:r>
              <a:rPr lang="en-US" sz="2600"/>
              <a:t>Then Pr(   ) is:</a:t>
            </a: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962400" y="1465263"/>
          <a:ext cx="4495800" cy="855662"/>
        </p:xfrm>
        <a:graphic>
          <a:graphicData uri="http://schemas.openxmlformats.org/presentationml/2006/ole">
            <p:oleObj spid="_x0000_s27650" name="Equation" r:id="rId3" imgW="2336760" imgH="444240" progId="">
              <p:embed/>
            </p:oleObj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343400" y="2306638"/>
          <a:ext cx="4114800" cy="754062"/>
        </p:xfrm>
        <a:graphic>
          <a:graphicData uri="http://schemas.openxmlformats.org/presentationml/2006/ole">
            <p:oleObj spid="_x0000_s27651" name="Equation" r:id="rId4" imgW="2425680" imgH="444240" progId="">
              <p:embed/>
            </p:oleObj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CC90-53F7-4EC6-92E9-371BAA2EA4D2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21CE-6CC8-4881-B83C-6354DB56F377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0425" name="Object 9"/>
          <p:cNvGraphicFramePr>
            <a:graphicFrameLocks noChangeAspect="1"/>
          </p:cNvGraphicFramePr>
          <p:nvPr/>
        </p:nvGraphicFramePr>
        <p:xfrm>
          <a:off x="3657600" y="3657600"/>
          <a:ext cx="5486400" cy="1017588"/>
        </p:xfrm>
        <a:graphic>
          <a:graphicData uri="http://schemas.openxmlformats.org/presentationml/2006/ole">
            <p:oleObj spid="_x0000_s27652" name="Equation" r:id="rId5" imgW="2463480" imgH="457200" progId="">
              <p:embed/>
            </p:oleObj>
          </a:graphicData>
        </a:graphic>
      </p:graphicFrame>
      <p:graphicFrame>
        <p:nvGraphicFramePr>
          <p:cNvPr id="60426" name="Object 10"/>
          <p:cNvGraphicFramePr>
            <a:graphicFrameLocks noChangeAspect="1"/>
          </p:cNvGraphicFramePr>
          <p:nvPr/>
        </p:nvGraphicFramePr>
        <p:xfrm>
          <a:off x="4419600" y="4800600"/>
          <a:ext cx="3124200" cy="914400"/>
        </p:xfrm>
        <a:graphic>
          <a:graphicData uri="http://schemas.openxmlformats.org/presentationml/2006/ole">
            <p:oleObj spid="_x0000_s27653" name="Equation" r:id="rId6" imgW="1346040" imgH="393480" progId="">
              <p:embed/>
            </p:oleObj>
          </a:graphicData>
        </a:graphic>
      </p:graphicFrame>
      <p:graphicFrame>
        <p:nvGraphicFramePr>
          <p:cNvPr id="60427" name="Object 11"/>
          <p:cNvGraphicFramePr>
            <a:graphicFrameLocks noChangeAspect="1"/>
          </p:cNvGraphicFramePr>
          <p:nvPr/>
        </p:nvGraphicFramePr>
        <p:xfrm>
          <a:off x="2270125" y="3962400"/>
          <a:ext cx="396875" cy="635000"/>
        </p:xfrm>
        <a:graphic>
          <a:graphicData uri="http://schemas.openxmlformats.org/presentationml/2006/ole">
            <p:oleObj spid="_x0000_s27654" name="Equation" r:id="rId7" imgW="12672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Claim 3a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en-US" sz="2600"/>
              <a:t>Event </a:t>
            </a:r>
          </a:p>
          <a:p>
            <a:endParaRPr lang="en-US" sz="2600"/>
          </a:p>
          <a:p>
            <a:r>
              <a:rPr lang="en-US" sz="2600"/>
              <a:t>Event</a:t>
            </a:r>
          </a:p>
          <a:p>
            <a:endParaRPr lang="en-US" sz="2600"/>
          </a:p>
          <a:p>
            <a:r>
              <a:rPr lang="en-US" sz="2600"/>
              <a:t>Finally</a:t>
            </a:r>
          </a:p>
        </p:txBody>
      </p:sp>
      <p:graphicFrame>
        <p:nvGraphicFramePr>
          <p:cNvPr id="63495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2438400" y="1600200"/>
          <a:ext cx="1141413" cy="677863"/>
        </p:xfrm>
        <a:graphic>
          <a:graphicData uri="http://schemas.openxmlformats.org/presentationml/2006/ole">
            <p:oleObj spid="_x0000_s28674" name="Equation" r:id="rId3" imgW="406080" imgH="241200" progId="">
              <p:embed/>
            </p:oleObj>
          </a:graphicData>
        </a:graphic>
      </p:graphicFrame>
      <p:graphicFrame>
        <p:nvGraphicFramePr>
          <p:cNvPr id="63502" name="Object 14"/>
          <p:cNvGraphicFramePr>
            <a:graphicFrameLocks noChangeAspect="1"/>
          </p:cNvGraphicFramePr>
          <p:nvPr>
            <p:ph sz="quarter" idx="3"/>
          </p:nvPr>
        </p:nvGraphicFramePr>
        <p:xfrm>
          <a:off x="2362200" y="2590800"/>
          <a:ext cx="1292225" cy="587375"/>
        </p:xfrm>
        <a:graphic>
          <a:graphicData uri="http://schemas.openxmlformats.org/presentationml/2006/ole">
            <p:oleObj spid="_x0000_s28677" name="Equation" r:id="rId4" imgW="558720" imgH="253800" progId="">
              <p:embed/>
            </p:oleObj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4387-8AB6-4258-AF5B-4DB53B474621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21CE-6CC8-4881-B83C-6354DB56F377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3499" name="Object 11"/>
          <p:cNvGraphicFramePr>
            <a:graphicFrameLocks noChangeAspect="1"/>
          </p:cNvGraphicFramePr>
          <p:nvPr/>
        </p:nvGraphicFramePr>
        <p:xfrm>
          <a:off x="762000" y="4648200"/>
          <a:ext cx="5486400" cy="909638"/>
        </p:xfrm>
        <a:graphic>
          <a:graphicData uri="http://schemas.openxmlformats.org/presentationml/2006/ole">
            <p:oleObj spid="_x0000_s28675" name="Equation" r:id="rId5" imgW="2374560" imgH="393480" progId="">
              <p:embed/>
            </p:oleObj>
          </a:graphicData>
        </a:graphic>
      </p:graphicFrame>
      <p:graphicFrame>
        <p:nvGraphicFramePr>
          <p:cNvPr id="63500" name="Object 12"/>
          <p:cNvGraphicFramePr>
            <a:graphicFrameLocks noChangeAspect="1"/>
          </p:cNvGraphicFramePr>
          <p:nvPr/>
        </p:nvGraphicFramePr>
        <p:xfrm>
          <a:off x="5029200" y="2601913"/>
          <a:ext cx="3505200" cy="754062"/>
        </p:xfrm>
        <a:graphic>
          <a:graphicData uri="http://schemas.openxmlformats.org/presentationml/2006/ole">
            <p:oleObj spid="_x0000_s28676" name="Equation" r:id="rId6" imgW="1180800" imgH="253800" progId="">
              <p:embed/>
            </p:oleObj>
          </a:graphicData>
        </a:graphic>
      </p:graphicFrame>
      <p:graphicFrame>
        <p:nvGraphicFramePr>
          <p:cNvPr id="63504" name="Object 16"/>
          <p:cNvGraphicFramePr>
            <a:graphicFrameLocks noChangeAspect="1"/>
          </p:cNvGraphicFramePr>
          <p:nvPr/>
        </p:nvGraphicFramePr>
        <p:xfrm>
          <a:off x="5181600" y="1676400"/>
          <a:ext cx="2197100" cy="973138"/>
        </p:xfrm>
        <a:graphic>
          <a:graphicData uri="http://schemas.openxmlformats.org/presentationml/2006/ole">
            <p:oleObj spid="_x0000_s28678" name="Equation" r:id="rId7" imgW="88884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Claim 3b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120062" cy="4267200"/>
          </a:xfrm>
        </p:spPr>
        <p:txBody>
          <a:bodyPr/>
          <a:lstStyle/>
          <a:p>
            <a:r>
              <a:rPr lang="en-US" sz="2600" dirty="0"/>
              <a:t>Probability of     </a:t>
            </a:r>
            <a:r>
              <a:rPr lang="en-US" sz="2600" dirty="0" smtClean="0"/>
              <a:t>  happens</a:t>
            </a:r>
            <a:r>
              <a:rPr lang="en-US" sz="2600" dirty="0"/>
              <a:t>: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Probability of     </a:t>
            </a:r>
            <a:r>
              <a:rPr lang="en-US" sz="2600" dirty="0" smtClean="0"/>
              <a:t>  happens</a:t>
            </a:r>
            <a:endParaRPr lang="en-US" sz="2600" dirty="0"/>
          </a:p>
        </p:txBody>
      </p:sp>
      <p:graphicFrame>
        <p:nvGraphicFramePr>
          <p:cNvPr id="75792" name="Object 16"/>
          <p:cNvGraphicFramePr>
            <a:graphicFrameLocks noChangeAspect="1"/>
          </p:cNvGraphicFramePr>
          <p:nvPr>
            <p:ph sz="quarter" idx="2"/>
          </p:nvPr>
        </p:nvGraphicFramePr>
        <p:xfrm>
          <a:off x="1257300" y="3840163"/>
          <a:ext cx="1827213" cy="635000"/>
        </p:xfrm>
        <a:graphic>
          <a:graphicData uri="http://schemas.openxmlformats.org/presentationml/2006/ole">
            <p:oleObj spid="_x0000_s29698" name="Equation" r:id="rId3" imgW="1206360" imgH="419040" progId="">
              <p:embed/>
            </p:oleObj>
          </a:graphicData>
        </a:graphic>
      </p:graphicFrame>
      <p:graphicFrame>
        <p:nvGraphicFramePr>
          <p:cNvPr id="75794" name="Object 18"/>
          <p:cNvGraphicFramePr>
            <a:graphicFrameLocks noChangeAspect="1"/>
          </p:cNvGraphicFramePr>
          <p:nvPr>
            <p:ph sz="quarter" idx="3"/>
          </p:nvPr>
        </p:nvGraphicFramePr>
        <p:xfrm>
          <a:off x="990600" y="2209800"/>
          <a:ext cx="5829300" cy="985838"/>
        </p:xfrm>
        <a:graphic>
          <a:graphicData uri="http://schemas.openxmlformats.org/presentationml/2006/ole">
            <p:oleObj spid="_x0000_s29702" name="Equation" r:id="rId4" imgW="2628720" imgH="444240" progId="">
              <p:embed/>
            </p:oleObj>
          </a:graphicData>
        </a:graphic>
      </p:graphicFrame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C0D4-1A13-42FC-8747-930E79F0A9DB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21CE-6CC8-4881-B83C-6354DB56F377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75788" name="Object 12"/>
          <p:cNvGraphicFramePr>
            <a:graphicFrameLocks noChangeAspect="1"/>
          </p:cNvGraphicFramePr>
          <p:nvPr/>
        </p:nvGraphicFramePr>
        <p:xfrm>
          <a:off x="3067050" y="4495800"/>
          <a:ext cx="400050" cy="640080"/>
        </p:xfrm>
        <a:graphic>
          <a:graphicData uri="http://schemas.openxmlformats.org/presentationml/2006/ole">
            <p:oleObj spid="_x0000_s29700" name="Equation" r:id="rId5" imgW="126720" imgH="203040" progId="">
              <p:embed/>
            </p:oleObj>
          </a:graphicData>
        </a:graphic>
      </p:graphicFrame>
      <p:graphicFrame>
        <p:nvGraphicFramePr>
          <p:cNvPr id="75790" name="Object 14"/>
          <p:cNvGraphicFramePr>
            <a:graphicFrameLocks noChangeAspect="1"/>
          </p:cNvGraphicFramePr>
          <p:nvPr/>
        </p:nvGraphicFramePr>
        <p:xfrm>
          <a:off x="1033463" y="5105400"/>
          <a:ext cx="6086475" cy="1160463"/>
        </p:xfrm>
        <a:graphic>
          <a:graphicData uri="http://schemas.openxmlformats.org/presentationml/2006/ole">
            <p:oleObj spid="_x0000_s29701" name="Equation" r:id="rId6" imgW="2400120" imgH="457200" progId="">
              <p:embed/>
            </p:oleObj>
          </a:graphicData>
        </a:graphic>
      </p:graphicFrame>
      <p:graphicFrame>
        <p:nvGraphicFramePr>
          <p:cNvPr id="75796" name="Object 20"/>
          <p:cNvGraphicFramePr>
            <a:graphicFrameLocks noChangeAspect="1"/>
          </p:cNvGraphicFramePr>
          <p:nvPr/>
        </p:nvGraphicFramePr>
        <p:xfrm>
          <a:off x="3048000" y="3048000"/>
          <a:ext cx="2667000" cy="977900"/>
        </p:xfrm>
        <a:graphic>
          <a:graphicData uri="http://schemas.openxmlformats.org/presentationml/2006/ole">
            <p:oleObj spid="_x0000_s29703" name="Equation" r:id="rId7" imgW="1143000" imgH="419040" progId="">
              <p:embed/>
            </p:oleObj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3028950" y="1638300"/>
          <a:ext cx="400050" cy="639762"/>
        </p:xfrm>
        <a:graphic>
          <a:graphicData uri="http://schemas.openxmlformats.org/presentationml/2006/ole">
            <p:oleObj spid="_x0000_s29704" name="Equation" r:id="rId8" imgW="12672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Claim 3b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en-US" sz="2600"/>
              <a:t>Event </a:t>
            </a:r>
          </a:p>
          <a:p>
            <a:endParaRPr lang="en-US" sz="2600"/>
          </a:p>
          <a:p>
            <a:r>
              <a:rPr lang="en-US" sz="2600"/>
              <a:t>Event</a:t>
            </a:r>
          </a:p>
          <a:p>
            <a:endParaRPr lang="en-US" sz="2600"/>
          </a:p>
          <a:p>
            <a:r>
              <a:rPr lang="en-US" sz="2600"/>
              <a:t>Finally</a:t>
            </a:r>
          </a:p>
        </p:txBody>
      </p:sp>
      <p:graphicFrame>
        <p:nvGraphicFramePr>
          <p:cNvPr id="8294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438400" y="1600200"/>
          <a:ext cx="1141413" cy="677863"/>
        </p:xfrm>
        <a:graphic>
          <a:graphicData uri="http://schemas.openxmlformats.org/presentationml/2006/ole">
            <p:oleObj spid="_x0000_s30722" name="Equation" r:id="rId3" imgW="406080" imgH="241200" progId="">
              <p:embed/>
            </p:oleObj>
          </a:graphicData>
        </a:graphic>
      </p:graphicFrame>
      <p:graphicFrame>
        <p:nvGraphicFramePr>
          <p:cNvPr id="82951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2362200" y="2590800"/>
          <a:ext cx="1292225" cy="587375"/>
        </p:xfrm>
        <a:graphic>
          <a:graphicData uri="http://schemas.openxmlformats.org/presentationml/2006/ole">
            <p:oleObj spid="_x0000_s30725" name="Equation" r:id="rId4" imgW="558720" imgH="253800" progId="">
              <p:embed/>
            </p:oleObj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C95-8565-41B7-BC2A-845D17C95E78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21CE-6CC8-4881-B83C-6354DB56F377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1066800" y="4648200"/>
          <a:ext cx="5486400" cy="909638"/>
        </p:xfrm>
        <a:graphic>
          <a:graphicData uri="http://schemas.openxmlformats.org/presentationml/2006/ole">
            <p:oleObj spid="_x0000_s30723" name="Equation" r:id="rId5" imgW="2374560" imgH="393480" progId="">
              <p:embed/>
            </p:oleObj>
          </a:graphicData>
        </a:graphic>
      </p:graphicFrame>
      <p:graphicFrame>
        <p:nvGraphicFramePr>
          <p:cNvPr id="82950" name="Object 6"/>
          <p:cNvGraphicFramePr>
            <a:graphicFrameLocks noChangeAspect="1"/>
          </p:cNvGraphicFramePr>
          <p:nvPr/>
        </p:nvGraphicFramePr>
        <p:xfrm>
          <a:off x="5029200" y="2601913"/>
          <a:ext cx="3505200" cy="754062"/>
        </p:xfrm>
        <a:graphic>
          <a:graphicData uri="http://schemas.openxmlformats.org/presentationml/2006/ole">
            <p:oleObj spid="_x0000_s30724" name="Equation" r:id="rId6" imgW="1180800" imgH="253800" progId="">
              <p:embed/>
            </p:oleObj>
          </a:graphicData>
        </a:graphic>
      </p:graphicFrame>
      <p:graphicFrame>
        <p:nvGraphicFramePr>
          <p:cNvPr id="82952" name="Object 8"/>
          <p:cNvGraphicFramePr>
            <a:graphicFrameLocks noChangeAspect="1"/>
          </p:cNvGraphicFramePr>
          <p:nvPr/>
        </p:nvGraphicFramePr>
        <p:xfrm>
          <a:off x="5181600" y="1676400"/>
          <a:ext cx="2197100" cy="973138"/>
        </p:xfrm>
        <a:graphic>
          <a:graphicData uri="http://schemas.openxmlformats.org/presentationml/2006/ole">
            <p:oleObj spid="_x0000_s30726" name="Equation" r:id="rId7" imgW="88884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Property of real world networks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Short path length</a:t>
            </a:r>
          </a:p>
          <a:p>
            <a:pPr lvl="1"/>
            <a:r>
              <a:rPr lang="en-US"/>
              <a:t>5.5 steps in Milgram’s Experiment</a:t>
            </a:r>
          </a:p>
          <a:p>
            <a:pPr lvl="1"/>
            <a:r>
              <a:rPr lang="en-US"/>
              <a:t>3.65 Film actors</a:t>
            </a:r>
          </a:p>
          <a:p>
            <a:pPr lvl="1"/>
            <a:r>
              <a:rPr lang="en-US"/>
              <a:t>18.7 in US western Power Grid</a:t>
            </a:r>
          </a:p>
          <a:p>
            <a:pPr lvl="1"/>
            <a:r>
              <a:rPr lang="en-US"/>
              <a:t>2.65 in neural network</a:t>
            </a:r>
          </a:p>
          <a:p>
            <a:pPr lvl="1"/>
            <a:r>
              <a:rPr lang="en-US"/>
              <a:t>About 8 in MSN users</a:t>
            </a:r>
          </a:p>
          <a:p>
            <a:pPr lvl="1"/>
            <a:r>
              <a:rPr lang="en-US"/>
              <a:t>About 18 link distances in WWW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Milgram’s Experiment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Finding short chains of acquaintances linking pairs of people in USA who didn’t know each other</a:t>
            </a:r>
          </a:p>
          <a:p>
            <a:pPr lvl="1"/>
            <a:r>
              <a:rPr lang="en-US" sz="2200"/>
              <a:t>Source person in Nebraska</a:t>
            </a:r>
          </a:p>
          <a:p>
            <a:pPr lvl="1"/>
            <a:r>
              <a:rPr lang="en-US" sz="2200"/>
              <a:t>Sends message with first name and location</a:t>
            </a:r>
          </a:p>
          <a:p>
            <a:pPr lvl="1"/>
            <a:r>
              <a:rPr lang="en-US" sz="2200"/>
              <a:t>Target person in Massachusetts</a:t>
            </a:r>
          </a:p>
          <a:p>
            <a:r>
              <a:rPr lang="en-US" sz="2600"/>
              <a:t>Average length of the chains that were completed was between 5 and 6 steps</a:t>
            </a:r>
          </a:p>
          <a:p>
            <a:r>
              <a:rPr lang="en-US" sz="2600"/>
              <a:t>Six-degrees separation principle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must wonder why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there should be short chains of acquaintances linking together arbitrary pairs of strangers???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the small-world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Random graph model</a:t>
            </a:r>
          </a:p>
          <a:p>
            <a:pPr lvl="1"/>
            <a:r>
              <a:rPr lang="en-US"/>
              <a:t>Differs real network</a:t>
            </a:r>
          </a:p>
          <a:p>
            <a:pPr lvl="1"/>
            <a:endParaRPr lang="en-US"/>
          </a:p>
          <a:p>
            <a:r>
              <a:rPr lang="en-US"/>
              <a:t>Watts &amp; Strogatz ring model</a:t>
            </a:r>
          </a:p>
          <a:p>
            <a:r>
              <a:rPr lang="en-US"/>
              <a:t>FreeNet ring model</a:t>
            </a:r>
          </a:p>
          <a:p>
            <a:pPr lvl="1"/>
            <a:r>
              <a:rPr lang="en-US"/>
              <a:t>Don’t answer the why</a:t>
            </a:r>
          </a:p>
          <a:p>
            <a:pPr lvl="1"/>
            <a:endParaRPr lang="en-US"/>
          </a:p>
          <a:p>
            <a:r>
              <a:rPr lang="en-US"/>
              <a:t>Jon Kleinberg’s Grid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Jon’s Contribution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should there </a:t>
            </a:r>
            <a:r>
              <a:rPr lang="en-US">
                <a:solidFill>
                  <a:schemeClr val="accent2"/>
                </a:solidFill>
              </a:rPr>
              <a:t>exist</a:t>
            </a:r>
            <a:r>
              <a:rPr lang="en-US"/>
              <a:t> short chains of acquaintances linking together arbitrary pairs of strangers</a:t>
            </a:r>
          </a:p>
          <a:p>
            <a:endParaRPr lang="en-US"/>
          </a:p>
          <a:p>
            <a:r>
              <a:rPr lang="en-US"/>
              <a:t>Why should arbitrary pairs of strangers be able to </a:t>
            </a:r>
            <a:r>
              <a:rPr lang="en-US">
                <a:solidFill>
                  <a:schemeClr val="accent2"/>
                </a:solidFill>
              </a:rPr>
              <a:t>find</a:t>
            </a:r>
            <a:r>
              <a:rPr lang="en-US"/>
              <a:t> short chains of acquaintances that link them together?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Oval 380"/>
          <p:cNvSpPr/>
          <p:nvPr/>
        </p:nvSpPr>
        <p:spPr>
          <a:xfrm>
            <a:off x="6896100" y="266700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700" y="228600"/>
            <a:ext cx="7498080" cy="1143000"/>
          </a:xfrm>
        </p:spPr>
        <p:txBody>
          <a:bodyPr/>
          <a:lstStyle/>
          <a:p>
            <a:r>
              <a:rPr lang="en-US" dirty="0" smtClean="0"/>
              <a:t>Grid Model A Review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1067-F21D-4E04-8150-E7D69290BEC8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49BC-2190-414F-9EA0-86FBFBB4D64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14" name="Oval 313"/>
          <p:cNvSpPr/>
          <p:nvPr/>
        </p:nvSpPr>
        <p:spPr>
          <a:xfrm>
            <a:off x="1333500" y="179070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2514600" y="179070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Oval 315"/>
          <p:cNvSpPr/>
          <p:nvPr/>
        </p:nvSpPr>
        <p:spPr>
          <a:xfrm>
            <a:off x="3657600" y="179070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val 316"/>
          <p:cNvSpPr/>
          <p:nvPr/>
        </p:nvSpPr>
        <p:spPr>
          <a:xfrm>
            <a:off x="4762500" y="179070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5753100" y="179070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6896100" y="179070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8001000" y="179070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333500" y="267843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333500" y="358521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333500" y="451104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333500" y="539877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333500" y="624840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2514600" y="267843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3657600" y="267843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4762500" y="267843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5753100" y="267843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6896100" y="2678430"/>
            <a:ext cx="384048" cy="381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>
            <a:off x="8001000" y="267843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2514600" y="358521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3657600" y="358521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val 334"/>
          <p:cNvSpPr/>
          <p:nvPr/>
        </p:nvSpPr>
        <p:spPr>
          <a:xfrm>
            <a:off x="5753100" y="358521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6896100" y="358521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Oval 336"/>
          <p:cNvSpPr/>
          <p:nvPr/>
        </p:nvSpPr>
        <p:spPr>
          <a:xfrm>
            <a:off x="8001000" y="358521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Oval 337"/>
          <p:cNvSpPr/>
          <p:nvPr/>
        </p:nvSpPr>
        <p:spPr>
          <a:xfrm>
            <a:off x="2514600" y="451104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4762500" y="4511040"/>
            <a:ext cx="384048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6896100" y="451104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8001000" y="451104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2514600" y="539877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3657600" y="539877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5753100" y="539877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6896100" y="539877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8001000" y="539877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2514600" y="624840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3657600" y="624840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4762500" y="624840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5753100" y="624840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6896100" y="624840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8001000" y="624840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2" name="Group 371"/>
          <p:cNvGrpSpPr/>
          <p:nvPr/>
        </p:nvGrpSpPr>
        <p:grpSpPr>
          <a:xfrm>
            <a:off x="3657600" y="3585210"/>
            <a:ext cx="2479548" cy="2194560"/>
            <a:chOff x="3657600" y="3585210"/>
            <a:chExt cx="2479548" cy="2194560"/>
          </a:xfrm>
        </p:grpSpPr>
        <p:sp>
          <p:nvSpPr>
            <p:cNvPr id="334" name="Oval 333"/>
            <p:cNvSpPr/>
            <p:nvPr/>
          </p:nvSpPr>
          <p:spPr>
            <a:xfrm>
              <a:off x="4762500" y="3585210"/>
              <a:ext cx="384048" cy="3810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3657600" y="4511040"/>
              <a:ext cx="384048" cy="3810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/>
            <p:cNvSpPr/>
            <p:nvPr/>
          </p:nvSpPr>
          <p:spPr>
            <a:xfrm>
              <a:off x="5753100" y="4511040"/>
              <a:ext cx="384048" cy="3810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Oval 345"/>
            <p:cNvSpPr/>
            <p:nvPr/>
          </p:nvSpPr>
          <p:spPr>
            <a:xfrm>
              <a:off x="4762500" y="5398770"/>
              <a:ext cx="384048" cy="3810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7" name="Straight Arrow Connector 356"/>
            <p:cNvCxnSpPr>
              <a:stCxn id="340" idx="0"/>
              <a:endCxn id="334" idx="4"/>
            </p:cNvCxnSpPr>
            <p:nvPr/>
          </p:nvCxnSpPr>
          <p:spPr>
            <a:xfrm rot="5400000" flipH="1" flipV="1">
              <a:off x="4682109" y="4238625"/>
              <a:ext cx="54483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8" name="Straight Arrow Connector 357"/>
            <p:cNvCxnSpPr>
              <a:endCxn id="341" idx="2"/>
            </p:cNvCxnSpPr>
            <p:nvPr/>
          </p:nvCxnSpPr>
          <p:spPr>
            <a:xfrm>
              <a:off x="5143500" y="4697730"/>
              <a:ext cx="609600" cy="381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0" name="Straight Arrow Connector 359"/>
            <p:cNvCxnSpPr>
              <a:stCxn id="340" idx="4"/>
              <a:endCxn id="346" idx="0"/>
            </p:cNvCxnSpPr>
            <p:nvPr/>
          </p:nvCxnSpPr>
          <p:spPr>
            <a:xfrm rot="5400000">
              <a:off x="4701159" y="5145405"/>
              <a:ext cx="50673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3" name="Straight Arrow Connector 362"/>
            <p:cNvCxnSpPr>
              <a:stCxn id="340" idx="2"/>
              <a:endCxn id="339" idx="6"/>
            </p:cNvCxnSpPr>
            <p:nvPr/>
          </p:nvCxnSpPr>
          <p:spPr>
            <a:xfrm rot="10800000">
              <a:off x="4041648" y="4701540"/>
              <a:ext cx="7208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78" name="Group 377"/>
          <p:cNvGrpSpPr/>
          <p:nvPr/>
        </p:nvGrpSpPr>
        <p:grpSpPr>
          <a:xfrm>
            <a:off x="3657600" y="3581400"/>
            <a:ext cx="2479548" cy="2171700"/>
            <a:chOff x="3657600" y="3581400"/>
            <a:chExt cx="2479548" cy="2171700"/>
          </a:xfrm>
        </p:grpSpPr>
        <p:sp>
          <p:nvSpPr>
            <p:cNvPr id="366" name="Oval 365"/>
            <p:cNvSpPr/>
            <p:nvPr/>
          </p:nvSpPr>
          <p:spPr>
            <a:xfrm>
              <a:off x="3657600" y="4495800"/>
              <a:ext cx="384048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Oval 372"/>
            <p:cNvSpPr/>
            <p:nvPr/>
          </p:nvSpPr>
          <p:spPr>
            <a:xfrm>
              <a:off x="4762500" y="3581400"/>
              <a:ext cx="384048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/>
            <p:cNvSpPr/>
            <p:nvPr/>
          </p:nvSpPr>
          <p:spPr>
            <a:xfrm>
              <a:off x="5753100" y="4495800"/>
              <a:ext cx="384048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Oval 374"/>
            <p:cNvSpPr/>
            <p:nvPr/>
          </p:nvSpPr>
          <p:spPr>
            <a:xfrm>
              <a:off x="4762500" y="5372100"/>
              <a:ext cx="384048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6" name="Oval 375"/>
          <p:cNvSpPr/>
          <p:nvPr/>
        </p:nvSpPr>
        <p:spPr>
          <a:xfrm>
            <a:off x="4762500" y="4495800"/>
            <a:ext cx="38404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0" name="Shape 379"/>
          <p:cNvCxnSpPr>
            <a:stCxn id="376" idx="7"/>
            <a:endCxn id="330" idx="2"/>
          </p:cNvCxnSpPr>
          <p:nvPr/>
        </p:nvCxnSpPr>
        <p:spPr>
          <a:xfrm rot="5400000" flipH="1" flipV="1">
            <a:off x="5151869" y="2807366"/>
            <a:ext cx="1682666" cy="1805795"/>
          </a:xfrm>
          <a:prstGeom prst="curvedConnector2">
            <a:avLst/>
          </a:prstGeom>
          <a:ln>
            <a:tailEnd type="arrow"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83" name="Oval 382"/>
          <p:cNvSpPr/>
          <p:nvPr/>
        </p:nvSpPr>
        <p:spPr>
          <a:xfrm>
            <a:off x="1333500" y="5372100"/>
            <a:ext cx="384048" cy="381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4" name="Shape 383"/>
          <p:cNvCxnSpPr>
            <a:stCxn id="376" idx="3"/>
            <a:endCxn id="383" idx="0"/>
          </p:cNvCxnSpPr>
          <p:nvPr/>
        </p:nvCxnSpPr>
        <p:spPr>
          <a:xfrm rot="5400000">
            <a:off x="2896586" y="3449943"/>
            <a:ext cx="551096" cy="3293219"/>
          </a:xfrm>
          <a:prstGeom prst="curvedConnector3">
            <a:avLst>
              <a:gd name="adj1" fmla="val 50000"/>
            </a:avLst>
          </a:prstGeom>
          <a:ln>
            <a:tailEnd type="arrow"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88" name="TextBox 387"/>
          <p:cNvSpPr txBox="1"/>
          <p:nvPr/>
        </p:nvSpPr>
        <p:spPr>
          <a:xfrm>
            <a:off x="5219700" y="48387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</a:t>
            </a:r>
            <a:endParaRPr lang="en-US" sz="3200" dirty="0"/>
          </a:p>
        </p:txBody>
      </p:sp>
      <p:sp>
        <p:nvSpPr>
          <p:cNvPr id="389" name="TextBox 388"/>
          <p:cNvSpPr txBox="1"/>
          <p:nvPr/>
        </p:nvSpPr>
        <p:spPr>
          <a:xfrm>
            <a:off x="7429500" y="23622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endParaRPr lang="en-US" sz="3200" dirty="0"/>
          </a:p>
        </p:txBody>
      </p:sp>
      <p:sp>
        <p:nvSpPr>
          <p:cNvPr id="390" name="TextBox 389"/>
          <p:cNvSpPr txBox="1"/>
          <p:nvPr/>
        </p:nvSpPr>
        <p:spPr>
          <a:xfrm>
            <a:off x="1866900" y="548640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</a:t>
            </a:r>
            <a:endParaRPr lang="en-US" sz="3200" dirty="0"/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/>
        </p:nvGraphicFramePr>
        <p:xfrm>
          <a:off x="1219200" y="2247900"/>
          <a:ext cx="3627004" cy="1162050"/>
        </p:xfrm>
        <a:graphic>
          <a:graphicData uri="http://schemas.openxmlformats.org/presentationml/2006/ole">
            <p:oleObj spid="_x0000_s23553" name="Equation" r:id="rId3" imgW="1307880" imgH="419040" progId="">
              <p:embed/>
            </p:oleObj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6705600" y="1104900"/>
            <a:ext cx="18036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p=1, q=2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" grpId="0" animBg="1"/>
      <p:bldP spid="324" grpId="0" animBg="1"/>
      <p:bldP spid="340" grpId="0" animBg="1"/>
      <p:bldP spid="376" grpId="0" animBg="1"/>
      <p:bldP spid="383" grpId="1" animBg="1"/>
      <p:bldP spid="388" grpId="0"/>
      <p:bldP spid="389" grpId="0"/>
      <p:bldP spid="390" grpId="0"/>
      <p:bldP spid="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the long-range contacts affect the steps used in the navigation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1067-F21D-4E04-8150-E7D69290BEC8}" type="datetime1">
              <a:rPr lang="en-US" smtClean="0"/>
              <a:pPr/>
              <a:t>9/30/2008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49BC-2190-414F-9EA0-86FBFBB4D64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661</TotalTime>
  <Words>625</Words>
  <Application>Microsoft Office PowerPoint</Application>
  <PresentationFormat>On-screen Show (4:3)</PresentationFormat>
  <Paragraphs>190</Paragraphs>
  <Slides>25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Solstice</vt:lpstr>
      <vt:lpstr>Equation</vt:lpstr>
      <vt:lpstr>MathType 5.0 Equation</vt:lpstr>
      <vt:lpstr>Navigability in small-world models</vt:lpstr>
      <vt:lpstr>Property of real world networks</vt:lpstr>
      <vt:lpstr>Property of real world networks</vt:lpstr>
      <vt:lpstr>Milgram’s Experiment</vt:lpstr>
      <vt:lpstr>One must wonder why</vt:lpstr>
      <vt:lpstr>Modeling the small-world</vt:lpstr>
      <vt:lpstr>Jon’s Contribution</vt:lpstr>
      <vt:lpstr>Grid Model A Review</vt:lpstr>
      <vt:lpstr>Key idea</vt:lpstr>
      <vt:lpstr>How r affects</vt:lpstr>
      <vt:lpstr>When r = 2</vt:lpstr>
      <vt:lpstr>When r &lt; 2</vt:lpstr>
      <vt:lpstr>When r &gt; 2</vt:lpstr>
      <vt:lpstr>Claim 1</vt:lpstr>
      <vt:lpstr>Slide 15</vt:lpstr>
      <vt:lpstr>Claim 1 Continued</vt:lpstr>
      <vt:lpstr>Claim 1 Continued</vt:lpstr>
      <vt:lpstr>Claim 1 Continued</vt:lpstr>
      <vt:lpstr>Claim 3</vt:lpstr>
      <vt:lpstr>Slide 20</vt:lpstr>
      <vt:lpstr>Claim 3a</vt:lpstr>
      <vt:lpstr>Claim 3a</vt:lpstr>
      <vt:lpstr>Claim 3a</vt:lpstr>
      <vt:lpstr>Claim 3b</vt:lpstr>
      <vt:lpstr>Claim 3b</vt:lpstr>
    </vt:vector>
  </TitlesOfParts>
  <Company>Arizona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 of Computing and Informatics</dc:creator>
  <cp:lastModifiedBy>School of Computing and Informatics</cp:lastModifiedBy>
  <cp:revision>232</cp:revision>
  <dcterms:created xsi:type="dcterms:W3CDTF">2008-09-18T19:02:26Z</dcterms:created>
  <dcterms:modified xsi:type="dcterms:W3CDTF">2008-10-01T02:31:08Z</dcterms:modified>
</cp:coreProperties>
</file>