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88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80" r:id="rId4"/>
    <p:sldId id="283" r:id="rId5"/>
    <p:sldId id="282" r:id="rId6"/>
    <p:sldId id="284" r:id="rId7"/>
    <p:sldId id="275" r:id="rId8"/>
    <p:sldId id="276" r:id="rId9"/>
    <p:sldId id="285" r:id="rId10"/>
    <p:sldId id="278" r:id="rId11"/>
    <p:sldId id="279" r:id="rId12"/>
  </p:sldIdLst>
  <p:sldSz cx="10058400" cy="7772400"/>
  <p:notesSz cx="9296400" cy="6858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onstantia" pitchFamily="18" charset="0"/>
      <p:regular r:id="rId19"/>
      <p:bold r:id="rId20"/>
      <p:italic r:id="rId21"/>
      <p:boldItalic r:id="rId22"/>
    </p:embeddedFont>
    <p:embeddedFont>
      <p:font typeface="Wingdings 2" pitchFamily="18" charset="2"/>
      <p:regular r:id="rId23"/>
    </p:embeddedFont>
    <p:embeddedFont>
      <p:font typeface="SimSun" pitchFamily="2" charset="-122"/>
      <p:regular r:id="rId24"/>
    </p:embeddedFont>
    <p:embeddedFont>
      <p:font typeface="굴림" pitchFamily="34" charset="-127"/>
      <p:regular r:id="rId25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5pPr>
    <a:lvl6pPr marL="2286000" algn="l" defTabSz="914400" rtl="0" eaLnBrk="1" latinLnBrk="0" hangingPunct="1">
      <a:defRPr kumimoji="1" sz="2700"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6pPr>
    <a:lvl7pPr marL="2743200" algn="l" defTabSz="914400" rtl="0" eaLnBrk="1" latinLnBrk="0" hangingPunct="1">
      <a:defRPr kumimoji="1" sz="2700"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7pPr>
    <a:lvl8pPr marL="3200400" algn="l" defTabSz="914400" rtl="0" eaLnBrk="1" latinLnBrk="0" hangingPunct="1">
      <a:defRPr kumimoji="1" sz="2700"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8pPr>
    <a:lvl9pPr marL="3657600" algn="l" defTabSz="914400" rtl="0" eaLnBrk="1" latinLnBrk="0" hangingPunct="1">
      <a:defRPr kumimoji="1" sz="2700"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1F1F7B"/>
    <a:srgbClr val="003399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170" autoAdjust="0"/>
  </p:normalViewPr>
  <p:slideViewPr>
    <p:cSldViewPr>
      <p:cViewPr varScale="1">
        <p:scale>
          <a:sx n="73" d="100"/>
          <a:sy n="73" d="100"/>
        </p:scale>
        <p:origin x="-1272" y="-10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34" charset="-127"/>
              </a:defRPr>
            </a:lvl1pPr>
          </a:lstStyle>
          <a:p>
            <a:fld id="{6C81DE6F-E494-44FC-A8F8-02B34A0CD8B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84500" y="514350"/>
            <a:ext cx="33274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257550"/>
            <a:ext cx="74358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34" charset="-127"/>
              </a:defRPr>
            </a:lvl1pPr>
          </a:lstStyle>
          <a:p>
            <a:fld id="{D3FBA878-B11A-47DE-8583-0F7F87E32D8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0172E-85C9-42C2-BC7C-C6FD59EA2FF5}" type="slidenum">
              <a:rPr lang="en-US" altLang="ko-KR"/>
              <a:pPr/>
              <a:t>0</a:t>
            </a:fld>
            <a:endParaRPr lang="en-US" altLang="ko-K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2411A-B202-412D-B2D0-C7839E68B688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17BF2-D705-4EE3-B027-4A8F4AC6CF13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2CC3F-F2C8-4545-A14C-EC68D7D1316C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 txBox="1">
            <a:spLocks noGrp="1" noChangeArrowheads="1"/>
          </p:cNvSpPr>
          <p:nvPr/>
        </p:nvSpPr>
        <p:spPr bwMode="auto">
          <a:xfrm>
            <a:off x="5265014" y="6513694"/>
            <a:ext cx="4029282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26EB4FD-7451-41FC-A965-8CB6F95EC1D1}" type="slidenum">
              <a:rPr lang="zh-CN" altLang="en-US" sz="1200" u="none">
                <a:latin typeface="Times New Roman" pitchFamily="18" charset="0"/>
              </a:rPr>
              <a:pPr algn="r" eaLnBrk="1" hangingPunct="1"/>
              <a:t>2</a:t>
            </a:fld>
            <a:endParaRPr lang="en-US" altLang="zh-CN" sz="1200" u="none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330575" cy="2573338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378" y="3258019"/>
            <a:ext cx="7439646" cy="3085866"/>
          </a:xfrm>
          <a:noFill/>
          <a:ln w="9525"/>
        </p:spPr>
        <p:txBody>
          <a:bodyPr lIns="91440" tIns="45720" rIns="91440" bIns="45720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5265014" y="6513694"/>
            <a:ext cx="4029282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0B2E7AFD-A2B4-4EE2-9864-DF34B4C1B25D}" type="slidenum">
              <a:rPr lang="zh-CN" altLang="en-US" sz="1200" u="none">
                <a:latin typeface="Times New Roman" pitchFamily="18" charset="0"/>
              </a:rPr>
              <a:pPr algn="r" eaLnBrk="1" hangingPunct="1"/>
              <a:t>3</a:t>
            </a:fld>
            <a:endParaRPr lang="en-US" altLang="zh-CN" sz="1200" u="none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330575" cy="2573338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378" y="3258019"/>
            <a:ext cx="7439646" cy="3085866"/>
          </a:xfrm>
          <a:noFill/>
          <a:ln w="9525"/>
        </p:spPr>
        <p:txBody>
          <a:bodyPr lIns="91440" tIns="45720" rIns="91440" bIns="45720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5265014" y="6513694"/>
            <a:ext cx="4029282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BB22798-DCE8-4837-9B69-5D3743FE1FEC}" type="slidenum">
              <a:rPr lang="zh-CN" altLang="en-US" sz="1200" u="none">
                <a:latin typeface="Times New Roman" pitchFamily="18" charset="0"/>
              </a:rPr>
              <a:pPr algn="r" eaLnBrk="1" hangingPunct="1"/>
              <a:t>4</a:t>
            </a:fld>
            <a:endParaRPr lang="en-US" altLang="zh-CN" sz="1200" u="none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330575" cy="2573338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378" y="3258019"/>
            <a:ext cx="7439646" cy="3085866"/>
          </a:xfrm>
          <a:noFill/>
          <a:ln w="9525"/>
        </p:spPr>
        <p:txBody>
          <a:bodyPr lIns="91440" tIns="45720" rIns="91440" bIns="45720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5265014" y="6513694"/>
            <a:ext cx="4029282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2E7AC30-5936-4F86-B61F-157B07672B00}" type="slidenum">
              <a:rPr lang="zh-CN" altLang="en-US" sz="1200" u="none">
                <a:latin typeface="Times New Roman" pitchFamily="18" charset="0"/>
              </a:rPr>
              <a:pPr algn="r" eaLnBrk="1" hangingPunct="1"/>
              <a:t>5</a:t>
            </a:fld>
            <a:endParaRPr lang="en-US" altLang="zh-CN" sz="1200" u="none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330575" cy="2573338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378" y="3258019"/>
            <a:ext cx="7439646" cy="3085866"/>
          </a:xfrm>
          <a:noFill/>
          <a:ln w="9525"/>
        </p:spPr>
        <p:txBody>
          <a:bodyPr lIns="91440" tIns="45720" rIns="91440" bIns="45720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CEC57-D442-4219-BAC9-FC52118138BF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7B416-FBA8-4939-83E5-7318DF398EC1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5265014" y="6513694"/>
            <a:ext cx="4029282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8892874-0DB1-4493-9BEE-9CDEE59A28E2}" type="slidenum">
              <a:rPr lang="zh-CN" altLang="en-US" sz="1200" u="none">
                <a:latin typeface="Times New Roman" pitchFamily="18" charset="0"/>
              </a:rPr>
              <a:pPr algn="r" eaLnBrk="1" hangingPunct="1"/>
              <a:t>8</a:t>
            </a:fld>
            <a:endParaRPr lang="en-US" altLang="zh-CN" sz="1200" u="none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514350"/>
            <a:ext cx="3330575" cy="2573338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378" y="3258019"/>
            <a:ext cx="7439646" cy="3085866"/>
          </a:xfrm>
          <a:noFill/>
          <a:ln w="9525"/>
        </p:spPr>
        <p:txBody>
          <a:bodyPr lIns="91440" tIns="45720" rIns="91440" bIns="45720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6740" y="1554480"/>
            <a:ext cx="8636813" cy="2072640"/>
          </a:xfrm>
          <a:ln>
            <a:noFill/>
          </a:ln>
        </p:spPr>
        <p:txBody>
          <a:bodyPr vert="horz" tIns="0" rIns="2037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6740" y="3659007"/>
            <a:ext cx="8640166" cy="1986280"/>
          </a:xfrm>
        </p:spPr>
        <p:txBody>
          <a:bodyPr lIns="0" rIns="20376"/>
          <a:lstStyle>
            <a:lvl1pPr marL="0" marR="50941" indent="0" algn="r">
              <a:buNone/>
              <a:defRPr>
                <a:solidFill>
                  <a:schemeClr val="tx1"/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C4EF-6C96-48FB-922C-C70B41769C20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E00A-A972-4D4C-8B06-645AF6BF50E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036322"/>
            <a:ext cx="2263140" cy="590666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036322"/>
            <a:ext cx="6621780" cy="590666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97F4-2CB8-43B0-BDCA-ACAF0CCF15ED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A351-A9DF-4529-A863-1F08ECB306FF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87" y="1492301"/>
            <a:ext cx="8549640" cy="154411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387" y="3065286"/>
            <a:ext cx="8549640" cy="1711007"/>
          </a:xfrm>
        </p:spPr>
        <p:txBody>
          <a:bodyPr lIns="50941" rIns="50941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3C71-8026-48C9-B744-78DF2E3C66C5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97966"/>
            <a:ext cx="9052560" cy="1295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176096"/>
            <a:ext cx="4442460" cy="5026152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76096"/>
            <a:ext cx="4442460" cy="5026152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EBFB-3145-4E08-9C72-55676B6EB174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97966"/>
            <a:ext cx="9052560" cy="1295400"/>
          </a:xfrm>
        </p:spPr>
        <p:txBody>
          <a:bodyPr tIns="50941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102614"/>
            <a:ext cx="4444207" cy="747266"/>
          </a:xfrm>
        </p:spPr>
        <p:txBody>
          <a:bodyPr lIns="50941" tIns="0" rIns="50941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9528" y="2107725"/>
            <a:ext cx="4445953" cy="742155"/>
          </a:xfrm>
        </p:spPr>
        <p:txBody>
          <a:bodyPr lIns="50941" tIns="0" rIns="50941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2920" y="2849880"/>
            <a:ext cx="4444207" cy="4358483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849880"/>
            <a:ext cx="4445953" cy="4358483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B1FD-DF60-4792-B6A9-6222E0E92A3B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97966"/>
            <a:ext cx="9136380" cy="1295400"/>
          </a:xfrm>
        </p:spPr>
        <p:txBody>
          <a:bodyPr vert="horz" tIns="5094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3903-3121-4818-A4FA-35465FDEEF14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D318-1388-4531-BB49-E7767CBBB4CA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82932"/>
            <a:ext cx="3017520" cy="131699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4380" y="1899920"/>
            <a:ext cx="3017520" cy="5181600"/>
          </a:xfrm>
        </p:spPr>
        <p:txBody>
          <a:bodyPr lIns="20376" rIns="20376"/>
          <a:lstStyle>
            <a:lvl1pPr marL="0" indent="0" algn="l">
              <a:buNone/>
              <a:defRPr sz="16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32555" y="1899920"/>
            <a:ext cx="5622925" cy="5181600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7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349-EA55-4558-9BE7-FF5F659E3AE5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82328" y="1255821"/>
            <a:ext cx="5783580" cy="46634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04547" y="6074405"/>
            <a:ext cx="170993" cy="17617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1333929"/>
            <a:ext cx="2434133" cy="1793637"/>
          </a:xfrm>
        </p:spPr>
        <p:txBody>
          <a:bodyPr vert="horz" lIns="50941" tIns="50941" rIns="50941" bIns="50941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" y="3205956"/>
            <a:ext cx="2430780" cy="2469896"/>
          </a:xfrm>
        </p:spPr>
        <p:txBody>
          <a:bodyPr lIns="71318" rIns="50941" bIns="50941" anchor="t"/>
          <a:lstStyle>
            <a:lvl1pPr marL="0" indent="0" algn="l">
              <a:spcBef>
                <a:spcPts val="279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84920" y="7203864"/>
            <a:ext cx="670560" cy="413808"/>
          </a:xfrm>
        </p:spPr>
        <p:txBody>
          <a:bodyPr/>
          <a:lstStyle/>
          <a:p>
            <a:fld id="{D07E8E2E-EEE7-4AB8-8E6D-0CC44A3AE3E4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34372" y="1359453"/>
            <a:ext cx="5079492" cy="445617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478" y="6592147"/>
            <a:ext cx="10079355" cy="118025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19650" y="7049136"/>
            <a:ext cx="5238750" cy="7232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478" y="-8096"/>
            <a:ext cx="10079355" cy="118025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19650" y="-8096"/>
            <a:ext cx="5238750" cy="7232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2920" y="797966"/>
            <a:ext cx="9052560" cy="1295400"/>
          </a:xfrm>
          <a:prstGeom prst="rect">
            <a:avLst/>
          </a:prstGeom>
        </p:spPr>
        <p:txBody>
          <a:bodyPr vert="horz" lIns="0" tIns="50941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2920" y="2193544"/>
            <a:ext cx="9052560" cy="4974336"/>
          </a:xfrm>
          <a:prstGeom prst="rect">
            <a:avLst/>
          </a:prstGeom>
        </p:spPr>
        <p:txBody>
          <a:bodyPr vert="horz" lIns="101882" tIns="50941" rIns="101882" bIns="5094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33700" y="7203864"/>
            <a:ext cx="3688080" cy="41380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17280" y="7203864"/>
            <a:ext cx="838200" cy="41380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44F02A-2688-4F2A-BE36-B6327EA02F11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2" name="Group 1"/>
          <p:cNvGrpSpPr/>
          <p:nvPr/>
        </p:nvGrpSpPr>
        <p:grpSpPr>
          <a:xfrm>
            <a:off x="-20919" y="229396"/>
            <a:ext cx="10098603" cy="735787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5647" indent="-305647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77" indent="-27508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indent="-27508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472" indent="-23433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119" indent="-23433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35767" indent="-23433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531" indent="-20376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5179" indent="-203765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50826" indent="-20376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8550275" cy="1630363"/>
          </a:xfrm>
        </p:spPr>
        <p:txBody>
          <a:bodyPr/>
          <a:lstStyle/>
          <a:p>
            <a:pPr eaLnBrk="1" hangingPunct="1"/>
            <a:r>
              <a:rPr lang="en-US" altLang="ko-KR" sz="4800" dirty="0" smtClean="0"/>
              <a:t>Cohesive </a:t>
            </a:r>
            <a:r>
              <a:rPr lang="en-US" altLang="ko-KR" sz="4800" dirty="0" smtClean="0"/>
              <a:t>Subgroups</a:t>
            </a:r>
            <a:br>
              <a:rPr lang="en-US" altLang="ko-KR" sz="4800" dirty="0" smtClean="0"/>
            </a:br>
            <a:r>
              <a:rPr lang="en-US" altLang="ko-KR" sz="4800" dirty="0" smtClean="0"/>
              <a:t>Chapter 7</a:t>
            </a:r>
            <a:endParaRPr lang="en-US" altLang="ko-KR" sz="48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5575" y="5019675"/>
            <a:ext cx="7040563" cy="1381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700" b="1" dirty="0" smtClean="0"/>
              <a:t>Feb 20, 2009</a:t>
            </a:r>
            <a:endParaRPr lang="en-US" altLang="ko-KR" sz="2700" b="1" i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3970337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3200" dirty="0" smtClean="0"/>
              <a:t>Dealing With Value and Direction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54063" y="1812925"/>
            <a:ext cx="4275137" cy="5959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ko-KR" sz="2400" b="1" dirty="0" smtClean="0"/>
              <a:t>Directional relations</a:t>
            </a:r>
            <a:r>
              <a:rPr lang="en-US" altLang="ko-KR" sz="2400" dirty="0" smtClean="0"/>
              <a:t>: </a:t>
            </a:r>
            <a:r>
              <a:rPr lang="en-US" altLang="ko-KR" sz="2400" dirty="0" err="1" smtClean="0"/>
              <a:t>symmetrize</a:t>
            </a:r>
            <a:r>
              <a:rPr lang="en-US" altLang="ko-KR" sz="2400" dirty="0" smtClean="0"/>
              <a:t> the relations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 smtClean="0"/>
              <a:t>weakly connected n-clique.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 smtClean="0"/>
              <a:t>unilateral connected n-clique,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 smtClean="0"/>
              <a:t>strongly connected n-clique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 smtClean="0"/>
              <a:t>recursively connected n-clique.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 smtClean="0"/>
              <a:t>Recursive relationship, semi-path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b="1" dirty="0" smtClean="0"/>
              <a:t>Valued relations</a:t>
            </a:r>
            <a:r>
              <a:rPr lang="en-US" altLang="ko-KR" sz="2400" dirty="0" smtClean="0"/>
              <a:t> : Define cut-off  values and then dichotomize. Question: What strength = connection?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b="1" dirty="0" smtClean="0"/>
              <a:t>Example: </a:t>
            </a:r>
            <a:r>
              <a:rPr lang="en-US" altLang="ko-KR" sz="2400" dirty="0" smtClean="0"/>
              <a:t>Choosing a level for dichotomization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066800"/>
            <a:ext cx="4953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905256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3600" dirty="0" smtClean="0"/>
              <a:t>Other Approaches – Permutations &amp; Visualization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54063" y="2057400"/>
            <a:ext cx="3817937" cy="50958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dirty="0" smtClean="0"/>
              <a:t>Permutation 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Multi Dimensional Approach (Clustering Analysis, Factor Analysis: </a:t>
            </a:r>
            <a:r>
              <a:rPr lang="en-US" altLang="ko-KR" dirty="0" err="1" smtClean="0"/>
              <a:t>Caldeira</a:t>
            </a:r>
            <a:r>
              <a:rPr lang="en-US" altLang="ko-KR" dirty="0" smtClean="0"/>
              <a:t> (1988)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540000"/>
            <a:ext cx="39624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286000"/>
            <a:ext cx="433387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550275" cy="1295400"/>
          </a:xfrm>
        </p:spPr>
        <p:txBody>
          <a:bodyPr/>
          <a:lstStyle/>
          <a:p>
            <a:pPr eaLnBrk="1" hangingPunct="1"/>
            <a:r>
              <a:rPr lang="en-US" altLang="ko-KR" smtClean="0"/>
              <a:t>Definition of subgroups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ko-KR" sz="2000" dirty="0" smtClean="0"/>
              <a:t>Definition of sub-groups: “Cohesive subgroups are subsets of actors among whom there are relatively strong, direct, intense, frequent or positive ties. It formalizes the strong social groups based on the social network properties ”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ko-KR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 smtClean="0"/>
              <a:t>Discussion in this chapter is dedicated to one-mode networks. So, it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 smtClean="0"/>
              <a:t>One mode networks: focus is on properties of pair-wise 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 smtClean="0"/>
              <a:t>Two mode networks:  focus is on ties among actors through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ko-KR" sz="2000" dirty="0" smtClean="0"/>
              <a:t>     Joint membership in collectivities.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ko-KR" sz="2000" dirty="0" smtClean="0"/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SimSun" pitchFamily="2" charset="-122"/>
              </a:rPr>
              <a:t>Although the literature contains numerous ways to conceptualize the idea of subgroup, there are four general properties: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zh-CN" sz="2200" dirty="0" smtClean="0">
                <a:ea typeface="SimSun" pitchFamily="2" charset="-122"/>
              </a:rPr>
              <a:t>The </a:t>
            </a:r>
            <a:r>
              <a:rPr lang="en-US" altLang="zh-CN" sz="2200" dirty="0" smtClean="0">
                <a:ea typeface="SimSun" pitchFamily="2" charset="-122"/>
              </a:rPr>
              <a:t>mutuality of ties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zh-CN" sz="2200" dirty="0" smtClean="0">
                <a:ea typeface="SimSun" pitchFamily="2" charset="-122"/>
              </a:rPr>
              <a:t>The closeness of </a:t>
            </a:r>
            <a:r>
              <a:rPr lang="en-US" altLang="zh-CN" sz="2200" dirty="0" err="1" smtClean="0">
                <a:ea typeface="SimSun" pitchFamily="2" charset="-122"/>
              </a:rPr>
              <a:t>reachability</a:t>
            </a:r>
            <a:r>
              <a:rPr lang="en-US" altLang="zh-CN" sz="2200" dirty="0" smtClean="0">
                <a:ea typeface="SimSun" pitchFamily="2" charset="-122"/>
              </a:rPr>
              <a:t> of subgroup members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zh-CN" sz="2200" dirty="0" smtClean="0">
                <a:ea typeface="SimSun" pitchFamily="2" charset="-122"/>
              </a:rPr>
              <a:t>The frequency of ties among members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zh-CN" sz="2200" dirty="0" smtClean="0">
                <a:ea typeface="SimSun" pitchFamily="2" charset="-122"/>
              </a:rPr>
              <a:t>The relative frequency of ties among subgroup members compared to non-members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ko-KR" sz="2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1676400"/>
            <a:ext cx="8633460" cy="65309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SimSun" pitchFamily="2" charset="-122"/>
              </a:rPr>
              <a:t>Subgroups Based on Complete Mutuality</a:t>
            </a:r>
            <a:endParaRPr lang="zh-CN" altLang="en-US" dirty="0" smtClean="0">
              <a:ea typeface="SimSun" pitchFamily="2" charset="-122"/>
            </a:endParaRP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609600" y="2504440"/>
            <a:ext cx="8801100" cy="526796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700" b="1" dirty="0" smtClean="0">
                <a:ea typeface="SimSun" pitchFamily="2" charset="-122"/>
              </a:rPr>
              <a:t>“Cliquish”</a:t>
            </a:r>
            <a:r>
              <a:rPr lang="en-US" altLang="zh-CN" sz="2700" dirty="0" smtClean="0">
                <a:ea typeface="SimSun" pitchFamily="2" charset="-122"/>
              </a:rPr>
              <a:t> subgroups (</a:t>
            </a:r>
            <a:r>
              <a:rPr lang="en-US" altLang="zh-CN" sz="2700" dirty="0" err="1" smtClean="0">
                <a:ea typeface="SimSun" pitchFamily="2" charset="-122"/>
              </a:rPr>
              <a:t>Festinger</a:t>
            </a:r>
            <a:r>
              <a:rPr lang="en-US" altLang="zh-CN" sz="2700" dirty="0" smtClean="0">
                <a:ea typeface="SimSun" pitchFamily="2" charset="-122"/>
              </a:rPr>
              <a:t> and Luce and Perry) </a:t>
            </a:r>
          </a:p>
          <a:p>
            <a:pPr lvl="1"/>
            <a:r>
              <a:rPr lang="en-US" altLang="zh-CN" sz="2500" dirty="0" smtClean="0">
                <a:ea typeface="SimSun" pitchFamily="2" charset="-122"/>
              </a:rPr>
              <a:t>Cohesive subgroups in directional dichotomous relations would be characterized by sets of people among whom all friendship choices were mutual.</a:t>
            </a:r>
          </a:p>
          <a:p>
            <a:pPr lvl="1"/>
            <a:endParaRPr lang="en-US" altLang="zh-CN" sz="2500" dirty="0" smtClean="0">
              <a:ea typeface="SimSun" pitchFamily="2" charset="-122"/>
            </a:endParaRPr>
          </a:p>
          <a:p>
            <a:r>
              <a:rPr lang="en-US" altLang="zh-CN" sz="2700" dirty="0" smtClean="0">
                <a:ea typeface="SimSun" pitchFamily="2" charset="-122"/>
              </a:rPr>
              <a:t>Definition of a Clique</a:t>
            </a:r>
          </a:p>
          <a:p>
            <a:pPr lvl="1"/>
            <a:r>
              <a:rPr lang="en-US" altLang="zh-CN" sz="2300" dirty="0" smtClean="0">
                <a:ea typeface="SimSun" pitchFamily="2" charset="-122"/>
              </a:rPr>
              <a:t>A clique in a graph is a </a:t>
            </a:r>
            <a:r>
              <a:rPr lang="en-US" altLang="zh-CN" sz="2300" b="1" dirty="0" smtClean="0">
                <a:ea typeface="SimSun" pitchFamily="2" charset="-122"/>
              </a:rPr>
              <a:t>maximal complete</a:t>
            </a:r>
            <a:r>
              <a:rPr lang="en-US" altLang="zh-CN" sz="2300" dirty="0" smtClean="0">
                <a:ea typeface="SimSun" pitchFamily="2" charset="-122"/>
              </a:rPr>
              <a:t> </a:t>
            </a:r>
            <a:r>
              <a:rPr lang="en-US" altLang="zh-CN" sz="2300" dirty="0" err="1" smtClean="0">
                <a:ea typeface="SimSun" pitchFamily="2" charset="-122"/>
              </a:rPr>
              <a:t>subgraph</a:t>
            </a:r>
            <a:r>
              <a:rPr lang="en-US" altLang="zh-CN" sz="2300" dirty="0" smtClean="0">
                <a:ea typeface="SimSun" pitchFamily="2" charset="-122"/>
              </a:rPr>
              <a:t> of three or more nodes, all of which are adjacent to each other, and there are no other nodes that are also adjacent to all of the members of the clique. </a:t>
            </a:r>
          </a:p>
          <a:p>
            <a:pPr lvl="1"/>
            <a:endParaRPr lang="en-US" altLang="zh-CN" sz="2300" dirty="0" smtClean="0">
              <a:ea typeface="SimSun" pitchFamily="2" charset="-122"/>
            </a:endParaRPr>
          </a:p>
          <a:p>
            <a:r>
              <a:rPr lang="en-US" altLang="zh-CN" sz="2500" dirty="0" smtClean="0">
                <a:ea typeface="SimSun" pitchFamily="2" charset="-122"/>
              </a:rPr>
              <a:t>Considerations</a:t>
            </a:r>
          </a:p>
          <a:p>
            <a:pPr lvl="1"/>
            <a:r>
              <a:rPr lang="en-US" altLang="zh-CN" sz="2300" dirty="0" smtClean="0">
                <a:ea typeface="SimSun" pitchFamily="2" charset="-122"/>
              </a:rPr>
              <a:t>Strict</a:t>
            </a:r>
          </a:p>
          <a:p>
            <a:pPr lvl="1"/>
            <a:r>
              <a:rPr lang="en-US" altLang="zh-CN" sz="2300" dirty="0" smtClean="0">
                <a:ea typeface="SimSun" pitchFamily="2" charset="-122"/>
              </a:rPr>
              <a:t>U</a:t>
            </a:r>
            <a:r>
              <a:rPr lang="en-US" altLang="zh-CN" sz="2300" dirty="0" smtClean="0">
                <a:ea typeface="SimSun" pitchFamily="2" charset="-122"/>
              </a:rPr>
              <a:t>nstable </a:t>
            </a:r>
            <a:r>
              <a:rPr lang="en-US" altLang="zh-CN" sz="2300" dirty="0" smtClean="0">
                <a:ea typeface="SimSun" pitchFamily="2" charset="-122"/>
              </a:rPr>
              <a:t>(a single edge will prevent a </a:t>
            </a:r>
            <a:r>
              <a:rPr lang="en-US" altLang="zh-CN" sz="2300" dirty="0" err="1" smtClean="0">
                <a:ea typeface="SimSun" pitchFamily="2" charset="-122"/>
              </a:rPr>
              <a:t>subgraph</a:t>
            </a:r>
            <a:r>
              <a:rPr lang="en-US" altLang="zh-CN" sz="2300" dirty="0" smtClean="0">
                <a:ea typeface="SimSun" pitchFamily="2" charset="-122"/>
              </a:rPr>
              <a:t> from being a </a:t>
            </a:r>
            <a:r>
              <a:rPr lang="en-US" altLang="zh-CN" sz="2300" dirty="0" smtClean="0">
                <a:ea typeface="SimSun" pitchFamily="2" charset="-122"/>
              </a:rPr>
              <a:t>clique)</a:t>
            </a:r>
          </a:p>
          <a:p>
            <a:pPr lvl="1"/>
            <a:r>
              <a:rPr lang="en-US" altLang="zh-CN" sz="2300" dirty="0" smtClean="0">
                <a:ea typeface="SimSun" pitchFamily="2" charset="-122"/>
              </a:rPr>
              <a:t>S</a:t>
            </a:r>
            <a:r>
              <a:rPr lang="en-US" altLang="zh-CN" sz="2300" dirty="0" smtClean="0">
                <a:ea typeface="SimSun" pitchFamily="2" charset="-122"/>
              </a:rPr>
              <a:t>parse </a:t>
            </a:r>
            <a:r>
              <a:rPr lang="en-US" altLang="zh-CN" sz="2300" dirty="0" smtClean="0">
                <a:ea typeface="SimSun" pitchFamily="2" charset="-122"/>
              </a:rPr>
              <a:t>networks do not have cliques</a:t>
            </a:r>
          </a:p>
          <a:p>
            <a:pPr lvl="1"/>
            <a:r>
              <a:rPr lang="en-US" altLang="zh-CN" sz="2300" dirty="0" smtClean="0">
                <a:ea typeface="SimSun" pitchFamily="2" charset="-122"/>
              </a:rPr>
              <a:t>S</a:t>
            </a:r>
            <a:r>
              <a:rPr lang="en-US" altLang="zh-CN" sz="2300" dirty="0" smtClean="0">
                <a:ea typeface="SimSun" pitchFamily="2" charset="-122"/>
              </a:rPr>
              <a:t>mall </a:t>
            </a:r>
            <a:r>
              <a:rPr lang="en-US" altLang="zh-CN" sz="2300" dirty="0" smtClean="0">
                <a:ea typeface="SimSun" pitchFamily="2" charset="-122"/>
              </a:rPr>
              <a:t>cliques can only be found and a lot overlaps</a:t>
            </a:r>
          </a:p>
          <a:p>
            <a:pPr lvl="1"/>
            <a:r>
              <a:rPr lang="en-US" altLang="zh-CN" sz="2300" dirty="0" smtClean="0">
                <a:ea typeface="SimSun" pitchFamily="2" charset="-122"/>
              </a:rPr>
              <a:t>N</a:t>
            </a:r>
            <a:r>
              <a:rPr lang="en-US" altLang="zh-CN" sz="2300" dirty="0" smtClean="0">
                <a:ea typeface="SimSun" pitchFamily="2" charset="-122"/>
              </a:rPr>
              <a:t>o </a:t>
            </a:r>
            <a:r>
              <a:rPr lang="en-US" altLang="zh-CN" sz="2300" dirty="0" smtClean="0">
                <a:ea typeface="SimSun" pitchFamily="2" charset="-122"/>
              </a:rPr>
              <a:t>internal differentiation among actors within a clique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2920" y="1632902"/>
            <a:ext cx="8633460" cy="65309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SimSun" pitchFamily="2" charset="-122"/>
              </a:rPr>
              <a:t>Subgroups Based on Complete Mutuality</a:t>
            </a:r>
            <a:endParaRPr lang="zh-CN" altLang="en-US" dirty="0" smtClean="0">
              <a:ea typeface="SimSun" pitchFamily="2" charset="-122"/>
            </a:endParaRP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754380" y="2819400"/>
            <a:ext cx="8801100" cy="5181600"/>
          </a:xfrm>
        </p:spPr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Example</a:t>
            </a:r>
          </a:p>
          <a:p>
            <a:pPr>
              <a:buFont typeface="Wingdings" pitchFamily="2" charset="2"/>
              <a:buNone/>
            </a:pPr>
            <a:endParaRPr lang="en-US" altLang="zh-CN" dirty="0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dirty="0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dirty="0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dirty="0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dirty="0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dirty="0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200" dirty="0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200" dirty="0" smtClean="0">
                <a:ea typeface="SimSun" pitchFamily="2" charset="-122"/>
              </a:rPr>
              <a:t>Cliques: {1,2,3},{1,3,5}, and {3,4,5,6}</a:t>
            </a:r>
          </a:p>
        </p:txBody>
      </p:sp>
      <p:sp>
        <p:nvSpPr>
          <p:cNvPr id="88068" name="Line 5"/>
          <p:cNvSpPr>
            <a:spLocks noChangeShapeType="1"/>
          </p:cNvSpPr>
          <p:nvPr/>
        </p:nvSpPr>
        <p:spPr bwMode="auto">
          <a:xfrm>
            <a:off x="3939540" y="2504440"/>
            <a:ext cx="19278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8069" name="Line 6"/>
          <p:cNvSpPr>
            <a:spLocks noChangeShapeType="1"/>
          </p:cNvSpPr>
          <p:nvPr/>
        </p:nvSpPr>
        <p:spPr bwMode="auto">
          <a:xfrm>
            <a:off x="3939540" y="250444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8070" name="Line 7"/>
          <p:cNvSpPr>
            <a:spLocks noChangeShapeType="1"/>
          </p:cNvSpPr>
          <p:nvPr/>
        </p:nvSpPr>
        <p:spPr bwMode="auto">
          <a:xfrm>
            <a:off x="3939540" y="4231640"/>
            <a:ext cx="19278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8071" name="Line 8"/>
          <p:cNvSpPr>
            <a:spLocks noChangeShapeType="1"/>
          </p:cNvSpPr>
          <p:nvPr/>
        </p:nvSpPr>
        <p:spPr bwMode="auto">
          <a:xfrm>
            <a:off x="5867400" y="250444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8072" name="Line 9"/>
          <p:cNvSpPr>
            <a:spLocks noChangeShapeType="1"/>
          </p:cNvSpPr>
          <p:nvPr/>
        </p:nvSpPr>
        <p:spPr bwMode="auto">
          <a:xfrm>
            <a:off x="3939540" y="4231640"/>
            <a:ext cx="0" cy="164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8073" name="Line 10"/>
          <p:cNvSpPr>
            <a:spLocks noChangeShapeType="1"/>
          </p:cNvSpPr>
          <p:nvPr/>
        </p:nvSpPr>
        <p:spPr bwMode="auto">
          <a:xfrm>
            <a:off x="3939540" y="5872480"/>
            <a:ext cx="19278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8074" name="Line 11"/>
          <p:cNvSpPr>
            <a:spLocks noChangeShapeType="1"/>
          </p:cNvSpPr>
          <p:nvPr/>
        </p:nvSpPr>
        <p:spPr bwMode="auto">
          <a:xfrm flipV="1">
            <a:off x="5867400" y="4231640"/>
            <a:ext cx="0" cy="164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8075" name="Line 12"/>
          <p:cNvSpPr>
            <a:spLocks noChangeShapeType="1"/>
          </p:cNvSpPr>
          <p:nvPr/>
        </p:nvSpPr>
        <p:spPr bwMode="auto">
          <a:xfrm flipH="1">
            <a:off x="2346960" y="4231640"/>
            <a:ext cx="15925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8076" name="Line 13"/>
          <p:cNvSpPr>
            <a:spLocks noChangeShapeType="1"/>
          </p:cNvSpPr>
          <p:nvPr/>
        </p:nvSpPr>
        <p:spPr bwMode="auto">
          <a:xfrm flipV="1">
            <a:off x="2346960" y="2504440"/>
            <a:ext cx="159258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8077" name="Line 14"/>
          <p:cNvSpPr>
            <a:spLocks noChangeShapeType="1"/>
          </p:cNvSpPr>
          <p:nvPr/>
        </p:nvSpPr>
        <p:spPr bwMode="auto">
          <a:xfrm>
            <a:off x="2346960" y="4231640"/>
            <a:ext cx="1592580" cy="164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8078" name="Text Box 15"/>
          <p:cNvSpPr txBox="1">
            <a:spLocks noChangeArrowheads="1"/>
          </p:cNvSpPr>
          <p:nvPr/>
        </p:nvSpPr>
        <p:spPr bwMode="auto">
          <a:xfrm>
            <a:off x="1844040" y="4058921"/>
            <a:ext cx="41910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1</a:t>
            </a:r>
          </a:p>
        </p:txBody>
      </p:sp>
      <p:sp>
        <p:nvSpPr>
          <p:cNvPr id="88079" name="Text Box 18"/>
          <p:cNvSpPr txBox="1">
            <a:spLocks noChangeArrowheads="1"/>
          </p:cNvSpPr>
          <p:nvPr/>
        </p:nvSpPr>
        <p:spPr bwMode="auto">
          <a:xfrm>
            <a:off x="3604260" y="3799841"/>
            <a:ext cx="41910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3</a:t>
            </a:r>
          </a:p>
        </p:txBody>
      </p:sp>
      <p:sp>
        <p:nvSpPr>
          <p:cNvPr id="88080" name="Text Box 19"/>
          <p:cNvSpPr txBox="1">
            <a:spLocks noChangeArrowheads="1"/>
          </p:cNvSpPr>
          <p:nvPr/>
        </p:nvSpPr>
        <p:spPr bwMode="auto">
          <a:xfrm>
            <a:off x="5867400" y="2072641"/>
            <a:ext cx="41910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7</a:t>
            </a:r>
          </a:p>
        </p:txBody>
      </p:sp>
      <p:sp>
        <p:nvSpPr>
          <p:cNvPr id="88081" name="Text Box 20"/>
          <p:cNvSpPr txBox="1">
            <a:spLocks noChangeArrowheads="1"/>
          </p:cNvSpPr>
          <p:nvPr/>
        </p:nvSpPr>
        <p:spPr bwMode="auto">
          <a:xfrm>
            <a:off x="5951220" y="4058921"/>
            <a:ext cx="41910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4</a:t>
            </a:r>
          </a:p>
        </p:txBody>
      </p:sp>
      <p:sp>
        <p:nvSpPr>
          <p:cNvPr id="88082" name="Text Box 21"/>
          <p:cNvSpPr txBox="1">
            <a:spLocks noChangeArrowheads="1"/>
          </p:cNvSpPr>
          <p:nvPr/>
        </p:nvSpPr>
        <p:spPr bwMode="auto">
          <a:xfrm>
            <a:off x="3688080" y="5958841"/>
            <a:ext cx="41910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5</a:t>
            </a:r>
          </a:p>
        </p:txBody>
      </p:sp>
      <p:sp>
        <p:nvSpPr>
          <p:cNvPr id="88083" name="Text Box 22"/>
          <p:cNvSpPr txBox="1">
            <a:spLocks noChangeArrowheads="1"/>
          </p:cNvSpPr>
          <p:nvPr/>
        </p:nvSpPr>
        <p:spPr bwMode="auto">
          <a:xfrm>
            <a:off x="5867400" y="5872481"/>
            <a:ext cx="41910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6</a:t>
            </a:r>
          </a:p>
        </p:txBody>
      </p:sp>
      <p:sp>
        <p:nvSpPr>
          <p:cNvPr id="88084" name="Text Box 23"/>
          <p:cNvSpPr txBox="1">
            <a:spLocks noChangeArrowheads="1"/>
          </p:cNvSpPr>
          <p:nvPr/>
        </p:nvSpPr>
        <p:spPr bwMode="auto">
          <a:xfrm>
            <a:off x="3604260" y="2072641"/>
            <a:ext cx="41910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2</a:t>
            </a:r>
          </a:p>
        </p:txBody>
      </p:sp>
      <p:sp>
        <p:nvSpPr>
          <p:cNvPr id="88085" name="Line 24"/>
          <p:cNvSpPr>
            <a:spLocks noChangeShapeType="1"/>
          </p:cNvSpPr>
          <p:nvPr/>
        </p:nvSpPr>
        <p:spPr bwMode="auto">
          <a:xfrm>
            <a:off x="3939540" y="4231640"/>
            <a:ext cx="1927860" cy="164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8086" name="Line 25"/>
          <p:cNvSpPr>
            <a:spLocks noChangeShapeType="1"/>
          </p:cNvSpPr>
          <p:nvPr/>
        </p:nvSpPr>
        <p:spPr bwMode="auto">
          <a:xfrm flipV="1">
            <a:off x="3939540" y="4231640"/>
            <a:ext cx="1927860" cy="164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356360"/>
            <a:ext cx="9394825" cy="77724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SimSun" pitchFamily="2" charset="-122"/>
              </a:rPr>
              <a:t>Subgroups Based on </a:t>
            </a:r>
            <a:r>
              <a:rPr lang="en-US" altLang="zh-CN" dirty="0" err="1" smtClean="0">
                <a:ea typeface="SimSun" pitchFamily="2" charset="-122"/>
              </a:rPr>
              <a:t>Reachability</a:t>
            </a:r>
            <a:r>
              <a:rPr lang="en-US" altLang="zh-CN" dirty="0" smtClean="0">
                <a:ea typeface="SimSun" pitchFamily="2" charset="-122"/>
              </a:rPr>
              <a:t> and Diameter</a:t>
            </a:r>
            <a:endParaRPr lang="zh-CN" altLang="en-US" dirty="0" smtClean="0">
              <a:ea typeface="SimSun" pitchFamily="2" charset="-122"/>
            </a:endParaRPr>
          </a:p>
        </p:txBody>
      </p:sp>
      <p:sp>
        <p:nvSpPr>
          <p:cNvPr id="25604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02920" y="2209800"/>
            <a:ext cx="913638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700" dirty="0" smtClean="0">
                <a:ea typeface="SimSun" pitchFamily="2" charset="-122"/>
              </a:rPr>
              <a:t>Hypothesis: social  processes occur through intermediaries . E.g. information diffusion</a:t>
            </a:r>
          </a:p>
          <a:p>
            <a:r>
              <a:rPr lang="en-US" altLang="zh-CN" sz="2700" b="1" dirty="0" smtClean="0">
                <a:solidFill>
                  <a:srgbClr val="FF0000"/>
                </a:solidFill>
                <a:ea typeface="SimSun" pitchFamily="2" charset="-122"/>
              </a:rPr>
              <a:t>n-cliques</a:t>
            </a:r>
          </a:p>
          <a:p>
            <a:pPr>
              <a:buFont typeface="Wingdings" pitchFamily="2" charset="2"/>
              <a:buNone/>
            </a:pPr>
            <a:r>
              <a:rPr lang="en-US" altLang="zh-CN" sz="2700" dirty="0" smtClean="0">
                <a:ea typeface="SimSun" pitchFamily="2" charset="-122"/>
              </a:rPr>
              <a:t>   </a:t>
            </a:r>
            <a:r>
              <a:rPr lang="en-US" altLang="zh-CN" sz="2500" dirty="0" smtClean="0">
                <a:ea typeface="SimSun" pitchFamily="2" charset="-122"/>
              </a:rPr>
              <a:t>An n-clique is a maximal </a:t>
            </a:r>
            <a:r>
              <a:rPr lang="en-US" altLang="zh-CN" sz="2500" dirty="0" err="1" smtClean="0">
                <a:ea typeface="SimSun" pitchFamily="2" charset="-122"/>
              </a:rPr>
              <a:t>subgraph</a:t>
            </a:r>
            <a:r>
              <a:rPr lang="en-US" altLang="zh-CN" sz="2500" dirty="0" smtClean="0">
                <a:ea typeface="SimSun" pitchFamily="2" charset="-122"/>
              </a:rPr>
              <a:t> in which the largest geodesic distance between any two nodes is no greater than n.</a:t>
            </a:r>
          </a:p>
          <a:p>
            <a:pPr>
              <a:buFont typeface="Wingdings" pitchFamily="2" charset="2"/>
              <a:buNone/>
            </a:pPr>
            <a:endParaRPr lang="en-US" altLang="zh-CN" sz="2700" dirty="0" smtClean="0">
              <a:ea typeface="SimSun" pitchFamily="2" charset="-122"/>
            </a:endParaRPr>
          </a:p>
          <a:p>
            <a:pPr lvl="1"/>
            <a:r>
              <a:rPr lang="en-US" altLang="zh-CN" sz="2500" dirty="0" smtClean="0">
                <a:ea typeface="SimSun" pitchFamily="2" charset="-122"/>
              </a:rPr>
              <a:t>n = 1 -&gt; clique</a:t>
            </a:r>
            <a:endParaRPr lang="en-US" altLang="zh-CN" sz="2500" dirty="0" smtClean="0">
              <a:ea typeface="SimSun" pitchFamily="2" charset="-122"/>
            </a:endParaRPr>
          </a:p>
          <a:p>
            <a:r>
              <a:rPr lang="en-US" altLang="zh-CN" sz="2700" b="1" dirty="0" smtClean="0">
                <a:solidFill>
                  <a:srgbClr val="FF0000"/>
                </a:solidFill>
                <a:ea typeface="SimSun" pitchFamily="2" charset="-122"/>
              </a:rPr>
              <a:t>n-clans</a:t>
            </a:r>
            <a:endParaRPr lang="en-US" altLang="zh-CN" sz="2700" b="1" dirty="0" smtClean="0">
              <a:solidFill>
                <a:srgbClr val="FF0000"/>
              </a:solidFill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700" dirty="0" smtClean="0">
                <a:ea typeface="SimSun" pitchFamily="2" charset="-122"/>
              </a:rPr>
              <a:t>    </a:t>
            </a:r>
            <a:r>
              <a:rPr lang="en-US" altLang="zh-CN" sz="2500" dirty="0" smtClean="0">
                <a:ea typeface="SimSun" pitchFamily="2" charset="-122"/>
              </a:rPr>
              <a:t>An n-clan is an n-clique, in which the geodesic distance, d(</a:t>
            </a:r>
            <a:r>
              <a:rPr lang="en-US" altLang="zh-CN" sz="2500" dirty="0" err="1" smtClean="0">
                <a:ea typeface="SimSun" pitchFamily="2" charset="-122"/>
              </a:rPr>
              <a:t>i,j</a:t>
            </a:r>
            <a:r>
              <a:rPr lang="en-US" altLang="zh-CN" sz="2500" dirty="0" smtClean="0">
                <a:ea typeface="SimSun" pitchFamily="2" charset="-122"/>
              </a:rPr>
              <a:t>), between all nodes in the </a:t>
            </a:r>
            <a:r>
              <a:rPr lang="en-US" altLang="zh-CN" sz="2500" dirty="0" err="1" smtClean="0">
                <a:ea typeface="SimSun" pitchFamily="2" charset="-122"/>
              </a:rPr>
              <a:t>subgraph</a:t>
            </a:r>
            <a:r>
              <a:rPr lang="en-US" altLang="zh-CN" sz="2500" dirty="0" smtClean="0">
                <a:ea typeface="SimSun" pitchFamily="2" charset="-122"/>
              </a:rPr>
              <a:t> is no greater than n </a:t>
            </a:r>
            <a:r>
              <a:rPr lang="en-US" altLang="zh-CN" sz="2500" b="1" dirty="0" smtClean="0">
                <a:ea typeface="SimSun" pitchFamily="2" charset="-122"/>
              </a:rPr>
              <a:t>for paths within the </a:t>
            </a:r>
            <a:r>
              <a:rPr lang="en-US" altLang="zh-CN" sz="2500" b="1" dirty="0" err="1" smtClean="0">
                <a:ea typeface="SimSun" pitchFamily="2" charset="-122"/>
              </a:rPr>
              <a:t>subgraph</a:t>
            </a:r>
            <a:endParaRPr lang="en-US" altLang="zh-CN" sz="2500" dirty="0" smtClean="0">
              <a:solidFill>
                <a:srgbClr val="FF0000"/>
              </a:solidFill>
              <a:ea typeface="SimSun" pitchFamily="2" charset="-122"/>
            </a:endParaRPr>
          </a:p>
          <a:p>
            <a:pPr lvl="1"/>
            <a:r>
              <a:rPr lang="en-US" altLang="zh-CN" sz="2500" dirty="0" smtClean="0">
                <a:ea typeface="SimSun" pitchFamily="2" charset="-122"/>
              </a:rPr>
              <a:t>All n-clans are n-cliques or </a:t>
            </a:r>
            <a:r>
              <a:rPr lang="en-US" altLang="zh-CN" sz="2500" dirty="0" err="1" smtClean="0">
                <a:ea typeface="SimSun" pitchFamily="2" charset="-122"/>
              </a:rPr>
              <a:t>subgraph</a:t>
            </a:r>
            <a:r>
              <a:rPr lang="en-US" altLang="zh-CN" sz="2500" dirty="0" smtClean="0">
                <a:ea typeface="SimSun" pitchFamily="2" charset="-122"/>
              </a:rPr>
              <a:t> of n-cliques</a:t>
            </a:r>
          </a:p>
          <a:p>
            <a:r>
              <a:rPr lang="en-US" altLang="zh-CN" sz="2700" b="1" dirty="0" smtClean="0">
                <a:solidFill>
                  <a:srgbClr val="FF0000"/>
                </a:solidFill>
                <a:ea typeface="SimSun" pitchFamily="2" charset="-122"/>
              </a:rPr>
              <a:t>n-clubs</a:t>
            </a:r>
            <a:endParaRPr lang="en-US" altLang="zh-CN" sz="2700" b="1" dirty="0" smtClean="0">
              <a:solidFill>
                <a:srgbClr val="FF0000"/>
              </a:solidFill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700" dirty="0" smtClean="0">
                <a:ea typeface="SimSun" pitchFamily="2" charset="-122"/>
              </a:rPr>
              <a:t>    </a:t>
            </a:r>
            <a:r>
              <a:rPr lang="en-US" altLang="zh-CN" sz="2500" dirty="0" smtClean="0">
                <a:ea typeface="SimSun" pitchFamily="2" charset="-122"/>
              </a:rPr>
              <a:t>An n-club is defined as a maximal </a:t>
            </a:r>
            <a:r>
              <a:rPr lang="en-US" altLang="zh-CN" sz="2500" dirty="0" err="1" smtClean="0">
                <a:ea typeface="SimSun" pitchFamily="2" charset="-122"/>
              </a:rPr>
              <a:t>subgraph</a:t>
            </a:r>
            <a:r>
              <a:rPr lang="en-US" altLang="zh-CN" sz="2500" dirty="0" smtClean="0">
                <a:ea typeface="SimSun" pitchFamily="2" charset="-122"/>
              </a:rPr>
              <a:t> of diameter n</a:t>
            </a:r>
            <a:r>
              <a:rPr lang="en-US" altLang="zh-CN" sz="2500" dirty="0" smtClean="0">
                <a:ea typeface="SimSun" pitchFamily="2" charset="-122"/>
              </a:rPr>
              <a:t>. They are usually hard to find</a:t>
            </a:r>
          </a:p>
          <a:p>
            <a:pPr>
              <a:buFont typeface="Wingdings" pitchFamily="2" charset="2"/>
              <a:buNone/>
            </a:pPr>
            <a:r>
              <a:rPr lang="en-US" altLang="zh-CN" sz="2500" dirty="0" smtClean="0">
                <a:ea typeface="SimSun" pitchFamily="2" charset="-122"/>
              </a:rPr>
              <a:t>	</a:t>
            </a:r>
            <a:r>
              <a:rPr lang="en-US" altLang="zh-CN" sz="2500" dirty="0" smtClean="0">
                <a:ea typeface="SimSun" pitchFamily="2" charset="-122"/>
              </a:rPr>
              <a:t>	</a:t>
            </a:r>
            <a:endParaRPr lang="en-US" altLang="zh-CN" sz="2500" dirty="0" smtClean="0">
              <a:ea typeface="SimSun" pitchFamily="2" charset="-122"/>
            </a:endParaRPr>
          </a:p>
        </p:txBody>
      </p:sp>
      <p:graphicFrame>
        <p:nvGraphicFramePr>
          <p:cNvPr id="25602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3878580" y="4038600"/>
          <a:ext cx="4274820" cy="608118"/>
        </p:xfrm>
        <a:graphic>
          <a:graphicData uri="http://schemas.openxmlformats.org/presentationml/2006/ole">
            <p:oleObj spid="_x0000_s1026" name="Equation" r:id="rId4" imgW="1752480" imgH="24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11175" y="1584960"/>
            <a:ext cx="9394825" cy="77724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SimSun" pitchFamily="2" charset="-122"/>
              </a:rPr>
              <a:t>Subgroups Based on </a:t>
            </a:r>
            <a:r>
              <a:rPr lang="en-US" altLang="zh-CN" dirty="0" err="1" smtClean="0">
                <a:ea typeface="SimSun" pitchFamily="2" charset="-122"/>
              </a:rPr>
              <a:t>Reachability</a:t>
            </a:r>
            <a:r>
              <a:rPr lang="en-US" altLang="zh-CN" dirty="0" smtClean="0">
                <a:ea typeface="SimSun" pitchFamily="2" charset="-122"/>
              </a:rPr>
              <a:t> and Diameter</a:t>
            </a:r>
            <a:endParaRPr lang="zh-CN" altLang="en-US" dirty="0" smtClean="0">
              <a:ea typeface="SimSun" pitchFamily="2" charset="-122"/>
            </a:endParaRP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089660" y="2521162"/>
            <a:ext cx="3775393" cy="5098838"/>
          </a:xfrm>
        </p:spPr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Example</a:t>
            </a:r>
          </a:p>
          <a:p>
            <a:pPr>
              <a:buFont typeface="Wingdings" pitchFamily="2" charset="2"/>
              <a:buNone/>
            </a:pPr>
            <a:r>
              <a:rPr lang="en-US" altLang="zh-CN" sz="2700" dirty="0" smtClean="0">
                <a:ea typeface="SimSun" pitchFamily="2" charset="-122"/>
              </a:rPr>
              <a:t>2-cliques:</a:t>
            </a:r>
          </a:p>
          <a:p>
            <a:pPr>
              <a:buFont typeface="Wingdings" pitchFamily="2" charset="2"/>
              <a:buNone/>
            </a:pPr>
            <a:r>
              <a:rPr lang="en-US" altLang="zh-CN" sz="2700" dirty="0" smtClean="0">
                <a:ea typeface="SimSun" pitchFamily="2" charset="-122"/>
              </a:rPr>
              <a:t>{1,2,3,4,5} {2,3,4,5,6}</a:t>
            </a:r>
          </a:p>
          <a:p>
            <a:pPr>
              <a:buFont typeface="Wingdings" pitchFamily="2" charset="2"/>
              <a:buNone/>
            </a:pPr>
            <a:r>
              <a:rPr lang="en-US" altLang="zh-CN" sz="2700" dirty="0" smtClean="0">
                <a:ea typeface="SimSun" pitchFamily="2" charset="-122"/>
              </a:rPr>
              <a:t>2-clans:</a:t>
            </a:r>
          </a:p>
          <a:p>
            <a:pPr>
              <a:buFont typeface="Wingdings" pitchFamily="2" charset="2"/>
              <a:buNone/>
            </a:pPr>
            <a:r>
              <a:rPr lang="en-US" altLang="zh-CN" sz="2700" dirty="0" smtClean="0">
                <a:ea typeface="SimSun" pitchFamily="2" charset="-122"/>
              </a:rPr>
              <a:t>{2,3,4,5,6}</a:t>
            </a:r>
          </a:p>
          <a:p>
            <a:pPr>
              <a:buFont typeface="Wingdings" pitchFamily="2" charset="2"/>
              <a:buNone/>
            </a:pPr>
            <a:r>
              <a:rPr lang="en-US" altLang="zh-CN" sz="2700" dirty="0" smtClean="0">
                <a:ea typeface="SimSun" pitchFamily="2" charset="-122"/>
              </a:rPr>
              <a:t>2-clubs:</a:t>
            </a:r>
          </a:p>
          <a:p>
            <a:pPr>
              <a:buFont typeface="Wingdings" pitchFamily="2" charset="2"/>
              <a:buNone/>
            </a:pPr>
            <a:r>
              <a:rPr lang="en-US" altLang="zh-CN" sz="2700" dirty="0" smtClean="0">
                <a:ea typeface="SimSun" pitchFamily="2" charset="-122"/>
              </a:rPr>
              <a:t>{1,2,3,4} {1,2,3,5} </a:t>
            </a:r>
          </a:p>
          <a:p>
            <a:pPr>
              <a:buFont typeface="Wingdings" pitchFamily="2" charset="2"/>
              <a:buNone/>
            </a:pPr>
            <a:r>
              <a:rPr lang="en-US" altLang="zh-CN" sz="2700" dirty="0" smtClean="0">
                <a:ea typeface="SimSun" pitchFamily="2" charset="-122"/>
              </a:rPr>
              <a:t>{2,3,4,5,6}</a:t>
            </a:r>
          </a:p>
          <a:p>
            <a:pPr>
              <a:buFont typeface="Wingdings" pitchFamily="2" charset="2"/>
              <a:buNone/>
            </a:pPr>
            <a:endParaRPr lang="en-US" altLang="zh-CN" sz="2700" dirty="0" smtClean="0">
              <a:ea typeface="SimSun" pitchFamily="2" charset="-122"/>
            </a:endParaRPr>
          </a:p>
        </p:txBody>
      </p:sp>
      <p:sp>
        <p:nvSpPr>
          <p:cNvPr id="89092" name="Line 5"/>
          <p:cNvSpPr>
            <a:spLocks noChangeShapeType="1"/>
          </p:cNvSpPr>
          <p:nvPr/>
        </p:nvSpPr>
        <p:spPr bwMode="auto">
          <a:xfrm flipH="1">
            <a:off x="5783580" y="2331720"/>
            <a:ext cx="117348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9093" name="Line 6"/>
          <p:cNvSpPr>
            <a:spLocks noChangeShapeType="1"/>
          </p:cNvSpPr>
          <p:nvPr/>
        </p:nvSpPr>
        <p:spPr bwMode="auto">
          <a:xfrm>
            <a:off x="5783580" y="3195320"/>
            <a:ext cx="0" cy="164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9094" name="Line 7"/>
          <p:cNvSpPr>
            <a:spLocks noChangeShapeType="1"/>
          </p:cNvSpPr>
          <p:nvPr/>
        </p:nvSpPr>
        <p:spPr bwMode="auto">
          <a:xfrm>
            <a:off x="5783580" y="4836160"/>
            <a:ext cx="12573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9095" name="Line 8"/>
          <p:cNvSpPr>
            <a:spLocks noChangeShapeType="1"/>
          </p:cNvSpPr>
          <p:nvPr/>
        </p:nvSpPr>
        <p:spPr bwMode="auto">
          <a:xfrm flipV="1">
            <a:off x="7040880" y="4836160"/>
            <a:ext cx="108966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9096" name="Line 9"/>
          <p:cNvSpPr>
            <a:spLocks noChangeShapeType="1"/>
          </p:cNvSpPr>
          <p:nvPr/>
        </p:nvSpPr>
        <p:spPr bwMode="auto">
          <a:xfrm>
            <a:off x="6957060" y="2331720"/>
            <a:ext cx="117348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9097" name="Line 10"/>
          <p:cNvSpPr>
            <a:spLocks noChangeShapeType="1"/>
          </p:cNvSpPr>
          <p:nvPr/>
        </p:nvSpPr>
        <p:spPr bwMode="auto">
          <a:xfrm flipH="1">
            <a:off x="8130540" y="3195320"/>
            <a:ext cx="0" cy="164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9098" name="Line 11"/>
          <p:cNvSpPr>
            <a:spLocks noChangeShapeType="1"/>
          </p:cNvSpPr>
          <p:nvPr/>
        </p:nvSpPr>
        <p:spPr bwMode="auto">
          <a:xfrm>
            <a:off x="5783580" y="3195320"/>
            <a:ext cx="23469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9099" name="Text Box 12"/>
          <p:cNvSpPr txBox="1">
            <a:spLocks noChangeArrowheads="1"/>
          </p:cNvSpPr>
          <p:nvPr/>
        </p:nvSpPr>
        <p:spPr bwMode="auto">
          <a:xfrm>
            <a:off x="5280660" y="2936241"/>
            <a:ext cx="41910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2</a:t>
            </a:r>
          </a:p>
        </p:txBody>
      </p:sp>
      <p:sp>
        <p:nvSpPr>
          <p:cNvPr id="89100" name="Text Box 13"/>
          <p:cNvSpPr txBox="1">
            <a:spLocks noChangeArrowheads="1"/>
          </p:cNvSpPr>
          <p:nvPr/>
        </p:nvSpPr>
        <p:spPr bwMode="auto">
          <a:xfrm>
            <a:off x="8298180" y="4663441"/>
            <a:ext cx="41910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5</a:t>
            </a:r>
          </a:p>
        </p:txBody>
      </p:sp>
      <p:sp>
        <p:nvSpPr>
          <p:cNvPr id="89101" name="Text Box 14"/>
          <p:cNvSpPr txBox="1">
            <a:spLocks noChangeArrowheads="1"/>
          </p:cNvSpPr>
          <p:nvPr/>
        </p:nvSpPr>
        <p:spPr bwMode="auto">
          <a:xfrm>
            <a:off x="5280660" y="4663441"/>
            <a:ext cx="41910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4</a:t>
            </a:r>
          </a:p>
        </p:txBody>
      </p:sp>
      <p:sp>
        <p:nvSpPr>
          <p:cNvPr id="89102" name="Text Box 15"/>
          <p:cNvSpPr txBox="1">
            <a:spLocks noChangeArrowheads="1"/>
          </p:cNvSpPr>
          <p:nvPr/>
        </p:nvSpPr>
        <p:spPr bwMode="auto">
          <a:xfrm>
            <a:off x="6789420" y="5872481"/>
            <a:ext cx="41910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6</a:t>
            </a:r>
          </a:p>
        </p:txBody>
      </p:sp>
      <p:sp>
        <p:nvSpPr>
          <p:cNvPr id="89103" name="Text Box 16"/>
          <p:cNvSpPr txBox="1">
            <a:spLocks noChangeArrowheads="1"/>
          </p:cNvSpPr>
          <p:nvPr/>
        </p:nvSpPr>
        <p:spPr bwMode="auto">
          <a:xfrm>
            <a:off x="6705600" y="1813561"/>
            <a:ext cx="41910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1</a:t>
            </a:r>
          </a:p>
        </p:txBody>
      </p:sp>
      <p:sp>
        <p:nvSpPr>
          <p:cNvPr id="89104" name="Text Box 17"/>
          <p:cNvSpPr txBox="1">
            <a:spLocks noChangeArrowheads="1"/>
          </p:cNvSpPr>
          <p:nvPr/>
        </p:nvSpPr>
        <p:spPr bwMode="auto">
          <a:xfrm>
            <a:off x="8214360" y="3022601"/>
            <a:ext cx="41910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3440" y="838200"/>
            <a:ext cx="905256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4000" dirty="0" smtClean="0"/>
              <a:t>Nodal degrees: from the problem of vulnerability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514600"/>
            <a:ext cx="3894137" cy="50958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ko-KR" sz="2400" dirty="0" smtClean="0"/>
              <a:t>nodes should be adjacent to relatively numerous other subgroup nodes </a:t>
            </a:r>
          </a:p>
          <a:p>
            <a:pPr eaLnBrk="1" hangingPunct="1"/>
            <a:endParaRPr lang="en-US" altLang="ko-KR" sz="2400" dirty="0" smtClean="0"/>
          </a:p>
          <a:p>
            <a:pPr eaLnBrk="1" hangingPunct="1"/>
            <a:r>
              <a:rPr lang="en-US" altLang="ko-KR" sz="2400" dirty="0" smtClean="0"/>
              <a:t>K-</a:t>
            </a:r>
            <a:r>
              <a:rPr lang="en-US" altLang="ko-KR" sz="2400" dirty="0" err="1" smtClean="0"/>
              <a:t>plexes</a:t>
            </a:r>
            <a:r>
              <a:rPr lang="en-US" altLang="ko-KR" sz="2400" dirty="0" smtClean="0"/>
              <a:t>: </a:t>
            </a:r>
            <a:r>
              <a:rPr lang="en-US" altLang="ko-KR" sz="2400" dirty="0" smtClean="0"/>
              <a:t>each node in the </a:t>
            </a:r>
            <a:r>
              <a:rPr lang="en-US" altLang="ko-KR" sz="2400" dirty="0" err="1" smtClean="0"/>
              <a:t>subgraph</a:t>
            </a:r>
            <a:r>
              <a:rPr lang="en-US" altLang="ko-KR" sz="2400" dirty="0" smtClean="0"/>
              <a:t> may be lacking ties to no more than K </a:t>
            </a:r>
            <a:r>
              <a:rPr lang="en-US" altLang="ko-KR" sz="2400" dirty="0" err="1" smtClean="0"/>
              <a:t>subgraph</a:t>
            </a:r>
            <a:r>
              <a:rPr lang="en-US" altLang="ko-KR" sz="2400" dirty="0" smtClean="0"/>
              <a:t> members (it </a:t>
            </a:r>
            <a:r>
              <a:rPr lang="en-US" altLang="ko-KR" sz="2400" dirty="0" smtClean="0"/>
              <a:t>includes reflexes)</a:t>
            </a:r>
          </a:p>
          <a:p>
            <a:pPr lvl="1"/>
            <a:r>
              <a:rPr lang="en-US" altLang="ko-KR" sz="2200" dirty="0" smtClean="0"/>
              <a:t>K=1  clique</a:t>
            </a:r>
          </a:p>
          <a:p>
            <a:pPr lvl="1"/>
            <a:r>
              <a:rPr lang="en-US" altLang="ko-KR" sz="2200" dirty="0" smtClean="0"/>
              <a:t>If K &lt; (</a:t>
            </a:r>
            <a:r>
              <a:rPr lang="en-US" altLang="ko-KR" sz="2200" dirty="0" smtClean="0"/>
              <a:t>g(s) </a:t>
            </a:r>
            <a:r>
              <a:rPr lang="en-US" altLang="ko-KR" sz="2200" dirty="0" smtClean="0"/>
              <a:t>+ 2)/2 , then the diameter is &lt;= 2</a:t>
            </a:r>
          </a:p>
          <a:p>
            <a:pPr eaLnBrk="1" hangingPunct="1"/>
            <a:r>
              <a:rPr lang="en-US" altLang="ko-KR" sz="2400" dirty="0" smtClean="0"/>
              <a:t>K-Cores: specifies the minimum number of links</a:t>
            </a:r>
          </a:p>
          <a:p>
            <a:pPr lvl="1"/>
            <a:endParaRPr lang="en-US" altLang="ko-KR" sz="2200" dirty="0" smtClean="0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5562600" y="2667000"/>
            <a:ext cx="3937000" cy="2636838"/>
            <a:chOff x="3110" y="1441"/>
            <a:chExt cx="2480" cy="1661"/>
          </a:xfrm>
        </p:grpSpPr>
        <p:sp>
          <p:nvSpPr>
            <p:cNvPr id="11271" name="Line 5"/>
            <p:cNvSpPr>
              <a:spLocks noChangeShapeType="1"/>
            </p:cNvSpPr>
            <p:nvPr/>
          </p:nvSpPr>
          <p:spPr bwMode="auto">
            <a:xfrm>
              <a:off x="3264" y="2880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6"/>
            <p:cNvSpPr>
              <a:spLocks noChangeShapeType="1"/>
            </p:cNvSpPr>
            <p:nvPr/>
          </p:nvSpPr>
          <p:spPr bwMode="auto">
            <a:xfrm>
              <a:off x="4272" y="1680"/>
              <a:ext cx="4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Text Box 7"/>
            <p:cNvSpPr txBox="1">
              <a:spLocks noChangeArrowheads="1"/>
            </p:cNvSpPr>
            <p:nvPr/>
          </p:nvSpPr>
          <p:spPr bwMode="auto">
            <a:xfrm>
              <a:off x="3110" y="2737"/>
              <a:ext cx="23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19175"/>
              <a:r>
                <a:rPr lang="en-US" altLang="ko-KR"/>
                <a:t>a</a:t>
              </a:r>
            </a:p>
          </p:txBody>
        </p:sp>
        <p:sp>
          <p:nvSpPr>
            <p:cNvPr id="11274" name="Text Box 8"/>
            <p:cNvSpPr txBox="1">
              <a:spLocks noChangeArrowheads="1"/>
            </p:cNvSpPr>
            <p:nvPr/>
          </p:nvSpPr>
          <p:spPr bwMode="auto">
            <a:xfrm>
              <a:off x="4166" y="2785"/>
              <a:ext cx="23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19175"/>
              <a:r>
                <a:rPr lang="en-US" altLang="ko-KR"/>
                <a:t>b</a:t>
              </a:r>
            </a:p>
          </p:txBody>
        </p:sp>
        <p:sp>
          <p:nvSpPr>
            <p:cNvPr id="11275" name="Text Box 9"/>
            <p:cNvSpPr txBox="1">
              <a:spLocks noChangeArrowheads="1"/>
            </p:cNvSpPr>
            <p:nvPr/>
          </p:nvSpPr>
          <p:spPr bwMode="auto">
            <a:xfrm>
              <a:off x="5366" y="2737"/>
              <a:ext cx="22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19175"/>
              <a:r>
                <a:rPr lang="en-US" altLang="ko-KR"/>
                <a:t>c</a:t>
              </a:r>
            </a:p>
          </p:txBody>
        </p:sp>
        <p:sp>
          <p:nvSpPr>
            <p:cNvPr id="11276" name="Text Box 10"/>
            <p:cNvSpPr txBox="1">
              <a:spLocks noChangeArrowheads="1"/>
            </p:cNvSpPr>
            <p:nvPr/>
          </p:nvSpPr>
          <p:spPr bwMode="auto">
            <a:xfrm>
              <a:off x="4070" y="1441"/>
              <a:ext cx="23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19175"/>
              <a:r>
                <a:rPr lang="en-US" altLang="ko-KR"/>
                <a:t>d</a:t>
              </a:r>
            </a:p>
          </p:txBody>
        </p:sp>
      </p:grp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6019800" y="5716588"/>
            <a:ext cx="34290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19175"/>
            <a:r>
              <a:rPr lang="en-US"/>
              <a:t>Vulnerable 2-clique – 1 lost tie causes it to disintegrate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052560" cy="1295400"/>
          </a:xfrm>
        </p:spPr>
        <p:txBody>
          <a:bodyPr/>
          <a:lstStyle/>
          <a:p>
            <a:pPr eaLnBrk="1" hangingPunct="1"/>
            <a:r>
              <a:rPr lang="en-US" altLang="ko-KR" sz="3200" dirty="0" smtClean="0"/>
              <a:t>Comparing within to outside subgroup ties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54063" y="1812925"/>
            <a:ext cx="4808537" cy="50958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ko-KR" sz="2400" dirty="0" smtClean="0"/>
              <a:t>cohesive subgroups should be relatively cohesive within compared to outside</a:t>
            </a:r>
          </a:p>
          <a:p>
            <a:pPr eaLnBrk="1" hangingPunct="1"/>
            <a:r>
              <a:rPr lang="en-US" altLang="ko-KR" sz="2400" b="1" dirty="0" smtClean="0"/>
              <a:t>LS sets</a:t>
            </a:r>
            <a:r>
              <a:rPr lang="en-US" altLang="ko-KR" sz="2400" dirty="0" smtClean="0"/>
              <a:t>: ties concept – more inside than outside </a:t>
            </a:r>
            <a:endParaRPr lang="en-US" altLang="ko-KR" sz="2400" dirty="0" smtClean="0"/>
          </a:p>
          <a:p>
            <a:pPr lvl="1"/>
            <a:r>
              <a:rPr lang="en-US" altLang="ko-KR" sz="2200" dirty="0" smtClean="0"/>
              <a:t>A set of nodes S in a social network is an LS set if each of its proper subsets has more ties to its complement within S than to outside of S</a:t>
            </a:r>
            <a:endParaRPr lang="en-US" altLang="ko-KR" sz="2200" dirty="0" smtClean="0"/>
          </a:p>
          <a:p>
            <a:pPr eaLnBrk="1" hangingPunct="1"/>
            <a:r>
              <a:rPr lang="en-US" altLang="ko-KR" sz="2400" b="1" dirty="0" smtClean="0"/>
              <a:t>Lambda </a:t>
            </a:r>
            <a:r>
              <a:rPr lang="en-US" altLang="ko-KR" sz="2400" b="1" dirty="0" smtClean="0"/>
              <a:t>Set</a:t>
            </a:r>
            <a:r>
              <a:rPr lang="en-US" altLang="ko-KR" sz="2400" dirty="0" smtClean="0"/>
              <a:t>: Connectivity concept. </a:t>
            </a:r>
            <a:endParaRPr lang="en-US" altLang="ko-KR" sz="2400" dirty="0" smtClean="0"/>
          </a:p>
          <a:p>
            <a:pPr lvl="1"/>
            <a:r>
              <a:rPr lang="en-US" altLang="ko-KR" sz="2200" dirty="0" smtClean="0"/>
              <a:t>Should be hard to disconnect by removal of edges.</a:t>
            </a:r>
          </a:p>
          <a:p>
            <a:pPr lvl="1"/>
            <a:r>
              <a:rPr lang="en-US" altLang="ko-KR" sz="2200" dirty="0" smtClean="0"/>
              <a:t>Lambda(</a:t>
            </a:r>
            <a:r>
              <a:rPr lang="en-US" altLang="ko-KR" sz="2200" dirty="0" err="1" smtClean="0"/>
              <a:t>i,j</a:t>
            </a:r>
            <a:r>
              <a:rPr lang="en-US" altLang="ko-KR" sz="2200" dirty="0" smtClean="0"/>
              <a:t>): The number of edges that must be removed from the graph in order to leave no path between any two nodes.</a:t>
            </a:r>
            <a:endParaRPr lang="en-US" altLang="ko-KR" sz="2200" dirty="0" smtClean="0"/>
          </a:p>
          <a:p>
            <a:pPr lvl="1"/>
            <a:r>
              <a:rPr lang="en-US" altLang="ko-KR" sz="2200" dirty="0" smtClean="0"/>
              <a:t>Lambda(</a:t>
            </a:r>
            <a:r>
              <a:rPr lang="en-US" altLang="ko-KR" sz="2200" dirty="0" err="1" smtClean="0"/>
              <a:t>i,j</a:t>
            </a:r>
            <a:r>
              <a:rPr lang="en-US" altLang="ko-KR" sz="2200" dirty="0" smtClean="0"/>
              <a:t>) &gt; Lambda(</a:t>
            </a:r>
            <a:r>
              <a:rPr lang="en-US" altLang="ko-KR" sz="2200" dirty="0" err="1" smtClean="0"/>
              <a:t>k,l</a:t>
            </a:r>
            <a:r>
              <a:rPr lang="en-US" altLang="ko-KR" sz="2200" dirty="0" smtClean="0"/>
              <a:t>) where </a:t>
            </a:r>
            <a:r>
              <a:rPr lang="en-US" altLang="ko-KR" sz="2200" dirty="0" err="1" smtClean="0"/>
              <a:t>i,j,k</a:t>
            </a:r>
            <a:r>
              <a:rPr lang="en-US" altLang="ko-KR" sz="2200" dirty="0" smtClean="0"/>
              <a:t> belong to the subgroup and k does not</a:t>
            </a:r>
            <a:endParaRPr lang="en-US" altLang="ko-KR" sz="2200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81200"/>
            <a:ext cx="4976813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35280" y="914400"/>
            <a:ext cx="9394825" cy="6908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SimSun" pitchFamily="2" charset="-122"/>
              </a:rPr>
              <a:t>Measures of Subgroup Cohesion</a:t>
            </a:r>
            <a:endParaRPr lang="zh-CN" altLang="en-US" dirty="0" smtClean="0">
              <a:ea typeface="SimSun" pitchFamily="2" charset="-122"/>
            </a:endParaRPr>
          </a:p>
        </p:txBody>
      </p:sp>
      <p:sp>
        <p:nvSpPr>
          <p:cNvPr id="26628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19100" y="1987762"/>
            <a:ext cx="9056053" cy="5098838"/>
          </a:xfrm>
        </p:spPr>
        <p:txBody>
          <a:bodyPr/>
          <a:lstStyle/>
          <a:p>
            <a:r>
              <a:rPr lang="en-US" altLang="zh-CN" sz="2700" dirty="0" smtClean="0">
                <a:ea typeface="SimSun" pitchFamily="2" charset="-122"/>
              </a:rPr>
              <a:t>A measure of degree to which strong ties are within rather than outside is given by the ratio:</a:t>
            </a:r>
          </a:p>
          <a:p>
            <a:pPr>
              <a:buFont typeface="Wingdings" pitchFamily="2" charset="2"/>
              <a:buNone/>
            </a:pPr>
            <a:endParaRPr lang="en-US" altLang="zh-CN" sz="2700" dirty="0" smtClean="0">
              <a:ea typeface="SimSun" pitchFamily="2" charset="-122"/>
            </a:endParaRPr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424940" y="3921337"/>
          <a:ext cx="2039620" cy="2022263"/>
        </p:xfrm>
        <a:graphic>
          <a:graphicData uri="http://schemas.openxmlformats.org/presentationml/2006/ole">
            <p:oleObj spid="_x0000_s2050" name="Equation" r:id="rId4" imgW="1002960" imgH="965160" progId="">
              <p:embed/>
            </p:oleObj>
          </a:graphicData>
        </a:graphic>
      </p:graphicFrame>
      <p:sp>
        <p:nvSpPr>
          <p:cNvPr id="26629" name="Rectangle 6"/>
          <p:cNvSpPr>
            <a:spLocks noRot="1" noChangeArrowheads="1"/>
          </p:cNvSpPr>
          <p:nvPr/>
        </p:nvSpPr>
        <p:spPr bwMode="auto">
          <a:xfrm>
            <a:off x="4358640" y="3740362"/>
            <a:ext cx="4861560" cy="25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2059" indent="-382059">
              <a:spcBef>
                <a:spcPct val="20000"/>
              </a:spcBef>
              <a:buClr>
                <a:srgbClr val="666699"/>
              </a:buClr>
              <a:buSzPct val="90000"/>
            </a:pPr>
            <a:r>
              <a:rPr lang="en-US" altLang="zh-CN" dirty="0">
                <a:solidFill>
                  <a:srgbClr val="666699"/>
                </a:solidFill>
                <a:latin typeface="Times New Roman" pitchFamily="18" charset="0"/>
                <a:ea typeface="SimSun" pitchFamily="2" charset="-122"/>
              </a:rPr>
              <a:t>The numerator is the average </a:t>
            </a:r>
            <a:endParaRPr lang="en-US" altLang="zh-CN" dirty="0" smtClean="0">
              <a:solidFill>
                <a:srgbClr val="666699"/>
              </a:solidFill>
              <a:latin typeface="Times New Roman" pitchFamily="18" charset="0"/>
              <a:ea typeface="SimSun" pitchFamily="2" charset="-122"/>
            </a:endParaRPr>
          </a:p>
          <a:p>
            <a:pPr marL="382059" indent="-382059">
              <a:spcBef>
                <a:spcPct val="20000"/>
              </a:spcBef>
              <a:buClr>
                <a:srgbClr val="666699"/>
              </a:buClr>
              <a:buSzPct val="90000"/>
            </a:pPr>
            <a:r>
              <a:rPr lang="en-US" altLang="zh-CN" dirty="0" smtClean="0">
                <a:solidFill>
                  <a:srgbClr val="666699"/>
                </a:solidFill>
                <a:latin typeface="Times New Roman" pitchFamily="18" charset="0"/>
                <a:ea typeface="SimSun" pitchFamily="2" charset="-122"/>
              </a:rPr>
              <a:t>strength of the ties within and the </a:t>
            </a:r>
          </a:p>
          <a:p>
            <a:pPr marL="382059" indent="-382059">
              <a:spcBef>
                <a:spcPct val="20000"/>
              </a:spcBef>
              <a:buClr>
                <a:srgbClr val="666699"/>
              </a:buClr>
              <a:buSzPct val="90000"/>
            </a:pPr>
            <a:r>
              <a:rPr lang="en-US" altLang="zh-CN" dirty="0" smtClean="0">
                <a:solidFill>
                  <a:srgbClr val="666699"/>
                </a:solidFill>
                <a:latin typeface="Times New Roman" pitchFamily="18" charset="0"/>
                <a:ea typeface="SimSun" pitchFamily="2" charset="-122"/>
              </a:rPr>
              <a:t>denominator </a:t>
            </a:r>
            <a:r>
              <a:rPr lang="en-US" altLang="zh-CN" dirty="0">
                <a:solidFill>
                  <a:srgbClr val="666699"/>
                </a:solidFill>
                <a:latin typeface="Times New Roman" pitchFamily="18" charset="0"/>
                <a:ea typeface="SimSun" pitchFamily="2" charset="-122"/>
              </a:rPr>
              <a:t>is the average </a:t>
            </a:r>
            <a:endParaRPr lang="en-US" altLang="zh-CN" dirty="0" smtClean="0">
              <a:solidFill>
                <a:srgbClr val="666699"/>
              </a:solidFill>
              <a:latin typeface="Times New Roman" pitchFamily="18" charset="0"/>
              <a:ea typeface="SimSun" pitchFamily="2" charset="-122"/>
            </a:endParaRPr>
          </a:p>
          <a:p>
            <a:pPr marL="382059" indent="-382059">
              <a:spcBef>
                <a:spcPct val="20000"/>
              </a:spcBef>
              <a:buClr>
                <a:srgbClr val="666699"/>
              </a:buClr>
              <a:buSzPct val="90000"/>
            </a:pPr>
            <a:r>
              <a:rPr lang="en-US" altLang="zh-CN" dirty="0" smtClean="0">
                <a:solidFill>
                  <a:srgbClr val="666699"/>
                </a:solidFill>
                <a:latin typeface="Times New Roman" pitchFamily="18" charset="0"/>
                <a:ea typeface="SimSun" pitchFamily="2" charset="-122"/>
              </a:rPr>
              <a:t>strength </a:t>
            </a:r>
            <a:r>
              <a:rPr lang="en-US" altLang="zh-CN" dirty="0">
                <a:solidFill>
                  <a:srgbClr val="666699"/>
                </a:solidFill>
                <a:latin typeface="Times New Roman" pitchFamily="18" charset="0"/>
                <a:ea typeface="SimSun" pitchFamily="2" charset="-122"/>
              </a:rPr>
              <a:t>from subgroup members </a:t>
            </a:r>
            <a:endParaRPr lang="en-US" altLang="zh-CN" dirty="0" smtClean="0">
              <a:solidFill>
                <a:srgbClr val="666699"/>
              </a:solidFill>
              <a:latin typeface="Times New Roman" pitchFamily="18" charset="0"/>
              <a:ea typeface="SimSun" pitchFamily="2" charset="-122"/>
            </a:endParaRPr>
          </a:p>
          <a:p>
            <a:pPr marL="382059" indent="-382059">
              <a:spcBef>
                <a:spcPct val="20000"/>
              </a:spcBef>
              <a:buClr>
                <a:srgbClr val="666699"/>
              </a:buClr>
              <a:buSzPct val="90000"/>
            </a:pPr>
            <a:r>
              <a:rPr lang="en-US" altLang="zh-CN" dirty="0" smtClean="0">
                <a:solidFill>
                  <a:srgbClr val="666699"/>
                </a:solidFill>
                <a:latin typeface="Times New Roman" pitchFamily="18" charset="0"/>
                <a:ea typeface="SimSun" pitchFamily="2" charset="-122"/>
              </a:rPr>
              <a:t>to </a:t>
            </a:r>
            <a:r>
              <a:rPr lang="en-US" altLang="zh-CN" dirty="0">
                <a:solidFill>
                  <a:srgbClr val="666699"/>
                </a:solidFill>
                <a:latin typeface="Times New Roman" pitchFamily="18" charset="0"/>
                <a:ea typeface="SimSun" pitchFamily="2" charset="-122"/>
              </a:rPr>
              <a:t>outsiders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3362</TotalTime>
  <Words>756</Words>
  <Application>Microsoft PowerPoint</Application>
  <PresentationFormat>Custom</PresentationFormat>
  <Paragraphs>126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HY중고딕</vt:lpstr>
      <vt:lpstr>Constantia</vt:lpstr>
      <vt:lpstr>HY신명조</vt:lpstr>
      <vt:lpstr>Wingdings 2</vt:lpstr>
      <vt:lpstr>SimSun</vt:lpstr>
      <vt:lpstr>Wingdings</vt:lpstr>
      <vt:lpstr>굴림</vt:lpstr>
      <vt:lpstr>Times New Roman</vt:lpstr>
      <vt:lpstr>Flow</vt:lpstr>
      <vt:lpstr>Equation</vt:lpstr>
      <vt:lpstr>Cohesive Subgroups Chapter 7</vt:lpstr>
      <vt:lpstr>Definition of subgroups </vt:lpstr>
      <vt:lpstr>Subgroups Based on Complete Mutuality</vt:lpstr>
      <vt:lpstr>Subgroups Based on Complete Mutuality</vt:lpstr>
      <vt:lpstr>Subgroups Based on Reachability and Diameter</vt:lpstr>
      <vt:lpstr>Subgroups Based on Reachability and Diameter</vt:lpstr>
      <vt:lpstr>Nodal degrees: from the problem of vulnerability </vt:lpstr>
      <vt:lpstr>Comparing within to outside subgroup ties </vt:lpstr>
      <vt:lpstr>Measures of Subgroup Cohesion</vt:lpstr>
      <vt:lpstr>Dealing With Value and Direction</vt:lpstr>
      <vt:lpstr>Other Approaches – Permutations &amp; Visualization</vt:lpstr>
    </vt:vector>
  </TitlesOfParts>
  <Company>정윤주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DC Shim &amp; HH Park</dc:creator>
  <cp:lastModifiedBy>Reza Zafarani</cp:lastModifiedBy>
  <cp:revision>164</cp:revision>
  <dcterms:created xsi:type="dcterms:W3CDTF">2001-07-18T23:57:34Z</dcterms:created>
  <dcterms:modified xsi:type="dcterms:W3CDTF">2009-02-20T23:52:17Z</dcterms:modified>
</cp:coreProperties>
</file>